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3"/>
  </p:notesMasterIdLst>
  <p:sldIdLst>
    <p:sldId id="331" r:id="rId2"/>
    <p:sldId id="347" r:id="rId3"/>
    <p:sldId id="260" r:id="rId4"/>
    <p:sldId id="258" r:id="rId5"/>
    <p:sldId id="291" r:id="rId6"/>
    <p:sldId id="261" r:id="rId7"/>
    <p:sldId id="325" r:id="rId8"/>
    <p:sldId id="327" r:id="rId9"/>
    <p:sldId id="262" r:id="rId10"/>
    <p:sldId id="326" r:id="rId11"/>
    <p:sldId id="330" r:id="rId12"/>
    <p:sldId id="332" r:id="rId13"/>
    <p:sldId id="264" r:id="rId14"/>
    <p:sldId id="259" r:id="rId15"/>
    <p:sldId id="265" r:id="rId16"/>
    <p:sldId id="292" r:id="rId17"/>
    <p:sldId id="293" r:id="rId18"/>
    <p:sldId id="266" r:id="rId19"/>
    <p:sldId id="268" r:id="rId20"/>
    <p:sldId id="333" r:id="rId21"/>
    <p:sldId id="334" r:id="rId22"/>
    <p:sldId id="269" r:id="rId23"/>
    <p:sldId id="270" r:id="rId24"/>
    <p:sldId id="271" r:id="rId25"/>
    <p:sldId id="272" r:id="rId26"/>
    <p:sldId id="273" r:id="rId27"/>
    <p:sldId id="338" r:id="rId28"/>
    <p:sldId id="335" r:id="rId29"/>
    <p:sldId id="336" r:id="rId30"/>
    <p:sldId id="343" r:id="rId31"/>
    <p:sldId id="275" r:id="rId32"/>
    <p:sldId id="340" r:id="rId33"/>
    <p:sldId id="341" r:id="rId34"/>
    <p:sldId id="276" r:id="rId35"/>
    <p:sldId id="277" r:id="rId36"/>
    <p:sldId id="278" r:id="rId37"/>
    <p:sldId id="280" r:id="rId38"/>
    <p:sldId id="281" r:id="rId39"/>
    <p:sldId id="282" r:id="rId40"/>
    <p:sldId id="283" r:id="rId41"/>
    <p:sldId id="284" r:id="rId42"/>
    <p:sldId id="328" r:id="rId43"/>
    <p:sldId id="297" r:id="rId44"/>
    <p:sldId id="298" r:id="rId45"/>
    <p:sldId id="300" r:id="rId46"/>
    <p:sldId id="286" r:id="rId47"/>
    <p:sldId id="294" r:id="rId48"/>
    <p:sldId id="329" r:id="rId49"/>
    <p:sldId id="299" r:id="rId50"/>
    <p:sldId id="301" r:id="rId51"/>
    <p:sldId id="304" r:id="rId52"/>
    <p:sldId id="302" r:id="rId53"/>
    <p:sldId id="303" r:id="rId54"/>
    <p:sldId id="305" r:id="rId55"/>
    <p:sldId id="306" r:id="rId56"/>
    <p:sldId id="307" r:id="rId57"/>
    <p:sldId id="308" r:id="rId58"/>
    <p:sldId id="309" r:id="rId59"/>
    <p:sldId id="310" r:id="rId60"/>
    <p:sldId id="311" r:id="rId61"/>
    <p:sldId id="312" r:id="rId62"/>
    <p:sldId id="313" r:id="rId63"/>
    <p:sldId id="342" r:id="rId64"/>
    <p:sldId id="344" r:id="rId65"/>
    <p:sldId id="346" r:id="rId66"/>
    <p:sldId id="317" r:id="rId67"/>
    <p:sldId id="316" r:id="rId68"/>
    <p:sldId id="318" r:id="rId69"/>
    <p:sldId id="319" r:id="rId70"/>
    <p:sldId id="345" r:id="rId71"/>
    <p:sldId id="267" r:id="rId7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36" autoAdjust="0"/>
    <p:restoredTop sz="98986" autoAdjust="0"/>
  </p:normalViewPr>
  <p:slideViewPr>
    <p:cSldViewPr snapToGrid="0" snapToObjects="1">
      <p:cViewPr>
        <p:scale>
          <a:sx n="85" d="100"/>
          <a:sy n="85" d="100"/>
        </p:scale>
        <p:origin x="-360" y="-82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notesMaster" Target="notesMasters/notesMaster1.xml"/><Relationship Id="rId74" Type="http://schemas.openxmlformats.org/officeDocument/2006/relationships/printerSettings" Target="printerSettings/printerSettings1.bin"/><Relationship Id="rId75" Type="http://schemas.openxmlformats.org/officeDocument/2006/relationships/presProps" Target="presProps.xml"/><Relationship Id="rId76" Type="http://schemas.openxmlformats.org/officeDocument/2006/relationships/viewProps" Target="viewProps.xml"/><Relationship Id="rId77" Type="http://schemas.openxmlformats.org/officeDocument/2006/relationships/theme" Target="theme/theme1.xml"/><Relationship Id="rId78"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932F58-D2E2-B54B-86E9-2FB66CEF71CA}" type="datetimeFigureOut">
              <a:rPr lang="en-US" smtClean="0"/>
              <a:t>2/6/16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BCC491-41CF-DE44-BF69-B19689700585}" type="slidenum">
              <a:rPr lang="en-US" smtClean="0"/>
              <a:t>‹#›</a:t>
            </a:fld>
            <a:endParaRPr lang="en-US"/>
          </a:p>
        </p:txBody>
      </p:sp>
    </p:spTree>
    <p:extLst>
      <p:ext uri="{BB962C8B-B14F-4D97-AF65-F5344CB8AC3E}">
        <p14:creationId xmlns:p14="http://schemas.microsoft.com/office/powerpoint/2010/main" val="32711460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Module three of the operator's apprenticeship course introduces the technical factors that affect anaerobic digestion. Topics covered include microbial populations, feedstock basics, feedstock loading and retention times, temperature and mixing of slurry, a wide variety of environmental factors, and the symptoms and causes of unstable anaerobic digestion.</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a:t>
            </a:fld>
            <a:endParaRPr lang="en-US"/>
          </a:p>
        </p:txBody>
      </p:sp>
    </p:spTree>
    <p:extLst>
      <p:ext uri="{BB962C8B-B14F-4D97-AF65-F5344CB8AC3E}">
        <p14:creationId xmlns:p14="http://schemas.microsoft.com/office/powerpoint/2010/main" val="1696743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AD feedstock is often livestock manure. Manure has low energy levels since the feed it comes from has already been digested. However, manure is valuable because it has a neutral pH and high buffering capacity, or high alkalinity, and helps to maintain digester stability. Manure contains all the microbes needed to begin and continue anaerobic digestion. And it has all the macro- and micro-nutrients necessary to feed those bacteria. Finally, manure is abundant on farms and often collected in a </a:t>
            </a:r>
            <a:r>
              <a:rPr lang="en-US" sz="1200" kern="1200" dirty="0" err="1" smtClean="0">
                <a:solidFill>
                  <a:schemeClr val="tx1"/>
                </a:solidFill>
                <a:effectLst/>
                <a:latin typeface="+mn-lt"/>
                <a:ea typeface="+mn-ea"/>
                <a:cs typeface="+mn-cs"/>
              </a:rPr>
              <a:t>pumpable</a:t>
            </a:r>
            <a:r>
              <a:rPr lang="en-US" sz="1200" kern="1200" dirty="0" smtClean="0">
                <a:solidFill>
                  <a:schemeClr val="tx1"/>
                </a:solidFill>
                <a:effectLst/>
                <a:latin typeface="+mn-lt"/>
                <a:ea typeface="+mn-ea"/>
                <a:cs typeface="+mn-cs"/>
              </a:rPr>
              <a:t> slurry, making transportation simple.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Non-manure feedstock materials are often acidic, but have high energy levels that boost biogas production. These organic feedstock materials include: waste animal feed; food residuals; fats oils and grease (aka FOG); energy crops; syrup or glycerol waste from ethanol or biodiesel production; waste produce; cafeteria waste; and sometimes farm animal mortalities.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14</a:t>
            </a:fld>
            <a:endParaRPr lang="en-US"/>
          </a:p>
        </p:txBody>
      </p:sp>
    </p:spTree>
    <p:extLst>
      <p:ext uri="{BB962C8B-B14F-4D97-AF65-F5344CB8AC3E}">
        <p14:creationId xmlns:p14="http://schemas.microsoft.com/office/powerpoint/2010/main" val="3164608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Some states forbid, or regulate, use of certain feedstock materials. Operators must check federal and state regulations to be sure they are in compliance. For example, some states don't allow the use of animal mortalities or slaughterhouse waste.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Other states may regulate the amounts of high strength organics like ethanol syrup or FOG to prevent overload.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Operators must also consider the dangers of: overfeeding of high energy material; toxins, fossil fuel derivatives and other inhibitors; feeding recalcitrant or poorly degradable material; and feeding inert materials that cause heartache and maintenance but do not produce biogas.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15</a:t>
            </a:fld>
            <a:endParaRPr lang="en-US"/>
          </a:p>
        </p:txBody>
      </p:sp>
    </p:spTree>
    <p:extLst>
      <p:ext uri="{BB962C8B-B14F-4D97-AF65-F5344CB8AC3E}">
        <p14:creationId xmlns:p14="http://schemas.microsoft.com/office/powerpoint/2010/main" val="415867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will discuss regulation in more detail in another module, but let's take a quick look at the regulation of feedstock in Vermont.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Vermont Agency of Natural Resources has two divisions that regulate feedstock. The Wastewater Division grants indirect discharge permits to producers of liquid food processing materials. Operators are not responsible for obtaining these permits, but cannot accept material from unpermitted generators. The agency's Solid Waste Division requires permits for anyone accepting solid waste. Anaerobic digesters accepting pre-and post consumer food waste must receive a full solid waste certification. This is not a minor certification.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Vermont Agency of Food, Farms and Markets, commonly called the Ag agency, requires on-farm operators to report all feedstock materials accepted by on-farm digesters. The Ag agency is concerned about biosecurity, and may not allow sale of separated solids for bedding to outside farms if those solids come from feedstock containing beef.</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16</a:t>
            </a:fld>
            <a:endParaRPr lang="en-US"/>
          </a:p>
        </p:txBody>
      </p:sp>
    </p:spTree>
    <p:extLst>
      <p:ext uri="{BB962C8B-B14F-4D97-AF65-F5344CB8AC3E}">
        <p14:creationId xmlns:p14="http://schemas.microsoft.com/office/powerpoint/2010/main" val="2734851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Vermont, there are some organic materials that neither ANR, nor Ag regulate. These include glycerol, the byproduct of biodiesel production and grease trap waste.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Glycerol is a highly energetic material whose biogas potential is nearly equal to the more commonly sought after fats, oils and grease (FOG). If produced and fed carefully, glycerol can produce tremendous biogas yields.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Grease trap waste is a dilute fatty liquid collected from the restaurant wash water. It's critical that grease trap waste from industrial facilities that may contain heavy metals, detergents, or other toxins is avoided. And, some grease trap waste is thickened by addition of flocculants. Some flocculants are not biodegradable and can be toxic to ecosystems. So, grease trap waste must be carefully tested and fed thoughtfully, used as feedstock.</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17</a:t>
            </a:fld>
            <a:endParaRPr lang="en-US"/>
          </a:p>
        </p:txBody>
      </p:sp>
    </p:spTree>
    <p:extLst>
      <p:ext uri="{BB962C8B-B14F-4D97-AF65-F5344CB8AC3E}">
        <p14:creationId xmlns:p14="http://schemas.microsoft.com/office/powerpoint/2010/main" val="697867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Feedstock’s carbon to nitrogen ratio of is important.  Anaerobic bacteria use carbon to produce methane and therefore biogas and energy, and they use nitrogen to build cellular components and to reproduce.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When bacteria are actively producing biogas, carbon is used 30 times faster than nitrogen, so a 30 to 1 ratio is best.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higher ratios, nitrogen is used up first, bacterial health and reproduction suffer, and biogas production decreases.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At lower carbon to nitrogen ratios, carbon is used up first and fermentation stops. A lack of acetic acid then stops biogas production. And excess nitrogen becomes excess ammonia, which is toxic to methanogens.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18</a:t>
            </a:fld>
            <a:endParaRPr lang="en-US"/>
          </a:p>
        </p:txBody>
      </p:sp>
    </p:spTree>
    <p:extLst>
      <p:ext uri="{BB962C8B-B14F-4D97-AF65-F5344CB8AC3E}">
        <p14:creationId xmlns:p14="http://schemas.microsoft.com/office/powerpoint/2010/main" val="361195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best feedstock materials have the highest levels of volatile solids, and therefore produce the most biogas. This graphic shows biogas potential of a variety of feedstock materials. Notice that manure has the lowest energy content because its organics have already been digested. Crops like corn silage, grass silage, and grass clippings have intermediate biogas content. Food scraps are energetically similar to energy crops. Very high-energy organics include the bakery waste and fats oils and grease (FOG) seen here. To get a very simple and straightforward idea of which materials produce the most biogas, think about what foods put the most fat or weight on you. Foods that make us gain weight make great biogas!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19</a:t>
            </a:fld>
            <a:endParaRPr lang="en-US"/>
          </a:p>
        </p:txBody>
      </p:sp>
    </p:spTree>
    <p:extLst>
      <p:ext uri="{BB962C8B-B14F-4D97-AF65-F5344CB8AC3E}">
        <p14:creationId xmlns:p14="http://schemas.microsoft.com/office/powerpoint/2010/main" val="1865201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of the major responsibilities of AD operators is controlling digester diet. Operators must think carefully about what they are feeding, and about the rates at which they are feeding the digester. Feeding rates are often called organic loading rates: the rate at which organic materials are loaded into digester tanks.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optimal loading rates the critical factors include: the concentration of feedstock material (mass per volume); volatile solids content; the amount of inert material in the feedstock; and the digester’s hydraulic retention time.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23</a:t>
            </a:fld>
            <a:endParaRPr lang="en-US"/>
          </a:p>
        </p:txBody>
      </p:sp>
    </p:spTree>
    <p:extLst>
      <p:ext uri="{BB962C8B-B14F-4D97-AF65-F5344CB8AC3E}">
        <p14:creationId xmlns:p14="http://schemas.microsoft.com/office/powerpoint/2010/main" val="14352972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Operators must be able to calculate digester feeding rate as organic loading rate. A variety of units can be used, but I prefer to express loading rate in terms of mass volatile solids. So, let's walk through an example of those calculations. In this example, we are considering a complete-mix digester whose anaerobic tank is 50 feet in diameter, 20 feet deep, and has a conical bottom with a cone depth of 5 feet. The operator is feeding 5,000 gallons of manure per day and operating at a temperature of 100°F. The manure has a total solids content of 6.5% and a volatile solids content of 69%. Assume that the density of manure is one; this is a good guess since slurry manure is generally over 92% water.</a:t>
            </a:r>
          </a:p>
          <a:p>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First, calculate the volume of the tank, which is equal to the volume of manure that can occupy it. Use the volume of a cylinder, πr</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h, to calculate the volume of the main part of the tank: 39,250 ft.³ Then, calculate the volume of the cone section as 1/3r</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h, for a volume of 3,217 ft.³. Sum those volumes for a volume of 42,521 ft.³ for the anaerobic tank.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Next, calculate pounds of total solids fed per day by multiplying gallons per day by the mass of one gallon of water (8.34 </a:t>
            </a:r>
            <a:r>
              <a:rPr lang="en-US" sz="1200" kern="1200" dirty="0" err="1" smtClean="0">
                <a:solidFill>
                  <a:schemeClr val="tx1"/>
                </a:solidFill>
                <a:effectLst/>
                <a:latin typeface="+mn-lt"/>
                <a:ea typeface="+mn-ea"/>
                <a:cs typeface="+mn-cs"/>
              </a:rPr>
              <a:t>lb</a:t>
            </a:r>
            <a:r>
              <a:rPr lang="en-US" sz="1200" kern="1200" dirty="0" smtClean="0">
                <a:solidFill>
                  <a:schemeClr val="tx1"/>
                </a:solidFill>
                <a:effectLst/>
                <a:latin typeface="+mn-lt"/>
                <a:ea typeface="+mn-ea"/>
                <a:cs typeface="+mn-cs"/>
              </a:rPr>
              <a:t>/gallon), and the percent total solids of the manure. The total solids feed rate is 2,710 pounds per day. Now, translate that into pounds of volatile solids fed per day: multiply pounds of total solids per day by percent volatile solids. The volatile solids loading rate is 1,869 pounds of volatile solids per day. Finally, calculate loading rate by dividing volatile solids loading rate by the volume of the anaerobic tank: that is, 1,869 pounds per day divided by 45,521 ft.³. The volatile solids loading rate is therefore 0.04 pounds per day per cubic foot.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What's an average loading rate? Average rates vary from 0.02 to 0.37 pounds of volatile solids per cubic foot per day. So this loading rate is on the low end of average.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24</a:t>
            </a:fld>
            <a:endParaRPr lang="en-US"/>
          </a:p>
        </p:txBody>
      </p:sp>
    </p:spTree>
    <p:extLst>
      <p:ext uri="{BB962C8B-B14F-4D97-AF65-F5344CB8AC3E}">
        <p14:creationId xmlns:p14="http://schemas.microsoft.com/office/powerpoint/2010/main" val="934947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Hydraulic retention time (aka HRT) is the average time that feedstock stays in an anaerobic digester, usually measured in days. This residence time allows bacteria enough time to convert all volatile solids to methane.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Minimum HRT is generally related to the capacity or size of the system. HRT is calculated by dividing tank volume in gallons by feed volume in gallons per day. Other factors affect HRT as well: the type of digester and its design; the operating temperature; and the type and volume of feedstock.</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25</a:t>
            </a:fld>
            <a:endParaRPr lang="en-US"/>
          </a:p>
        </p:txBody>
      </p:sp>
    </p:spTree>
    <p:extLst>
      <p:ext uri="{BB962C8B-B14F-4D97-AF65-F5344CB8AC3E}">
        <p14:creationId xmlns:p14="http://schemas.microsoft.com/office/powerpoint/2010/main" val="1646287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a number of ways to estimate biogas yield from feedstock type and volume. Some are simple and others are far more complex, but all are estimates. Empirical observation is better than hypothetical calculation, so operators should record inputs, operational conditions and yields. In other words, keep careful records of what is being fed for your system under your operational conditions, and use that data to predict future gas yields. There are two tools that you can download free of charge. The first was developed by EPA's </a:t>
            </a:r>
            <a:r>
              <a:rPr lang="en-US" sz="1200" kern="1200" dirty="0" err="1" smtClean="0">
                <a:solidFill>
                  <a:schemeClr val="tx1"/>
                </a:solidFill>
                <a:effectLst/>
                <a:latin typeface="+mn-lt"/>
                <a:ea typeface="+mn-ea"/>
                <a:cs typeface="+mn-cs"/>
              </a:rPr>
              <a:t>AgSTAR</a:t>
            </a:r>
            <a:r>
              <a:rPr lang="en-US" sz="1200" kern="1200" dirty="0" smtClean="0">
                <a:solidFill>
                  <a:schemeClr val="tx1"/>
                </a:solidFill>
                <a:effectLst/>
                <a:latin typeface="+mn-lt"/>
                <a:ea typeface="+mn-ea"/>
                <a:cs typeface="+mn-cs"/>
              </a:rPr>
              <a:t> program and can be searched for using the terms ‘</a:t>
            </a:r>
            <a:r>
              <a:rPr lang="en-US" sz="1200" kern="1200" dirty="0" err="1" smtClean="0">
                <a:solidFill>
                  <a:schemeClr val="tx1"/>
                </a:solidFill>
                <a:effectLst/>
                <a:latin typeface="+mn-lt"/>
                <a:ea typeface="+mn-ea"/>
                <a:cs typeface="+mn-cs"/>
              </a:rPr>
              <a:t>AgSTAR</a:t>
            </a:r>
            <a:r>
              <a:rPr lang="en-US" sz="1200" kern="1200" dirty="0" smtClean="0">
                <a:solidFill>
                  <a:schemeClr val="tx1"/>
                </a:solidFill>
                <a:effectLst/>
                <a:latin typeface="+mn-lt"/>
                <a:ea typeface="+mn-ea"/>
                <a:cs typeface="+mn-cs"/>
              </a:rPr>
              <a:t>’ and ‘farm ware’. Second the University of Minnesota's extension service has developed an Excel spreadsheet for digester economics. Check these resources out.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Here at Vermont Tech, we estimate biogas and power production using feedstock energy values from a series of databases developed in Europe. These energy values are expressed as biogas volume produced per ton on the feedstock material. Most databases offer the option of using amounts fresh feedstock, or use feedstock dry matter content. We have found that fresh feedstock allows the simplest estimate of biogas yield. This will be discussed in far more detail in the feedstock module.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26</a:t>
            </a:fld>
            <a:endParaRPr lang="en-US"/>
          </a:p>
        </p:txBody>
      </p:sp>
    </p:spTree>
    <p:extLst>
      <p:ext uri="{BB962C8B-B14F-4D97-AF65-F5344CB8AC3E}">
        <p14:creationId xmlns:p14="http://schemas.microsoft.com/office/powerpoint/2010/main" val="1889130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Module three of the operator's apprenticeship course introduces the technical factors that affect anaerobic digestion. Topics covered include microbial populations, feedstock basics, feedstock loading and retention times, temperature and mixing of slurry, a wide variety of environmental factors, and the symptoms and causes of unstable anaerobic digestion.</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2</a:t>
            </a:fld>
            <a:endParaRPr lang="en-US"/>
          </a:p>
        </p:txBody>
      </p:sp>
    </p:spTree>
    <p:extLst>
      <p:ext uri="{BB962C8B-B14F-4D97-AF65-F5344CB8AC3E}">
        <p14:creationId xmlns:p14="http://schemas.microsoft.com/office/powerpoint/2010/main" val="1696743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Anaerobic digestion can be performed at three different temperature ranges. Psychrophilic AD occurs from 20 to 25°C with a very long HRT of up to 100 days. </a:t>
            </a:r>
            <a:r>
              <a:rPr lang="en-US" sz="1200" kern="1200" dirty="0" err="1" smtClean="0">
                <a:solidFill>
                  <a:schemeClr val="tx1"/>
                </a:solidFill>
                <a:effectLst/>
                <a:latin typeface="+mn-lt"/>
                <a:ea typeface="+mn-ea"/>
                <a:cs typeface="+mn-cs"/>
              </a:rPr>
              <a:t>Mesophilic</a:t>
            </a:r>
            <a:r>
              <a:rPr lang="en-US" sz="1200" kern="1200" dirty="0" smtClean="0">
                <a:solidFill>
                  <a:schemeClr val="tx1"/>
                </a:solidFill>
                <a:effectLst/>
                <a:latin typeface="+mn-lt"/>
                <a:ea typeface="+mn-ea"/>
                <a:cs typeface="+mn-cs"/>
              </a:rPr>
              <a:t> AD occurs between 20 and 40°C with a shorter retention time of 5 to 50 days. And </a:t>
            </a:r>
            <a:r>
              <a:rPr lang="en-US" sz="1200" kern="1200" dirty="0" err="1" smtClean="0">
                <a:solidFill>
                  <a:schemeClr val="tx1"/>
                </a:solidFill>
                <a:effectLst/>
                <a:latin typeface="+mn-lt"/>
                <a:ea typeface="+mn-ea"/>
                <a:cs typeface="+mn-cs"/>
              </a:rPr>
              <a:t>thermophilic</a:t>
            </a:r>
            <a:r>
              <a:rPr lang="en-US" sz="1200" kern="1200" dirty="0" smtClean="0">
                <a:solidFill>
                  <a:schemeClr val="tx1"/>
                </a:solidFill>
                <a:effectLst/>
                <a:latin typeface="+mn-lt"/>
                <a:ea typeface="+mn-ea"/>
                <a:cs typeface="+mn-cs"/>
              </a:rPr>
              <a:t> AD occurs between 40 and 110°C with the shortest retention time of 5 to 12 days. Most systems are run at </a:t>
            </a:r>
            <a:r>
              <a:rPr lang="en-US" sz="1200" kern="1200" dirty="0" err="1" smtClean="0">
                <a:solidFill>
                  <a:schemeClr val="tx1"/>
                </a:solidFill>
                <a:effectLst/>
                <a:latin typeface="+mn-lt"/>
                <a:ea typeface="+mn-ea"/>
                <a:cs typeface="+mn-cs"/>
              </a:rPr>
              <a:t>mesophilic</a:t>
            </a:r>
            <a:r>
              <a:rPr lang="en-US" sz="1200" kern="1200" dirty="0" smtClean="0">
                <a:solidFill>
                  <a:schemeClr val="tx1"/>
                </a:solidFill>
                <a:effectLst/>
                <a:latin typeface="+mn-lt"/>
                <a:ea typeface="+mn-ea"/>
                <a:cs typeface="+mn-cs"/>
              </a:rPr>
              <a:t> temperatures that offer fairly easy temperature regulation and fairly short HRT. Higher temperatures offer advantages and disadvantages. The process is faster, so HRT is shorter.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Higher temperatures have greater capacity to destroy pathogens. And higher temperatures increase, to some extent, degradation of refractory feedstock: material that generally resists anaerobic digestion. However, </a:t>
            </a:r>
            <a:r>
              <a:rPr lang="en-US" sz="1200" kern="1200" dirty="0" err="1" smtClean="0">
                <a:solidFill>
                  <a:schemeClr val="tx1"/>
                </a:solidFill>
                <a:effectLst/>
                <a:latin typeface="+mn-lt"/>
                <a:ea typeface="+mn-ea"/>
                <a:cs typeface="+mn-cs"/>
              </a:rPr>
              <a:t>thermophilic</a:t>
            </a:r>
            <a:r>
              <a:rPr lang="en-US" sz="1200" kern="1200" dirty="0" smtClean="0">
                <a:solidFill>
                  <a:schemeClr val="tx1"/>
                </a:solidFill>
                <a:effectLst/>
                <a:latin typeface="+mn-lt"/>
                <a:ea typeface="+mn-ea"/>
                <a:cs typeface="+mn-cs"/>
              </a:rPr>
              <a:t> systems tend to be very temperature sensitive: temperature tolerance may be as small as 2°C and can be difficult to maintain.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Colder, psychrophilic, temperatures used less energy to heat tanks but require larger tanks and longer HRTs. Lower temperature incubation may also kill human pathogens since these microbes prefer higher body temperature.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30</a:t>
            </a:fld>
            <a:endParaRPr lang="en-US"/>
          </a:p>
        </p:txBody>
      </p:sp>
    </p:spTree>
    <p:extLst>
      <p:ext uri="{BB962C8B-B14F-4D97-AF65-F5344CB8AC3E}">
        <p14:creationId xmlns:p14="http://schemas.microsoft.com/office/powerpoint/2010/main" val="1195094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Not all anaerobic digesters mix their slurries, but mixing can be advantageous. Mixing reduces stratification of solid and liquid feedstock components. And mixing ensures that all feedstock particles mix with populations of bacteria that need to use them as fuel. Finally, mixing ensures that biogas bubbles are liberated from the slurry, collected in the gas space, and combusted to produce energy. Different AD designs use different mixing technologies. Biogas mixing collects biogas from the gas space and circulates it back through perforated pipe at the bottom of the slurry tank or trough via a pump. As the bubbles rise through the slurry, they cause some mixing to occur. Efficient biogas mixing requires a fairly high loading rate of 0.4 pounds of volatile solids per cubic foot per day.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Mechanical mixing uses impellers, propeller-like blades, and pumps to mix slurry. Impeller blades are attached to the shaft and motors, and the motor is usually located outside of the tank for ease of maintenance. Pumps need to be strong enough to move the volume of a full tank. Both mixers and pumps usually have variable speed drive that allows mixing to be controlled.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Mixing speed is critical: while it's important to completely mix the slurry, too much mixing kills bacteria. At high rates of mixing, bacterial cells are sheared apart, and methanogens are particularly susceptible to shear force. Studies show that lowering mixing rates or mixing times often improves long-term stability and biogas production.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Plug-flow digesters using biogas mixing are said to mix ‘zonally’, that is each segment of the digester is mixed vertically, but little mixing occurs horizontally.</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31</a:t>
            </a:fld>
            <a:endParaRPr lang="en-US"/>
          </a:p>
        </p:txBody>
      </p:sp>
    </p:spTree>
    <p:extLst>
      <p:ext uri="{BB962C8B-B14F-4D97-AF65-F5344CB8AC3E}">
        <p14:creationId xmlns:p14="http://schemas.microsoft.com/office/powerpoint/2010/main" val="2780230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number of environmental factors have strong effects on anaerobic digestion. By environment, I don't mean the larger environment that we think of as ‘nature’. Rather, I mean the environment of the anaerobic microbe, or the conditions within the anaerobic tanks.  Important environmental factors include: the presence of oxygen; temperature; robustness of the digester design; operating pH; offering capacity; volatile fatty acid production;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toxic materials like alkaline and alkaline earths, heavy metals, sulfides, and ammonia.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These environmental factors can be considered to be operational parameters and should be monitored to establish optimal baseline conditions for each individual AD system.</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35</a:t>
            </a:fld>
            <a:endParaRPr lang="en-US"/>
          </a:p>
        </p:txBody>
      </p:sp>
    </p:spTree>
    <p:extLst>
      <p:ext uri="{BB962C8B-B14F-4D97-AF65-F5344CB8AC3E}">
        <p14:creationId xmlns:p14="http://schemas.microsoft.com/office/powerpoint/2010/main" val="25281218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Anaerobic digestion cannot occur in the presence of oxygen gas because even small amounts of oxygen inactivate or kill methanogens.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However, small amounts of oxygen are sometimes introduced into the biogas space in order to oxidize, and therefore precipitate, sulfur and destroy </a:t>
            </a:r>
            <a:r>
              <a:rPr lang="en-US" sz="1200" kern="1200" dirty="0" err="1" smtClean="0">
                <a:solidFill>
                  <a:schemeClr val="tx1"/>
                </a:solidFill>
                <a:effectLst/>
                <a:latin typeface="+mn-lt"/>
                <a:ea typeface="+mn-ea"/>
                <a:cs typeface="+mn-cs"/>
              </a:rPr>
              <a:t>hydrosulfuric</a:t>
            </a:r>
            <a:r>
              <a:rPr lang="en-US" sz="1200" kern="1200" dirty="0" smtClean="0">
                <a:solidFill>
                  <a:schemeClr val="tx1"/>
                </a:solidFill>
                <a:effectLst/>
                <a:latin typeface="+mn-lt"/>
                <a:ea typeface="+mn-ea"/>
                <a:cs typeface="+mn-cs"/>
              </a:rPr>
              <a:t> acid gas. This technique is discussed in more detail in another module and needs to be employed only with experience and caution.</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36</a:t>
            </a:fld>
            <a:endParaRPr lang="en-US"/>
          </a:p>
        </p:txBody>
      </p:sp>
    </p:spTree>
    <p:extLst>
      <p:ext uri="{BB962C8B-B14F-4D97-AF65-F5344CB8AC3E}">
        <p14:creationId xmlns:p14="http://schemas.microsoft.com/office/powerpoint/2010/main" val="729651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robustness of AD design and construction will determine how well the system can handle changes of season, changes of temperature, and changes of feedstock.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Generally, AD systems can adapt to changes when those changes occur gradually.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Being able to heat feedstock before feeding is helpful. If feedstock cannot be heated, the volume of cold feedstock added should be kept to 5% or less of daily feed volume.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During the first year of operation at VTCAD, we did not heat feedstock. Feeding the full daily volume of 12,000 to 16,000 gallons per day sometimes lowered temperatures in the hydrolysis tank for part of that day. However, temperatures in the more sensitive AD tank were not affected because of the buffering effect of the hydrolysis tank. When 70% full, our hydrolysis tank has a volume of 73,500 gallons. So a daily feed of 16,000 gallons represents 21.7% of the hydrolysis tank volume. But that's only 5% of AD tank volume. And feeding from the hydrolysis tank prevents cold-temperature shock.</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37</a:t>
            </a:fld>
            <a:endParaRPr lang="en-US"/>
          </a:p>
        </p:txBody>
      </p:sp>
    </p:spTree>
    <p:extLst>
      <p:ext uri="{BB962C8B-B14F-4D97-AF65-F5344CB8AC3E}">
        <p14:creationId xmlns:p14="http://schemas.microsoft.com/office/powerpoint/2010/main" val="9931318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groups of bacteria responsible for anaerobic digestion have different pH preferences.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Fermenting bacteria, responsible for hydrolysis and </a:t>
            </a:r>
            <a:r>
              <a:rPr lang="en-US" sz="1200" kern="1200" dirty="0" err="1" smtClean="0">
                <a:solidFill>
                  <a:schemeClr val="tx1"/>
                </a:solidFill>
                <a:effectLst/>
                <a:latin typeface="+mn-lt"/>
                <a:ea typeface="+mn-ea"/>
                <a:cs typeface="+mn-cs"/>
              </a:rPr>
              <a:t>acetogenesis</a:t>
            </a:r>
            <a:r>
              <a:rPr lang="en-US" sz="1200" kern="1200" dirty="0" smtClean="0">
                <a:solidFill>
                  <a:schemeClr val="tx1"/>
                </a:solidFill>
                <a:effectLst/>
                <a:latin typeface="+mn-lt"/>
                <a:ea typeface="+mn-ea"/>
                <a:cs typeface="+mn-cs"/>
              </a:rPr>
              <a:t>, perform best between pH 4.5 and 5.5 but will function at slightly higher </a:t>
            </a:r>
            <a:r>
              <a:rPr lang="en-US" sz="1200" kern="1200" dirty="0" err="1" smtClean="0">
                <a:solidFill>
                  <a:schemeClr val="tx1"/>
                </a:solidFill>
                <a:effectLst/>
                <a:latin typeface="+mn-lt"/>
                <a:ea typeface="+mn-ea"/>
                <a:cs typeface="+mn-cs"/>
              </a:rPr>
              <a:t>pH.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Methanogens do not function below pH 6, and work best between pH 6.8 and 7.2. Below pH 6, unionized volatile fatty acids are acidic and toxic to methanogens. Above pH 8, unionized dissolved ammonia, molecular ammonia gas, is toxic to methanogens.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pH measurements of slurry must be performed carefully and quickly because high levels of CO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dissolved in slurry will quickly escape from samples, and loss of CO</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changes </a:t>
            </a:r>
            <a:r>
              <a:rPr lang="en-US" sz="1200" kern="1200" dirty="0" err="1" smtClean="0">
                <a:solidFill>
                  <a:schemeClr val="tx1"/>
                </a:solidFill>
                <a:effectLst/>
                <a:latin typeface="+mn-lt"/>
                <a:ea typeface="+mn-ea"/>
                <a:cs typeface="+mn-cs"/>
              </a:rPr>
              <a:t>pH.</a:t>
            </a:r>
            <a:r>
              <a:rPr lang="en-US" sz="1200" kern="1200" dirty="0" smtClean="0">
                <a:solidFill>
                  <a:schemeClr val="tx1"/>
                </a:solidFill>
                <a:effectLst/>
                <a:latin typeface="+mn-lt"/>
                <a:ea typeface="+mn-ea"/>
                <a:cs typeface="+mn-cs"/>
              </a:rPr>
              <a:t> Carbonates in the slurry help determine </a:t>
            </a:r>
            <a:r>
              <a:rPr lang="en-US" sz="1200" kern="1200" dirty="0" err="1" smtClean="0">
                <a:solidFill>
                  <a:schemeClr val="tx1"/>
                </a:solidFill>
                <a:effectLst/>
                <a:latin typeface="+mn-lt"/>
                <a:ea typeface="+mn-ea"/>
                <a:cs typeface="+mn-cs"/>
              </a:rPr>
              <a:t>pH.</a:t>
            </a:r>
            <a:r>
              <a:rPr lang="en-US" sz="1200" kern="1200" dirty="0" smtClean="0">
                <a:solidFill>
                  <a:schemeClr val="tx1"/>
                </a:solidFill>
                <a:effectLst/>
                <a:latin typeface="+mn-lt"/>
                <a:ea typeface="+mn-ea"/>
                <a:cs typeface="+mn-cs"/>
              </a:rPr>
              <a:t> Biogas is generally just over 30% carbon dioxide, so pH increases dramatically when that much gas is lost. If measurements are taken too slowly and gases lost, pH values will appear to be higher than they actually are in the tank.</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38</a:t>
            </a:fld>
            <a:endParaRPr lang="en-US"/>
          </a:p>
        </p:txBody>
      </p:sp>
    </p:spTree>
    <p:extLst>
      <p:ext uri="{BB962C8B-B14F-4D97-AF65-F5344CB8AC3E}">
        <p14:creationId xmlns:p14="http://schemas.microsoft.com/office/powerpoint/2010/main" val="34952002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pH of slurry is determined by the balance of volatile fatty acids, carbon dioxide and alkalinity.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Alkalinity is buffering capacity: the ability of the slurry to resist changes of pH when the slurry’s chemical composition changes. And since bacteria are pH sensitive, buffering is critical!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 anaerobic digestion systems, the carbonate acid-base buffering system dominates and controls </a:t>
            </a:r>
            <a:r>
              <a:rPr lang="en-US" sz="1200" kern="1200" dirty="0" err="1" smtClean="0">
                <a:solidFill>
                  <a:schemeClr val="tx1"/>
                </a:solidFill>
                <a:effectLst/>
                <a:latin typeface="+mn-lt"/>
                <a:ea typeface="+mn-ea"/>
                <a:cs typeface="+mn-cs"/>
              </a:rPr>
              <a:t>pH.</a:t>
            </a:r>
            <a:r>
              <a:rPr lang="en-US" sz="1200" kern="1200" dirty="0" smtClean="0">
                <a:solidFill>
                  <a:schemeClr val="tx1"/>
                </a:solidFill>
                <a:effectLst/>
                <a:latin typeface="+mn-lt"/>
                <a:ea typeface="+mn-ea"/>
                <a:cs typeface="+mn-cs"/>
              </a:rPr>
              <a:t> In a balanced system, volatile fatty acid concentrations are low and total alkalinity should be roughly equal to bicarbonate alkalinity. Bicarbonate alkalinity should be 2,500 to 5,000 mg/L. Bicarbonate buffer is present in feedstock, particularly manure, and is created during the AD process.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falling pH indicates that buffering capacity is almost depleted. Often, the rate of fermentation is greater than the rate of </a:t>
            </a:r>
            <a:r>
              <a:rPr lang="en-US" sz="1200" kern="1200" dirty="0" err="1" smtClean="0">
                <a:solidFill>
                  <a:schemeClr val="tx1"/>
                </a:solidFill>
                <a:effectLst/>
                <a:latin typeface="+mn-lt"/>
                <a:ea typeface="+mn-ea"/>
                <a:cs typeface="+mn-cs"/>
              </a:rPr>
              <a:t>methanogenesis</a:t>
            </a:r>
            <a:r>
              <a:rPr lang="en-US" sz="1200" kern="1200" dirty="0" smtClean="0">
                <a:solidFill>
                  <a:schemeClr val="tx1"/>
                </a:solidFill>
                <a:effectLst/>
                <a:latin typeface="+mn-lt"/>
                <a:ea typeface="+mn-ea"/>
                <a:cs typeface="+mn-cs"/>
              </a:rPr>
              <a:t>. Bacteria may be growing slowly or may have been washed out by high feeding rates. When high volumes are pushed into a tank, high volumes of bacteria are pushed out and this loss of slurry and bacteria is called washout. Toxins may be present.</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39</a:t>
            </a:fld>
            <a:endParaRPr lang="en-US"/>
          </a:p>
        </p:txBody>
      </p:sp>
    </p:spTree>
    <p:extLst>
      <p:ext uri="{BB962C8B-B14F-4D97-AF65-F5344CB8AC3E}">
        <p14:creationId xmlns:p14="http://schemas.microsoft.com/office/powerpoint/2010/main" val="35295085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One of the most useful measures of AD buffering capacity is the ratio of volatile fatty acids to total alkalinity, known as the Ripley ratio.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pH itself is a bit like starlight: pH values indicate biochemical changes and buffering capacity in the </a:t>
            </a:r>
            <a:r>
              <a:rPr lang="en-US" sz="1200" b="1" kern="1200" dirty="0" smtClean="0">
                <a:solidFill>
                  <a:schemeClr val="tx1"/>
                </a:solidFill>
                <a:effectLst/>
                <a:latin typeface="+mn-lt"/>
                <a:ea typeface="+mn-ea"/>
                <a:cs typeface="+mn-cs"/>
              </a:rPr>
              <a:t>past</a:t>
            </a:r>
            <a:r>
              <a:rPr lang="en-US" sz="1200" kern="1200" dirty="0" smtClean="0">
                <a:solidFill>
                  <a:schemeClr val="tx1"/>
                </a:solidFill>
                <a:effectLst/>
                <a:latin typeface="+mn-lt"/>
                <a:ea typeface="+mn-ea"/>
                <a:cs typeface="+mn-cs"/>
              </a:rPr>
              <a:t>, so pH is a good indicator of history but not so much of the current state and likely future events.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Ripley ratio gives operators a better view of what is going on </a:t>
            </a:r>
            <a:r>
              <a:rPr lang="en-US" sz="1200" b="1" kern="1200" dirty="0" smtClean="0">
                <a:solidFill>
                  <a:schemeClr val="tx1"/>
                </a:solidFill>
                <a:effectLst/>
                <a:latin typeface="+mn-lt"/>
                <a:ea typeface="+mn-ea"/>
                <a:cs typeface="+mn-cs"/>
              </a:rPr>
              <a:t>now</a:t>
            </a:r>
            <a:r>
              <a:rPr lang="en-US" sz="1200" kern="1200" dirty="0" smtClean="0">
                <a:solidFill>
                  <a:schemeClr val="tx1"/>
                </a:solidFill>
                <a:effectLst/>
                <a:latin typeface="+mn-lt"/>
                <a:ea typeface="+mn-ea"/>
                <a:cs typeface="+mn-cs"/>
              </a:rPr>
              <a:t>. The Ripley ratio can reach a value of 7.5:1 before pH begins to change.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Increasing VFA concentration increases biogas production and power output. But without buffering capacity, increasing volatile fatty acid concentrations can lower pH and cause methanogens to stop functioning or die. This is referred to as a ‘sour’ digester.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manure, the Ripley ratio should be no higher than 2 to 1.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digester systems with low solid feedstock, less than 3%, lower Ripley ratios our recommended because dilute conditions are far more sensitive to changes in acidity. Generally, lower solids content means less buffering capacity.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 do you treat a sour digester once that condition occurs? For a plug-flow digester, feed it. For a mixed digester, starve it a bit. You can also add buffering agents like sodium carbonate, calcium oxide, or calcium carbonate to increase pH levels and boost buffering. </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40</a:t>
            </a:fld>
            <a:endParaRPr lang="en-US"/>
          </a:p>
        </p:txBody>
      </p:sp>
    </p:spTree>
    <p:extLst>
      <p:ext uri="{BB962C8B-B14F-4D97-AF65-F5344CB8AC3E}">
        <p14:creationId xmlns:p14="http://schemas.microsoft.com/office/powerpoint/2010/main" val="3241714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 stable system, VFAs are used by methanogens as quickly as they are made, and under optimal conditions VFA levels (often expressed as acetic acid) in slurry should be a steady 50 to 300 mg/L.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If loading rates are increased, or if feedstock becomes richer, production of VFAs can surge and pH can drop.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Preliminary data from our digester shows that the VFAs are liberated during the AD process, peaking in the hydrolyzer. VFA concentrations are much reduced (by 98%) in digested effluent as they have been converted to methane. Why are VFA levels higher in </a:t>
            </a:r>
            <a:r>
              <a:rPr lang="en-US" sz="1200" kern="1200" dirty="0" err="1" smtClean="0">
                <a:solidFill>
                  <a:schemeClr val="tx1"/>
                </a:solidFill>
                <a:effectLst/>
                <a:latin typeface="+mn-lt"/>
                <a:ea typeface="+mn-ea"/>
                <a:cs typeface="+mn-cs"/>
              </a:rPr>
              <a:t>hydrolysate</a:t>
            </a:r>
            <a:r>
              <a:rPr lang="en-US" sz="1200" kern="1200" dirty="0" smtClean="0">
                <a:solidFill>
                  <a:schemeClr val="tx1"/>
                </a:solidFill>
                <a:effectLst/>
                <a:latin typeface="+mn-lt"/>
                <a:ea typeface="+mn-ea"/>
                <a:cs typeface="+mn-cs"/>
              </a:rPr>
              <a:t> than in feedstock? Feedstock is rich in complex organic materials that are broken down into volatile fatty acids by the process of hydrolysis. Operators want high levels of VFA destruction, indicative of an efficient process with optimized biogas production.</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41</a:t>
            </a:fld>
            <a:endParaRPr lang="en-US"/>
          </a:p>
        </p:txBody>
      </p:sp>
    </p:spTree>
    <p:extLst>
      <p:ext uri="{BB962C8B-B14F-4D97-AF65-F5344CB8AC3E}">
        <p14:creationId xmlns:p14="http://schemas.microsoft.com/office/powerpoint/2010/main" val="2216950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major nutrients required for the reproduction of bacteria that perform anaerobic digestion are phosphorus and nitrogen.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Smaller amounts of sodium, potassium, magnesium, chloride, and sulfate ions are also needed.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trace amounts of iron, copper, manganese, zinc, molybdenum, and vanadium are required for microbial growth.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Generally, growth rates of microbes in an anaerobic digester are low, and sufficient nutrients are supplied by feedstock.</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42</a:t>
            </a:fld>
            <a:endParaRPr lang="en-US"/>
          </a:p>
        </p:txBody>
      </p:sp>
    </p:spTree>
    <p:extLst>
      <p:ext uri="{BB962C8B-B14F-4D97-AF65-F5344CB8AC3E}">
        <p14:creationId xmlns:p14="http://schemas.microsoft.com/office/powerpoint/2010/main" val="267040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wide variety of bacteria participate in the process of anaerobic digestion. We can divide those bacteria into two classes: the fermenting bacteria and the bacteria that make methane. Fermenting bacteria degrade large organic compounds (biopolymers) to small organic acids like acetic acid. Fermenting bacteria may not require oxygen gas, but they can tolerate its presence. We will break these fermenting bacteria down into a number of functional classes. First, hydrolytic bacteria convert large macromolecules and polymers into simpler molecules like amino acids, simple sugars, and fatty acids. </a:t>
            </a:r>
            <a:r>
              <a:rPr lang="en-US" sz="1200" kern="1200" dirty="0" err="1" smtClean="0">
                <a:solidFill>
                  <a:schemeClr val="tx1"/>
                </a:solidFill>
                <a:effectLst/>
                <a:latin typeface="+mn-lt"/>
                <a:ea typeface="+mn-ea"/>
                <a:cs typeface="+mn-cs"/>
              </a:rPr>
              <a:t>Acidogenic</a:t>
            </a:r>
            <a:r>
              <a:rPr lang="en-US" sz="1200" kern="1200" dirty="0" smtClean="0">
                <a:solidFill>
                  <a:schemeClr val="tx1"/>
                </a:solidFill>
                <a:effectLst/>
                <a:latin typeface="+mn-lt"/>
                <a:ea typeface="+mn-ea"/>
                <a:cs typeface="+mn-cs"/>
              </a:rPr>
              <a:t> bacteria reduce these simple organic molecules to organic acids. Three types of bacteria then convert these small organic acids into one specific organic acid, the two-carbon acetic acid.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These three types of acetic acid-forming bacteria are </a:t>
            </a:r>
            <a:r>
              <a:rPr lang="en-US" sz="1200" kern="1200" dirty="0" err="1" smtClean="0">
                <a:solidFill>
                  <a:schemeClr val="tx1"/>
                </a:solidFill>
                <a:effectLst/>
                <a:latin typeface="+mn-lt"/>
                <a:ea typeface="+mn-ea"/>
                <a:cs typeface="+mn-cs"/>
              </a:rPr>
              <a:t>acetogenic</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homoacetogenic</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syntropic</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Finally, methanogens are bacteria that convert acetic acid into methane in the absence of oxygen gas. Methanogens are generally the only strictly anaerobic bacteria required for anaerobic digestion, and only they can produce methane.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Happily, cow manure provides all of the bacteria needed to begin the anaerobic digestion process.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a:t>
            </a:fld>
            <a:endParaRPr lang="en-US"/>
          </a:p>
        </p:txBody>
      </p:sp>
    </p:spTree>
    <p:extLst>
      <p:ext uri="{BB962C8B-B14F-4D97-AF65-F5344CB8AC3E}">
        <p14:creationId xmlns:p14="http://schemas.microsoft.com/office/powerpoint/2010/main" val="20059338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anaerobic digestion process can be inhibited by a number of factors like operational error, lack of operational fine-tuning, or toxins present in feedstock.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example, low or fluctuating temperatures and excessive stirring are examples of poor operation. Operators must watch for feedback inhibition, caused by buildup of volatile fatty acids or </a:t>
            </a:r>
            <a:r>
              <a:rPr lang="en-US" sz="1200" kern="1200" dirty="0" err="1" smtClean="0">
                <a:solidFill>
                  <a:schemeClr val="tx1"/>
                </a:solidFill>
                <a:effectLst/>
                <a:latin typeface="+mn-lt"/>
                <a:ea typeface="+mn-ea"/>
                <a:cs typeface="+mn-cs"/>
              </a:rPr>
              <a:t>hydrosulfuric</a:t>
            </a:r>
            <a:r>
              <a:rPr lang="en-US" sz="1200" kern="1200" dirty="0" smtClean="0">
                <a:solidFill>
                  <a:schemeClr val="tx1"/>
                </a:solidFill>
                <a:effectLst/>
                <a:latin typeface="+mn-lt"/>
                <a:ea typeface="+mn-ea"/>
                <a:cs typeface="+mn-cs"/>
              </a:rPr>
              <a:t> acid.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And the operator needs to be aware of toxins. Some toxins are always present in the anaerobic process. Many substances are stimulatory, in other words beneficial, at low concentrations, tolerated at higher concentrations, but downright toxic above specific threshold levels. Toxic substances can be inorganic or organic.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Fortunately bacteria, methanogens included, are capable of adapting to low levels of toxins. However, this adaptability can make it difficult to determine the precise concentrations at which toxicity becomes a significant factor. At what levels do toxins begin to lower biogas production?</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43</a:t>
            </a:fld>
            <a:endParaRPr lang="en-US"/>
          </a:p>
        </p:txBody>
      </p:sp>
    </p:spTree>
    <p:extLst>
      <p:ext uri="{BB962C8B-B14F-4D97-AF65-F5344CB8AC3E}">
        <p14:creationId xmlns:p14="http://schemas.microsoft.com/office/powerpoint/2010/main" val="14518696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Toxicity can be acute or chronic. Acute toxicity is caused by a rapid exposure of un-acclimated bacteria to high concentrations of toxins, and the effect is sudden.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Chronic toxicity is caused by gradual, long-term exposure of un-acclimated bacteria. Chronic toxicity builds over time and is harder to recognize.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Generally, toxicity is dependent on a number of factors: the ability of bacteria to adapt; the presence of multiple toxins; and changes in operational conditions.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Bacteria acclimate to toxins by two specific methods. First, bacteria can repair damaged enzyme systems that are capable of degrading toxins; they heal themselves. Second, a subpopulation of bacteria that are able to deal with a toxin can expand because they are better able to reproduce in the presence of that toxin. In either case, acclimation succeeds only if toxin levels are not too high and if bacteria have time to repair or reproduce.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44</a:t>
            </a:fld>
            <a:endParaRPr lang="en-US"/>
          </a:p>
        </p:txBody>
      </p:sp>
    </p:spTree>
    <p:extLst>
      <p:ext uri="{BB962C8B-B14F-4D97-AF65-F5344CB8AC3E}">
        <p14:creationId xmlns:p14="http://schemas.microsoft.com/office/powerpoint/2010/main" val="10994187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symptoms of toxicity may appear slowly or suddenly depending on the type of toxin, its concentration, and operational conditions. Look for: the loss of hydrogen gas production; drop in methane content of biogas; loss of alkalinity or dropping pH; and increasing VFA levels or Ripley ratios.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45</a:t>
            </a:fld>
            <a:endParaRPr lang="en-US"/>
          </a:p>
        </p:txBody>
      </p:sp>
    </p:spTree>
    <p:extLst>
      <p:ext uri="{BB962C8B-B14F-4D97-AF65-F5344CB8AC3E}">
        <p14:creationId xmlns:p14="http://schemas.microsoft.com/office/powerpoint/2010/main" val="22958503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Here's a sampler of inorganic and organic toxins. Notice that this list includes a wide range of materials and that humans use many of these in the course of an average day.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Toxins labeled with an asterisk are most commonly described as problems for anaerobic digesters: ammonia can be produced in the digester, particularly when fed a high-protein diet; hydrogen sulfide and volatile fatty acids are produced by the process as well; and heavy metals are all around us and used to make tanks, mixers and pumps, but have no place in an anaerobic digester.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Both hydrogen sulfide and VFAs act as feedback inhibitors of the anaerobic digestion process. That is, both are produced by the process, but when they exceed critical threshold concentrations both can slow methane production. Accumulation of hydrogen sulfide indicates that methanogens are operating at a disadvantage and being out-competed by sulfur reducing bacteria. Accumulation of VFA's indicates that fermentation is occurring more quickly than </a:t>
            </a:r>
            <a:r>
              <a:rPr lang="en-US" sz="1200" kern="1200" dirty="0" err="1" smtClean="0">
                <a:solidFill>
                  <a:schemeClr val="tx1"/>
                </a:solidFill>
                <a:effectLst/>
                <a:latin typeface="+mn-lt"/>
                <a:ea typeface="+mn-ea"/>
                <a:cs typeface="+mn-cs"/>
              </a:rPr>
              <a:t>methanogenesis</a:t>
            </a:r>
            <a:r>
              <a:rPr lang="en-US" sz="1200" kern="1200" dirty="0" smtClean="0">
                <a:solidFill>
                  <a:schemeClr val="tx1"/>
                </a:solidFill>
                <a:effectLst/>
                <a:latin typeface="+mn-lt"/>
                <a:ea typeface="+mn-ea"/>
                <a:cs typeface="+mn-cs"/>
              </a:rPr>
              <a:t>; microbial populations, health or processes are out of balance.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46</a:t>
            </a:fld>
            <a:endParaRPr lang="en-US"/>
          </a:p>
        </p:txBody>
      </p:sp>
    </p:spTree>
    <p:extLst>
      <p:ext uri="{BB962C8B-B14F-4D97-AF65-F5344CB8AC3E}">
        <p14:creationId xmlns:p14="http://schemas.microsoft.com/office/powerpoint/2010/main" val="14890471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Here we see the toxic levels for some inorganic compounds. Notice that each compound has a different and specific toxic dose. Notice that the toxic effect of ammonia/ammonium is pH dependent; ammonia is most toxic at a high </a:t>
            </a:r>
            <a:r>
              <a:rPr lang="en-US" sz="1200" kern="1200" dirty="0" err="1" smtClean="0">
                <a:solidFill>
                  <a:schemeClr val="tx1"/>
                </a:solidFill>
                <a:effectLst/>
                <a:latin typeface="+mn-lt"/>
                <a:ea typeface="+mn-ea"/>
                <a:cs typeface="+mn-cs"/>
              </a:rPr>
              <a:t>pH.</a:t>
            </a: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47</a:t>
            </a:fld>
            <a:endParaRPr lang="en-US"/>
          </a:p>
        </p:txBody>
      </p:sp>
    </p:spTree>
    <p:extLst>
      <p:ext uri="{BB962C8B-B14F-4D97-AF65-F5344CB8AC3E}">
        <p14:creationId xmlns:p14="http://schemas.microsoft.com/office/powerpoint/2010/main" val="8431601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inorganics…….</a:t>
            </a:r>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48</a:t>
            </a:fld>
            <a:endParaRPr lang="en-US"/>
          </a:p>
        </p:txBody>
      </p:sp>
    </p:spTree>
    <p:extLst>
      <p:ext uri="{BB962C8B-B14F-4D97-AF65-F5344CB8AC3E}">
        <p14:creationId xmlns:p14="http://schemas.microsoft.com/office/powerpoint/2010/main" val="261317381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variety of organic molecules are also toxic. Many of the molecules listed here are toxic to human health as well.</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49</a:t>
            </a:fld>
            <a:endParaRPr lang="en-US"/>
          </a:p>
        </p:txBody>
      </p:sp>
    </p:spTree>
    <p:extLst>
      <p:ext uri="{BB962C8B-B14F-4D97-AF65-F5344CB8AC3E}">
        <p14:creationId xmlns:p14="http://schemas.microsoft.com/office/powerpoint/2010/main" val="214920661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toxicity of some compounds, like ammonia, sulfides, and cyanides, is pH dependent. Why?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These compounds are most toxic when they are uncharged. Neutral, uncharged molecules easily penetrate bacterial membranes and thus pass from the environment, through the cell wall and into the bacterium, killing it.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Ammonia becomes less toxic as pH drops because low pH converts ammonia into charged ammonium.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Sulfides and cyanide become more toxic as pH drops because low pH converts them to their neutral or uncharged forms.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50</a:t>
            </a:fld>
            <a:endParaRPr lang="en-US"/>
          </a:p>
        </p:txBody>
      </p:sp>
    </p:spTree>
    <p:extLst>
      <p:ext uri="{BB962C8B-B14F-4D97-AF65-F5344CB8AC3E}">
        <p14:creationId xmlns:p14="http://schemas.microsoft.com/office/powerpoint/2010/main" val="19803047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Ammonium ions are the reduced form of ammonia. Both species are produced by digestion of protein-rich feedstock.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ratio of ammonia to ammonium depends on pH: at low pH, the charged ammonium ion predominates, while at higher pH neutral ammonia is formed.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concentrations of ammonia and ammonium are roughly equal at pH 9.3, but at pH 7, ammonia is only 5%.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Ammonia is toxic to methanogens, and is more dangerous at high pH values.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Un-acclimated bacteria are inhibited by ammonia concentrations greater than 50 mg/L, but acclimated bacteria can be more tolerant.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Some ammonia is necessary as bacteria use this form of nitrogen to build biomolecules and reproduce. Levels of 1,500 to 3,000 mg/L of ammonia are toxic, particularly above pH 7.</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51</a:t>
            </a:fld>
            <a:endParaRPr lang="en-US"/>
          </a:p>
        </p:txBody>
      </p:sp>
    </p:spTree>
    <p:extLst>
      <p:ext uri="{BB962C8B-B14F-4D97-AF65-F5344CB8AC3E}">
        <p14:creationId xmlns:p14="http://schemas.microsoft.com/office/powerpoint/2010/main" val="2569079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What's the treatment for ammonia toxicity? Lower digester pH, or dilute the slurry with feedstock of low nitrogen content: a low-protein diet.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some extent, ammonia toxicity is self-correcting. As ammonia concentrations rise, methanogens become inhibited, but fermenting bacteria continue to produce volatile fatty acids. Accumulating volatile fatty acids lower pH, and ammonia is converted to ammonium. If you're lucky, this may allow </a:t>
            </a:r>
            <a:r>
              <a:rPr lang="en-US" sz="1200" kern="1200" dirty="0" err="1" smtClean="0">
                <a:solidFill>
                  <a:schemeClr val="tx1"/>
                </a:solidFill>
                <a:effectLst/>
                <a:latin typeface="+mn-lt"/>
                <a:ea typeface="+mn-ea"/>
                <a:cs typeface="+mn-cs"/>
              </a:rPr>
              <a:t>methanogenesis</a:t>
            </a:r>
            <a:r>
              <a:rPr lang="en-US" sz="1200" kern="1200" dirty="0" smtClean="0">
                <a:solidFill>
                  <a:schemeClr val="tx1"/>
                </a:solidFill>
                <a:effectLst/>
                <a:latin typeface="+mn-lt"/>
                <a:ea typeface="+mn-ea"/>
                <a:cs typeface="+mn-cs"/>
              </a:rPr>
              <a:t> to resume. Count your blessings, but don’t count on this fix!</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52</a:t>
            </a:fld>
            <a:endParaRPr lang="en-US"/>
          </a:p>
        </p:txBody>
      </p:sp>
    </p:spTree>
    <p:extLst>
      <p:ext uri="{BB962C8B-B14F-4D97-AF65-F5344CB8AC3E}">
        <p14:creationId xmlns:p14="http://schemas.microsoft.com/office/powerpoint/2010/main" val="1310989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bacteria required for anaerobic digestion can also be divided into five functional groups. Fermenting bacteria break down feedstock in the presence of oxygen gas. Hydrogen-producing bacteria create hydrogen gas during this process, while hydrogen-consuming bacteria use that hydrogen gas.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X4]</a:t>
            </a:r>
            <a:r>
              <a:rPr lang="en-US" sz="1200" kern="1200" dirty="0" smtClean="0">
                <a:solidFill>
                  <a:schemeClr val="tx1"/>
                </a:solidFill>
                <a:effectLst/>
                <a:latin typeface="+mn-lt"/>
                <a:ea typeface="+mn-ea"/>
                <a:cs typeface="+mn-cs"/>
              </a:rPr>
              <a:t> Carbon dioxide reducing methanogens make 20 to 30% of biogas methane by using hydrogen gas to reduce carbon dioxide to methane. One methane molecule is produced for each converted carbon dioxide molecule. The vast majority of biogas methane is produced by </a:t>
            </a:r>
            <a:r>
              <a:rPr lang="en-US" sz="1200" kern="1200" dirty="0" err="1" smtClean="0">
                <a:solidFill>
                  <a:schemeClr val="tx1"/>
                </a:solidFill>
                <a:effectLst/>
                <a:latin typeface="+mn-lt"/>
                <a:ea typeface="+mn-ea"/>
                <a:cs typeface="+mn-cs"/>
              </a:rPr>
              <a:t>aceticlastic</a:t>
            </a:r>
            <a:r>
              <a:rPr lang="en-US" sz="1200" kern="1200" dirty="0" smtClean="0">
                <a:solidFill>
                  <a:schemeClr val="tx1"/>
                </a:solidFill>
                <a:effectLst/>
                <a:latin typeface="+mn-lt"/>
                <a:ea typeface="+mn-ea"/>
                <a:cs typeface="+mn-cs"/>
              </a:rPr>
              <a:t> methanogens that split acetic acid into one molecule of methane and one molecule of carbon dioxide.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a:t>
            </a:fld>
            <a:endParaRPr lang="en-US"/>
          </a:p>
        </p:txBody>
      </p:sp>
    </p:spTree>
    <p:extLst>
      <p:ext uri="{BB962C8B-B14F-4D97-AF65-F5344CB8AC3E}">
        <p14:creationId xmlns:p14="http://schemas.microsoft.com/office/powerpoint/2010/main" val="15975658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Sulfides, sulfur anions, are an essential bacterial nutrient that is usually quite abundant. Excess sulfide tends to form toxic hydrogen sulfide (H</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S). Note that hydrogen sulfide is also known as </a:t>
            </a:r>
            <a:r>
              <a:rPr lang="en-US" sz="1200" kern="1200" dirty="0" err="1" smtClean="0">
                <a:solidFill>
                  <a:schemeClr val="tx1"/>
                </a:solidFill>
                <a:effectLst/>
                <a:latin typeface="+mn-lt"/>
                <a:ea typeface="+mn-ea"/>
                <a:cs typeface="+mn-cs"/>
              </a:rPr>
              <a:t>hydrosulfuric</a:t>
            </a:r>
            <a:r>
              <a:rPr lang="en-US" sz="1200" kern="1200" dirty="0" smtClean="0">
                <a:solidFill>
                  <a:schemeClr val="tx1"/>
                </a:solidFill>
                <a:effectLst/>
                <a:latin typeface="+mn-lt"/>
                <a:ea typeface="+mn-ea"/>
                <a:cs typeface="+mn-cs"/>
              </a:rPr>
              <a:t> acid, and this acid forms a gas at room temperature and above.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Sulfate, the source of much H</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S, has little effect on </a:t>
            </a:r>
            <a:r>
              <a:rPr lang="en-US" sz="1200" kern="1200" dirty="0" err="1" smtClean="0">
                <a:solidFill>
                  <a:schemeClr val="tx1"/>
                </a:solidFill>
                <a:effectLst/>
                <a:latin typeface="+mn-lt"/>
                <a:ea typeface="+mn-ea"/>
                <a:cs typeface="+mn-cs"/>
              </a:rPr>
              <a:t>methanogenesis</a:t>
            </a:r>
            <a:r>
              <a:rPr lang="en-US" sz="1200" kern="1200" dirty="0" smtClean="0">
                <a:solidFill>
                  <a:schemeClr val="tx1"/>
                </a:solidFill>
                <a:effectLst/>
                <a:latin typeface="+mn-lt"/>
                <a:ea typeface="+mn-ea"/>
                <a:cs typeface="+mn-cs"/>
              </a:rPr>
              <a:t>. However, sulfate is reduced to H</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S by sulfate reducing bacteria (SRBs). Hydrogen sulfide toxicity is most severe for methanogens that use hydrogen, and less severe for those that use acetic acid. Fermenting bacteria may also be inhibited by hydrogen sulfide.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Toxicity occurs when dissolved hydrogen sulfide levels rise above 200 mg/L. Hydrogen sulfide partitions between slurry and biogas space. Hydrogen sulfide production increases with low organic loading rates. To minimize hydrogen sulfide production, keep a high ratio of substrate to sulfate; in other words, a high ratio of feedstock energy to sulfate content.</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53</a:t>
            </a:fld>
            <a:endParaRPr lang="en-US"/>
          </a:p>
        </p:txBody>
      </p:sp>
    </p:spTree>
    <p:extLst>
      <p:ext uri="{BB962C8B-B14F-4D97-AF65-F5344CB8AC3E}">
        <p14:creationId xmlns:p14="http://schemas.microsoft.com/office/powerpoint/2010/main" val="36932715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do you treat hydrogen sulfide toxicity? Prevention is best. Soluble sulfides are converted to toxic H</a:t>
            </a:r>
            <a:r>
              <a:rPr lang="en-US" sz="1200" kern="1200" baseline="-25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S, and sulfide can be precipitated by reaction with metals like iron. Precipitation combines metals like iron with sulfide to produce a solid compound that settles out of the slurry, and making the sulfur inaccessible to bacteria. Addition of iron ions, typically as ferric or ferrous chloride, precipitates sulfides forming a black sludge. While this treatment lowers sulfide levels it cannot completely eliminate formation.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Other treatments include diluting slurry to reduce the concentration of sulfides. Of course, the material used for dilution must have a very low sulfide content.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Control AD diet to reduce the amount of sulfate and sulfide in feedstock, mainly by capping levels of protein.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And if prevention is not possible, biogas can be scrubbed to remove hydrogen sulfide. Scrubbing will be discussed in much more detail in another module.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54</a:t>
            </a:fld>
            <a:endParaRPr lang="en-US"/>
          </a:p>
        </p:txBody>
      </p:sp>
    </p:spTree>
    <p:extLst>
      <p:ext uri="{BB962C8B-B14F-4D97-AF65-F5344CB8AC3E}">
        <p14:creationId xmlns:p14="http://schemas.microsoft.com/office/powerpoint/2010/main" val="33862856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Heavy metal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 inhibit methane production when they are present in a soluble, ionic form. However, metal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 combine with non-metal anions, heavy metal toxicity drops. Toxic heavy metals include cobalt, copper, iron, nickel and zinc ions. Note that copper, nickel and zinc are particularly toxic.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Metal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 absorb to anionic or negatively charged functional groups on bacterial membranes and stick to the surface of bacteria. Then the metals are taken in by bacteria, and they inhibit enzyme activity and prevent the formation of methane. If anions are added, they combine with metal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 before the metals they reach bacteria. So, feedstock rich in anions can help dampen heavy metal toxicity.</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55</a:t>
            </a:fld>
            <a:endParaRPr lang="en-US"/>
          </a:p>
        </p:txBody>
      </p:sp>
    </p:spTree>
    <p:extLst>
      <p:ext uri="{BB962C8B-B14F-4D97-AF65-F5344CB8AC3E}">
        <p14:creationId xmlns:p14="http://schemas.microsoft.com/office/powerpoint/2010/main" val="231712776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What's the best way to treat heavy metal toxicity? Again, prevention is the best cure! Avoid metal contaminated feedstock. Note that copper, nickel and zinc are the worst, and remember that copper is often used in foot-baths at dairy farms. Either find a different hoof treatment, or be sure that copper sulfate foot-bath waste does not reach the manure pit! There is a direct correlation between copper content of manure and decreased biogas production.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Precipitation of heavy metals can be effective. Chelating agents, agents that form precipitates when added to heavy metals, include oxides, hydroxides, sulfides, and carbonates. Manure and good feedstock should contain carbonates. And sulfides and heavy metals may be able to remove each other from bacterial reach.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Notice that precipitation of heavy metals increases at pH higher than 7.5. Precipitation is unlikely to happen in a hydrolyzing tank as that tank operates at lower </a:t>
            </a:r>
            <a:r>
              <a:rPr lang="en-US" sz="1200" kern="1200" dirty="0" err="1" smtClean="0">
                <a:solidFill>
                  <a:schemeClr val="tx1"/>
                </a:solidFill>
                <a:effectLst/>
                <a:latin typeface="+mn-lt"/>
                <a:ea typeface="+mn-ea"/>
                <a:cs typeface="+mn-cs"/>
              </a:rPr>
              <a:t>pH.</a:t>
            </a:r>
            <a:r>
              <a:rPr lang="en-US" sz="1200" kern="1200" dirty="0" smtClean="0">
                <a:solidFill>
                  <a:schemeClr val="tx1"/>
                </a:solidFill>
                <a:effectLst/>
                <a:latin typeface="+mn-lt"/>
                <a:ea typeface="+mn-ea"/>
                <a:cs typeface="+mn-cs"/>
              </a:rPr>
              <a:t> Operating the anaerobic tank at a pH between 7.5 and 8 may minimize heavy metal toxicity.</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56</a:t>
            </a:fld>
            <a:endParaRPr lang="en-US"/>
          </a:p>
        </p:txBody>
      </p:sp>
    </p:spTree>
    <p:extLst>
      <p:ext uri="{BB962C8B-B14F-4D97-AF65-F5344CB8AC3E}">
        <p14:creationId xmlns:p14="http://schemas.microsoft.com/office/powerpoint/2010/main" val="16276077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Efficient methane production occurs in the absence of oxygen and oxygen-containing anions. Nitrate and sulfate will accept electrons and prevent the formation of methane. The presence of ions like nitrate and sulfate can be measured using redox value. Nitrate and sulfate are present at redox values above -300 mV. Optimally, </a:t>
            </a:r>
            <a:r>
              <a:rPr lang="en-US" sz="1200" kern="1200" dirty="0" err="1" smtClean="0">
                <a:solidFill>
                  <a:schemeClr val="tx1"/>
                </a:solidFill>
                <a:effectLst/>
                <a:latin typeface="+mn-lt"/>
                <a:ea typeface="+mn-ea"/>
                <a:cs typeface="+mn-cs"/>
              </a:rPr>
              <a:t>methanogenesis</a:t>
            </a:r>
            <a:r>
              <a:rPr lang="en-US" sz="1200" kern="1200" dirty="0" smtClean="0">
                <a:solidFill>
                  <a:schemeClr val="tx1"/>
                </a:solidFill>
                <a:effectLst/>
                <a:latin typeface="+mn-lt"/>
                <a:ea typeface="+mn-ea"/>
                <a:cs typeface="+mn-cs"/>
              </a:rPr>
              <a:t> occurs at a redox value of -300 mV.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Again the best way to avoid this problem is to avoid high levels of nitrate and sulfate from protein-rich feedstock.</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57</a:t>
            </a:fld>
            <a:endParaRPr lang="en-US"/>
          </a:p>
        </p:txBody>
      </p:sp>
    </p:spTree>
    <p:extLst>
      <p:ext uri="{BB962C8B-B14F-4D97-AF65-F5344CB8AC3E}">
        <p14:creationId xmlns:p14="http://schemas.microsoft.com/office/powerpoint/2010/main" val="41981347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Alkaline metal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 like calcium, magnesium, potassium, and sodium, are often added to slurry in order to increase alkalinity and buffer pH values. These metal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 are counter ions for buffers like carbonate.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These alkaline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 can have both stimulatory and inhibitory effects depending on their concentration. At less than 100 to 400 mg/L anaerobic digestion is enhanced. But it concentrations greater than 1,500 mg/L significant toxicity can occur.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 monitor amounts of buffering agents added to slurry, and dilute feedstock materials with high levels of these </a:t>
            </a:r>
            <a:r>
              <a:rPr lang="en-US" sz="1200" kern="1200" dirty="0" err="1" smtClean="0">
                <a:solidFill>
                  <a:schemeClr val="tx1"/>
                </a:solidFill>
                <a:effectLst/>
                <a:latin typeface="+mn-lt"/>
                <a:ea typeface="+mn-ea"/>
                <a:cs typeface="+mn-cs"/>
              </a:rPr>
              <a:t>cations</a:t>
            </a:r>
            <a:r>
              <a:rPr lang="en-US" sz="1200" kern="1200" dirty="0" smtClean="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58</a:t>
            </a:fld>
            <a:endParaRPr lang="en-US"/>
          </a:p>
        </p:txBody>
      </p:sp>
    </p:spTree>
    <p:extLst>
      <p:ext uri="{BB962C8B-B14F-4D97-AF65-F5344CB8AC3E}">
        <p14:creationId xmlns:p14="http://schemas.microsoft.com/office/powerpoint/2010/main" val="127606411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Benzene rings are six-carbon rings with aromatic resonance. They are found in products derived from petroleum and are very toxic to microbes and to higher organisms like us. Benzene itself is one of the most carcinogenic (cancer causing) compounds we know. Benzene and related phenolic rings inhibit </a:t>
            </a:r>
            <a:r>
              <a:rPr lang="en-US" sz="1200" kern="1200" dirty="0" err="1" smtClean="0">
                <a:solidFill>
                  <a:schemeClr val="tx1"/>
                </a:solidFill>
                <a:effectLst/>
                <a:latin typeface="+mn-lt"/>
                <a:ea typeface="+mn-ea"/>
                <a:cs typeface="+mn-cs"/>
              </a:rPr>
              <a:t>methanogensis</a:t>
            </a:r>
            <a:r>
              <a:rPr lang="en-US" sz="1200" kern="1200" dirty="0" smtClean="0">
                <a:solidFill>
                  <a:schemeClr val="tx1"/>
                </a:solidFill>
                <a:effectLst/>
                <a:latin typeface="+mn-lt"/>
                <a:ea typeface="+mn-ea"/>
                <a:cs typeface="+mn-cs"/>
              </a:rPr>
              <a:t>. Problematic molecules include: benzene, pentachlorophenol, phenol, phenol and compounds and toluene. Phenol gives Lysol it's very particular smell, and Lysol’s selling point is that it kills germs. Toluene is a common sweet-smelling solvent used in inks, markers, and screen-printing.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Phenolic compounds include </a:t>
            </a:r>
            <a:r>
              <a:rPr lang="en-US" sz="1200" kern="1200" dirty="0" err="1" smtClean="0">
                <a:solidFill>
                  <a:schemeClr val="tx1"/>
                </a:solidFill>
                <a:effectLst/>
                <a:latin typeface="+mn-lt"/>
                <a:ea typeface="+mn-ea"/>
                <a:cs typeface="+mn-cs"/>
              </a:rPr>
              <a:t>chlorophenols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nitrophenols</a:t>
            </a:r>
            <a:r>
              <a:rPr lang="en-US" sz="1200" kern="1200" dirty="0" smtClean="0">
                <a:solidFill>
                  <a:schemeClr val="tx1"/>
                </a:solidFill>
                <a:effectLst/>
                <a:latin typeface="+mn-lt"/>
                <a:ea typeface="+mn-ea"/>
                <a:cs typeface="+mn-cs"/>
              </a:rPr>
              <a:t> and tannins.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Tannins are naturally produced in fruits, vegetables, coffee, leaves, and wine. Rougher red wines have high tannin content. And tannins are used to tan leather. For anaerobic digestion these compounds are toxic at levels of 700 mg/L or more.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Avoid feedstock that might be contaminated with petroleum products or solvents, or that contain high levels of tannins.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BCC491-41CF-DE44-BF69-B19689700585}" type="slidenum">
              <a:rPr lang="en-US" smtClean="0"/>
              <a:t>59</a:t>
            </a:fld>
            <a:endParaRPr lang="en-US"/>
          </a:p>
        </p:txBody>
      </p:sp>
    </p:spTree>
    <p:extLst>
      <p:ext uri="{BB962C8B-B14F-4D97-AF65-F5344CB8AC3E}">
        <p14:creationId xmlns:p14="http://schemas.microsoft.com/office/powerpoint/2010/main" val="410510113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Feedback inhibition is a natural process that keeps biochemical processes in balance. However, as operators, we want to push the balance of their anaerobic systems towards methane production. Strictly speaking, we want our systems to be slightly off balance, a bit too pushed to product.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 for us feedback inhibition can be an obstacle. The anaerobic digestion process creates several intermediate compounds that are later made into biogas: hydrogen gas and volatile fatty acids. Below threshold levels of these compounds, methane production ticks along.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However, when levels of hydrogen gas and volatile fatty acids exceed threshold levels, biogas production is inhibited. High levels of hydrogen gas inhibit acetate-producing bacteria, while high levels of VFAs inhibit methanogens. Two signs that point to dangerous accumulation of VFAs are increased concentrations of propionic acid and rising Ripley ratios.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physical separation of hydrolysis and anaerobic digestion in separate tanks often prevents feedback inhibition, increasing process stability.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BCC491-41CF-DE44-BF69-B19689700585}" type="slidenum">
              <a:rPr lang="en-US" smtClean="0"/>
              <a:t>60</a:t>
            </a:fld>
            <a:endParaRPr lang="en-US"/>
          </a:p>
        </p:txBody>
      </p:sp>
    </p:spTree>
    <p:extLst>
      <p:ext uri="{BB962C8B-B14F-4D97-AF65-F5344CB8AC3E}">
        <p14:creationId xmlns:p14="http://schemas.microsoft.com/office/powerpoint/2010/main" val="27376870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Volatile fatty acids of 1 to 3 carbons are toxic when they are un-ionized because they lower pH values. Toxicity can occur at neutral pH levels.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Propionic acid, the three-carbon volatile fatty acid, is the most toxic, and causes problems at concentrations of less than 5 mg/L.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Slowing feeding rates, feeding a ‘leaner’ or less energetic diet, or adding buffering agents will lower VFA production, or balance pH and restore balance to the digestion process.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61</a:t>
            </a:fld>
            <a:endParaRPr lang="en-US"/>
          </a:p>
        </p:txBody>
      </p:sp>
    </p:spTree>
    <p:extLst>
      <p:ext uri="{BB962C8B-B14F-4D97-AF65-F5344CB8AC3E}">
        <p14:creationId xmlns:p14="http://schemas.microsoft.com/office/powerpoint/2010/main" val="273900203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Long-chain fatty acids are toxic for a different reason. Because the structure of these fatty acids is very similar to the lipids found in the cell walls of </a:t>
            </a:r>
            <a:r>
              <a:rPr lang="en-US" sz="1200" kern="1200" dirty="0" err="1" smtClean="0">
                <a:solidFill>
                  <a:schemeClr val="tx1"/>
                </a:solidFill>
                <a:effectLst/>
                <a:latin typeface="+mn-lt"/>
                <a:ea typeface="+mn-ea"/>
                <a:cs typeface="+mn-cs"/>
              </a:rPr>
              <a:t>acetoclastic</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methanogenic</a:t>
            </a:r>
            <a:r>
              <a:rPr lang="en-US" sz="1200" kern="1200" dirty="0" smtClean="0">
                <a:solidFill>
                  <a:schemeClr val="tx1"/>
                </a:solidFill>
                <a:effectLst/>
                <a:latin typeface="+mn-lt"/>
                <a:ea typeface="+mn-ea"/>
                <a:cs typeface="+mn-cs"/>
              </a:rPr>
              <a:t> bacteria, low concentrations of long-chain fatty acids can disrupt the cell wall and kill bacteria. In chemistry, we say “like dissolves like” and long-chain fatty acids are a great example as they are too much like cell wall lipids.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Fatty acids having 8 to 18 carbons can be toxic, but the 12-carbon </a:t>
            </a:r>
            <a:r>
              <a:rPr lang="en-US" sz="1200" kern="1200" dirty="0" err="1" smtClean="0">
                <a:solidFill>
                  <a:schemeClr val="tx1"/>
                </a:solidFill>
                <a:effectLst/>
                <a:latin typeface="+mn-lt"/>
                <a:ea typeface="+mn-ea"/>
                <a:cs typeface="+mn-cs"/>
              </a:rPr>
              <a:t>lauric</a:t>
            </a:r>
            <a:r>
              <a:rPr lang="en-US" sz="1200" kern="1200" dirty="0" smtClean="0">
                <a:solidFill>
                  <a:schemeClr val="tx1"/>
                </a:solidFill>
                <a:effectLst/>
                <a:latin typeface="+mn-lt"/>
                <a:ea typeface="+mn-ea"/>
                <a:cs typeface="+mn-cs"/>
              </a:rPr>
              <a:t> acid is the most toxic. Combinations of long chain fatty acids can act synergistically, increasing the toxic effect. Generally, it is wise to avoid concentrations of greater than 500 g/L.</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62</a:t>
            </a:fld>
            <a:endParaRPr lang="en-US"/>
          </a:p>
        </p:txBody>
      </p:sp>
    </p:spTree>
    <p:extLst>
      <p:ext uri="{BB962C8B-B14F-4D97-AF65-F5344CB8AC3E}">
        <p14:creationId xmlns:p14="http://schemas.microsoft.com/office/powerpoint/2010/main" val="2236057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process of anaerobic digestion occurs in three stages or steps. In the first step, called hydrolysis or fermentation, complex organic molecules are broken into smaller organic molecules like amino acids, simple sugars, and fatty acids and then into organic acids. Hydrolysis uses oxygen gas to oxidize and break down biomolecules. In the second step, two processes occur in a micro-aerobic to anaerobic environment. </a:t>
            </a:r>
            <a:r>
              <a:rPr lang="en-US" sz="1200" kern="1200" dirty="0" err="1" smtClean="0">
                <a:solidFill>
                  <a:schemeClr val="tx1"/>
                </a:solidFill>
                <a:effectLst/>
                <a:latin typeface="+mn-lt"/>
                <a:ea typeface="+mn-ea"/>
                <a:cs typeface="+mn-cs"/>
              </a:rPr>
              <a:t>Acetogenesis</a:t>
            </a:r>
            <a:r>
              <a:rPr lang="en-US" sz="1200" kern="1200" dirty="0" smtClean="0">
                <a:solidFill>
                  <a:schemeClr val="tx1"/>
                </a:solidFill>
                <a:effectLst/>
                <a:latin typeface="+mn-lt"/>
                <a:ea typeface="+mn-ea"/>
                <a:cs typeface="+mn-cs"/>
              </a:rPr>
              <a:t> is the predominant processes and converts organic acids to acetic acid, the direct precursor of methane. Dehydrogenation also occurs, releasing hydrogen gas. The third step, </a:t>
            </a:r>
            <a:r>
              <a:rPr lang="en-US" sz="1200" kern="1200" dirty="0" err="1" smtClean="0">
                <a:solidFill>
                  <a:schemeClr val="tx1"/>
                </a:solidFill>
                <a:effectLst/>
                <a:latin typeface="+mn-lt"/>
                <a:ea typeface="+mn-ea"/>
                <a:cs typeface="+mn-cs"/>
              </a:rPr>
              <a:t>methanogenesis</a:t>
            </a:r>
            <a:r>
              <a:rPr lang="en-US" sz="1200" kern="1200" dirty="0" smtClean="0">
                <a:solidFill>
                  <a:schemeClr val="tx1"/>
                </a:solidFill>
                <a:effectLst/>
                <a:latin typeface="+mn-lt"/>
                <a:ea typeface="+mn-ea"/>
                <a:cs typeface="+mn-cs"/>
              </a:rPr>
              <a:t>, occurs in the strict absence of oxygen gas. In this last step, roughly 72% of methane is formed from acetic acid while 28% is formed by reduction of carbon dioxide using hydrogen gas.</a:t>
            </a: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6</a:t>
            </a:fld>
            <a:endParaRPr lang="en-US"/>
          </a:p>
        </p:txBody>
      </p:sp>
    </p:spTree>
    <p:extLst>
      <p:ext uri="{BB962C8B-B14F-4D97-AF65-F5344CB8AC3E}">
        <p14:creationId xmlns:p14="http://schemas.microsoft.com/office/powerpoint/2010/main" val="277211936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a number of indicators of digester instability. These symptoms are most often increases or decreases in standard operational parameters. Be concerned if you observe decreases in: biogas production, methane levels, alkalinity of slurry, slurry pH, or destruction of volatile solids.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Also worry if you observe increases in VFA concentrations or increases in biogas carbon dioxide levels.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Methane levels are more sensitive indicator than biogas volume, but remember that changes in feedstock, like lowering the volatile solids content or energy level, will result in decreased biogas and methane levels. That's not the sign of an unstable system, but of a starvation diet!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Be more concerned when a drop in methane levels coincides with the loss of alkalinity, as that indicates that methanogens are suffering. Loss of methane without a loss of alkalinity may indicate that both fermenting bacteria and methanogens are affected.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BCC491-41CF-DE44-BF69-B19689700585}" type="slidenum">
              <a:rPr lang="en-US" smtClean="0"/>
              <a:t>66</a:t>
            </a:fld>
            <a:endParaRPr lang="en-US"/>
          </a:p>
        </p:txBody>
      </p:sp>
    </p:spTree>
    <p:extLst>
      <p:ext uri="{BB962C8B-B14F-4D97-AF65-F5344CB8AC3E}">
        <p14:creationId xmlns:p14="http://schemas.microsoft.com/office/powerpoint/2010/main" val="39741119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AD is a complex process, we can boil down most causes of unstable AD to seven basic factors or conditions: hydraulic overload; organic overload; pH changes; temperature fluctuation; toxicity; large purges of sludge; and other sudden operational change.</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67</a:t>
            </a:fld>
            <a:endParaRPr lang="en-US"/>
          </a:p>
        </p:txBody>
      </p:sp>
    </p:spTree>
    <p:extLst>
      <p:ext uri="{BB962C8B-B14F-4D97-AF65-F5344CB8AC3E}">
        <p14:creationId xmlns:p14="http://schemas.microsoft.com/office/powerpoint/2010/main" val="376002915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Hydraulic overload occurs when hydraulic retention time is cut too short. Very short HRTs do not allow methanogens to reproduce fast enough to replace bacteria that are lost, or washed out. Feeding too large a volume reduces HRT: as very large volumes are pushed in to a tank, very large volumes are pushed out, and loss of volume means loss of bacteria. ‘Wash out’ can be caused by overfeeding, or purging sludge from the bottom of a tank, or trying to reduce the volume in a tank. Symptoms of hydraulic overload include: loss of alkalinity; souring or build up of acids; a sudden drop in temperature of slurry; decreased methane production; and decreased volatile solids destruction.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BCC491-41CF-DE44-BF69-B19689700585}" type="slidenum">
              <a:rPr lang="en-US" smtClean="0"/>
              <a:t>68</a:t>
            </a:fld>
            <a:endParaRPr lang="en-US"/>
          </a:p>
        </p:txBody>
      </p:sp>
    </p:spTree>
    <p:extLst>
      <p:ext uri="{BB962C8B-B14F-4D97-AF65-F5344CB8AC3E}">
        <p14:creationId xmlns:p14="http://schemas.microsoft.com/office/powerpoint/2010/main" val="237216919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2. Organic overload occurs when too many organic materials are fed to a digester. For example, feeding too much protein can cause buildups of ammonia or hydro-sulfuric acid.</a:t>
            </a:r>
            <a:br>
              <a:rPr lang="en-US" sz="1200" kern="1200" dirty="0" smtClean="0">
                <a:solidFill>
                  <a:schemeClr val="tx1"/>
                </a:solidFill>
                <a:effectLst/>
                <a:latin typeface="+mn-lt"/>
                <a:ea typeface="+mn-ea"/>
                <a:cs typeface="+mn-cs"/>
              </a:rPr>
            </a:b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3. pH lower than 6.8 in the digester tank is a sign of process instability. Note that a loss of alkalinity is usually seen before pH falls, so monitor alkalinity first.</a:t>
            </a:r>
          </a:p>
          <a:p>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4. Significant temperature fluctuations in the digester tank can be caused by overfeeding: feeding too much volume at one time. In a two-stage system with both hydrolyzer and digester tanks, overfeeding may transiently decrease temperatures of the hydrolysis tank but should not significantly affect the temperature of the AD tank.</a:t>
            </a:r>
          </a:p>
          <a:p>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5. Toxicity: we've done that!</a:t>
            </a:r>
          </a:p>
          <a:p>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6. Large purges of slurry lower hydraulic retention time and may lower temperature and the population of bacteria in the anaerobic tank.</a:t>
            </a:r>
          </a:p>
          <a:p>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7. Sudden changes in feedstock or any sudden change in operational process can shock or overwhelmed microbes before they have a chance to adapt. Think tortoise, not hare!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3BCC491-41CF-DE44-BF69-B19689700585}" type="slidenum">
              <a:rPr lang="en-US" smtClean="0"/>
              <a:t>69</a:t>
            </a:fld>
            <a:endParaRPr lang="en-US"/>
          </a:p>
        </p:txBody>
      </p:sp>
    </p:spTree>
    <p:extLst>
      <p:ext uri="{BB962C8B-B14F-4D97-AF65-F5344CB8AC3E}">
        <p14:creationId xmlns:p14="http://schemas.microsoft.com/office/powerpoint/2010/main" val="3080743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Hydrolysis or fermentation occurs slowly.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Acetogenesis</a:t>
            </a:r>
            <a:r>
              <a:rPr lang="en-US" sz="1200" kern="1200" dirty="0" smtClean="0">
                <a:solidFill>
                  <a:schemeClr val="tx1"/>
                </a:solidFill>
                <a:effectLst/>
                <a:latin typeface="+mn-lt"/>
                <a:ea typeface="+mn-ea"/>
                <a:cs typeface="+mn-cs"/>
              </a:rPr>
              <a:t> and dehydrogenation are rapid processes.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But, </a:t>
            </a:r>
            <a:r>
              <a:rPr lang="en-US" sz="1200" kern="1200" dirty="0" err="1" smtClean="0">
                <a:solidFill>
                  <a:schemeClr val="tx1"/>
                </a:solidFill>
                <a:effectLst/>
                <a:latin typeface="+mn-lt"/>
                <a:ea typeface="+mn-ea"/>
                <a:cs typeface="+mn-cs"/>
              </a:rPr>
              <a:t>methanogenesis</a:t>
            </a:r>
            <a:r>
              <a:rPr lang="en-US" sz="1200" kern="1200" dirty="0" smtClean="0">
                <a:solidFill>
                  <a:schemeClr val="tx1"/>
                </a:solidFill>
                <a:effectLst/>
                <a:latin typeface="+mn-lt"/>
                <a:ea typeface="+mn-ea"/>
                <a:cs typeface="+mn-cs"/>
              </a:rPr>
              <a:t> is the rate-limiting (i.e. slowest) step largely because methanogens are very slow growing bacteria and are sensitive to environmental disturbance.</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7</a:t>
            </a:fld>
            <a:endParaRPr lang="en-US"/>
          </a:p>
        </p:txBody>
      </p:sp>
    </p:spTree>
    <p:extLst>
      <p:ext uri="{BB962C8B-B14F-4D97-AF65-F5344CB8AC3E}">
        <p14:creationId xmlns:p14="http://schemas.microsoft.com/office/powerpoint/2010/main" val="1666554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Efficient anaerobic digestion occurs when bacterial populations are balanced. Any major or sudden changes in operating conditions can change this balance.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 so-called “sour” digester is an example of the imbalance that operators want to avoid. Digesters are called sour because when the pH of their digester tank becomes too low. (Acids taste sour; citric acid gives sour-patch kids their tongue-curling taste.) Methanogens need a pH between 6.8 and 7.2, but fermenters and acetate-formers prefer lower pH levels. Increased concentrations of acetate can cause pH to drop. Under those conditions methanogens stop functioning or die, so acetate continues to build up, creating a vicious cycle. Methane production slows or stops.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What's the cure? Well, that depends on the type of digester you’re operating. For a plug-flow digester, continue feeding, check pH and avoid rich feedstock. Wait for methane production to recover. If operating a mixed AD, stop feeding and wait for biogas production to resume. You can also test the slurry and treat with alkalizing agents to raise </a:t>
            </a:r>
            <a:r>
              <a:rPr lang="en-US" sz="1200" kern="1200" dirty="0" err="1" smtClean="0">
                <a:solidFill>
                  <a:schemeClr val="tx1"/>
                </a:solidFill>
                <a:effectLst/>
                <a:latin typeface="+mn-lt"/>
                <a:ea typeface="+mn-ea"/>
                <a:cs typeface="+mn-cs"/>
              </a:rPr>
              <a:t>pH.</a:t>
            </a:r>
            <a:r>
              <a:rPr lang="en-US" sz="1200" kern="1200" dirty="0" smtClean="0">
                <a:solidFill>
                  <a:schemeClr val="tx1"/>
                </a:solidFill>
                <a:effectLst/>
                <a:latin typeface="+mn-lt"/>
                <a:ea typeface="+mn-ea"/>
                <a:cs typeface="+mn-cs"/>
              </a:rPr>
              <a:t> As a last resort, empty the tanks and refill. This costs in terms of cash, time and lost gas and electricity production!</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8</a:t>
            </a:fld>
            <a:endParaRPr lang="en-US"/>
          </a:p>
        </p:txBody>
      </p:sp>
    </p:spTree>
    <p:extLst>
      <p:ext uri="{BB962C8B-B14F-4D97-AF65-F5344CB8AC3E}">
        <p14:creationId xmlns:p14="http://schemas.microsoft.com/office/powerpoint/2010/main" val="2580907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this module, there are a few terms you need to be familiar with. We've covered some before, but let's review. Stabilization refers to a reduction in volatile solids content of the feedstock by anaerobic digestion; </a:t>
            </a:r>
            <a:r>
              <a:rPr lang="en-US" sz="1200" kern="1200" dirty="0" err="1" smtClean="0">
                <a:solidFill>
                  <a:schemeClr val="tx1"/>
                </a:solidFill>
                <a:effectLst/>
                <a:latin typeface="+mn-lt"/>
                <a:ea typeface="+mn-ea"/>
                <a:cs typeface="+mn-cs"/>
              </a:rPr>
              <a:t>digestate</a:t>
            </a:r>
            <a:r>
              <a:rPr lang="en-US" sz="1200" kern="1200" dirty="0" smtClean="0">
                <a:solidFill>
                  <a:schemeClr val="tx1"/>
                </a:solidFill>
                <a:effectLst/>
                <a:latin typeface="+mn-lt"/>
                <a:ea typeface="+mn-ea"/>
                <a:cs typeface="+mn-cs"/>
              </a:rPr>
              <a:t> or effluent should be stabilized relative to raw feedstock. Volatile solids are that part of feedstock that can be converted to biogas by anaerobic digestion. Total solids are literally all solids in the feedstock, while total organic solids are all carbon-based solids. Sand and other non-degradable materials would be counted in total solids but not total organic solids. Feedstock is organic matter fed to an anaerobic digestion system. And retention time is the amount of time, usually measured in days, that feedstock spends in the anaerobic digestion process.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9</a:t>
            </a:fld>
            <a:endParaRPr lang="en-US"/>
          </a:p>
        </p:txBody>
      </p:sp>
    </p:spTree>
    <p:extLst>
      <p:ext uri="{BB962C8B-B14F-4D97-AF65-F5344CB8AC3E}">
        <p14:creationId xmlns:p14="http://schemas.microsoft.com/office/powerpoint/2010/main" val="193506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factors can affect anaerobic digestion. Factors can be described as physical or chemical. Physical factors include temperature, hydraulic retention time, solids retention time, organic loading rate, volatile solids loading rate, and mixing. </a:t>
            </a:r>
            <a:r>
              <a:rPr lang="en-US" sz="1200" b="1" kern="1200" dirty="0" smtClean="0">
                <a:solidFill>
                  <a:schemeClr val="tx1"/>
                </a:solidFill>
                <a:effectLst/>
                <a:latin typeface="+mn-lt"/>
                <a:ea typeface="+mn-ea"/>
                <a:cs typeface="+mn-cs"/>
              </a:rPr>
              <a:t>[</a:t>
            </a:r>
            <a:r>
              <a:rPr lang="en-US" sz="1200" b="1" kern="1200" dirty="0" smtClean="0">
                <a:solidFill>
                  <a:schemeClr val="tx1"/>
                </a:solidFill>
                <a:effectLst/>
                <a:latin typeface="+mn-lt"/>
                <a:ea typeface="+mn-ea"/>
                <a:cs typeface="+mn-cs"/>
                <a:sym typeface="Wingdings"/>
              </a:rPr>
              <a:t></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Chemical factors include pH, alkalinity, volatile fatty acids, nutrients, trace elements, and toxins.</a:t>
            </a:r>
          </a:p>
          <a:p>
            <a:endParaRPr lang="en-US" dirty="0"/>
          </a:p>
        </p:txBody>
      </p:sp>
      <p:sp>
        <p:nvSpPr>
          <p:cNvPr id="4" name="Slide Number Placeholder 3"/>
          <p:cNvSpPr>
            <a:spLocks noGrp="1"/>
          </p:cNvSpPr>
          <p:nvPr>
            <p:ph type="sldNum" sz="quarter" idx="10"/>
          </p:nvPr>
        </p:nvSpPr>
        <p:spPr/>
        <p:txBody>
          <a:bodyPr/>
          <a:lstStyle/>
          <a:p>
            <a:fld id="{13BCC491-41CF-DE44-BF69-B19689700585}" type="slidenum">
              <a:rPr lang="en-US" smtClean="0"/>
              <a:t>10</a:t>
            </a:fld>
            <a:endParaRPr lang="en-US"/>
          </a:p>
        </p:txBody>
      </p:sp>
    </p:spTree>
    <p:extLst>
      <p:ext uri="{BB962C8B-B14F-4D97-AF65-F5344CB8AC3E}">
        <p14:creationId xmlns:p14="http://schemas.microsoft.com/office/powerpoint/2010/main" val="1827082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23212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853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9866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320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615712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8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5487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34865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094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786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73206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0"/>
            <a:ext cx="9144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DDDDDD"/>
              </a:solidFill>
              <a:latin typeface="Calibri"/>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248400" y="6412251"/>
            <a:ext cx="2438400" cy="218633"/>
          </a:xfrm>
          <a:prstGeom prst="rect">
            <a:avLst/>
          </a:prstGeom>
        </p:spPr>
      </p:pic>
      <p:sp>
        <p:nvSpPr>
          <p:cNvPr id="10" name="Date Placeholder 3"/>
          <p:cNvSpPr txBox="1">
            <a:spLocks/>
          </p:cNvSpPr>
          <p:nvPr userDrawn="1"/>
        </p:nvSpPr>
        <p:spPr>
          <a:xfrm>
            <a:off x="457200" y="6339006"/>
            <a:ext cx="21336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smtClean="0">
                <a:solidFill>
                  <a:srgbClr val="70BF47"/>
                </a:solidFill>
              </a:rPr>
              <a:t>vtc.edu</a:t>
            </a:r>
            <a:endParaRPr lang="en-US" sz="1600" b="1" dirty="0">
              <a:solidFill>
                <a:srgbClr val="70BF47"/>
              </a:solidFill>
            </a:endParaRPr>
          </a:p>
        </p:txBody>
      </p:sp>
      <p:pic>
        <p:nvPicPr>
          <p:cNvPr id="4" name="Picture 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57200" y="6172200"/>
            <a:ext cx="8229600" cy="75077"/>
          </a:xfrm>
          <a:prstGeom prst="rect">
            <a:avLst/>
          </a:prstGeom>
        </p:spPr>
      </p:pic>
    </p:spTree>
    <p:extLst>
      <p:ext uri="{BB962C8B-B14F-4D97-AF65-F5344CB8AC3E}">
        <p14:creationId xmlns:p14="http://schemas.microsoft.com/office/powerpoint/2010/main" val="3500720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6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7.xml"/><Relationship Id="rId3" Type="http://schemas.openxmlformats.org/officeDocument/2006/relationships/image" Target="../media/image5.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2.xml"/><Relationship Id="rId3" Type="http://schemas.openxmlformats.org/officeDocument/2006/relationships/image" Target="../media/image6.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0.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fyi.uwex.edu/biotrainingcenter/online-modules/series-three-anaerobic-diges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39060" y="942868"/>
            <a:ext cx="8486588"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3: </a:t>
            </a:r>
            <a:endParaRPr lang="en-US" sz="3600" dirty="0">
              <a:solidFill>
                <a:prstClr val="black"/>
              </a:solidFill>
              <a:latin typeface="Avenir Black"/>
              <a:cs typeface="Avenir Black"/>
            </a:endParaRPr>
          </a:p>
          <a:p>
            <a:pPr algn="ctr"/>
            <a:r>
              <a:rPr lang="en-US" sz="3600" dirty="0">
                <a:solidFill>
                  <a:prstClr val="black"/>
                </a:solidFill>
                <a:latin typeface="Avenir Black"/>
                <a:cs typeface="Avenir Black"/>
              </a:rPr>
              <a:t>F</a:t>
            </a:r>
            <a:r>
              <a:rPr lang="en-US" sz="3600" dirty="0" smtClean="0">
                <a:solidFill>
                  <a:prstClr val="black"/>
                </a:solidFill>
                <a:latin typeface="Avenir Black"/>
                <a:cs typeface="Avenir Black"/>
              </a:rPr>
              <a:t>actors that affect AD</a:t>
            </a:r>
            <a:endParaRPr lang="en-US" sz="3600" dirty="0">
              <a:solidFill>
                <a:prstClr val="black"/>
              </a:solidFill>
              <a:latin typeface="Avenir Black"/>
              <a:cs typeface="Avenir Black"/>
            </a:endParaRPr>
          </a:p>
        </p:txBody>
      </p:sp>
      <p:sp>
        <p:nvSpPr>
          <p:cNvPr id="5" name="TextBox 4"/>
          <p:cNvSpPr txBox="1"/>
          <p:nvPr/>
        </p:nvSpPr>
        <p:spPr>
          <a:xfrm>
            <a:off x="2251633" y="2538741"/>
            <a:ext cx="5806631" cy="2708434"/>
          </a:xfrm>
          <a:prstGeom prst="rect">
            <a:avLst/>
          </a:prstGeom>
          <a:noFill/>
        </p:spPr>
        <p:txBody>
          <a:bodyPr wrap="none" rtlCol="0">
            <a:spAutoFit/>
          </a:bodyPr>
          <a:lstStyle/>
          <a:p>
            <a:pPr lvl="0" fontAlgn="t"/>
            <a:r>
              <a:rPr lang="en-US" sz="2000" dirty="0">
                <a:latin typeface="Avenir Black"/>
                <a:cs typeface="Avenir Black"/>
              </a:rPr>
              <a:t>3</a:t>
            </a:r>
            <a:r>
              <a:rPr lang="en-US" sz="2000" dirty="0" smtClean="0">
                <a:latin typeface="Avenir Black"/>
                <a:cs typeface="Avenir Black"/>
              </a:rPr>
              <a:t>.1</a:t>
            </a:r>
            <a:r>
              <a:rPr lang="en-US" sz="2000" dirty="0">
                <a:latin typeface="Avenir Black"/>
                <a:cs typeface="Avenir Black"/>
              </a:rPr>
              <a:t>: </a:t>
            </a:r>
            <a:r>
              <a:rPr lang="en-US" sz="2000" dirty="0" smtClean="0">
                <a:latin typeface="Avenir Black"/>
                <a:cs typeface="Avenir Black"/>
              </a:rPr>
              <a:t>Microbial populations</a:t>
            </a:r>
          </a:p>
          <a:p>
            <a:pPr lvl="0" fontAlgn="t"/>
            <a:endParaRPr lang="en-US" sz="1000" dirty="0">
              <a:solidFill>
                <a:schemeClr val="tx1">
                  <a:lumMod val="50000"/>
                  <a:lumOff val="50000"/>
                </a:schemeClr>
              </a:solidFill>
              <a:latin typeface="Avenir Black"/>
              <a:cs typeface="Avenir Black"/>
            </a:endParaRPr>
          </a:p>
          <a:p>
            <a:pPr lvl="0" fontAlgn="t"/>
            <a:r>
              <a:rPr lang="en-US" sz="2000" dirty="0">
                <a:latin typeface="Avenir Black"/>
                <a:cs typeface="Avenir Black"/>
              </a:rPr>
              <a:t>3</a:t>
            </a:r>
            <a:r>
              <a:rPr lang="en-US" sz="2000" dirty="0" smtClean="0">
                <a:latin typeface="Avenir Black"/>
                <a:cs typeface="Avenir Black"/>
              </a:rPr>
              <a:t>.2</a:t>
            </a:r>
            <a:r>
              <a:rPr lang="en-US" sz="2000" dirty="0">
                <a:latin typeface="Avenir Black"/>
                <a:cs typeface="Avenir Black"/>
              </a:rPr>
              <a:t>: </a:t>
            </a:r>
            <a:r>
              <a:rPr lang="en-US" sz="2000" dirty="0" smtClean="0">
                <a:latin typeface="Avenir Black"/>
                <a:cs typeface="Avenir Black"/>
              </a:rPr>
              <a:t>Feedstock basics</a:t>
            </a:r>
            <a:endParaRPr lang="en-US" sz="2000" dirty="0">
              <a:latin typeface="Avenir Black"/>
              <a:cs typeface="Avenir Black"/>
            </a:endParaRPr>
          </a:p>
          <a:p>
            <a:pPr lvl="0" fontAlgn="t"/>
            <a:endParaRPr lang="en-US" sz="1000" dirty="0">
              <a:latin typeface="Avenir Black"/>
              <a:cs typeface="Avenir Black"/>
            </a:endParaRPr>
          </a:p>
          <a:p>
            <a:pPr lvl="0" fontAlgn="t"/>
            <a:r>
              <a:rPr lang="en-US" sz="2000" dirty="0">
                <a:latin typeface="Avenir Black"/>
                <a:cs typeface="Avenir Black"/>
              </a:rPr>
              <a:t>3</a:t>
            </a:r>
            <a:r>
              <a:rPr lang="en-US" sz="2000" dirty="0" smtClean="0">
                <a:latin typeface="Avenir Black"/>
                <a:cs typeface="Avenir Black"/>
              </a:rPr>
              <a:t>.3</a:t>
            </a:r>
            <a:r>
              <a:rPr lang="en-US" sz="2000" dirty="0">
                <a:latin typeface="Avenir Black"/>
                <a:cs typeface="Avenir Black"/>
              </a:rPr>
              <a:t>: </a:t>
            </a:r>
            <a:r>
              <a:rPr lang="en-US" sz="2000" dirty="0" smtClean="0">
                <a:latin typeface="Avenir Black"/>
                <a:cs typeface="Avenir Black"/>
              </a:rPr>
              <a:t>Loading rate &amp; retention times</a:t>
            </a:r>
          </a:p>
          <a:p>
            <a:pPr lvl="0" fontAlgn="t"/>
            <a:endParaRPr lang="en-US" sz="1000" dirty="0">
              <a:latin typeface="Avenir Black"/>
              <a:cs typeface="Avenir Black"/>
            </a:endParaRPr>
          </a:p>
          <a:p>
            <a:pPr lvl="0" fontAlgn="t"/>
            <a:r>
              <a:rPr lang="en-US" sz="2000" dirty="0">
                <a:latin typeface="Avenir Black"/>
                <a:cs typeface="Avenir Black"/>
              </a:rPr>
              <a:t>3</a:t>
            </a:r>
            <a:r>
              <a:rPr lang="en-US" sz="2000" dirty="0" smtClean="0">
                <a:latin typeface="Avenir Black"/>
                <a:cs typeface="Avenir Black"/>
              </a:rPr>
              <a:t>.4: Temperature &amp; mixing</a:t>
            </a:r>
          </a:p>
          <a:p>
            <a:pPr lvl="0" fontAlgn="t"/>
            <a:endParaRPr lang="en-US" sz="1000" dirty="0">
              <a:latin typeface="Avenir Black"/>
              <a:cs typeface="Avenir Black"/>
            </a:endParaRPr>
          </a:p>
          <a:p>
            <a:pPr lvl="0" fontAlgn="t"/>
            <a:r>
              <a:rPr lang="en-US" sz="2000" dirty="0" smtClean="0">
                <a:latin typeface="Avenir Black"/>
                <a:cs typeface="Avenir Black"/>
              </a:rPr>
              <a:t>3.5: </a:t>
            </a:r>
            <a:r>
              <a:rPr lang="en-US" sz="2000" dirty="0">
                <a:latin typeface="Avenir Black"/>
                <a:cs typeface="Avenir Black"/>
              </a:rPr>
              <a:t>Environmental </a:t>
            </a:r>
            <a:r>
              <a:rPr lang="en-US" sz="2000" dirty="0" smtClean="0">
                <a:latin typeface="Avenir Black"/>
                <a:cs typeface="Avenir Black"/>
              </a:rPr>
              <a:t>factors</a:t>
            </a:r>
          </a:p>
          <a:p>
            <a:pPr lvl="0" fontAlgn="t"/>
            <a:endParaRPr lang="en-US" sz="1000" dirty="0" smtClean="0">
              <a:latin typeface="Avenir Black"/>
              <a:cs typeface="Avenir Black"/>
            </a:endParaRPr>
          </a:p>
          <a:p>
            <a:pPr lvl="0" fontAlgn="t"/>
            <a:r>
              <a:rPr lang="en-US" sz="2000" dirty="0" smtClean="0">
                <a:latin typeface="Avenir Black"/>
                <a:cs typeface="Avenir Black"/>
              </a:rPr>
              <a:t>3.6: Symptoms &amp; seven causes of unstable AD</a:t>
            </a:r>
            <a:endParaRPr lang="en-US" sz="2000" dirty="0">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819615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43271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Factors that affect AD</a:t>
            </a:r>
            <a:endParaRPr lang="en-US" sz="3200" dirty="0">
              <a:solidFill>
                <a:prstClr val="white"/>
              </a:solidFill>
              <a:latin typeface="Avenir Heavy"/>
              <a:cs typeface="Avenir Heavy"/>
            </a:endParaRPr>
          </a:p>
        </p:txBody>
      </p:sp>
      <p:sp>
        <p:nvSpPr>
          <p:cNvPr id="6" name="TextBox 5"/>
          <p:cNvSpPr txBox="1"/>
          <p:nvPr/>
        </p:nvSpPr>
        <p:spPr>
          <a:xfrm>
            <a:off x="425618" y="787471"/>
            <a:ext cx="3634328" cy="2977739"/>
          </a:xfrm>
          <a:prstGeom prst="rect">
            <a:avLst/>
          </a:prstGeom>
          <a:noFill/>
        </p:spPr>
        <p:txBody>
          <a:bodyPr wrap="none" rtlCol="0">
            <a:spAutoFit/>
          </a:bodyPr>
          <a:lstStyle/>
          <a:p>
            <a:pPr>
              <a:lnSpc>
                <a:spcPct val="150000"/>
              </a:lnSpc>
            </a:pPr>
            <a:r>
              <a:rPr lang="en-US" dirty="0" smtClean="0">
                <a:solidFill>
                  <a:prstClr val="black"/>
                </a:solidFill>
                <a:latin typeface="Avenir Black"/>
                <a:cs typeface="Avenir Black"/>
              </a:rPr>
              <a:t>Physical factors:</a:t>
            </a:r>
          </a:p>
          <a:p>
            <a:pPr marL="285750" indent="-285750">
              <a:lnSpc>
                <a:spcPct val="150000"/>
              </a:lnSpc>
              <a:buFont typeface="Arial"/>
              <a:buChar char="•"/>
            </a:pPr>
            <a:r>
              <a:rPr lang="en-US" dirty="0" smtClean="0">
                <a:solidFill>
                  <a:prstClr val="black"/>
                </a:solidFill>
                <a:latin typeface="Avenir Medium"/>
                <a:cs typeface="Avenir Medium"/>
              </a:rPr>
              <a:t>Temperature</a:t>
            </a:r>
          </a:p>
          <a:p>
            <a:pPr marL="285750" indent="-285750">
              <a:lnSpc>
                <a:spcPct val="150000"/>
              </a:lnSpc>
              <a:buFont typeface="Arial"/>
              <a:buChar char="•"/>
            </a:pPr>
            <a:r>
              <a:rPr lang="en-US" dirty="0" smtClean="0">
                <a:solidFill>
                  <a:prstClr val="black"/>
                </a:solidFill>
                <a:latin typeface="Avenir Medium"/>
                <a:cs typeface="Avenir Medium"/>
              </a:rPr>
              <a:t>Hydraulic retention time (HRT)</a:t>
            </a:r>
          </a:p>
          <a:p>
            <a:pPr marL="285750" indent="-285750">
              <a:lnSpc>
                <a:spcPct val="150000"/>
              </a:lnSpc>
              <a:buFont typeface="Arial"/>
              <a:buChar char="•"/>
            </a:pPr>
            <a:r>
              <a:rPr lang="en-US" dirty="0" smtClean="0">
                <a:solidFill>
                  <a:prstClr val="black"/>
                </a:solidFill>
                <a:latin typeface="Avenir Medium"/>
                <a:cs typeface="Avenir Medium"/>
              </a:rPr>
              <a:t>Solids retention time (SRT)</a:t>
            </a:r>
          </a:p>
          <a:p>
            <a:pPr marL="285750" indent="-285750">
              <a:lnSpc>
                <a:spcPct val="150000"/>
              </a:lnSpc>
              <a:buFont typeface="Arial"/>
              <a:buChar char="•"/>
            </a:pPr>
            <a:r>
              <a:rPr lang="en-US" dirty="0" smtClean="0">
                <a:solidFill>
                  <a:prstClr val="black"/>
                </a:solidFill>
                <a:latin typeface="Avenir Medium"/>
                <a:cs typeface="Avenir Medium"/>
              </a:rPr>
              <a:t>Organic loading rate (OLR)</a:t>
            </a:r>
          </a:p>
          <a:p>
            <a:pPr marL="285750" indent="-285750">
              <a:lnSpc>
                <a:spcPct val="150000"/>
              </a:lnSpc>
              <a:buFont typeface="Arial"/>
              <a:buChar char="•"/>
            </a:pPr>
            <a:r>
              <a:rPr lang="en-US" dirty="0" smtClean="0">
                <a:solidFill>
                  <a:prstClr val="black"/>
                </a:solidFill>
                <a:latin typeface="Avenir Medium"/>
                <a:cs typeface="Avenir Medium"/>
              </a:rPr>
              <a:t>Volatile solids loading rate</a:t>
            </a:r>
          </a:p>
          <a:p>
            <a:pPr marL="285750" indent="-285750">
              <a:lnSpc>
                <a:spcPct val="150000"/>
              </a:lnSpc>
              <a:buFont typeface="Arial"/>
              <a:buChar char="•"/>
            </a:pPr>
            <a:r>
              <a:rPr lang="en-US" dirty="0" smtClean="0">
                <a:solidFill>
                  <a:prstClr val="black"/>
                </a:solidFill>
                <a:latin typeface="Avenir Medium"/>
                <a:cs typeface="Avenir Medium"/>
              </a:rPr>
              <a:t>Mixing</a:t>
            </a:r>
            <a:endParaRPr lang="en-US" dirty="0">
              <a:solidFill>
                <a:prstClr val="black"/>
              </a:solidFill>
              <a:latin typeface="Avenir Medium"/>
              <a:cs typeface="Avenir Medium"/>
            </a:endParaRPr>
          </a:p>
        </p:txBody>
      </p:sp>
      <p:sp>
        <p:nvSpPr>
          <p:cNvPr id="5" name="TextBox 4"/>
          <p:cNvSpPr txBox="1"/>
          <p:nvPr/>
        </p:nvSpPr>
        <p:spPr>
          <a:xfrm>
            <a:off x="1568824" y="6350003"/>
            <a:ext cx="1263687" cy="338554"/>
          </a:xfrm>
          <a:prstGeom prst="rect">
            <a:avLst/>
          </a:prstGeom>
          <a:noFill/>
        </p:spPr>
        <p:txBody>
          <a:bodyPr wrap="none" rtlCol="0">
            <a:spAutoFit/>
          </a:bodyPr>
          <a:lstStyle/>
          <a:p>
            <a:r>
              <a:rPr lang="en-US" sz="1600" dirty="0" smtClean="0"/>
              <a:t>WPCF (1987)</a:t>
            </a:r>
            <a:endParaRPr lang="en-US" sz="1600" dirty="0"/>
          </a:p>
        </p:txBody>
      </p:sp>
      <p:sp>
        <p:nvSpPr>
          <p:cNvPr id="7" name="TextBox 6"/>
          <p:cNvSpPr txBox="1"/>
          <p:nvPr/>
        </p:nvSpPr>
        <p:spPr>
          <a:xfrm>
            <a:off x="4881077" y="787471"/>
            <a:ext cx="3095719" cy="2977739"/>
          </a:xfrm>
          <a:prstGeom prst="rect">
            <a:avLst/>
          </a:prstGeom>
          <a:noFill/>
        </p:spPr>
        <p:txBody>
          <a:bodyPr wrap="none" rtlCol="0">
            <a:spAutoFit/>
          </a:bodyPr>
          <a:lstStyle/>
          <a:p>
            <a:pPr>
              <a:lnSpc>
                <a:spcPct val="150000"/>
              </a:lnSpc>
            </a:pPr>
            <a:r>
              <a:rPr lang="en-US" dirty="0" smtClean="0">
                <a:solidFill>
                  <a:prstClr val="black"/>
                </a:solidFill>
                <a:latin typeface="Avenir Black"/>
                <a:cs typeface="Avenir Black"/>
              </a:rPr>
              <a:t>Chemical factors:</a:t>
            </a:r>
          </a:p>
          <a:p>
            <a:pPr marL="285750" indent="-285750">
              <a:lnSpc>
                <a:spcPct val="150000"/>
              </a:lnSpc>
              <a:buFont typeface="Arial"/>
              <a:buChar char="•"/>
            </a:pPr>
            <a:r>
              <a:rPr lang="en-US" dirty="0" smtClean="0">
                <a:solidFill>
                  <a:prstClr val="black"/>
                </a:solidFill>
                <a:latin typeface="Avenir Medium"/>
                <a:cs typeface="Avenir Medium"/>
              </a:rPr>
              <a:t>pH</a:t>
            </a:r>
          </a:p>
          <a:p>
            <a:pPr marL="285750" indent="-285750">
              <a:lnSpc>
                <a:spcPct val="150000"/>
              </a:lnSpc>
              <a:buFont typeface="Arial"/>
              <a:buChar char="•"/>
            </a:pPr>
            <a:r>
              <a:rPr lang="en-US" dirty="0" smtClean="0">
                <a:solidFill>
                  <a:prstClr val="black"/>
                </a:solidFill>
                <a:latin typeface="Avenir Medium"/>
                <a:cs typeface="Avenir Medium"/>
              </a:rPr>
              <a:t>Alkalinity</a:t>
            </a:r>
          </a:p>
          <a:p>
            <a:pPr marL="285750" indent="-285750">
              <a:lnSpc>
                <a:spcPct val="150000"/>
              </a:lnSpc>
              <a:buFont typeface="Arial"/>
              <a:buChar char="•"/>
            </a:pPr>
            <a:r>
              <a:rPr lang="en-US" dirty="0" smtClean="0">
                <a:solidFill>
                  <a:prstClr val="black"/>
                </a:solidFill>
                <a:latin typeface="Avenir Medium"/>
                <a:cs typeface="Avenir Medium"/>
              </a:rPr>
              <a:t>Volatile fatty acids (VFAs)</a:t>
            </a:r>
          </a:p>
          <a:p>
            <a:pPr marL="285750" indent="-285750">
              <a:lnSpc>
                <a:spcPct val="150000"/>
              </a:lnSpc>
              <a:buFont typeface="Arial"/>
              <a:buChar char="•"/>
            </a:pPr>
            <a:r>
              <a:rPr lang="en-US" dirty="0" smtClean="0">
                <a:solidFill>
                  <a:prstClr val="black"/>
                </a:solidFill>
                <a:latin typeface="Avenir Medium"/>
                <a:cs typeface="Avenir Medium"/>
              </a:rPr>
              <a:t>Nutrients</a:t>
            </a:r>
          </a:p>
          <a:p>
            <a:pPr marL="285750" indent="-285750">
              <a:lnSpc>
                <a:spcPct val="150000"/>
              </a:lnSpc>
              <a:buFont typeface="Arial"/>
              <a:buChar char="•"/>
            </a:pPr>
            <a:r>
              <a:rPr lang="en-US" dirty="0" smtClean="0">
                <a:solidFill>
                  <a:prstClr val="black"/>
                </a:solidFill>
                <a:latin typeface="Avenir Medium"/>
                <a:cs typeface="Avenir Medium"/>
              </a:rPr>
              <a:t>Trace elements</a:t>
            </a:r>
          </a:p>
          <a:p>
            <a:pPr marL="285750" indent="-285750">
              <a:lnSpc>
                <a:spcPct val="150000"/>
              </a:lnSpc>
              <a:buFont typeface="Arial"/>
              <a:buChar char="•"/>
            </a:pPr>
            <a:r>
              <a:rPr lang="en-US" dirty="0" smtClean="0">
                <a:solidFill>
                  <a:prstClr val="black"/>
                </a:solidFill>
                <a:latin typeface="Avenir Medium"/>
                <a:cs typeface="Avenir Medium"/>
              </a:rPr>
              <a:t>Toxins</a:t>
            </a:r>
            <a:endParaRPr lang="en-US" dirty="0">
              <a:solidFill>
                <a:prstClr val="black"/>
              </a:solidFill>
              <a:latin typeface="Avenir Medium"/>
              <a:cs typeface="Avenir Medium"/>
            </a:endParaRP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65961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3.1</a:t>
            </a:r>
            <a:r>
              <a:rPr lang="en-US" dirty="0" smtClean="0">
                <a:solidFill>
                  <a:srgbClr val="000000"/>
                </a:solidFill>
                <a:latin typeface="Avenir Medium"/>
                <a:cs typeface="Avenir Medium"/>
              </a:rPr>
              <a:t> of the Module 3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8591349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39060" y="942868"/>
            <a:ext cx="8486588"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3: </a:t>
            </a:r>
            <a:endParaRPr lang="en-US" sz="3600" dirty="0">
              <a:solidFill>
                <a:prstClr val="black"/>
              </a:solidFill>
              <a:latin typeface="Avenir Black"/>
              <a:cs typeface="Avenir Black"/>
            </a:endParaRPr>
          </a:p>
          <a:p>
            <a:pPr algn="ctr"/>
            <a:r>
              <a:rPr lang="en-US" sz="3600" dirty="0">
                <a:solidFill>
                  <a:prstClr val="black"/>
                </a:solidFill>
                <a:latin typeface="Avenir Black"/>
                <a:cs typeface="Avenir Black"/>
              </a:rPr>
              <a:t>F</a:t>
            </a:r>
            <a:r>
              <a:rPr lang="en-US" sz="3600" dirty="0" smtClean="0">
                <a:solidFill>
                  <a:prstClr val="black"/>
                </a:solidFill>
                <a:latin typeface="Avenir Black"/>
                <a:cs typeface="Avenir Black"/>
              </a:rPr>
              <a:t>actors that affect AD</a:t>
            </a:r>
            <a:endParaRPr lang="en-US" sz="3600" dirty="0">
              <a:solidFill>
                <a:prstClr val="black"/>
              </a:solidFill>
              <a:latin typeface="Avenir Black"/>
              <a:cs typeface="Avenir Black"/>
            </a:endParaRPr>
          </a:p>
        </p:txBody>
      </p:sp>
      <p:sp>
        <p:nvSpPr>
          <p:cNvPr id="5" name="TextBox 4"/>
          <p:cNvSpPr txBox="1"/>
          <p:nvPr/>
        </p:nvSpPr>
        <p:spPr>
          <a:xfrm>
            <a:off x="2251633" y="2538741"/>
            <a:ext cx="5806631" cy="2708434"/>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.1</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Microbial populations</a:t>
            </a:r>
          </a:p>
          <a:p>
            <a:pPr lvl="0" fontAlgn="t"/>
            <a:endParaRPr lang="en-US" sz="1000" dirty="0">
              <a:solidFill>
                <a:schemeClr val="tx1">
                  <a:lumMod val="50000"/>
                  <a:lumOff val="50000"/>
                </a:schemeClr>
              </a:solidFill>
              <a:latin typeface="Avenir Black"/>
              <a:cs typeface="Avenir Black"/>
            </a:endParaRPr>
          </a:p>
          <a:p>
            <a:pPr lvl="0" fontAlgn="t"/>
            <a:r>
              <a:rPr lang="en-US" sz="2000" dirty="0">
                <a:latin typeface="Avenir Black"/>
                <a:cs typeface="Avenir Black"/>
              </a:rPr>
              <a:t>3</a:t>
            </a:r>
            <a:r>
              <a:rPr lang="en-US" sz="2000" dirty="0" smtClean="0">
                <a:latin typeface="Avenir Black"/>
                <a:cs typeface="Avenir Black"/>
              </a:rPr>
              <a:t>.2</a:t>
            </a:r>
            <a:r>
              <a:rPr lang="en-US" sz="2000" dirty="0">
                <a:latin typeface="Avenir Black"/>
                <a:cs typeface="Avenir Black"/>
              </a:rPr>
              <a:t>: </a:t>
            </a:r>
            <a:r>
              <a:rPr lang="en-US" sz="2000" dirty="0" smtClean="0">
                <a:latin typeface="Avenir Black"/>
                <a:cs typeface="Avenir Black"/>
              </a:rPr>
              <a:t>Feedstock basics</a:t>
            </a:r>
            <a:endParaRPr lang="en-US" sz="2000" dirty="0">
              <a:latin typeface="Avenir Black"/>
              <a:cs typeface="Avenir Black"/>
            </a:endParaRP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3</a:t>
            </a:r>
            <a:r>
              <a:rPr lang="en-US" sz="2000" dirty="0" smtClean="0">
                <a:solidFill>
                  <a:schemeClr val="tx1">
                    <a:lumMod val="50000"/>
                    <a:lumOff val="50000"/>
                  </a:schemeClr>
                </a:solidFill>
                <a:latin typeface="Avenir Black"/>
                <a:cs typeface="Avenir Black"/>
              </a:rPr>
              <a:t>.3</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Loading rate &amp; retention times</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3</a:t>
            </a:r>
            <a:r>
              <a:rPr lang="en-US" sz="2000" dirty="0" smtClean="0">
                <a:solidFill>
                  <a:schemeClr val="tx1">
                    <a:lumMod val="50000"/>
                    <a:lumOff val="50000"/>
                  </a:schemeClr>
                </a:solidFill>
                <a:latin typeface="Avenir Black"/>
                <a:cs typeface="Avenir Black"/>
              </a:rPr>
              <a:t>.4: Temperature &amp; mixing</a:t>
            </a:r>
          </a:p>
          <a:p>
            <a:pPr lvl="0" fontAlgn="t"/>
            <a:endParaRPr lang="en-US" sz="1000" dirty="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3.5: </a:t>
            </a:r>
            <a:r>
              <a:rPr lang="en-US" sz="2000" dirty="0">
                <a:solidFill>
                  <a:schemeClr val="tx1">
                    <a:lumMod val="50000"/>
                    <a:lumOff val="50000"/>
                  </a:schemeClr>
                </a:solidFill>
                <a:latin typeface="Avenir Black"/>
                <a:cs typeface="Avenir Black"/>
              </a:rPr>
              <a:t>Environmental </a:t>
            </a:r>
            <a:r>
              <a:rPr lang="en-US" sz="2000" dirty="0" smtClean="0">
                <a:solidFill>
                  <a:schemeClr val="tx1">
                    <a:lumMod val="50000"/>
                    <a:lumOff val="50000"/>
                  </a:schemeClr>
                </a:solidFill>
                <a:latin typeface="Avenir Black"/>
                <a:cs typeface="Avenir Black"/>
              </a:rPr>
              <a:t>factors</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3.6: Symptoms &amp; seven causes of unstable AD</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42020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525355" y="2418051"/>
            <a:ext cx="4044257"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Feedstock basics</a:t>
            </a: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887314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54483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Examples of feedstock</a:t>
            </a:r>
            <a:endParaRPr lang="en-US" sz="3200" dirty="0">
              <a:solidFill>
                <a:prstClr val="white"/>
              </a:solidFill>
              <a:latin typeface="Avenir Heavy"/>
              <a:cs typeface="Avenir Heavy"/>
            </a:endParaRPr>
          </a:p>
        </p:txBody>
      </p:sp>
      <p:sp>
        <p:nvSpPr>
          <p:cNvPr id="6" name="TextBox 5"/>
          <p:cNvSpPr txBox="1"/>
          <p:nvPr/>
        </p:nvSpPr>
        <p:spPr>
          <a:xfrm>
            <a:off x="425618" y="787471"/>
            <a:ext cx="7709009" cy="1745093"/>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Manure: </a:t>
            </a:r>
            <a:r>
              <a:rPr lang="en-US" dirty="0" smtClean="0">
                <a:solidFill>
                  <a:prstClr val="black"/>
                </a:solidFill>
                <a:latin typeface="Avenir Next Medium"/>
                <a:cs typeface="Avenir Next Medium"/>
              </a:rPr>
              <a:t>has low energy since the feed has already been digested. But:</a:t>
            </a:r>
          </a:p>
          <a:p>
            <a:pPr marL="742950" lvl="1" indent="-285750">
              <a:lnSpc>
                <a:spcPct val="120000"/>
              </a:lnSpc>
              <a:buFont typeface="Arial"/>
              <a:buChar char="•"/>
            </a:pPr>
            <a:r>
              <a:rPr lang="en-US" dirty="0" smtClean="0">
                <a:solidFill>
                  <a:prstClr val="black"/>
                </a:solidFill>
                <a:latin typeface="Avenir Next Medium"/>
                <a:cs typeface="Avenir Next Medium"/>
              </a:rPr>
              <a:t>Manure has a neutral pH &amp; high buffering capacity (alkalinity)</a:t>
            </a:r>
          </a:p>
          <a:p>
            <a:pPr marL="742950" lvl="1" indent="-285750">
              <a:lnSpc>
                <a:spcPct val="120000"/>
              </a:lnSpc>
              <a:buFont typeface="Arial"/>
              <a:buChar char="•"/>
            </a:pPr>
            <a:r>
              <a:rPr lang="en-US" dirty="0" smtClean="0">
                <a:solidFill>
                  <a:prstClr val="black"/>
                </a:solidFill>
                <a:latin typeface="Avenir Next Medium"/>
                <a:cs typeface="Avenir Next Medium"/>
              </a:rPr>
              <a:t>Has all the microbes needed for AD</a:t>
            </a:r>
          </a:p>
          <a:p>
            <a:pPr marL="742950" lvl="1" indent="-285750">
              <a:lnSpc>
                <a:spcPct val="120000"/>
              </a:lnSpc>
              <a:buFont typeface="Arial"/>
              <a:buChar char="•"/>
            </a:pPr>
            <a:r>
              <a:rPr lang="en-US" dirty="0" smtClean="0">
                <a:solidFill>
                  <a:prstClr val="black"/>
                </a:solidFill>
                <a:latin typeface="Avenir Next Medium"/>
                <a:cs typeface="Avenir Next Medium"/>
              </a:rPr>
              <a:t>Has all the macro- &amp; micronutrients needed for AD</a:t>
            </a:r>
          </a:p>
          <a:p>
            <a:pPr marL="742950" lvl="1" indent="-285750">
              <a:lnSpc>
                <a:spcPct val="120000"/>
              </a:lnSpc>
              <a:buFont typeface="Arial"/>
              <a:buChar char="•"/>
            </a:pPr>
            <a:r>
              <a:rPr lang="en-US" dirty="0" smtClean="0">
                <a:solidFill>
                  <a:prstClr val="black"/>
                </a:solidFill>
                <a:latin typeface="Avenir Next Medium"/>
                <a:cs typeface="Avenir Next Medium"/>
              </a:rPr>
              <a:t>Manure is abundant &amp; </a:t>
            </a:r>
            <a:r>
              <a:rPr lang="en-US" dirty="0" err="1" smtClean="0">
                <a:solidFill>
                  <a:prstClr val="black"/>
                </a:solidFill>
                <a:latin typeface="Avenir Next Medium"/>
                <a:cs typeface="Avenir Next Medium"/>
              </a:rPr>
              <a:t>pumpable</a:t>
            </a:r>
            <a:endParaRPr lang="en-US" dirty="0">
              <a:solidFill>
                <a:prstClr val="black"/>
              </a:solidFill>
              <a:latin typeface="Avenir Next Medium"/>
              <a:cs typeface="Avenir Next Medium"/>
            </a:endParaRPr>
          </a:p>
        </p:txBody>
      </p:sp>
      <p:sp>
        <p:nvSpPr>
          <p:cNvPr id="5" name="TextBox 4"/>
          <p:cNvSpPr txBox="1"/>
          <p:nvPr/>
        </p:nvSpPr>
        <p:spPr>
          <a:xfrm>
            <a:off x="425618" y="2684964"/>
            <a:ext cx="7806156" cy="3407088"/>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Non-manure feedstock</a:t>
            </a:r>
            <a:r>
              <a:rPr lang="en-US" dirty="0" smtClean="0">
                <a:solidFill>
                  <a:prstClr val="black"/>
                </a:solidFill>
                <a:latin typeface="Avenir Next Medium"/>
                <a:cs typeface="Avenir Next Medium"/>
              </a:rPr>
              <a:t> is often acidic and is balanced, and inoculated,</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when mixed with manure. It contributes energy &amp; biogas production.</a:t>
            </a:r>
          </a:p>
          <a:p>
            <a:pPr marL="742950" lvl="1" indent="-285750">
              <a:lnSpc>
                <a:spcPct val="120000"/>
              </a:lnSpc>
              <a:buFont typeface="Arial"/>
              <a:buChar char="•"/>
            </a:pPr>
            <a:r>
              <a:rPr lang="en-US" dirty="0" smtClean="0">
                <a:solidFill>
                  <a:prstClr val="black"/>
                </a:solidFill>
                <a:latin typeface="Avenir Next Medium"/>
                <a:cs typeface="Avenir Next Medium"/>
              </a:rPr>
              <a:t>Waste feed</a:t>
            </a:r>
          </a:p>
          <a:p>
            <a:pPr marL="742950" lvl="1" indent="-285750">
              <a:lnSpc>
                <a:spcPct val="120000"/>
              </a:lnSpc>
              <a:buFont typeface="Arial"/>
              <a:buChar char="•"/>
            </a:pPr>
            <a:r>
              <a:rPr lang="en-US" dirty="0" smtClean="0">
                <a:solidFill>
                  <a:prstClr val="black"/>
                </a:solidFill>
                <a:latin typeface="Avenir Next Medium"/>
                <a:cs typeface="Avenir Next Medium"/>
              </a:rPr>
              <a:t>Food residuals</a:t>
            </a:r>
          </a:p>
          <a:p>
            <a:pPr marL="742950" lvl="1" indent="-285750">
              <a:lnSpc>
                <a:spcPct val="120000"/>
              </a:lnSpc>
              <a:buFont typeface="Arial"/>
              <a:buChar char="•"/>
            </a:pPr>
            <a:r>
              <a:rPr lang="en-US" dirty="0" smtClean="0">
                <a:solidFill>
                  <a:prstClr val="black"/>
                </a:solidFill>
                <a:latin typeface="Avenir Next Medium"/>
                <a:cs typeface="Avenir Next Medium"/>
              </a:rPr>
              <a:t>Fats, oils &amp; grease (FOG)</a:t>
            </a:r>
          </a:p>
          <a:p>
            <a:pPr marL="742950" lvl="1" indent="-285750">
              <a:lnSpc>
                <a:spcPct val="120000"/>
              </a:lnSpc>
              <a:buFont typeface="Arial"/>
              <a:buChar char="•"/>
            </a:pPr>
            <a:r>
              <a:rPr lang="en-US" dirty="0" smtClean="0">
                <a:solidFill>
                  <a:prstClr val="black"/>
                </a:solidFill>
                <a:latin typeface="Avenir Next Medium"/>
                <a:cs typeface="Avenir Next Medium"/>
              </a:rPr>
              <a:t>Energy crops</a:t>
            </a:r>
          </a:p>
          <a:p>
            <a:pPr marL="742950" lvl="1" indent="-285750">
              <a:lnSpc>
                <a:spcPct val="120000"/>
              </a:lnSpc>
              <a:buFont typeface="Arial"/>
              <a:buChar char="•"/>
            </a:pPr>
            <a:r>
              <a:rPr lang="en-US" dirty="0" smtClean="0">
                <a:solidFill>
                  <a:prstClr val="black"/>
                </a:solidFill>
                <a:latin typeface="Avenir Next Medium"/>
                <a:cs typeface="Avenir Next Medium"/>
              </a:rPr>
              <a:t>Waste from ethanol or biodiesel production</a:t>
            </a:r>
          </a:p>
          <a:p>
            <a:pPr marL="742950" lvl="1" indent="-285750">
              <a:lnSpc>
                <a:spcPct val="120000"/>
              </a:lnSpc>
              <a:buFont typeface="Arial"/>
              <a:buChar char="•"/>
            </a:pPr>
            <a:r>
              <a:rPr lang="en-US" dirty="0" smtClean="0">
                <a:solidFill>
                  <a:prstClr val="black"/>
                </a:solidFill>
                <a:latin typeface="Avenir Next Medium"/>
                <a:cs typeface="Avenir Next Medium"/>
              </a:rPr>
              <a:t>Produce waste</a:t>
            </a:r>
          </a:p>
          <a:p>
            <a:pPr marL="742950" lvl="1" indent="-285750">
              <a:lnSpc>
                <a:spcPct val="120000"/>
              </a:lnSpc>
              <a:buFont typeface="Arial"/>
              <a:buChar char="•"/>
            </a:pPr>
            <a:r>
              <a:rPr lang="en-US" dirty="0" smtClean="0">
                <a:solidFill>
                  <a:prstClr val="black"/>
                </a:solidFill>
                <a:latin typeface="Avenir Next Medium"/>
                <a:cs typeface="Avenir Next Medium"/>
              </a:rPr>
              <a:t>Cafeteria waste</a:t>
            </a:r>
          </a:p>
          <a:p>
            <a:pPr marL="742950" lvl="1" indent="-285750">
              <a:lnSpc>
                <a:spcPct val="120000"/>
              </a:lnSpc>
              <a:buFont typeface="Arial"/>
              <a:buChar char="•"/>
            </a:pPr>
            <a:r>
              <a:rPr lang="en-US" dirty="0" smtClean="0">
                <a:solidFill>
                  <a:prstClr val="black"/>
                </a:solidFill>
                <a:latin typeface="Avenir Next Medium"/>
                <a:cs typeface="Avenir Next Medium"/>
              </a:rPr>
              <a:t>Farm animal mortalities</a:t>
            </a:r>
            <a:endParaRPr lang="en-US" dirty="0">
              <a:solidFill>
                <a:prstClr val="black"/>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549022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50345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Feedstock selection may be regulated</a:t>
            </a:r>
            <a:endParaRPr lang="en-US" sz="3200" dirty="0">
              <a:solidFill>
                <a:prstClr val="white"/>
              </a:solidFill>
              <a:latin typeface="Avenir Heavy"/>
              <a:cs typeface="Avenir Heavy"/>
            </a:endParaRPr>
          </a:p>
        </p:txBody>
      </p:sp>
      <p:sp>
        <p:nvSpPr>
          <p:cNvPr id="6" name="TextBox 5"/>
          <p:cNvSpPr txBox="1"/>
          <p:nvPr/>
        </p:nvSpPr>
        <p:spPr>
          <a:xfrm>
            <a:off x="425618" y="787471"/>
            <a:ext cx="7353295" cy="1080296"/>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Some states allow AD of animal mortalities or slaughterhouse waste</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but some don</a:t>
            </a:r>
            <a:r>
              <a:rPr lang="fr-FR" dirty="0" smtClean="0">
                <a:solidFill>
                  <a:prstClr val="black"/>
                </a:solidFill>
                <a:latin typeface="Avenir Next Medium"/>
                <a:cs typeface="Avenir Next Medium"/>
              </a:rPr>
              <a:t>’</a:t>
            </a:r>
            <a:r>
              <a:rPr lang="en-US" dirty="0" smtClean="0">
                <a:solidFill>
                  <a:prstClr val="black"/>
                </a:solidFill>
                <a:latin typeface="Avenir Next Medium"/>
                <a:cs typeface="Avenir Next Medium"/>
              </a:rPr>
              <a:t>t. AD operators must check to be sure that they are</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complying with </a:t>
            </a:r>
            <a:r>
              <a:rPr lang="en-US" dirty="0" smtClean="0">
                <a:solidFill>
                  <a:prstClr val="black"/>
                </a:solidFill>
                <a:latin typeface="Avenir Black"/>
                <a:cs typeface="Avenir Black"/>
              </a:rPr>
              <a:t>federal and state regulations.</a:t>
            </a:r>
          </a:p>
        </p:txBody>
      </p:sp>
      <p:sp>
        <p:nvSpPr>
          <p:cNvPr id="5" name="TextBox 4"/>
          <p:cNvSpPr txBox="1"/>
          <p:nvPr/>
        </p:nvSpPr>
        <p:spPr>
          <a:xfrm>
            <a:off x="425618" y="2017177"/>
            <a:ext cx="7028962" cy="747897"/>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Some states </a:t>
            </a:r>
            <a:r>
              <a:rPr lang="en-US" dirty="0" smtClean="0">
                <a:solidFill>
                  <a:prstClr val="black"/>
                </a:solidFill>
                <a:latin typeface="Avenir Black"/>
                <a:cs typeface="Avenir Black"/>
              </a:rPr>
              <a:t>regulate the amounts </a:t>
            </a:r>
            <a:r>
              <a:rPr lang="en-US" dirty="0" smtClean="0">
                <a:solidFill>
                  <a:prstClr val="black"/>
                </a:solidFill>
                <a:latin typeface="Avenir Next Medium"/>
                <a:cs typeface="Avenir Next Medium"/>
              </a:rPr>
              <a:t>of high-strength organics like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ethanol syrup or FOG to a maximum amount.</a:t>
            </a:r>
          </a:p>
        </p:txBody>
      </p:sp>
      <p:sp>
        <p:nvSpPr>
          <p:cNvPr id="7" name="TextBox 6"/>
          <p:cNvSpPr txBox="1"/>
          <p:nvPr/>
        </p:nvSpPr>
        <p:spPr>
          <a:xfrm>
            <a:off x="425618" y="3072346"/>
            <a:ext cx="7378943" cy="2963889"/>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Other cautions:</a:t>
            </a:r>
          </a:p>
          <a:p>
            <a:pPr marL="742950" lvl="1" indent="-285750">
              <a:lnSpc>
                <a:spcPct val="120000"/>
              </a:lnSpc>
              <a:buFont typeface="Arial"/>
              <a:buChar char="•"/>
            </a:pPr>
            <a:r>
              <a:rPr lang="en-US" dirty="0" smtClean="0">
                <a:solidFill>
                  <a:prstClr val="black"/>
                </a:solidFill>
                <a:latin typeface="Avenir Next Medium"/>
                <a:cs typeface="Avenir Next Medium"/>
              </a:rPr>
              <a:t>Don’t overload with </a:t>
            </a:r>
            <a:r>
              <a:rPr lang="en-US" dirty="0" smtClean="0">
                <a:solidFill>
                  <a:prstClr val="black"/>
                </a:solidFill>
                <a:latin typeface="Avenir Black"/>
                <a:cs typeface="Avenir Black"/>
              </a:rPr>
              <a:t>high-energy </a:t>
            </a:r>
            <a:r>
              <a:rPr lang="en-US" dirty="0" smtClean="0">
                <a:solidFill>
                  <a:prstClr val="black"/>
                </a:solidFill>
                <a:latin typeface="Avenir Next Medium"/>
                <a:cs typeface="Avenir Next Medium"/>
              </a:rPr>
              <a:t>feedstock like food waste.</a:t>
            </a:r>
          </a:p>
          <a:p>
            <a:pPr lvl="1">
              <a:lnSpc>
                <a:spcPct val="120000"/>
              </a:lnSpc>
            </a:pPr>
            <a:endParaRPr lang="en-US" sz="1000" dirty="0" smtClean="0">
              <a:solidFill>
                <a:prstClr val="black"/>
              </a:solidFill>
              <a:latin typeface="Avenir Next Medium"/>
              <a:cs typeface="Avenir Next Medium"/>
            </a:endParaRPr>
          </a:p>
          <a:p>
            <a:pPr marL="742950" lvl="1" indent="-285750">
              <a:lnSpc>
                <a:spcPct val="120000"/>
              </a:lnSpc>
              <a:buFont typeface="Arial"/>
              <a:buChar char="•"/>
            </a:pPr>
            <a:r>
              <a:rPr lang="en-US" dirty="0" smtClean="0">
                <a:solidFill>
                  <a:prstClr val="black"/>
                </a:solidFill>
                <a:latin typeface="Avenir Next Medium"/>
                <a:cs typeface="Avenir Next Medium"/>
              </a:rPr>
              <a:t>Don’t feed </a:t>
            </a:r>
            <a:r>
              <a:rPr lang="en-US" dirty="0" smtClean="0">
                <a:solidFill>
                  <a:prstClr val="black"/>
                </a:solidFill>
                <a:latin typeface="Avenir Black"/>
                <a:cs typeface="Avenir Black"/>
              </a:rPr>
              <a:t>known toxins </a:t>
            </a:r>
            <a:r>
              <a:rPr lang="en-US" dirty="0" smtClean="0">
                <a:solidFill>
                  <a:prstClr val="black"/>
                </a:solidFill>
                <a:latin typeface="Avenir Next Medium"/>
                <a:cs typeface="Avenir Next Medium"/>
              </a:rPr>
              <a:t>like fossil fuel derivatives, ammonia</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or sulfides at high </a:t>
            </a:r>
            <a:r>
              <a:rPr lang="en-US" dirty="0" err="1" smtClean="0">
                <a:solidFill>
                  <a:prstClr val="black"/>
                </a:solidFill>
                <a:latin typeface="Avenir Next Medium"/>
                <a:cs typeface="Avenir Next Medium"/>
              </a:rPr>
              <a:t>pH.</a:t>
            </a:r>
            <a:endParaRPr lang="en-US" dirty="0" smtClean="0">
              <a:solidFill>
                <a:prstClr val="black"/>
              </a:solidFill>
              <a:latin typeface="Avenir Next Medium"/>
              <a:cs typeface="Avenir Next Medium"/>
            </a:endParaRPr>
          </a:p>
          <a:p>
            <a:pPr lvl="1">
              <a:lnSpc>
                <a:spcPct val="120000"/>
              </a:lnSpc>
            </a:pPr>
            <a:endParaRPr lang="en-US" sz="1000" dirty="0" smtClean="0">
              <a:solidFill>
                <a:prstClr val="black"/>
              </a:solidFill>
              <a:latin typeface="Avenir Next Medium"/>
              <a:cs typeface="Avenir Next Medium"/>
            </a:endParaRPr>
          </a:p>
          <a:p>
            <a:pPr marL="742950" lvl="1" indent="-285750">
              <a:lnSpc>
                <a:spcPct val="120000"/>
              </a:lnSpc>
              <a:buFont typeface="Arial"/>
              <a:buChar char="•"/>
            </a:pPr>
            <a:r>
              <a:rPr lang="en-US" dirty="0" smtClean="0">
                <a:solidFill>
                  <a:prstClr val="black"/>
                </a:solidFill>
                <a:latin typeface="Avenir Black"/>
                <a:cs typeface="Avenir Black"/>
              </a:rPr>
              <a:t>Recalcitrant </a:t>
            </a:r>
            <a:r>
              <a:rPr lang="en-US" dirty="0" smtClean="0">
                <a:solidFill>
                  <a:prstClr val="black"/>
                </a:solidFill>
                <a:latin typeface="Avenir Next Medium"/>
                <a:cs typeface="Avenir Next Medium"/>
              </a:rPr>
              <a:t>(or poorly degradable) material requires long</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retention times in order to degrade most of the VS.</a:t>
            </a:r>
          </a:p>
          <a:p>
            <a:pPr lvl="1">
              <a:lnSpc>
                <a:spcPct val="120000"/>
              </a:lnSpc>
            </a:pPr>
            <a:endParaRPr lang="en-US" sz="1000" dirty="0" smtClean="0">
              <a:solidFill>
                <a:prstClr val="black"/>
              </a:solidFill>
              <a:latin typeface="Avenir Next Medium"/>
              <a:cs typeface="Avenir Next Medium"/>
            </a:endParaRPr>
          </a:p>
          <a:p>
            <a:pPr marL="742950" lvl="1" indent="-285750">
              <a:lnSpc>
                <a:spcPct val="120000"/>
              </a:lnSpc>
              <a:buFont typeface="Arial"/>
              <a:buChar char="•"/>
            </a:pPr>
            <a:r>
              <a:rPr lang="en-US" dirty="0" smtClean="0">
                <a:solidFill>
                  <a:prstClr val="black"/>
                </a:solidFill>
                <a:latin typeface="Avenir Black"/>
                <a:cs typeface="Avenir Black"/>
              </a:rPr>
              <a:t>Inert materials </a:t>
            </a:r>
            <a:r>
              <a:rPr lang="en-US" dirty="0" smtClean="0">
                <a:solidFill>
                  <a:prstClr val="black"/>
                </a:solidFill>
                <a:latin typeface="Avenir Next Medium"/>
                <a:cs typeface="Avenir Next Medium"/>
              </a:rPr>
              <a:t>yield headaches rather than biogas.</a:t>
            </a:r>
            <a:endParaRPr lang="en-US" dirty="0">
              <a:solidFill>
                <a:prstClr val="black"/>
              </a:solidFill>
              <a:latin typeface="Avenir Next Medium"/>
              <a:cs typeface="Avenir Next Medium"/>
            </a:endParaRP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270609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08114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Vermont: who regulates what?</a:t>
            </a:r>
            <a:endParaRPr lang="en-US" sz="3200" dirty="0">
              <a:solidFill>
                <a:prstClr val="white"/>
              </a:solidFill>
              <a:latin typeface="Avenir Heavy"/>
              <a:cs typeface="Avenir Heavy"/>
            </a:endParaRPr>
          </a:p>
        </p:txBody>
      </p:sp>
      <p:sp>
        <p:nvSpPr>
          <p:cNvPr id="6" name="TextBox 5"/>
          <p:cNvSpPr txBox="1"/>
          <p:nvPr/>
        </p:nvSpPr>
        <p:spPr>
          <a:xfrm>
            <a:off x="425618" y="787471"/>
            <a:ext cx="8490195"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We’ll cover feedstock regulation in detail in another module, but Vermont has two agencies with regulatory power that affects feedstock.</a:t>
            </a:r>
          </a:p>
        </p:txBody>
      </p:sp>
      <p:sp>
        <p:nvSpPr>
          <p:cNvPr id="5" name="TextBox 4"/>
          <p:cNvSpPr txBox="1"/>
          <p:nvPr/>
        </p:nvSpPr>
        <p:spPr>
          <a:xfrm>
            <a:off x="425618" y="1701873"/>
            <a:ext cx="8490195" cy="2409891"/>
          </a:xfrm>
          <a:prstGeom prst="rect">
            <a:avLst/>
          </a:prstGeom>
          <a:noFill/>
        </p:spPr>
        <p:txBody>
          <a:bodyPr wrap="square" rtlCol="0">
            <a:spAutoFit/>
          </a:bodyPr>
          <a:lstStyle/>
          <a:p>
            <a:pPr>
              <a:lnSpc>
                <a:spcPct val="120000"/>
              </a:lnSpc>
            </a:pPr>
            <a:r>
              <a:rPr lang="en-US" u="sng" dirty="0" smtClean="0">
                <a:solidFill>
                  <a:prstClr val="black"/>
                </a:solidFill>
                <a:latin typeface="Avenir Next Medium"/>
                <a:cs typeface="Avenir Next Medium"/>
              </a:rPr>
              <a:t>Vermont Agency of Natural Resources</a:t>
            </a:r>
          </a:p>
          <a:p>
            <a:pPr marL="285750" indent="-285750">
              <a:lnSpc>
                <a:spcPct val="120000"/>
              </a:lnSpc>
              <a:buFont typeface="Arial"/>
              <a:buChar char="•"/>
            </a:pPr>
            <a:r>
              <a:rPr lang="en-US" dirty="0" smtClean="0">
                <a:solidFill>
                  <a:prstClr val="black"/>
                </a:solidFill>
                <a:latin typeface="Avenir Black"/>
                <a:cs typeface="Avenir Black"/>
              </a:rPr>
              <a:t>Wastewater Division </a:t>
            </a:r>
            <a:r>
              <a:rPr lang="en-US" dirty="0" smtClean="0">
                <a:solidFill>
                  <a:prstClr val="black"/>
                </a:solidFill>
                <a:latin typeface="Avenir Next Medium"/>
                <a:cs typeface="Avenir Next Medium"/>
              </a:rPr>
              <a:t>grants indirect discharge permits to the </a:t>
            </a:r>
            <a:r>
              <a:rPr lang="en-US" dirty="0" smtClean="0">
                <a:solidFill>
                  <a:prstClr val="black"/>
                </a:solidFill>
                <a:latin typeface="Avenir Black"/>
                <a:cs typeface="Avenir Black"/>
              </a:rPr>
              <a:t>generators</a:t>
            </a:r>
            <a:r>
              <a:rPr lang="en-US" dirty="0" smtClean="0">
                <a:solidFill>
                  <a:prstClr val="black"/>
                </a:solidFill>
                <a:latin typeface="Avenir Medium"/>
                <a:cs typeface="Avenir Medium"/>
              </a:rPr>
              <a:t> of wastewater and liquid food processing materials.</a:t>
            </a:r>
          </a:p>
          <a:p>
            <a:pPr marL="285750" indent="-285750">
              <a:lnSpc>
                <a:spcPct val="120000"/>
              </a:lnSpc>
              <a:buFont typeface="Arial"/>
              <a:buChar char="•"/>
            </a:pPr>
            <a:r>
              <a:rPr lang="en-US" dirty="0" smtClean="0">
                <a:solidFill>
                  <a:prstClr val="black"/>
                </a:solidFill>
                <a:latin typeface="Avenir Black"/>
                <a:cs typeface="Avenir Black"/>
              </a:rPr>
              <a:t>Solid Waste Division</a:t>
            </a:r>
            <a:r>
              <a:rPr lang="en-US" dirty="0" smtClean="0">
                <a:solidFill>
                  <a:prstClr val="black"/>
                </a:solidFill>
                <a:latin typeface="Avenir Medium"/>
                <a:cs typeface="Avenir Medium"/>
              </a:rPr>
              <a:t> permit those </a:t>
            </a:r>
            <a:r>
              <a:rPr lang="en-US" dirty="0" smtClean="0">
                <a:solidFill>
                  <a:prstClr val="black"/>
                </a:solidFill>
                <a:latin typeface="Avenir Black"/>
                <a:cs typeface="Avenir Black"/>
              </a:rPr>
              <a:t>accepting</a:t>
            </a:r>
            <a:r>
              <a:rPr lang="en-US" dirty="0" smtClean="0">
                <a:solidFill>
                  <a:prstClr val="black"/>
                </a:solidFill>
                <a:latin typeface="Avenir Medium"/>
                <a:cs typeface="Avenir Medium"/>
              </a:rPr>
              <a:t> solid waste. </a:t>
            </a:r>
          </a:p>
          <a:p>
            <a:pPr marL="742950" lvl="1" indent="-285750">
              <a:lnSpc>
                <a:spcPct val="120000"/>
              </a:lnSpc>
              <a:buFont typeface="Arial"/>
              <a:buChar char="•"/>
            </a:pPr>
            <a:r>
              <a:rPr lang="en-US" dirty="0" smtClean="0">
                <a:solidFill>
                  <a:prstClr val="black"/>
                </a:solidFill>
                <a:latin typeface="Avenir Medium"/>
                <a:cs typeface="Avenir Medium"/>
              </a:rPr>
              <a:t>A </a:t>
            </a:r>
            <a:r>
              <a:rPr lang="en-US" u="sng" dirty="0" smtClean="0">
                <a:solidFill>
                  <a:prstClr val="black"/>
                </a:solidFill>
                <a:latin typeface="Avenir Medium"/>
                <a:cs typeface="Avenir Medium"/>
              </a:rPr>
              <a:t>full solid waste certification </a:t>
            </a:r>
            <a:r>
              <a:rPr lang="en-US" dirty="0" smtClean="0">
                <a:solidFill>
                  <a:prstClr val="black"/>
                </a:solidFill>
                <a:latin typeface="Avenir Medium"/>
                <a:cs typeface="Avenir Medium"/>
              </a:rPr>
              <a:t>is required for AD facilities that accept</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solid pre- and post-consumer food residuals, whether they are collected in a clean stream or with municipal solid waste.</a:t>
            </a:r>
          </a:p>
        </p:txBody>
      </p:sp>
      <p:sp>
        <p:nvSpPr>
          <p:cNvPr id="7" name="TextBox 6"/>
          <p:cNvSpPr txBox="1"/>
          <p:nvPr/>
        </p:nvSpPr>
        <p:spPr>
          <a:xfrm>
            <a:off x="425618" y="4276115"/>
            <a:ext cx="8490195" cy="1745093"/>
          </a:xfrm>
          <a:prstGeom prst="rect">
            <a:avLst/>
          </a:prstGeom>
          <a:noFill/>
        </p:spPr>
        <p:txBody>
          <a:bodyPr wrap="square" rtlCol="0">
            <a:spAutoFit/>
          </a:bodyPr>
          <a:lstStyle/>
          <a:p>
            <a:pPr>
              <a:lnSpc>
                <a:spcPct val="120000"/>
              </a:lnSpc>
            </a:pPr>
            <a:r>
              <a:rPr lang="en-US" u="sng" dirty="0" smtClean="0">
                <a:solidFill>
                  <a:prstClr val="black"/>
                </a:solidFill>
                <a:latin typeface="Avenir Medium"/>
                <a:cs typeface="Avenir Medium"/>
              </a:rPr>
              <a:t>Vermont Agency of Food, Farms and Markets</a:t>
            </a:r>
          </a:p>
          <a:p>
            <a:pPr marL="285750" indent="-285750">
              <a:lnSpc>
                <a:spcPct val="120000"/>
              </a:lnSpc>
              <a:buFont typeface="Arial"/>
              <a:buChar char="•"/>
            </a:pPr>
            <a:r>
              <a:rPr lang="en-US" dirty="0" smtClean="0">
                <a:solidFill>
                  <a:prstClr val="black"/>
                </a:solidFill>
                <a:latin typeface="Avenir Medium"/>
                <a:cs typeface="Avenir Medium"/>
              </a:rPr>
              <a:t>Requires on-farm digesters to report all </a:t>
            </a:r>
            <a:r>
              <a:rPr lang="en-US" dirty="0" err="1" smtClean="0">
                <a:solidFill>
                  <a:prstClr val="black"/>
                </a:solidFill>
                <a:latin typeface="Avenir Medium"/>
                <a:cs typeface="Avenir Medium"/>
              </a:rPr>
              <a:t>feedstocks</a:t>
            </a:r>
            <a:r>
              <a:rPr lang="en-US" dirty="0" smtClean="0">
                <a:solidFill>
                  <a:prstClr val="black"/>
                </a:solidFill>
                <a:latin typeface="Avenir Medium"/>
                <a:cs typeface="Avenir Medium"/>
              </a:rPr>
              <a:t> accepted via LFO, MFO or coming SMO (small farm operations) regulations.</a:t>
            </a:r>
          </a:p>
          <a:p>
            <a:pPr marL="285750" indent="-285750">
              <a:lnSpc>
                <a:spcPct val="120000"/>
              </a:lnSpc>
              <a:buFont typeface="Arial"/>
              <a:buChar char="•"/>
            </a:pPr>
            <a:r>
              <a:rPr lang="en-US" dirty="0" smtClean="0">
                <a:solidFill>
                  <a:prstClr val="black"/>
                </a:solidFill>
                <a:latin typeface="Avenir Medium"/>
                <a:cs typeface="Avenir Medium"/>
              </a:rPr>
              <a:t>Blocks sale of separated solid bedding to other farms if AD facilities take</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any organic residuals including beef.</a:t>
            </a:r>
            <a:endParaRPr lang="en-US" dirty="0">
              <a:solidFill>
                <a:prstClr val="black"/>
              </a:solidFill>
              <a:latin typeface="Avenir Next Medium"/>
              <a:cs typeface="Avenir Next Medium"/>
            </a:endParaRP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557185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44303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Vermont: not yet regulated</a:t>
            </a:r>
            <a:endParaRPr lang="en-US" sz="3200" dirty="0">
              <a:solidFill>
                <a:prstClr val="white"/>
              </a:solidFill>
              <a:latin typeface="Avenir Heavy"/>
              <a:cs typeface="Avenir Heavy"/>
            </a:endParaRPr>
          </a:p>
        </p:txBody>
      </p:sp>
      <p:sp>
        <p:nvSpPr>
          <p:cNvPr id="6" name="TextBox 5"/>
          <p:cNvSpPr txBox="1"/>
          <p:nvPr/>
        </p:nvSpPr>
        <p:spPr>
          <a:xfrm>
            <a:off x="303305" y="787471"/>
            <a:ext cx="8490195"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In Vermont, there are some organic residuals that are not yet regulated by ANR. These include:</a:t>
            </a:r>
          </a:p>
        </p:txBody>
      </p:sp>
      <p:sp>
        <p:nvSpPr>
          <p:cNvPr id="5" name="TextBox 4"/>
          <p:cNvSpPr txBox="1"/>
          <p:nvPr/>
        </p:nvSpPr>
        <p:spPr>
          <a:xfrm>
            <a:off x="303305" y="1729601"/>
            <a:ext cx="8490195" cy="747897"/>
          </a:xfrm>
          <a:prstGeom prst="rect">
            <a:avLst/>
          </a:prstGeom>
          <a:noFill/>
        </p:spPr>
        <p:txBody>
          <a:bodyPr wrap="square" rtlCol="0">
            <a:spAutoFit/>
          </a:bodyPr>
          <a:lstStyle/>
          <a:p>
            <a:pPr>
              <a:lnSpc>
                <a:spcPct val="120000"/>
              </a:lnSpc>
            </a:pPr>
            <a:endParaRPr lang="en-US" dirty="0" smtClean="0">
              <a:solidFill>
                <a:prstClr val="black"/>
              </a:solidFill>
              <a:latin typeface="Avenir Black"/>
              <a:cs typeface="Avenir Black"/>
            </a:endParaRPr>
          </a:p>
          <a:p>
            <a:pPr marL="285750" indent="-285750">
              <a:lnSpc>
                <a:spcPct val="120000"/>
              </a:lnSpc>
              <a:buFont typeface="Arial"/>
              <a:buChar char="•"/>
            </a:pPr>
            <a:r>
              <a:rPr lang="en-US" dirty="0" smtClean="0">
                <a:solidFill>
                  <a:prstClr val="black"/>
                </a:solidFill>
                <a:latin typeface="Avenir Black"/>
                <a:cs typeface="Avenir Black"/>
              </a:rPr>
              <a:t>Glycerol</a:t>
            </a:r>
            <a:r>
              <a:rPr lang="en-US" dirty="0" smtClean="0">
                <a:solidFill>
                  <a:prstClr val="black"/>
                </a:solidFill>
                <a:latin typeface="Avenir Next Medium"/>
                <a:cs typeface="Avenir Next Medium"/>
              </a:rPr>
              <a:t> (aka glycerin): the by-product of biodiesel production from FOG</a:t>
            </a:r>
          </a:p>
        </p:txBody>
      </p:sp>
      <p:sp>
        <p:nvSpPr>
          <p:cNvPr id="7" name="TextBox 6"/>
          <p:cNvSpPr txBox="1"/>
          <p:nvPr/>
        </p:nvSpPr>
        <p:spPr>
          <a:xfrm>
            <a:off x="303305" y="2939687"/>
            <a:ext cx="8490195" cy="2409891"/>
          </a:xfrm>
          <a:prstGeom prst="rect">
            <a:avLst/>
          </a:prstGeom>
          <a:noFill/>
        </p:spPr>
        <p:txBody>
          <a:bodyPr wrap="square" rtlCol="0">
            <a:spAutoFit/>
          </a:bodyPr>
          <a:lstStyle/>
          <a:p>
            <a:pPr>
              <a:lnSpc>
                <a:spcPct val="120000"/>
              </a:lnSpc>
            </a:pPr>
            <a:endParaRPr lang="en-US" dirty="0" smtClean="0">
              <a:solidFill>
                <a:prstClr val="black"/>
              </a:solidFill>
              <a:latin typeface="Avenir Black"/>
              <a:cs typeface="Avenir Black"/>
            </a:endParaRPr>
          </a:p>
          <a:p>
            <a:pPr marL="285750" indent="-285750">
              <a:lnSpc>
                <a:spcPct val="120000"/>
              </a:lnSpc>
              <a:buFont typeface="Arial"/>
              <a:buChar char="•"/>
            </a:pPr>
            <a:r>
              <a:rPr lang="en-US" dirty="0" smtClean="0">
                <a:solidFill>
                  <a:prstClr val="black"/>
                </a:solidFill>
                <a:latin typeface="Avenir Black"/>
                <a:cs typeface="Avenir Black"/>
              </a:rPr>
              <a:t>Grease trap waste: </a:t>
            </a:r>
            <a:r>
              <a:rPr lang="en-US" dirty="0" smtClean="0">
                <a:solidFill>
                  <a:prstClr val="black"/>
                </a:solidFill>
                <a:latin typeface="Avenir Next Medium"/>
                <a:cs typeface="Avenir Next Medium"/>
              </a:rPr>
              <a:t>dilute FOG collected from wash water in restaurants</a:t>
            </a:r>
          </a:p>
          <a:p>
            <a:pPr marL="742950" lvl="1" indent="-285750">
              <a:lnSpc>
                <a:spcPct val="120000"/>
              </a:lnSpc>
              <a:buFont typeface="Arial"/>
              <a:buChar char="•"/>
            </a:pPr>
            <a:r>
              <a:rPr lang="en-US" dirty="0" smtClean="0">
                <a:solidFill>
                  <a:prstClr val="black"/>
                </a:solidFill>
                <a:latin typeface="Avenir Next Medium"/>
                <a:cs typeface="Avenir Next Medium"/>
              </a:rPr>
              <a:t>It’s critical that GTW from industrial facilities, or containing heavy metals, or other chemicals toxic to the AD process be avoided.</a:t>
            </a:r>
          </a:p>
          <a:p>
            <a:pPr marL="742950" lvl="1" indent="-285750">
              <a:lnSpc>
                <a:spcPct val="120000"/>
              </a:lnSpc>
              <a:buFont typeface="Arial"/>
              <a:buChar char="•"/>
            </a:pPr>
            <a:r>
              <a:rPr lang="en-US" dirty="0" smtClean="0">
                <a:solidFill>
                  <a:prstClr val="black"/>
                </a:solidFill>
                <a:latin typeface="Avenir Next Medium"/>
                <a:cs typeface="Avenir Next Medium"/>
              </a:rPr>
              <a:t>Note that some GTW is thickened by the addition of flocculants. Some flocculants are biodegradable and non-toxic, but others are toxic to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aquatic ecosystems and must be avoided.</a:t>
            </a: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17164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93239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C:N ratio</a:t>
            </a:r>
            <a:endParaRPr lang="en-US" sz="3200" dirty="0">
              <a:solidFill>
                <a:prstClr val="white"/>
              </a:solidFill>
              <a:latin typeface="Avenir Heavy"/>
              <a:cs typeface="Avenir Heavy"/>
            </a:endParaRPr>
          </a:p>
        </p:txBody>
      </p:sp>
      <p:sp>
        <p:nvSpPr>
          <p:cNvPr id="6" name="TextBox 5"/>
          <p:cNvSpPr txBox="1"/>
          <p:nvPr/>
        </p:nvSpPr>
        <p:spPr>
          <a:xfrm>
            <a:off x="425618" y="787471"/>
            <a:ext cx="6723576" cy="415498"/>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Anaerobic bacteria use </a:t>
            </a:r>
            <a:r>
              <a:rPr lang="en-US" dirty="0" smtClean="0">
                <a:solidFill>
                  <a:prstClr val="black"/>
                </a:solidFill>
                <a:latin typeface="Avenir Black"/>
                <a:cs typeface="Avenir Black"/>
              </a:rPr>
              <a:t>C for energy </a:t>
            </a:r>
            <a:r>
              <a:rPr lang="en-US" dirty="0" smtClean="0">
                <a:solidFill>
                  <a:prstClr val="black"/>
                </a:solidFill>
                <a:latin typeface="Avenir Next Medium"/>
                <a:cs typeface="Avenir Next Medium"/>
              </a:rPr>
              <a:t>and </a:t>
            </a:r>
            <a:r>
              <a:rPr lang="en-US" dirty="0" smtClean="0">
                <a:solidFill>
                  <a:prstClr val="black"/>
                </a:solidFill>
                <a:latin typeface="Avenir Black"/>
                <a:cs typeface="Avenir Black"/>
              </a:rPr>
              <a:t>N for building cells</a:t>
            </a:r>
            <a:r>
              <a:rPr lang="en-US" dirty="0" smtClean="0">
                <a:solidFill>
                  <a:prstClr val="black"/>
                </a:solidFill>
                <a:latin typeface="Avenir Next Medium"/>
                <a:cs typeface="Avenir Next Medium"/>
              </a:rPr>
              <a:t>.</a:t>
            </a:r>
            <a:r>
              <a:rPr lang="en-US" dirty="0">
                <a:solidFill>
                  <a:prstClr val="black"/>
                </a:solidFill>
                <a:latin typeface="Avenir Next Medium"/>
                <a:cs typeface="Avenir Next Medium"/>
              </a:rPr>
              <a:t> </a:t>
            </a:r>
          </a:p>
        </p:txBody>
      </p:sp>
      <p:sp>
        <p:nvSpPr>
          <p:cNvPr id="5" name="TextBox 4"/>
          <p:cNvSpPr txBox="1"/>
          <p:nvPr/>
        </p:nvSpPr>
        <p:spPr>
          <a:xfrm>
            <a:off x="425618" y="2496741"/>
            <a:ext cx="7904728" cy="747897"/>
          </a:xfrm>
          <a:prstGeom prst="rect">
            <a:avLst/>
          </a:prstGeom>
          <a:noFill/>
        </p:spPr>
        <p:txBody>
          <a:bodyPr wrap="none" rtlCol="0">
            <a:spAutoFit/>
          </a:bodyPr>
          <a:lstStyle/>
          <a:p>
            <a:pPr>
              <a:lnSpc>
                <a:spcPct val="120000"/>
              </a:lnSpc>
            </a:pPr>
            <a:endParaRPr lang="en-US" dirty="0">
              <a:solidFill>
                <a:prstClr val="black"/>
              </a:solidFill>
              <a:latin typeface="Avenir Next Medium"/>
              <a:cs typeface="Avenir Next Medium"/>
            </a:endParaRPr>
          </a:p>
          <a:p>
            <a:pPr marL="285750" indent="-285750">
              <a:lnSpc>
                <a:spcPct val="120000"/>
              </a:lnSpc>
              <a:buFont typeface="Arial"/>
              <a:buChar char="•"/>
            </a:pPr>
            <a:r>
              <a:rPr lang="en-US" dirty="0" smtClean="0">
                <a:solidFill>
                  <a:prstClr val="black"/>
                </a:solidFill>
                <a:latin typeface="Avenir Next Medium"/>
                <a:cs typeface="Avenir Next Medium"/>
              </a:rPr>
              <a:t>At </a:t>
            </a:r>
            <a:r>
              <a:rPr lang="en-US" dirty="0" smtClean="0">
                <a:solidFill>
                  <a:prstClr val="black"/>
                </a:solidFill>
                <a:latin typeface="Avenir Black"/>
                <a:cs typeface="Avenir Black"/>
              </a:rPr>
              <a:t>higher</a:t>
            </a:r>
            <a:r>
              <a:rPr lang="en-US" dirty="0" smtClean="0">
                <a:solidFill>
                  <a:prstClr val="black"/>
                </a:solidFill>
                <a:latin typeface="Avenir Next Medium"/>
                <a:cs typeface="Avenir Next Medium"/>
              </a:rPr>
              <a:t> C:N ratios the N is used up first &amp; gas production then slows.</a:t>
            </a:r>
          </a:p>
        </p:txBody>
      </p:sp>
      <p:sp>
        <p:nvSpPr>
          <p:cNvPr id="7" name="TextBox 6"/>
          <p:cNvSpPr txBox="1"/>
          <p:nvPr/>
        </p:nvSpPr>
        <p:spPr>
          <a:xfrm>
            <a:off x="425618" y="1465800"/>
            <a:ext cx="8661345" cy="747897"/>
          </a:xfrm>
          <a:prstGeom prst="rect">
            <a:avLst/>
          </a:prstGeom>
          <a:noFill/>
        </p:spPr>
        <p:txBody>
          <a:bodyPr wrap="none" rtlCol="0">
            <a:spAutoFit/>
          </a:bodyPr>
          <a:lstStyle/>
          <a:p>
            <a:pPr>
              <a:lnSpc>
                <a:spcPct val="120000"/>
              </a:lnSpc>
            </a:pPr>
            <a:endParaRPr lang="en-US" dirty="0" smtClean="0">
              <a:solidFill>
                <a:prstClr val="black"/>
              </a:solidFill>
              <a:latin typeface="Avenir Next Medium"/>
              <a:cs typeface="Avenir Next Medium"/>
            </a:endParaRPr>
          </a:p>
          <a:p>
            <a:pPr marL="285750" indent="-285750">
              <a:lnSpc>
                <a:spcPct val="120000"/>
              </a:lnSpc>
              <a:buFont typeface="Arial"/>
              <a:buChar char="•"/>
            </a:pPr>
            <a:r>
              <a:rPr lang="en-US" dirty="0" smtClean="0">
                <a:solidFill>
                  <a:prstClr val="black"/>
                </a:solidFill>
                <a:latin typeface="Avenir Next Medium"/>
                <a:cs typeface="Avenir Next Medium"/>
              </a:rPr>
              <a:t>Carbon is used 30-times faster than nitrogen so a </a:t>
            </a:r>
            <a:r>
              <a:rPr lang="en-US" dirty="0" smtClean="0">
                <a:solidFill>
                  <a:prstClr val="black"/>
                </a:solidFill>
                <a:latin typeface="Avenir Black"/>
                <a:cs typeface="Avenir Black"/>
              </a:rPr>
              <a:t>30:1 ratio </a:t>
            </a:r>
            <a:r>
              <a:rPr lang="en-US" dirty="0" smtClean="0">
                <a:solidFill>
                  <a:prstClr val="black"/>
                </a:solidFill>
                <a:latin typeface="Avenir Next Medium"/>
                <a:cs typeface="Avenir Next Medium"/>
              </a:rPr>
              <a:t>is optimal for AD.</a:t>
            </a:r>
          </a:p>
        </p:txBody>
      </p:sp>
      <p:sp>
        <p:nvSpPr>
          <p:cNvPr id="8" name="TextBox 7"/>
          <p:cNvSpPr txBox="1"/>
          <p:nvPr/>
        </p:nvSpPr>
        <p:spPr>
          <a:xfrm>
            <a:off x="425618" y="3591559"/>
            <a:ext cx="6789038" cy="1412694"/>
          </a:xfrm>
          <a:prstGeom prst="rect">
            <a:avLst/>
          </a:prstGeom>
          <a:noFill/>
        </p:spPr>
        <p:txBody>
          <a:bodyPr wrap="none" rtlCol="0">
            <a:spAutoFit/>
          </a:bodyPr>
          <a:lstStyle/>
          <a:p>
            <a:pPr>
              <a:lnSpc>
                <a:spcPct val="120000"/>
              </a:lnSpc>
            </a:pPr>
            <a:endParaRPr lang="en-US" dirty="0">
              <a:solidFill>
                <a:prstClr val="black"/>
              </a:solidFill>
              <a:latin typeface="Avenir Next Medium"/>
              <a:cs typeface="Avenir Next Medium"/>
            </a:endParaRPr>
          </a:p>
          <a:p>
            <a:pPr marL="285750" indent="-285750">
              <a:lnSpc>
                <a:spcPct val="120000"/>
              </a:lnSpc>
              <a:buFont typeface="Arial"/>
              <a:buChar char="•"/>
            </a:pPr>
            <a:r>
              <a:rPr lang="en-US" dirty="0" smtClean="0">
                <a:solidFill>
                  <a:prstClr val="black"/>
                </a:solidFill>
                <a:latin typeface="Avenir Next Medium"/>
                <a:cs typeface="Avenir Next Medium"/>
              </a:rPr>
              <a:t>At </a:t>
            </a:r>
            <a:r>
              <a:rPr lang="en-US" dirty="0" smtClean="0">
                <a:solidFill>
                  <a:prstClr val="black"/>
                </a:solidFill>
                <a:latin typeface="Avenir Black"/>
                <a:cs typeface="Avenir Black"/>
              </a:rPr>
              <a:t>lower</a:t>
            </a:r>
            <a:r>
              <a:rPr lang="en-US" dirty="0" smtClean="0">
                <a:solidFill>
                  <a:prstClr val="black"/>
                </a:solidFill>
                <a:latin typeface="Avenir Next Medium"/>
                <a:cs typeface="Avenir Next Medium"/>
              </a:rPr>
              <a:t> C:N ratios the C is used up and fermentation stops. </a:t>
            </a:r>
          </a:p>
          <a:p>
            <a:pPr marL="742950" lvl="1" indent="-285750">
              <a:lnSpc>
                <a:spcPct val="120000"/>
              </a:lnSpc>
              <a:buFont typeface="Arial"/>
              <a:buChar char="•"/>
            </a:pPr>
            <a:r>
              <a:rPr lang="en-US" dirty="0" smtClean="0">
                <a:solidFill>
                  <a:prstClr val="black"/>
                </a:solidFill>
                <a:latin typeface="Avenir Next Medium"/>
                <a:cs typeface="Avenir Next Medium"/>
              </a:rPr>
              <a:t>Lack of acetate</a:t>
            </a:r>
            <a:r>
              <a:rPr lang="en-US" dirty="0">
                <a:solidFill>
                  <a:prstClr val="black"/>
                </a:solidFill>
                <a:latin typeface="Avenir Next Medium"/>
                <a:cs typeface="Avenir Next Medium"/>
              </a:rPr>
              <a:t> </a:t>
            </a:r>
            <a:r>
              <a:rPr lang="en-US" dirty="0" smtClean="0">
                <a:solidFill>
                  <a:prstClr val="black"/>
                </a:solidFill>
                <a:latin typeface="Avenir Next Medium"/>
                <a:cs typeface="Avenir Next Medium"/>
              </a:rPr>
              <a:t>then stops biogas production. </a:t>
            </a:r>
          </a:p>
          <a:p>
            <a:pPr marL="742950" lvl="1" indent="-285750">
              <a:lnSpc>
                <a:spcPct val="120000"/>
              </a:lnSpc>
              <a:buFont typeface="Arial"/>
              <a:buChar char="•"/>
            </a:pPr>
            <a:r>
              <a:rPr lang="en-US" dirty="0" smtClean="0">
                <a:solidFill>
                  <a:prstClr val="black"/>
                </a:solidFill>
                <a:latin typeface="Avenir Next Medium"/>
                <a:cs typeface="Avenir Next Medium"/>
              </a:rPr>
              <a:t>And </a:t>
            </a:r>
            <a:r>
              <a:rPr lang="en-US" dirty="0">
                <a:solidFill>
                  <a:prstClr val="black"/>
                </a:solidFill>
                <a:latin typeface="Avenir Next Medium"/>
                <a:cs typeface="Avenir Next Medium"/>
              </a:rPr>
              <a:t>e</a:t>
            </a:r>
            <a:r>
              <a:rPr lang="en-US" dirty="0" smtClean="0">
                <a:solidFill>
                  <a:prstClr val="black"/>
                </a:solidFill>
                <a:latin typeface="Avenir Next Medium"/>
                <a:cs typeface="Avenir Next Medium"/>
              </a:rPr>
              <a:t>xcess N becomes excess ammonia. </a:t>
            </a:r>
            <a:endParaRPr lang="en-US" dirty="0">
              <a:solidFill>
                <a:prstClr val="black"/>
              </a:solidFill>
              <a:latin typeface="Avenir Next Medium"/>
              <a:cs typeface="Avenir Next Medium"/>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33806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83066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Volatile solids</a:t>
            </a:r>
            <a:endParaRPr lang="en-US" sz="3200" dirty="0">
              <a:solidFill>
                <a:prstClr val="white"/>
              </a:solidFill>
              <a:latin typeface="Avenir Heavy"/>
              <a:cs typeface="Avenir Heavy"/>
            </a:endParaRPr>
          </a:p>
        </p:txBody>
      </p:sp>
      <p:sp>
        <p:nvSpPr>
          <p:cNvPr id="6" name="TextBox 5"/>
          <p:cNvSpPr txBox="1"/>
          <p:nvPr/>
        </p:nvSpPr>
        <p:spPr>
          <a:xfrm>
            <a:off x="425618" y="787471"/>
            <a:ext cx="8106486" cy="747897"/>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Volatile solids</a:t>
            </a:r>
            <a:r>
              <a:rPr lang="en-US" dirty="0" smtClean="0">
                <a:solidFill>
                  <a:prstClr val="black"/>
                </a:solidFill>
                <a:latin typeface="Avenir Next Medium"/>
                <a:cs typeface="Avenir Next Medium"/>
              </a:rPr>
              <a:t> are the organic compounds that can be made into methane.</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The best feedstock materials have high levels of volatile solids.</a:t>
            </a:r>
            <a:endParaRPr lang="en-US" dirty="0">
              <a:solidFill>
                <a:prstClr val="black"/>
              </a:solidFill>
              <a:latin typeface="Avenir Black"/>
              <a:cs typeface="Avenir Black"/>
            </a:endParaRPr>
          </a:p>
        </p:txBody>
      </p:sp>
      <p:pic>
        <p:nvPicPr>
          <p:cNvPr id="4" name="Picture 3" descr="Screen Shot 2014-02-23 at 8.55.4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586" y="1535368"/>
            <a:ext cx="7747627" cy="4645579"/>
          </a:xfrm>
          <a:prstGeom prst="rect">
            <a:avLst/>
          </a:prstGeom>
        </p:spPr>
      </p:pic>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81195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39060" y="942868"/>
            <a:ext cx="8486588"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3: </a:t>
            </a:r>
            <a:endParaRPr lang="en-US" sz="3600" dirty="0">
              <a:solidFill>
                <a:prstClr val="black"/>
              </a:solidFill>
              <a:latin typeface="Avenir Black"/>
              <a:cs typeface="Avenir Black"/>
            </a:endParaRPr>
          </a:p>
          <a:p>
            <a:pPr algn="ctr"/>
            <a:r>
              <a:rPr lang="en-US" sz="3600" dirty="0">
                <a:solidFill>
                  <a:prstClr val="black"/>
                </a:solidFill>
                <a:latin typeface="Avenir Black"/>
                <a:cs typeface="Avenir Black"/>
              </a:rPr>
              <a:t>F</a:t>
            </a:r>
            <a:r>
              <a:rPr lang="en-US" sz="3600" dirty="0" smtClean="0">
                <a:solidFill>
                  <a:prstClr val="black"/>
                </a:solidFill>
                <a:latin typeface="Avenir Black"/>
                <a:cs typeface="Avenir Black"/>
              </a:rPr>
              <a:t>actors that affect AD</a:t>
            </a:r>
            <a:endParaRPr lang="en-US" sz="3600" dirty="0">
              <a:solidFill>
                <a:prstClr val="black"/>
              </a:solidFill>
              <a:latin typeface="Avenir Black"/>
              <a:cs typeface="Avenir Black"/>
            </a:endParaRPr>
          </a:p>
        </p:txBody>
      </p:sp>
      <p:sp>
        <p:nvSpPr>
          <p:cNvPr id="5" name="TextBox 4"/>
          <p:cNvSpPr txBox="1"/>
          <p:nvPr/>
        </p:nvSpPr>
        <p:spPr>
          <a:xfrm>
            <a:off x="2251633" y="2538741"/>
            <a:ext cx="5806631" cy="2708434"/>
          </a:xfrm>
          <a:prstGeom prst="rect">
            <a:avLst/>
          </a:prstGeom>
          <a:noFill/>
        </p:spPr>
        <p:txBody>
          <a:bodyPr wrap="none" rtlCol="0">
            <a:spAutoFit/>
          </a:bodyPr>
          <a:lstStyle/>
          <a:p>
            <a:pPr lvl="0" fontAlgn="t"/>
            <a:r>
              <a:rPr lang="en-US" sz="2000" dirty="0">
                <a:latin typeface="Avenir Black"/>
                <a:cs typeface="Avenir Black"/>
              </a:rPr>
              <a:t>3</a:t>
            </a:r>
            <a:r>
              <a:rPr lang="en-US" sz="2000" dirty="0" smtClean="0">
                <a:latin typeface="Avenir Black"/>
                <a:cs typeface="Avenir Black"/>
              </a:rPr>
              <a:t>.1</a:t>
            </a:r>
            <a:r>
              <a:rPr lang="en-US" sz="2000" dirty="0">
                <a:latin typeface="Avenir Black"/>
                <a:cs typeface="Avenir Black"/>
              </a:rPr>
              <a:t>: </a:t>
            </a:r>
            <a:r>
              <a:rPr lang="en-US" sz="2000" dirty="0" smtClean="0">
                <a:latin typeface="Avenir Black"/>
                <a:cs typeface="Avenir Black"/>
              </a:rPr>
              <a:t>Microbial populations</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3</a:t>
            </a:r>
            <a:r>
              <a:rPr lang="en-US" sz="2000" dirty="0" smtClean="0">
                <a:solidFill>
                  <a:schemeClr val="tx1">
                    <a:lumMod val="50000"/>
                    <a:lumOff val="50000"/>
                  </a:schemeClr>
                </a:solidFill>
                <a:latin typeface="Avenir Black"/>
                <a:cs typeface="Avenir Black"/>
              </a:rPr>
              <a:t>.2</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Feedstock basics</a:t>
            </a:r>
            <a:endParaRPr lang="en-US" sz="2000" dirty="0">
              <a:solidFill>
                <a:schemeClr val="tx1">
                  <a:lumMod val="50000"/>
                  <a:lumOff val="50000"/>
                </a:schemeClr>
              </a:solidFill>
              <a:latin typeface="Avenir Black"/>
              <a:cs typeface="Avenir Black"/>
            </a:endParaRP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3</a:t>
            </a:r>
            <a:r>
              <a:rPr lang="en-US" sz="2000" dirty="0" smtClean="0">
                <a:solidFill>
                  <a:schemeClr val="tx1">
                    <a:lumMod val="50000"/>
                    <a:lumOff val="50000"/>
                  </a:schemeClr>
                </a:solidFill>
                <a:latin typeface="Avenir Black"/>
                <a:cs typeface="Avenir Black"/>
              </a:rPr>
              <a:t>.3</a:t>
            </a:r>
            <a:r>
              <a:rPr lang="en-US" sz="2000" dirty="0">
                <a:solidFill>
                  <a:schemeClr val="tx1">
                    <a:lumMod val="50000"/>
                    <a:lumOff val="50000"/>
                  </a:schemeClr>
                </a:solidFill>
                <a:latin typeface="Avenir Black"/>
                <a:cs typeface="Avenir Black"/>
              </a:rPr>
              <a:t>: </a:t>
            </a:r>
            <a:r>
              <a:rPr lang="en-US" sz="2000" dirty="0" smtClean="0">
                <a:solidFill>
                  <a:schemeClr val="tx1">
                    <a:lumMod val="50000"/>
                    <a:lumOff val="50000"/>
                  </a:schemeClr>
                </a:solidFill>
                <a:latin typeface="Avenir Black"/>
                <a:cs typeface="Avenir Black"/>
              </a:rPr>
              <a:t>Loading rate &amp; retention times</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3</a:t>
            </a:r>
            <a:r>
              <a:rPr lang="en-US" sz="2000" dirty="0" smtClean="0">
                <a:solidFill>
                  <a:schemeClr val="tx1">
                    <a:lumMod val="50000"/>
                    <a:lumOff val="50000"/>
                  </a:schemeClr>
                </a:solidFill>
                <a:latin typeface="Avenir Black"/>
                <a:cs typeface="Avenir Black"/>
              </a:rPr>
              <a:t>.4: Temperature &amp; mixing</a:t>
            </a:r>
          </a:p>
          <a:p>
            <a:pPr lvl="0" fontAlgn="t"/>
            <a:endParaRPr lang="en-US" sz="1000" dirty="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3.5: </a:t>
            </a:r>
            <a:r>
              <a:rPr lang="en-US" sz="2000" dirty="0">
                <a:solidFill>
                  <a:schemeClr val="tx1">
                    <a:lumMod val="50000"/>
                    <a:lumOff val="50000"/>
                  </a:schemeClr>
                </a:solidFill>
                <a:latin typeface="Avenir Black"/>
                <a:cs typeface="Avenir Black"/>
              </a:rPr>
              <a:t>Environmental </a:t>
            </a:r>
            <a:r>
              <a:rPr lang="en-US" sz="2000" dirty="0" smtClean="0">
                <a:solidFill>
                  <a:schemeClr val="tx1">
                    <a:lumMod val="50000"/>
                    <a:lumOff val="50000"/>
                  </a:schemeClr>
                </a:solidFill>
                <a:latin typeface="Avenir Black"/>
                <a:cs typeface="Avenir Black"/>
              </a:rPr>
              <a:t>factors</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3.6: Symptoms &amp; seven causes of unstable AD</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07936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3.2</a:t>
            </a:r>
            <a:r>
              <a:rPr lang="en-US" dirty="0" smtClean="0">
                <a:solidFill>
                  <a:srgbClr val="000000"/>
                </a:solidFill>
                <a:latin typeface="Avenir Medium"/>
                <a:cs typeface="Avenir Medium"/>
              </a:rPr>
              <a:t> of the Module 3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8848298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39060" y="942868"/>
            <a:ext cx="8486588"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3: </a:t>
            </a:r>
            <a:endParaRPr lang="en-US" sz="3600" dirty="0">
              <a:solidFill>
                <a:prstClr val="black"/>
              </a:solidFill>
              <a:latin typeface="Avenir Black"/>
              <a:cs typeface="Avenir Black"/>
            </a:endParaRPr>
          </a:p>
          <a:p>
            <a:pPr algn="ctr"/>
            <a:r>
              <a:rPr lang="en-US" sz="3600" dirty="0">
                <a:solidFill>
                  <a:prstClr val="black"/>
                </a:solidFill>
                <a:latin typeface="Avenir Black"/>
                <a:cs typeface="Avenir Black"/>
              </a:rPr>
              <a:t>F</a:t>
            </a:r>
            <a:r>
              <a:rPr lang="en-US" sz="3600" dirty="0" smtClean="0">
                <a:solidFill>
                  <a:prstClr val="black"/>
                </a:solidFill>
                <a:latin typeface="Avenir Black"/>
                <a:cs typeface="Avenir Black"/>
              </a:rPr>
              <a:t>actors that affect AD</a:t>
            </a:r>
            <a:endParaRPr lang="en-US" sz="3600" dirty="0">
              <a:solidFill>
                <a:prstClr val="black"/>
              </a:solidFill>
              <a:latin typeface="Avenir Black"/>
              <a:cs typeface="Avenir Black"/>
            </a:endParaRPr>
          </a:p>
        </p:txBody>
      </p:sp>
      <p:sp>
        <p:nvSpPr>
          <p:cNvPr id="5" name="TextBox 4"/>
          <p:cNvSpPr txBox="1"/>
          <p:nvPr/>
        </p:nvSpPr>
        <p:spPr>
          <a:xfrm>
            <a:off x="2251633" y="2538741"/>
            <a:ext cx="5806631" cy="2708434"/>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.1</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Microbial populations</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.2</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Feedstock basics</a:t>
            </a:r>
            <a:endParaRPr lang="en-US" sz="2000" dirty="0">
              <a:solidFill>
                <a:schemeClr val="bg1">
                  <a:lumMod val="50000"/>
                </a:schemeClr>
              </a:solidFill>
              <a:latin typeface="Avenir Medium"/>
              <a:cs typeface="Avenir Medium"/>
            </a:endParaRPr>
          </a:p>
          <a:p>
            <a:pPr lvl="0" fontAlgn="t"/>
            <a:endParaRPr lang="en-US" sz="1000" dirty="0">
              <a:solidFill>
                <a:schemeClr val="tx1">
                  <a:lumMod val="50000"/>
                  <a:lumOff val="50000"/>
                </a:schemeClr>
              </a:solidFill>
              <a:latin typeface="Avenir Black"/>
              <a:cs typeface="Avenir Black"/>
            </a:endParaRPr>
          </a:p>
          <a:p>
            <a:pPr lvl="0" fontAlgn="t"/>
            <a:r>
              <a:rPr lang="en-US" sz="2000" dirty="0">
                <a:latin typeface="Avenir Black"/>
                <a:cs typeface="Avenir Black"/>
              </a:rPr>
              <a:t>3</a:t>
            </a:r>
            <a:r>
              <a:rPr lang="en-US" sz="2000" dirty="0" smtClean="0">
                <a:latin typeface="Avenir Black"/>
                <a:cs typeface="Avenir Black"/>
              </a:rPr>
              <a:t>.3</a:t>
            </a:r>
            <a:r>
              <a:rPr lang="en-US" sz="2000" dirty="0">
                <a:latin typeface="Avenir Black"/>
                <a:cs typeface="Avenir Black"/>
              </a:rPr>
              <a:t>: </a:t>
            </a:r>
            <a:r>
              <a:rPr lang="en-US" sz="2000" dirty="0" smtClean="0">
                <a:latin typeface="Avenir Black"/>
                <a:cs typeface="Avenir Black"/>
              </a:rPr>
              <a:t>Loading rate &amp; retention times</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tx1">
                    <a:lumMod val="50000"/>
                    <a:lumOff val="50000"/>
                  </a:schemeClr>
                </a:solidFill>
                <a:latin typeface="Avenir Black"/>
                <a:cs typeface="Avenir Black"/>
              </a:rPr>
              <a:t>3</a:t>
            </a:r>
            <a:r>
              <a:rPr lang="en-US" sz="2000" dirty="0" smtClean="0">
                <a:solidFill>
                  <a:schemeClr val="tx1">
                    <a:lumMod val="50000"/>
                    <a:lumOff val="50000"/>
                  </a:schemeClr>
                </a:solidFill>
                <a:latin typeface="Avenir Black"/>
                <a:cs typeface="Avenir Black"/>
              </a:rPr>
              <a:t>.4: Temperature &amp; mixing</a:t>
            </a:r>
            <a:endParaRPr lang="en-US" sz="2000" dirty="0">
              <a:solidFill>
                <a:schemeClr val="tx1">
                  <a:lumMod val="50000"/>
                  <a:lumOff val="50000"/>
                </a:schemeClr>
              </a:solidFill>
              <a:latin typeface="Avenir Black"/>
              <a:cs typeface="Avenir Black"/>
            </a:endParaRPr>
          </a:p>
          <a:p>
            <a:pPr lvl="0" fontAlgn="t"/>
            <a:endParaRPr lang="en-US" sz="1000" dirty="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3.5: </a:t>
            </a:r>
            <a:r>
              <a:rPr lang="en-US" sz="2000" dirty="0">
                <a:solidFill>
                  <a:schemeClr val="tx1">
                    <a:lumMod val="50000"/>
                    <a:lumOff val="50000"/>
                  </a:schemeClr>
                </a:solidFill>
                <a:latin typeface="Avenir Black"/>
                <a:cs typeface="Avenir Black"/>
              </a:rPr>
              <a:t>Environmental </a:t>
            </a:r>
            <a:r>
              <a:rPr lang="en-US" sz="2000" dirty="0" smtClean="0">
                <a:solidFill>
                  <a:schemeClr val="tx1">
                    <a:lumMod val="50000"/>
                    <a:lumOff val="50000"/>
                  </a:schemeClr>
                </a:solidFill>
                <a:latin typeface="Avenir Black"/>
                <a:cs typeface="Avenir Black"/>
              </a:rPr>
              <a:t>factors</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3.6: Symptoms &amp; seven causes of unstable AD</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768141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009042" y="2418051"/>
            <a:ext cx="7076872"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Loading rate &amp; retention times</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416360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71868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Feedstock loading</a:t>
            </a:r>
            <a:endParaRPr lang="en-US" sz="3200" dirty="0">
              <a:solidFill>
                <a:prstClr val="white"/>
              </a:solidFill>
              <a:latin typeface="Avenir Heavy"/>
              <a:cs typeface="Avenir Heavy"/>
            </a:endParaRPr>
          </a:p>
        </p:txBody>
      </p:sp>
      <p:sp>
        <p:nvSpPr>
          <p:cNvPr id="6" name="TextBox 5"/>
          <p:cNvSpPr txBox="1"/>
          <p:nvPr/>
        </p:nvSpPr>
        <p:spPr>
          <a:xfrm>
            <a:off x="425618" y="787471"/>
            <a:ext cx="8566976" cy="415498"/>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AD operators monitor and control AD feeding rates, </a:t>
            </a:r>
            <a:r>
              <a:rPr lang="en-US" dirty="0" smtClean="0">
                <a:solidFill>
                  <a:prstClr val="black"/>
                </a:solidFill>
                <a:latin typeface="Avenir Black"/>
                <a:cs typeface="Avenir Black"/>
              </a:rPr>
              <a:t>aka organic loading rates.</a:t>
            </a:r>
          </a:p>
        </p:txBody>
      </p:sp>
      <p:sp>
        <p:nvSpPr>
          <p:cNvPr id="5" name="TextBox 4"/>
          <p:cNvSpPr txBox="1"/>
          <p:nvPr/>
        </p:nvSpPr>
        <p:spPr>
          <a:xfrm>
            <a:off x="425618" y="1537390"/>
            <a:ext cx="5378395" cy="2562240"/>
          </a:xfrm>
          <a:prstGeom prst="rect">
            <a:avLst/>
          </a:prstGeom>
          <a:noFill/>
        </p:spPr>
        <p:txBody>
          <a:bodyPr wrap="none" rtlCol="0">
            <a:spAutoFit/>
          </a:bodyPr>
          <a:lstStyle/>
          <a:p>
            <a:pPr>
              <a:lnSpc>
                <a:spcPct val="150000"/>
              </a:lnSpc>
            </a:pPr>
            <a:r>
              <a:rPr lang="en-US" dirty="0" smtClean="0">
                <a:solidFill>
                  <a:prstClr val="black"/>
                </a:solidFill>
                <a:latin typeface="Avenir Black"/>
                <a:cs typeface="Avenir Black"/>
              </a:rPr>
              <a:t>Critical factors include:</a:t>
            </a:r>
          </a:p>
          <a:p>
            <a:pPr marL="742950" lvl="1" indent="-285750">
              <a:lnSpc>
                <a:spcPct val="150000"/>
              </a:lnSpc>
              <a:buFont typeface="Arial"/>
              <a:buChar char="•"/>
            </a:pPr>
            <a:r>
              <a:rPr lang="en-US" dirty="0" smtClean="0">
                <a:solidFill>
                  <a:prstClr val="black"/>
                </a:solidFill>
                <a:latin typeface="Avenir Next Medium"/>
                <a:cs typeface="Avenir Next Medium"/>
              </a:rPr>
              <a:t>Concentration of feedstock (mas/volume)</a:t>
            </a:r>
          </a:p>
          <a:p>
            <a:pPr marL="742950" lvl="1" indent="-285750">
              <a:lnSpc>
                <a:spcPct val="150000"/>
              </a:lnSpc>
              <a:buFont typeface="Arial"/>
              <a:buChar char="•"/>
            </a:pPr>
            <a:r>
              <a:rPr lang="en-US" dirty="0" smtClean="0">
                <a:solidFill>
                  <a:prstClr val="black"/>
                </a:solidFill>
                <a:latin typeface="Avenir Next Medium"/>
                <a:cs typeface="Avenir Next Medium"/>
              </a:rPr>
              <a:t>Volatile solids content of feedstock</a:t>
            </a:r>
          </a:p>
          <a:p>
            <a:pPr marL="742950" lvl="1" indent="-285750">
              <a:lnSpc>
                <a:spcPct val="150000"/>
              </a:lnSpc>
              <a:buFont typeface="Arial"/>
              <a:buChar char="•"/>
            </a:pPr>
            <a:r>
              <a:rPr lang="en-US" dirty="0" smtClean="0">
                <a:solidFill>
                  <a:prstClr val="black"/>
                </a:solidFill>
                <a:latin typeface="Avenir Next Medium"/>
                <a:cs typeface="Avenir Next Medium"/>
              </a:rPr>
              <a:t>Inorganic (or inert) content of feedstock</a:t>
            </a:r>
          </a:p>
          <a:p>
            <a:pPr marL="742950" lvl="1" indent="-285750">
              <a:lnSpc>
                <a:spcPct val="150000"/>
              </a:lnSpc>
              <a:buFont typeface="Arial"/>
              <a:buChar char="•"/>
            </a:pPr>
            <a:r>
              <a:rPr lang="en-US" dirty="0" smtClean="0">
                <a:solidFill>
                  <a:prstClr val="black"/>
                </a:solidFill>
                <a:latin typeface="Avenir Next Medium"/>
                <a:cs typeface="Avenir Next Medium"/>
              </a:rPr>
              <a:t>Volatile solids / AD volume</a:t>
            </a:r>
          </a:p>
          <a:p>
            <a:pPr marL="742950" lvl="1" indent="-285750">
              <a:lnSpc>
                <a:spcPct val="150000"/>
              </a:lnSpc>
              <a:buFont typeface="Arial"/>
              <a:buChar char="•"/>
            </a:pPr>
            <a:r>
              <a:rPr lang="en-US" dirty="0" smtClean="0">
                <a:solidFill>
                  <a:prstClr val="black"/>
                </a:solidFill>
                <a:latin typeface="Avenir Next Medium"/>
                <a:cs typeface="Avenir Next Medium"/>
              </a:rPr>
              <a:t>Hydraulic retention time</a:t>
            </a:r>
            <a:endParaRPr lang="en-US" dirty="0">
              <a:solidFill>
                <a:prstClr val="black"/>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322569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67656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Calculating the loading rate </a:t>
            </a:r>
            <a:r>
              <a:rPr lang="en-US" sz="3200" dirty="0" smtClean="0">
                <a:solidFill>
                  <a:prstClr val="white"/>
                </a:solidFill>
                <a:latin typeface="Avenir Heavy"/>
                <a:cs typeface="Avenir Heavy"/>
              </a:rPr>
              <a:t>as VS</a:t>
            </a:r>
            <a:endParaRPr lang="en-US" sz="3200" dirty="0">
              <a:solidFill>
                <a:prstClr val="white"/>
              </a:solidFill>
              <a:latin typeface="Avenir Heavy"/>
              <a:cs typeface="Avenir Heavy"/>
            </a:endParaRPr>
          </a:p>
        </p:txBody>
      </p:sp>
      <p:sp>
        <p:nvSpPr>
          <p:cNvPr id="6" name="TextBox 5"/>
          <p:cNvSpPr txBox="1"/>
          <p:nvPr/>
        </p:nvSpPr>
        <p:spPr>
          <a:xfrm>
            <a:off x="422833" y="787471"/>
            <a:ext cx="7311969" cy="1080296"/>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Example: complete mixed AD (50’ </a:t>
            </a:r>
            <a:r>
              <a:rPr lang="en-US" dirty="0" err="1" smtClean="0">
                <a:solidFill>
                  <a:prstClr val="black"/>
                </a:solidFill>
                <a:latin typeface="Avenir Next Medium"/>
                <a:cs typeface="Avenir Next Medium"/>
              </a:rPr>
              <a:t>dia</a:t>
            </a:r>
            <a:r>
              <a:rPr lang="en-US" dirty="0" smtClean="0">
                <a:solidFill>
                  <a:prstClr val="black"/>
                </a:solidFill>
                <a:latin typeface="Avenir Next Medium"/>
                <a:cs typeface="Avenir Next Medium"/>
              </a:rPr>
              <a:t> x 20’ deep w/ 5’ cone depth)</a:t>
            </a:r>
          </a:p>
          <a:p>
            <a:pPr marL="742950" lvl="1" indent="-285750">
              <a:lnSpc>
                <a:spcPct val="120000"/>
              </a:lnSpc>
              <a:buFont typeface="Arial"/>
              <a:buChar char="•"/>
            </a:pPr>
            <a:r>
              <a:rPr lang="en-US" dirty="0" smtClean="0">
                <a:solidFill>
                  <a:prstClr val="black"/>
                </a:solidFill>
                <a:latin typeface="Avenir Next Medium"/>
                <a:cs typeface="Avenir Next Medium"/>
              </a:rPr>
              <a:t>Fed 5,000 gallons manure/day @ 100F</a:t>
            </a:r>
          </a:p>
          <a:p>
            <a:pPr marL="742950" lvl="1" indent="-285750">
              <a:lnSpc>
                <a:spcPct val="120000"/>
              </a:lnSpc>
              <a:buFont typeface="Arial"/>
              <a:buChar char="•"/>
            </a:pPr>
            <a:r>
              <a:rPr lang="en-US" dirty="0" smtClean="0">
                <a:solidFill>
                  <a:prstClr val="black"/>
                </a:solidFill>
                <a:latin typeface="Avenir Next Medium"/>
                <a:cs typeface="Avenir Next Medium"/>
              </a:rPr>
              <a:t>6.5% TS, 69% VS, density =1</a:t>
            </a:r>
            <a:endParaRPr lang="en-US" sz="1000" dirty="0">
              <a:solidFill>
                <a:prstClr val="black"/>
              </a:solidFill>
              <a:latin typeface="Avenir Black"/>
              <a:cs typeface="Avenir Black"/>
            </a:endParaRPr>
          </a:p>
        </p:txBody>
      </p:sp>
      <p:sp>
        <p:nvSpPr>
          <p:cNvPr id="5" name="TextBox 4"/>
          <p:cNvSpPr txBox="1"/>
          <p:nvPr/>
        </p:nvSpPr>
        <p:spPr>
          <a:xfrm>
            <a:off x="422833" y="1927531"/>
            <a:ext cx="4514578" cy="1475276"/>
          </a:xfrm>
          <a:prstGeom prst="rect">
            <a:avLst/>
          </a:prstGeom>
          <a:noFill/>
        </p:spPr>
        <p:txBody>
          <a:bodyPr wrap="none" rtlCol="0">
            <a:spAutoFit/>
          </a:bodyPr>
          <a:lstStyle/>
          <a:p>
            <a:pPr>
              <a:lnSpc>
                <a:spcPct val="120000"/>
              </a:lnSpc>
            </a:pPr>
            <a:r>
              <a:rPr lang="en-US" sz="1600" u="sng" dirty="0" smtClean="0">
                <a:solidFill>
                  <a:prstClr val="black"/>
                </a:solidFill>
                <a:latin typeface="Avenir Next Medium"/>
                <a:cs typeface="Avenir Next Medium"/>
              </a:rPr>
              <a:t>Calculating manure volume</a:t>
            </a:r>
          </a:p>
          <a:p>
            <a:pPr>
              <a:lnSpc>
                <a:spcPct val="150000"/>
              </a:lnSpc>
            </a:pPr>
            <a:r>
              <a:rPr lang="en-US" sz="1600" dirty="0" smtClean="0">
                <a:solidFill>
                  <a:prstClr val="black"/>
                </a:solidFill>
                <a:latin typeface="Avenir Next Medium"/>
                <a:cs typeface="Avenir Next Medium"/>
              </a:rPr>
              <a:t>cylinder = (π)(r</a:t>
            </a:r>
            <a:r>
              <a:rPr lang="en-US" sz="2000" baseline="30000" dirty="0" smtClean="0">
                <a:solidFill>
                  <a:prstClr val="black"/>
                </a:solidFill>
                <a:latin typeface="Avenir Next Medium"/>
                <a:cs typeface="Avenir Next Medium"/>
              </a:rPr>
              <a:t>2</a:t>
            </a:r>
            <a:r>
              <a:rPr lang="en-US" sz="1600" dirty="0" smtClean="0">
                <a:solidFill>
                  <a:prstClr val="black"/>
                </a:solidFill>
                <a:latin typeface="Avenir Next Medium"/>
                <a:cs typeface="Avenir Next Medium"/>
              </a:rPr>
              <a:t>)(h) = (π)(25</a:t>
            </a:r>
            <a:r>
              <a:rPr lang="en-US" sz="2000" baseline="30000" dirty="0" smtClean="0">
                <a:solidFill>
                  <a:prstClr val="black"/>
                </a:solidFill>
                <a:latin typeface="Avenir Next Medium"/>
                <a:cs typeface="Avenir Next Medium"/>
              </a:rPr>
              <a:t>2</a:t>
            </a:r>
            <a:r>
              <a:rPr lang="en-US" sz="1600" dirty="0" smtClean="0">
                <a:solidFill>
                  <a:prstClr val="black"/>
                </a:solidFill>
                <a:latin typeface="Avenir Next Medium"/>
                <a:cs typeface="Avenir Next Medium"/>
              </a:rPr>
              <a:t>)(20) = 39,250 ft</a:t>
            </a:r>
            <a:r>
              <a:rPr lang="en-US" sz="2000" baseline="30000" dirty="0" smtClean="0">
                <a:solidFill>
                  <a:prstClr val="black"/>
                </a:solidFill>
                <a:latin typeface="Avenir Next Medium"/>
                <a:cs typeface="Avenir Next Medium"/>
              </a:rPr>
              <a:t>3</a:t>
            </a:r>
          </a:p>
          <a:p>
            <a:pPr>
              <a:lnSpc>
                <a:spcPct val="150000"/>
              </a:lnSpc>
            </a:pPr>
            <a:r>
              <a:rPr lang="en-US" sz="1600" dirty="0" smtClean="0">
                <a:solidFill>
                  <a:prstClr val="black"/>
                </a:solidFill>
                <a:latin typeface="Avenir Next Medium"/>
                <a:cs typeface="Avenir Next Medium"/>
              </a:rPr>
              <a:t>cone = (1/3)(r</a:t>
            </a:r>
            <a:r>
              <a:rPr lang="en-US" sz="2000" baseline="30000" dirty="0" smtClean="0">
                <a:solidFill>
                  <a:prstClr val="black"/>
                </a:solidFill>
                <a:latin typeface="Avenir Next Medium"/>
                <a:cs typeface="Avenir Next Medium"/>
              </a:rPr>
              <a:t>2</a:t>
            </a:r>
            <a:r>
              <a:rPr lang="en-US" sz="1600" dirty="0" smtClean="0">
                <a:solidFill>
                  <a:prstClr val="black"/>
                </a:solidFill>
                <a:latin typeface="Avenir Next Medium"/>
                <a:cs typeface="Avenir Next Medium"/>
              </a:rPr>
              <a:t>)(h) = (1/3)(25</a:t>
            </a:r>
            <a:r>
              <a:rPr lang="en-US" sz="2000" baseline="30000" dirty="0" smtClean="0">
                <a:solidFill>
                  <a:prstClr val="black"/>
                </a:solidFill>
                <a:latin typeface="Avenir Next Medium"/>
                <a:cs typeface="Avenir Next Medium"/>
              </a:rPr>
              <a:t>2</a:t>
            </a:r>
            <a:r>
              <a:rPr lang="en-US" sz="1600" dirty="0" smtClean="0">
                <a:solidFill>
                  <a:prstClr val="black"/>
                </a:solidFill>
                <a:latin typeface="Avenir Next Medium"/>
                <a:cs typeface="Avenir Next Medium"/>
              </a:rPr>
              <a:t>)(5) = 3,217 ft</a:t>
            </a:r>
            <a:r>
              <a:rPr lang="en-US" sz="2000" baseline="30000" dirty="0" smtClean="0">
                <a:solidFill>
                  <a:prstClr val="black"/>
                </a:solidFill>
                <a:latin typeface="Avenir Next Medium"/>
                <a:cs typeface="Avenir Next Medium"/>
              </a:rPr>
              <a:t>3</a:t>
            </a:r>
            <a:r>
              <a:rPr lang="en-US" sz="1600" dirty="0" smtClean="0">
                <a:solidFill>
                  <a:prstClr val="black"/>
                </a:solidFill>
                <a:latin typeface="Avenir Next Medium"/>
                <a:cs typeface="Avenir Next Medium"/>
              </a:rPr>
              <a:t> </a:t>
            </a:r>
          </a:p>
          <a:p>
            <a:pPr>
              <a:lnSpc>
                <a:spcPct val="150000"/>
              </a:lnSpc>
            </a:pPr>
            <a:r>
              <a:rPr lang="en-US" sz="1600" dirty="0" smtClean="0">
                <a:solidFill>
                  <a:prstClr val="black"/>
                </a:solidFill>
                <a:latin typeface="Avenir Next Medium"/>
                <a:cs typeface="Avenir Next Medium"/>
              </a:rPr>
              <a:t>total = 42,521 ft</a:t>
            </a:r>
            <a:r>
              <a:rPr lang="en-US" sz="2000" baseline="30000" dirty="0" smtClean="0">
                <a:solidFill>
                  <a:prstClr val="black"/>
                </a:solidFill>
                <a:latin typeface="Avenir Next Medium"/>
                <a:cs typeface="Avenir Next Medium"/>
              </a:rPr>
              <a:t>3</a:t>
            </a:r>
            <a:endParaRPr lang="en-US" sz="1600" dirty="0" smtClean="0">
              <a:solidFill>
                <a:prstClr val="black"/>
              </a:solidFill>
              <a:latin typeface="Avenir Next Medium"/>
              <a:cs typeface="Avenir Next Medium"/>
            </a:endParaRPr>
          </a:p>
        </p:txBody>
      </p:sp>
      <p:sp>
        <p:nvSpPr>
          <p:cNvPr id="7" name="TextBox 6"/>
          <p:cNvSpPr txBox="1"/>
          <p:nvPr/>
        </p:nvSpPr>
        <p:spPr>
          <a:xfrm>
            <a:off x="422833" y="3444062"/>
            <a:ext cx="7584127" cy="2133918"/>
          </a:xfrm>
          <a:prstGeom prst="rect">
            <a:avLst/>
          </a:prstGeom>
          <a:noFill/>
        </p:spPr>
        <p:txBody>
          <a:bodyPr wrap="none" rtlCol="0">
            <a:spAutoFit/>
          </a:bodyPr>
          <a:lstStyle/>
          <a:p>
            <a:pPr>
              <a:lnSpc>
                <a:spcPct val="120000"/>
              </a:lnSpc>
            </a:pPr>
            <a:r>
              <a:rPr lang="en-US" sz="1600" u="sng" dirty="0" smtClean="0">
                <a:solidFill>
                  <a:prstClr val="black"/>
                </a:solidFill>
                <a:latin typeface="Avenir Next Medium"/>
                <a:cs typeface="Avenir Next Medium"/>
              </a:rPr>
              <a:t>Calculating loading rate</a:t>
            </a:r>
            <a:endParaRPr lang="en-US" sz="1600" u="sng" dirty="0">
              <a:solidFill>
                <a:prstClr val="black"/>
              </a:solidFill>
              <a:latin typeface="Avenir Next Medium"/>
              <a:cs typeface="Avenir Next Medium"/>
            </a:endParaRPr>
          </a:p>
          <a:p>
            <a:pPr>
              <a:lnSpc>
                <a:spcPct val="120000"/>
              </a:lnSpc>
            </a:pPr>
            <a:r>
              <a:rPr lang="en-US" sz="1600" dirty="0" smtClean="0">
                <a:solidFill>
                  <a:prstClr val="black"/>
                </a:solidFill>
                <a:latin typeface="Avenir Next Medium"/>
                <a:cs typeface="Avenir Next Medium"/>
              </a:rPr>
              <a:t>pounds TS/day = (gallons/day)(8.34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/gallon)(%TS)</a:t>
            </a:r>
          </a:p>
          <a:p>
            <a:pPr>
              <a:lnSpc>
                <a:spcPct val="120000"/>
              </a:lnSpc>
            </a:pPr>
            <a:r>
              <a:rPr lang="en-US" sz="1600" dirty="0" smtClean="0">
                <a:solidFill>
                  <a:prstClr val="black"/>
                </a:solidFill>
                <a:latin typeface="Avenir Next Medium"/>
                <a:cs typeface="Avenir Next Medium"/>
              </a:rPr>
              <a:t>			        = (5000)(8.34)(0.065) = 2,710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 TS/day</a:t>
            </a:r>
          </a:p>
          <a:p>
            <a:pPr>
              <a:lnSpc>
                <a:spcPct val="120000"/>
              </a:lnSpc>
            </a:pPr>
            <a:endParaRPr lang="en-US" sz="700" dirty="0" smtClean="0">
              <a:solidFill>
                <a:prstClr val="black"/>
              </a:solidFill>
              <a:latin typeface="Avenir Next Medium"/>
              <a:cs typeface="Avenir Next Medium"/>
            </a:endParaRPr>
          </a:p>
          <a:p>
            <a:pPr>
              <a:lnSpc>
                <a:spcPct val="120000"/>
              </a:lnSpc>
            </a:pPr>
            <a:r>
              <a:rPr lang="en-US" sz="1600" dirty="0" smtClean="0">
                <a:solidFill>
                  <a:prstClr val="black"/>
                </a:solidFill>
                <a:latin typeface="Avenir Next Medium"/>
                <a:cs typeface="Avenir Next Medium"/>
              </a:rPr>
              <a:t>pounds VS/day =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 TS/day)(%VS) = (2,710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 TS/day)(0.69) = 1,869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 VS/day</a:t>
            </a:r>
          </a:p>
          <a:p>
            <a:pPr>
              <a:lnSpc>
                <a:spcPct val="120000"/>
              </a:lnSpc>
            </a:pPr>
            <a:endParaRPr lang="en-US" sz="800" dirty="0" smtClean="0">
              <a:solidFill>
                <a:prstClr val="black"/>
              </a:solidFill>
              <a:latin typeface="Avenir Next Medium"/>
              <a:cs typeface="Avenir Next Medium"/>
            </a:endParaRPr>
          </a:p>
          <a:p>
            <a:pPr>
              <a:lnSpc>
                <a:spcPct val="120000"/>
              </a:lnSpc>
            </a:pPr>
            <a:r>
              <a:rPr lang="en-US" sz="1600" dirty="0" smtClean="0">
                <a:solidFill>
                  <a:prstClr val="black"/>
                </a:solidFill>
                <a:latin typeface="Avenir Next Medium"/>
                <a:cs typeface="Avenir Next Medium"/>
              </a:rPr>
              <a:t>loading rate =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 VS/day) / volume of manure = 1,869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/day / 45,521 ft</a:t>
            </a:r>
            <a:r>
              <a:rPr lang="en-US" sz="2000" baseline="30000" dirty="0" smtClean="0">
                <a:solidFill>
                  <a:prstClr val="black"/>
                </a:solidFill>
                <a:latin typeface="Avenir Next Medium"/>
                <a:cs typeface="Avenir Next Medium"/>
              </a:rPr>
              <a:t>3</a:t>
            </a:r>
          </a:p>
          <a:p>
            <a:pPr>
              <a:lnSpc>
                <a:spcPct val="120000"/>
              </a:lnSpc>
            </a:pPr>
            <a:r>
              <a:rPr lang="en-US" sz="1600" dirty="0">
                <a:solidFill>
                  <a:prstClr val="black"/>
                </a:solidFill>
                <a:latin typeface="Avenir Next Medium"/>
                <a:cs typeface="Avenir Next Medium"/>
              </a:rPr>
              <a:t> </a:t>
            </a:r>
            <a:r>
              <a:rPr lang="en-US" sz="1600" dirty="0" smtClean="0">
                <a:solidFill>
                  <a:prstClr val="black"/>
                </a:solidFill>
                <a:latin typeface="Avenir Next Medium"/>
                <a:cs typeface="Avenir Next Medium"/>
              </a:rPr>
              <a:t>                       = 0.04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 / day / ft</a:t>
            </a:r>
            <a:r>
              <a:rPr lang="en-US" sz="2000" baseline="30000" dirty="0" smtClean="0">
                <a:solidFill>
                  <a:prstClr val="black"/>
                </a:solidFill>
                <a:latin typeface="Avenir Next Medium"/>
                <a:cs typeface="Avenir Next Medium"/>
              </a:rPr>
              <a:t>3</a:t>
            </a:r>
          </a:p>
        </p:txBody>
      </p:sp>
      <p:sp>
        <p:nvSpPr>
          <p:cNvPr id="8" name="TextBox 7"/>
          <p:cNvSpPr txBox="1"/>
          <p:nvPr/>
        </p:nvSpPr>
        <p:spPr>
          <a:xfrm>
            <a:off x="422833" y="5762932"/>
            <a:ext cx="5404043" cy="379591"/>
          </a:xfrm>
          <a:prstGeom prst="rect">
            <a:avLst/>
          </a:prstGeom>
          <a:noFill/>
        </p:spPr>
        <p:txBody>
          <a:bodyPr wrap="none" rtlCol="0">
            <a:spAutoFit/>
          </a:bodyPr>
          <a:lstStyle/>
          <a:p>
            <a:pPr>
              <a:lnSpc>
                <a:spcPct val="120000"/>
              </a:lnSpc>
            </a:pPr>
            <a:r>
              <a:rPr lang="en-US" sz="1600" dirty="0" smtClean="0">
                <a:solidFill>
                  <a:prstClr val="black"/>
                </a:solidFill>
                <a:latin typeface="Avenir Next Medium"/>
                <a:cs typeface="Avenir Next Medium"/>
              </a:rPr>
              <a:t>Average loading rates are 0.02 – 0.37 </a:t>
            </a:r>
            <a:r>
              <a:rPr lang="en-US" sz="1600" dirty="0" err="1" smtClean="0">
                <a:solidFill>
                  <a:prstClr val="black"/>
                </a:solidFill>
                <a:latin typeface="Avenir Next Medium"/>
                <a:cs typeface="Avenir Next Medium"/>
              </a:rPr>
              <a:t>lb</a:t>
            </a:r>
            <a:r>
              <a:rPr lang="en-US" sz="1600" dirty="0" smtClean="0">
                <a:solidFill>
                  <a:prstClr val="black"/>
                </a:solidFill>
                <a:latin typeface="Avenir Next Medium"/>
                <a:cs typeface="Avenir Next Medium"/>
              </a:rPr>
              <a:t> VS / ft</a:t>
            </a:r>
            <a:r>
              <a:rPr lang="en-US" sz="2000" baseline="30000" dirty="0" smtClean="0">
                <a:solidFill>
                  <a:prstClr val="black"/>
                </a:solidFill>
                <a:latin typeface="Avenir Next Medium"/>
                <a:cs typeface="Avenir Next Medium"/>
              </a:rPr>
              <a:t>3</a:t>
            </a:r>
            <a:r>
              <a:rPr lang="en-US" sz="1600" dirty="0" smtClean="0">
                <a:solidFill>
                  <a:prstClr val="black"/>
                </a:solidFill>
                <a:latin typeface="Avenir Next Medium"/>
                <a:cs typeface="Avenir Next Medium"/>
              </a:rPr>
              <a:t> volume</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514800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01590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Hydraulic retention time (HRT)</a:t>
            </a:r>
            <a:endParaRPr lang="en-US" sz="3200" dirty="0">
              <a:solidFill>
                <a:prstClr val="white"/>
              </a:solidFill>
              <a:latin typeface="Avenir Heavy"/>
              <a:cs typeface="Avenir Heavy"/>
            </a:endParaRPr>
          </a:p>
        </p:txBody>
      </p:sp>
      <p:sp>
        <p:nvSpPr>
          <p:cNvPr id="6" name="TextBox 5"/>
          <p:cNvSpPr txBox="1"/>
          <p:nvPr/>
        </p:nvSpPr>
        <p:spPr>
          <a:xfrm>
            <a:off x="425618" y="787471"/>
            <a:ext cx="8020144" cy="1745093"/>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Hydraulic retention time (HRT) </a:t>
            </a:r>
            <a:r>
              <a:rPr lang="en-US" dirty="0" smtClean="0">
                <a:solidFill>
                  <a:prstClr val="black"/>
                </a:solidFill>
                <a:latin typeface="Avenir Next Medium"/>
                <a:cs typeface="Avenir Next Medium"/>
              </a:rPr>
              <a:t>(aka hydraulic loading): average days that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feedstock stays in AD. </a:t>
            </a:r>
          </a:p>
          <a:p>
            <a:pPr marL="742950" lvl="1" indent="-285750">
              <a:lnSpc>
                <a:spcPct val="120000"/>
              </a:lnSpc>
              <a:buFont typeface="Arial"/>
              <a:buChar char="•"/>
            </a:pPr>
            <a:r>
              <a:rPr lang="en-US" dirty="0" smtClean="0">
                <a:solidFill>
                  <a:prstClr val="black"/>
                </a:solidFill>
                <a:latin typeface="Avenir Next Medium"/>
                <a:cs typeface="Avenir Next Medium"/>
              </a:rPr>
              <a:t>Allows the bacteria enough time to convert all VS to methane.</a:t>
            </a:r>
            <a:endParaRPr lang="en-US" dirty="0">
              <a:solidFill>
                <a:prstClr val="black"/>
              </a:solidFill>
              <a:latin typeface="Avenir Next Medium"/>
              <a:cs typeface="Avenir Next Medium"/>
            </a:endParaRPr>
          </a:p>
          <a:p>
            <a:pPr marL="742950" lvl="1" indent="-285750">
              <a:lnSpc>
                <a:spcPct val="120000"/>
              </a:lnSpc>
              <a:buFont typeface="Arial"/>
              <a:buChar char="•"/>
            </a:pPr>
            <a:r>
              <a:rPr lang="en-US" dirty="0" smtClean="0">
                <a:solidFill>
                  <a:prstClr val="black"/>
                </a:solidFill>
                <a:latin typeface="Avenir Next Medium"/>
                <a:cs typeface="Avenir Next Medium"/>
              </a:rPr>
              <a:t>Related to AD capacity.</a:t>
            </a:r>
          </a:p>
          <a:p>
            <a:pPr marL="742950" lvl="1" indent="-285750">
              <a:lnSpc>
                <a:spcPct val="120000"/>
              </a:lnSpc>
              <a:buFont typeface="Arial"/>
              <a:buChar char="•"/>
            </a:pPr>
            <a:r>
              <a:rPr lang="en-US" dirty="0" smtClean="0">
                <a:solidFill>
                  <a:prstClr val="black"/>
                </a:solidFill>
                <a:latin typeface="Avenir Next Medium"/>
                <a:cs typeface="Avenir Next Medium"/>
              </a:rPr>
              <a:t>HRT = AD volume (gallons) / feed volume (gallons/day).</a:t>
            </a:r>
            <a:endParaRPr lang="en-US" dirty="0" smtClean="0">
              <a:solidFill>
                <a:prstClr val="black"/>
              </a:solidFill>
              <a:latin typeface="Avenir Black"/>
              <a:cs typeface="Avenir Black"/>
            </a:endParaRPr>
          </a:p>
        </p:txBody>
      </p:sp>
      <p:sp>
        <p:nvSpPr>
          <p:cNvPr id="5" name="TextBox 4"/>
          <p:cNvSpPr txBox="1"/>
          <p:nvPr/>
        </p:nvSpPr>
        <p:spPr>
          <a:xfrm>
            <a:off x="425618" y="2718120"/>
            <a:ext cx="4121641" cy="1412694"/>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Minimum HRT </a:t>
            </a:r>
            <a:r>
              <a:rPr lang="en-US" dirty="0" smtClean="0">
                <a:solidFill>
                  <a:prstClr val="black"/>
                </a:solidFill>
                <a:latin typeface="Avenir Next Medium"/>
                <a:cs typeface="Avenir Next Medium"/>
              </a:rPr>
              <a:t>depends on:</a:t>
            </a:r>
          </a:p>
          <a:p>
            <a:pPr marL="742950" lvl="1" indent="-285750">
              <a:lnSpc>
                <a:spcPct val="120000"/>
              </a:lnSpc>
              <a:buFont typeface="Arial"/>
              <a:buChar char="•"/>
            </a:pPr>
            <a:r>
              <a:rPr lang="en-US" dirty="0" smtClean="0">
                <a:solidFill>
                  <a:prstClr val="black"/>
                </a:solidFill>
                <a:latin typeface="Avenir Next Medium"/>
                <a:cs typeface="Avenir Next Medium"/>
              </a:rPr>
              <a:t>AD type and design;</a:t>
            </a:r>
          </a:p>
          <a:p>
            <a:pPr marL="742950" lvl="1" indent="-285750">
              <a:lnSpc>
                <a:spcPct val="120000"/>
              </a:lnSpc>
              <a:buFont typeface="Arial"/>
              <a:buChar char="•"/>
            </a:pPr>
            <a:r>
              <a:rPr lang="en-US" dirty="0" smtClean="0">
                <a:solidFill>
                  <a:prstClr val="black"/>
                </a:solidFill>
                <a:latin typeface="Avenir Next Medium"/>
                <a:cs typeface="Avenir Next Medium"/>
              </a:rPr>
              <a:t>Temperature; and</a:t>
            </a:r>
          </a:p>
          <a:p>
            <a:pPr marL="742950" lvl="1" indent="-285750">
              <a:lnSpc>
                <a:spcPct val="120000"/>
              </a:lnSpc>
              <a:buFont typeface="Arial"/>
              <a:buChar char="•"/>
            </a:pPr>
            <a:r>
              <a:rPr lang="en-US" dirty="0" smtClean="0">
                <a:solidFill>
                  <a:prstClr val="black"/>
                </a:solidFill>
                <a:latin typeface="Avenir Next Medium"/>
                <a:cs typeface="Avenir Next Medium"/>
              </a:rPr>
              <a:t>Type and volume of feedstock.</a:t>
            </a:r>
            <a:endParaRPr lang="en-US" dirty="0" smtClean="0">
              <a:solidFill>
                <a:prstClr val="black"/>
              </a:solidFill>
              <a:latin typeface="Avenir Black"/>
              <a:cs typeface="Avenir Black"/>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840101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91411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Tools to estimate biogas yield</a:t>
            </a:r>
            <a:endParaRPr lang="en-US" sz="3200" dirty="0">
              <a:solidFill>
                <a:prstClr val="white"/>
              </a:solidFill>
              <a:latin typeface="Avenir Heavy"/>
              <a:cs typeface="Avenir Heavy"/>
            </a:endParaRPr>
          </a:p>
        </p:txBody>
      </p:sp>
      <p:sp>
        <p:nvSpPr>
          <p:cNvPr id="6" name="TextBox 5"/>
          <p:cNvSpPr txBox="1"/>
          <p:nvPr/>
        </p:nvSpPr>
        <p:spPr>
          <a:xfrm>
            <a:off x="425618" y="787471"/>
            <a:ext cx="6211957" cy="2594557"/>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These tools can be downloaded at no charge:</a:t>
            </a:r>
          </a:p>
          <a:p>
            <a:pPr>
              <a:lnSpc>
                <a:spcPct val="120000"/>
              </a:lnSpc>
            </a:pPr>
            <a:endParaRPr lang="en-US" sz="1000" dirty="0" smtClean="0">
              <a:solidFill>
                <a:prstClr val="black"/>
              </a:solidFill>
              <a:latin typeface="Avenir Black"/>
              <a:cs typeface="Avenir Black"/>
            </a:endParaRPr>
          </a:p>
          <a:p>
            <a:pPr>
              <a:lnSpc>
                <a:spcPct val="120000"/>
              </a:lnSpc>
            </a:pPr>
            <a:r>
              <a:rPr lang="en-US" dirty="0" err="1" smtClean="0">
                <a:solidFill>
                  <a:prstClr val="black"/>
                </a:solidFill>
                <a:latin typeface="Avenir Black"/>
                <a:cs typeface="Avenir Black"/>
              </a:rPr>
              <a:t>AgSTAR</a:t>
            </a:r>
            <a:r>
              <a:rPr lang="en-US" dirty="0" smtClean="0">
                <a:solidFill>
                  <a:prstClr val="black"/>
                </a:solidFill>
                <a:latin typeface="Avenir Black"/>
                <a:cs typeface="Avenir Black"/>
              </a:rPr>
              <a:t> </a:t>
            </a:r>
          </a:p>
          <a:p>
            <a:pPr marL="742950" lvl="1" indent="-285750">
              <a:lnSpc>
                <a:spcPct val="120000"/>
              </a:lnSpc>
              <a:buFont typeface="Arial"/>
              <a:buChar char="•"/>
            </a:pPr>
            <a:r>
              <a:rPr lang="en-US" dirty="0" err="1" smtClean="0">
                <a:solidFill>
                  <a:prstClr val="black"/>
                </a:solidFill>
                <a:latin typeface="Avenir Next Medium"/>
                <a:cs typeface="Avenir Next Medium"/>
              </a:rPr>
              <a:t>AgSTAR</a:t>
            </a:r>
            <a:r>
              <a:rPr lang="en-US" dirty="0" smtClean="0">
                <a:solidFill>
                  <a:prstClr val="black"/>
                </a:solidFill>
                <a:latin typeface="Avenir Next Medium"/>
                <a:cs typeface="Avenir Next Medium"/>
              </a:rPr>
              <a:t> Handbook</a:t>
            </a:r>
          </a:p>
          <a:p>
            <a:pPr marL="742950" lvl="1" indent="-285750">
              <a:lnSpc>
                <a:spcPct val="120000"/>
              </a:lnSpc>
              <a:buFont typeface="Arial"/>
              <a:buChar char="•"/>
            </a:pPr>
            <a:r>
              <a:rPr lang="en-US" dirty="0" err="1" smtClean="0">
                <a:solidFill>
                  <a:prstClr val="black"/>
                </a:solidFill>
                <a:latin typeface="Avenir Next Medium"/>
                <a:cs typeface="Avenir Next Medium"/>
              </a:rPr>
              <a:t>FarmWare</a:t>
            </a:r>
            <a:endParaRPr lang="en-US" dirty="0" smtClean="0">
              <a:solidFill>
                <a:prstClr val="black"/>
              </a:solidFill>
              <a:latin typeface="Avenir Next Medium"/>
              <a:cs typeface="Avenir Next Medium"/>
            </a:endParaRPr>
          </a:p>
          <a:p>
            <a:pPr>
              <a:lnSpc>
                <a:spcPct val="120000"/>
              </a:lnSpc>
            </a:pPr>
            <a:endParaRPr lang="en-US" dirty="0" smtClean="0">
              <a:solidFill>
                <a:prstClr val="black"/>
              </a:solidFill>
              <a:latin typeface="Avenir Black"/>
              <a:cs typeface="Avenir Black"/>
            </a:endParaRPr>
          </a:p>
          <a:p>
            <a:pPr>
              <a:lnSpc>
                <a:spcPct val="120000"/>
              </a:lnSpc>
            </a:pPr>
            <a:r>
              <a:rPr lang="en-US" dirty="0" err="1" smtClean="0">
                <a:solidFill>
                  <a:prstClr val="black"/>
                </a:solidFill>
                <a:latin typeface="Avenir Black"/>
                <a:cs typeface="Avenir Black"/>
              </a:rPr>
              <a:t>Unversity</a:t>
            </a:r>
            <a:r>
              <a:rPr lang="en-US" dirty="0" smtClean="0">
                <a:solidFill>
                  <a:prstClr val="black"/>
                </a:solidFill>
                <a:latin typeface="Avenir Black"/>
                <a:cs typeface="Avenir Black"/>
              </a:rPr>
              <a:t> of Minnesota Extension</a:t>
            </a:r>
          </a:p>
          <a:p>
            <a:pPr marL="742950" lvl="1" indent="-285750">
              <a:lnSpc>
                <a:spcPct val="120000"/>
              </a:lnSpc>
              <a:buFont typeface="Arial"/>
              <a:buChar char="•"/>
            </a:pPr>
            <a:r>
              <a:rPr lang="en-US" dirty="0" smtClean="0">
                <a:solidFill>
                  <a:prstClr val="black"/>
                </a:solidFill>
                <a:latin typeface="Avenir Next Medium"/>
                <a:cs typeface="Avenir Next Medium"/>
              </a:rPr>
              <a:t>Anaerobic Digester Economics Excel spreadsheet</a:t>
            </a:r>
          </a:p>
        </p:txBody>
      </p:sp>
      <p:sp>
        <p:nvSpPr>
          <p:cNvPr id="5" name="TextBox 4"/>
          <p:cNvSpPr txBox="1"/>
          <p:nvPr/>
        </p:nvSpPr>
        <p:spPr>
          <a:xfrm>
            <a:off x="425618" y="4944107"/>
            <a:ext cx="8344934" cy="1080296"/>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Here at Vermont Tech we are estimating biogas &amp; power production using</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feedstock energy values,</a:t>
            </a:r>
            <a:r>
              <a:rPr lang="en-US" dirty="0">
                <a:solidFill>
                  <a:prstClr val="black"/>
                </a:solidFill>
                <a:latin typeface="Avenir Next Medium"/>
                <a:cs typeface="Avenir Next Medium"/>
              </a:rPr>
              <a:t> </a:t>
            </a:r>
            <a:r>
              <a:rPr lang="en-US" dirty="0" smtClean="0">
                <a:solidFill>
                  <a:prstClr val="black"/>
                </a:solidFill>
                <a:latin typeface="Avenir Next Medium"/>
                <a:cs typeface="Avenir Next Medium"/>
              </a:rPr>
              <a:t>expressed as volume of feedstock / ton of material),</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and historical data from our facility</a:t>
            </a:r>
            <a:endParaRPr lang="en-US" dirty="0">
              <a:solidFill>
                <a:prstClr val="black"/>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710719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3.3</a:t>
            </a:r>
            <a:r>
              <a:rPr lang="en-US" dirty="0" smtClean="0">
                <a:solidFill>
                  <a:srgbClr val="000000"/>
                </a:solidFill>
                <a:latin typeface="Avenir Medium"/>
                <a:cs typeface="Avenir Medium"/>
              </a:rPr>
              <a:t> of the Module 3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15412954"/>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39060" y="942868"/>
            <a:ext cx="8486588"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3: </a:t>
            </a:r>
            <a:endParaRPr lang="en-US" sz="3600" dirty="0">
              <a:solidFill>
                <a:prstClr val="black"/>
              </a:solidFill>
              <a:latin typeface="Avenir Black"/>
              <a:cs typeface="Avenir Black"/>
            </a:endParaRPr>
          </a:p>
          <a:p>
            <a:pPr algn="ctr"/>
            <a:r>
              <a:rPr lang="en-US" sz="3600" dirty="0">
                <a:solidFill>
                  <a:prstClr val="black"/>
                </a:solidFill>
                <a:latin typeface="Avenir Black"/>
                <a:cs typeface="Avenir Black"/>
              </a:rPr>
              <a:t>F</a:t>
            </a:r>
            <a:r>
              <a:rPr lang="en-US" sz="3600" dirty="0" smtClean="0">
                <a:solidFill>
                  <a:prstClr val="black"/>
                </a:solidFill>
                <a:latin typeface="Avenir Black"/>
                <a:cs typeface="Avenir Black"/>
              </a:rPr>
              <a:t>actors that affect AD</a:t>
            </a:r>
            <a:endParaRPr lang="en-US" sz="3600" dirty="0">
              <a:solidFill>
                <a:prstClr val="black"/>
              </a:solidFill>
              <a:latin typeface="Avenir Black"/>
              <a:cs typeface="Avenir Black"/>
            </a:endParaRPr>
          </a:p>
        </p:txBody>
      </p:sp>
      <p:sp>
        <p:nvSpPr>
          <p:cNvPr id="5" name="TextBox 4"/>
          <p:cNvSpPr txBox="1"/>
          <p:nvPr/>
        </p:nvSpPr>
        <p:spPr>
          <a:xfrm>
            <a:off x="2251633" y="2538741"/>
            <a:ext cx="5806631" cy="2708434"/>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.1</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Microbial populations</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.2</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Feedstock basics</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.3</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Loading rate &amp; retention times</a:t>
            </a:r>
          </a:p>
          <a:p>
            <a:pPr lvl="0" fontAlgn="t"/>
            <a:endParaRPr lang="en-US" sz="1000" dirty="0">
              <a:solidFill>
                <a:schemeClr val="tx1">
                  <a:lumMod val="50000"/>
                  <a:lumOff val="50000"/>
                </a:schemeClr>
              </a:solidFill>
              <a:latin typeface="Avenir Black"/>
              <a:cs typeface="Avenir Black"/>
            </a:endParaRPr>
          </a:p>
          <a:p>
            <a:pPr lvl="0" fontAlgn="t"/>
            <a:r>
              <a:rPr lang="en-US" sz="2000" dirty="0">
                <a:latin typeface="Avenir Black"/>
                <a:cs typeface="Avenir Black"/>
              </a:rPr>
              <a:t>3</a:t>
            </a:r>
            <a:r>
              <a:rPr lang="en-US" sz="2000" dirty="0" smtClean="0">
                <a:latin typeface="Avenir Black"/>
                <a:cs typeface="Avenir Black"/>
              </a:rPr>
              <a:t>.4: Temperature &amp; mixing</a:t>
            </a:r>
          </a:p>
          <a:p>
            <a:pPr lvl="0" fontAlgn="t"/>
            <a:endParaRPr lang="en-US" sz="1000" dirty="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3.5: </a:t>
            </a:r>
            <a:r>
              <a:rPr lang="en-US" sz="2000" dirty="0">
                <a:solidFill>
                  <a:schemeClr val="tx1">
                    <a:lumMod val="50000"/>
                    <a:lumOff val="50000"/>
                  </a:schemeClr>
                </a:solidFill>
                <a:latin typeface="Avenir Black"/>
                <a:cs typeface="Avenir Black"/>
              </a:rPr>
              <a:t>Environmental </a:t>
            </a:r>
            <a:r>
              <a:rPr lang="en-US" sz="2000" dirty="0" smtClean="0">
                <a:solidFill>
                  <a:schemeClr val="tx1">
                    <a:lumMod val="50000"/>
                    <a:lumOff val="50000"/>
                  </a:schemeClr>
                </a:solidFill>
                <a:latin typeface="Avenir Black"/>
                <a:cs typeface="Avenir Black"/>
              </a:rPr>
              <a:t>factors</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3.6: Symptoms &amp; seven causes of unstable AD</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768141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52892" y="2418051"/>
            <a:ext cx="5189168"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Temperature &amp; mixing</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013091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094443" y="2418051"/>
            <a:ext cx="7018313" cy="646331"/>
          </a:xfrm>
          <a:prstGeom prst="rect">
            <a:avLst/>
          </a:prstGeom>
          <a:noFill/>
        </p:spPr>
        <p:txBody>
          <a:bodyPr wrap="square" rtlCol="0">
            <a:spAutoFit/>
          </a:bodyPr>
          <a:lstStyle/>
          <a:p>
            <a:pPr algn="ctr"/>
            <a:r>
              <a:rPr lang="en-US" sz="3600" i="1" dirty="0" smtClean="0">
                <a:solidFill>
                  <a:prstClr val="black"/>
                </a:solidFill>
                <a:latin typeface="Avenir Black"/>
                <a:cs typeface="Avenir Black"/>
              </a:rPr>
              <a:t>Microbial populations</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00802021"/>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2426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Temperature</a:t>
            </a:r>
            <a:endParaRPr lang="en-US" sz="3200" dirty="0">
              <a:solidFill>
                <a:prstClr val="white"/>
              </a:solidFill>
              <a:latin typeface="Avenir Heavy"/>
              <a:cs typeface="Avenir Heavy"/>
            </a:endParaRPr>
          </a:p>
        </p:txBody>
      </p:sp>
      <p:sp>
        <p:nvSpPr>
          <p:cNvPr id="6" name="TextBox 5"/>
          <p:cNvSpPr txBox="1"/>
          <p:nvPr/>
        </p:nvSpPr>
        <p:spPr>
          <a:xfrm>
            <a:off x="425618" y="787471"/>
            <a:ext cx="8158365" cy="2266262"/>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AD is possible at three temperature ranges:</a:t>
            </a:r>
          </a:p>
          <a:p>
            <a:pPr>
              <a:lnSpc>
                <a:spcPct val="120000"/>
              </a:lnSpc>
            </a:pPr>
            <a:endParaRPr lang="en-US" dirty="0">
              <a:solidFill>
                <a:prstClr val="black"/>
              </a:solidFill>
              <a:latin typeface="Avenir Next Medium"/>
              <a:cs typeface="Avenir Next Medium"/>
            </a:endParaRPr>
          </a:p>
          <a:p>
            <a:pPr>
              <a:lnSpc>
                <a:spcPct val="120000"/>
              </a:lnSpc>
            </a:pPr>
            <a:endParaRPr lang="en-US" dirty="0" smtClean="0">
              <a:solidFill>
                <a:prstClr val="black"/>
              </a:solidFill>
              <a:latin typeface="Avenir Next Medium"/>
              <a:cs typeface="Avenir Next Medium"/>
            </a:endParaRPr>
          </a:p>
          <a:p>
            <a:pPr>
              <a:lnSpc>
                <a:spcPct val="120000"/>
              </a:lnSpc>
            </a:pPr>
            <a:endParaRPr lang="en-US" dirty="0">
              <a:solidFill>
                <a:prstClr val="black"/>
              </a:solidFill>
              <a:latin typeface="Avenir Next Medium"/>
              <a:cs typeface="Avenir Next Medium"/>
            </a:endParaRPr>
          </a:p>
          <a:p>
            <a:pPr>
              <a:lnSpc>
                <a:spcPct val="120000"/>
              </a:lnSpc>
            </a:pPr>
            <a:endParaRPr lang="en-US" dirty="0" smtClean="0">
              <a:solidFill>
                <a:prstClr val="black"/>
              </a:solidFill>
              <a:latin typeface="Avenir Next Medium"/>
              <a:cs typeface="Avenir Next Medium"/>
            </a:endParaRPr>
          </a:p>
          <a:p>
            <a:pPr>
              <a:lnSpc>
                <a:spcPct val="120000"/>
              </a:lnSpc>
            </a:pPr>
            <a:endParaRPr lang="en-US" dirty="0">
              <a:solidFill>
                <a:prstClr val="black"/>
              </a:solidFill>
              <a:latin typeface="Avenir Next Medium"/>
              <a:cs typeface="Avenir Next Medium"/>
            </a:endParaRPr>
          </a:p>
          <a:p>
            <a:pPr>
              <a:lnSpc>
                <a:spcPct val="120000"/>
              </a:lnSpc>
            </a:pPr>
            <a:endParaRPr lang="en-US" sz="1000" dirty="0" smtClean="0">
              <a:solidFill>
                <a:prstClr val="black"/>
              </a:solidFill>
              <a:latin typeface="Avenir Next Medium"/>
              <a:cs typeface="Avenir Next Medium"/>
            </a:endParaRPr>
          </a:p>
        </p:txBody>
      </p:sp>
      <p:graphicFrame>
        <p:nvGraphicFramePr>
          <p:cNvPr id="4" name="Table 3"/>
          <p:cNvGraphicFramePr>
            <a:graphicFrameLocks noGrp="1"/>
          </p:cNvGraphicFramePr>
          <p:nvPr>
            <p:extLst>
              <p:ext uri="{D42A27DB-BD31-4B8C-83A1-F6EECF244321}">
                <p14:modId xmlns:p14="http://schemas.microsoft.com/office/powerpoint/2010/main" val="4133906359"/>
              </p:ext>
            </p:extLst>
          </p:nvPr>
        </p:nvGraphicFramePr>
        <p:xfrm>
          <a:off x="1687270" y="1420665"/>
          <a:ext cx="5822629" cy="1478280"/>
        </p:xfrm>
        <a:graphic>
          <a:graphicData uri="http://schemas.openxmlformats.org/drawingml/2006/table">
            <a:tbl>
              <a:tblPr firstRow="1" bandRow="1">
                <a:tableStyleId>{69012ECD-51FC-41F1-AA8D-1B2483CD663E}</a:tableStyleId>
              </a:tblPr>
              <a:tblGrid>
                <a:gridCol w="1762441"/>
                <a:gridCol w="1126239"/>
                <a:gridCol w="1315012"/>
                <a:gridCol w="1618937"/>
              </a:tblGrid>
              <a:tr h="370840">
                <a:tc>
                  <a:txBody>
                    <a:bodyPr/>
                    <a:lstStyle/>
                    <a:p>
                      <a:r>
                        <a:rPr lang="en-US" dirty="0" smtClean="0"/>
                        <a:t>AD</a:t>
                      </a:r>
                      <a:endParaRPr lang="en-US" dirty="0"/>
                    </a:p>
                  </a:txBody>
                  <a:tcPr>
                    <a:solidFill>
                      <a:srgbClr val="6666FF"/>
                    </a:solidFill>
                  </a:tcPr>
                </a:tc>
                <a:tc>
                  <a:txBody>
                    <a:bodyPr/>
                    <a:lstStyle/>
                    <a:p>
                      <a:pPr algn="ctr"/>
                      <a:r>
                        <a:rPr lang="en-US" dirty="0" smtClean="0"/>
                        <a:t>°C</a:t>
                      </a:r>
                      <a:endParaRPr lang="en-US" dirty="0"/>
                    </a:p>
                  </a:txBody>
                  <a:tcPr>
                    <a:solidFill>
                      <a:srgbClr val="6666FF"/>
                    </a:solidFill>
                  </a:tcPr>
                </a:tc>
                <a:tc>
                  <a:txBody>
                    <a:bodyPr/>
                    <a:lstStyle/>
                    <a:p>
                      <a:pPr algn="ctr"/>
                      <a:r>
                        <a:rPr lang="en-US" dirty="0" smtClean="0"/>
                        <a:t>°F</a:t>
                      </a:r>
                      <a:endParaRPr lang="en-US" dirty="0"/>
                    </a:p>
                  </a:txBody>
                  <a:tcPr>
                    <a:solidFill>
                      <a:srgbClr val="6666FF"/>
                    </a:solidFill>
                  </a:tcPr>
                </a:tc>
                <a:tc>
                  <a:txBody>
                    <a:bodyPr/>
                    <a:lstStyle/>
                    <a:p>
                      <a:pPr algn="ctr"/>
                      <a:r>
                        <a:rPr lang="en-US" dirty="0" smtClean="0"/>
                        <a:t>HRT</a:t>
                      </a:r>
                      <a:endParaRPr lang="en-US" dirty="0"/>
                    </a:p>
                  </a:txBody>
                  <a:tcPr>
                    <a:solidFill>
                      <a:srgbClr val="6666FF"/>
                    </a:solidFill>
                  </a:tcPr>
                </a:tc>
              </a:tr>
              <a:tr h="370840">
                <a:tc>
                  <a:txBody>
                    <a:bodyPr/>
                    <a:lstStyle/>
                    <a:p>
                      <a:r>
                        <a:rPr lang="en-US" dirty="0" smtClean="0"/>
                        <a:t>psychrophilic</a:t>
                      </a:r>
                      <a:endParaRPr lang="en-US" dirty="0"/>
                    </a:p>
                  </a:txBody>
                  <a:tcPr/>
                </a:tc>
                <a:tc>
                  <a:txBody>
                    <a:bodyPr/>
                    <a:lstStyle/>
                    <a:p>
                      <a:pPr algn="ctr"/>
                      <a:r>
                        <a:rPr lang="en-US" dirty="0" smtClean="0"/>
                        <a:t>20 - 25</a:t>
                      </a:r>
                      <a:endParaRPr lang="en-US" dirty="0"/>
                    </a:p>
                  </a:txBody>
                  <a:tcPr/>
                </a:tc>
                <a:tc>
                  <a:txBody>
                    <a:bodyPr/>
                    <a:lstStyle/>
                    <a:p>
                      <a:pPr algn="ctr"/>
                      <a:r>
                        <a:rPr lang="en-US" dirty="0" smtClean="0"/>
                        <a:t>68 – 77</a:t>
                      </a:r>
                      <a:endParaRPr lang="en-US" dirty="0"/>
                    </a:p>
                  </a:txBody>
                  <a:tcPr/>
                </a:tc>
                <a:tc>
                  <a:txBody>
                    <a:bodyPr/>
                    <a:lstStyle/>
                    <a:p>
                      <a:pPr algn="ctr"/>
                      <a:r>
                        <a:rPr lang="en-US" dirty="0" smtClean="0"/>
                        <a:t>up to 100 days</a:t>
                      </a:r>
                      <a:endParaRPr lang="en-US" dirty="0"/>
                    </a:p>
                  </a:txBody>
                  <a:tcPr/>
                </a:tc>
              </a:tr>
              <a:tr h="370840">
                <a:tc>
                  <a:txBody>
                    <a:bodyPr/>
                    <a:lstStyle/>
                    <a:p>
                      <a:r>
                        <a:rPr lang="en-US" dirty="0" err="1" smtClean="0"/>
                        <a:t>mesophilic</a:t>
                      </a:r>
                      <a:endParaRPr lang="en-US" dirty="0"/>
                    </a:p>
                  </a:txBody>
                  <a:tcPr/>
                </a:tc>
                <a:tc>
                  <a:txBody>
                    <a:bodyPr/>
                    <a:lstStyle/>
                    <a:p>
                      <a:pPr algn="ctr"/>
                      <a:r>
                        <a:rPr lang="en-US" dirty="0" smtClean="0"/>
                        <a:t>20 - 40</a:t>
                      </a:r>
                      <a:endParaRPr lang="en-US" dirty="0"/>
                    </a:p>
                  </a:txBody>
                  <a:tcPr/>
                </a:tc>
                <a:tc>
                  <a:txBody>
                    <a:bodyPr/>
                    <a:lstStyle/>
                    <a:p>
                      <a:pPr algn="ctr"/>
                      <a:r>
                        <a:rPr lang="en-US" dirty="0" smtClean="0"/>
                        <a:t>95</a:t>
                      </a:r>
                      <a:r>
                        <a:rPr lang="en-US" baseline="0" dirty="0" smtClean="0"/>
                        <a:t> - 100</a:t>
                      </a:r>
                      <a:endParaRPr lang="en-US" dirty="0"/>
                    </a:p>
                  </a:txBody>
                  <a:tcPr/>
                </a:tc>
                <a:tc>
                  <a:txBody>
                    <a:bodyPr/>
                    <a:lstStyle/>
                    <a:p>
                      <a:pPr algn="ctr"/>
                      <a:r>
                        <a:rPr lang="en-US" dirty="0" smtClean="0"/>
                        <a:t>5 – 50 days</a:t>
                      </a:r>
                      <a:endParaRPr lang="en-US" dirty="0"/>
                    </a:p>
                  </a:txBody>
                  <a:tcPr/>
                </a:tc>
              </a:tr>
              <a:tr h="291727">
                <a:tc>
                  <a:txBody>
                    <a:bodyPr/>
                    <a:lstStyle/>
                    <a:p>
                      <a:r>
                        <a:rPr lang="en-US" dirty="0" err="1" smtClean="0"/>
                        <a:t>thermophilic</a:t>
                      </a:r>
                      <a:endParaRPr lang="en-US" dirty="0"/>
                    </a:p>
                  </a:txBody>
                  <a:tcPr/>
                </a:tc>
                <a:tc>
                  <a:txBody>
                    <a:bodyPr/>
                    <a:lstStyle/>
                    <a:p>
                      <a:pPr algn="ctr"/>
                      <a:r>
                        <a:rPr lang="en-US" dirty="0" smtClean="0"/>
                        <a:t>40</a:t>
                      </a:r>
                      <a:r>
                        <a:rPr lang="en-US" baseline="0" dirty="0" smtClean="0"/>
                        <a:t> - 110</a:t>
                      </a:r>
                      <a:endParaRPr lang="en-US" dirty="0"/>
                    </a:p>
                  </a:txBody>
                  <a:tcPr/>
                </a:tc>
                <a:tc>
                  <a:txBody>
                    <a:bodyPr/>
                    <a:lstStyle/>
                    <a:p>
                      <a:pPr algn="ctr"/>
                      <a:r>
                        <a:rPr lang="en-US" dirty="0" smtClean="0"/>
                        <a:t>130 - 145</a:t>
                      </a:r>
                      <a:endParaRPr lang="en-US" dirty="0"/>
                    </a:p>
                  </a:txBody>
                  <a:tcPr/>
                </a:tc>
                <a:tc>
                  <a:txBody>
                    <a:bodyPr/>
                    <a:lstStyle/>
                    <a:p>
                      <a:pPr algn="ctr"/>
                      <a:r>
                        <a:rPr lang="en-US" dirty="0" smtClean="0"/>
                        <a:t>5 – 12 days</a:t>
                      </a:r>
                      <a:endParaRPr lang="en-US" dirty="0"/>
                    </a:p>
                  </a:txBody>
                  <a:tcPr/>
                </a:tc>
              </a:tr>
            </a:tbl>
          </a:graphicData>
        </a:graphic>
      </p:graphicFrame>
      <p:sp>
        <p:nvSpPr>
          <p:cNvPr id="7" name="TextBox 6"/>
          <p:cNvSpPr txBox="1"/>
          <p:nvPr/>
        </p:nvSpPr>
        <p:spPr>
          <a:xfrm>
            <a:off x="425618" y="2945560"/>
            <a:ext cx="8158365" cy="1745093"/>
          </a:xfrm>
          <a:prstGeom prst="rect">
            <a:avLst/>
          </a:prstGeom>
          <a:noFill/>
        </p:spPr>
        <p:txBody>
          <a:bodyPr wrap="square" rtlCol="0">
            <a:spAutoFit/>
          </a:bodyPr>
          <a:lstStyle/>
          <a:p>
            <a:pPr>
              <a:lnSpc>
                <a:spcPct val="120000"/>
              </a:lnSpc>
            </a:pPr>
            <a:r>
              <a:rPr lang="en-US" u="sng" dirty="0" smtClean="0">
                <a:solidFill>
                  <a:prstClr val="black"/>
                </a:solidFill>
                <a:latin typeface="Avenir Next Medium"/>
                <a:cs typeface="Avenir Next Medium"/>
              </a:rPr>
              <a:t>Higher temperatures</a:t>
            </a:r>
            <a:r>
              <a:rPr lang="en-US" dirty="0" smtClean="0">
                <a:solidFill>
                  <a:prstClr val="black"/>
                </a:solidFill>
                <a:latin typeface="Avenir Next Medium"/>
                <a:cs typeface="Avenir Next Medium"/>
              </a:rPr>
              <a:t>:</a:t>
            </a:r>
          </a:p>
          <a:p>
            <a:pPr marL="285750" indent="-285750">
              <a:lnSpc>
                <a:spcPct val="120000"/>
              </a:lnSpc>
              <a:buFont typeface="Arial"/>
              <a:buChar char="•"/>
            </a:pPr>
            <a:r>
              <a:rPr lang="en-US" dirty="0" smtClean="0">
                <a:solidFill>
                  <a:prstClr val="black"/>
                </a:solidFill>
                <a:latin typeface="Avenir Next Medium"/>
                <a:cs typeface="Avenir Next Medium"/>
              </a:rPr>
              <a:t>Speed up the AD process;</a:t>
            </a:r>
          </a:p>
          <a:p>
            <a:pPr marL="285750" indent="-285750">
              <a:lnSpc>
                <a:spcPct val="120000"/>
              </a:lnSpc>
              <a:buFont typeface="Arial"/>
              <a:buChar char="•"/>
            </a:pPr>
            <a:r>
              <a:rPr lang="en-US" dirty="0" smtClean="0">
                <a:solidFill>
                  <a:prstClr val="black"/>
                </a:solidFill>
                <a:latin typeface="Avenir Next Medium"/>
                <a:cs typeface="Avenir Next Medium"/>
              </a:rPr>
              <a:t>Increase destruction of pathogens (</a:t>
            </a:r>
            <a:r>
              <a:rPr lang="en-US" dirty="0" err="1" smtClean="0">
                <a:solidFill>
                  <a:prstClr val="black"/>
                </a:solidFill>
                <a:latin typeface="Avenir Next Medium"/>
                <a:cs typeface="Avenir Next Medium"/>
              </a:rPr>
              <a:t>thermophilic</a:t>
            </a:r>
            <a:r>
              <a:rPr lang="en-US" dirty="0" smtClean="0">
                <a:solidFill>
                  <a:prstClr val="black"/>
                </a:solidFill>
                <a:latin typeface="Avenir Next Medium"/>
                <a:cs typeface="Avenir Next Medium"/>
              </a:rPr>
              <a:t> vs. </a:t>
            </a:r>
            <a:r>
              <a:rPr lang="en-US" dirty="0" err="1" smtClean="0">
                <a:solidFill>
                  <a:prstClr val="black"/>
                </a:solidFill>
                <a:latin typeface="Avenir Next Medium"/>
                <a:cs typeface="Avenir Next Medium"/>
              </a:rPr>
              <a:t>mesophilic</a:t>
            </a:r>
            <a:r>
              <a:rPr lang="en-US" dirty="0" smtClean="0">
                <a:solidFill>
                  <a:prstClr val="black"/>
                </a:solidFill>
                <a:latin typeface="Avenir Next Medium"/>
                <a:cs typeface="Avenir Next Medium"/>
              </a:rPr>
              <a:t>); and</a:t>
            </a:r>
          </a:p>
          <a:p>
            <a:pPr marL="285750" indent="-285750">
              <a:lnSpc>
                <a:spcPct val="120000"/>
              </a:lnSpc>
              <a:buFont typeface="Arial"/>
              <a:buChar char="•"/>
            </a:pPr>
            <a:r>
              <a:rPr lang="en-US" dirty="0" smtClean="0">
                <a:solidFill>
                  <a:prstClr val="black"/>
                </a:solidFill>
                <a:latin typeface="Avenir Next Medium"/>
                <a:cs typeface="Avenir Next Medium"/>
              </a:rPr>
              <a:t>May allow digestion of </a:t>
            </a:r>
            <a:r>
              <a:rPr lang="en-US" dirty="0" smtClean="0">
                <a:solidFill>
                  <a:prstClr val="black"/>
                </a:solidFill>
                <a:latin typeface="Avenir Black"/>
                <a:cs typeface="Avenir Black"/>
              </a:rPr>
              <a:t>some refractory feedstock</a:t>
            </a:r>
            <a:r>
              <a:rPr lang="en-US" dirty="0" smtClean="0">
                <a:solidFill>
                  <a:prstClr val="black"/>
                </a:solidFill>
                <a:latin typeface="Avenir Next Medium"/>
                <a:cs typeface="Avenir Next Medium"/>
              </a:rPr>
              <a:t>: organic materials that resists degradation by AD.</a:t>
            </a:r>
          </a:p>
        </p:txBody>
      </p:sp>
      <p:sp>
        <p:nvSpPr>
          <p:cNvPr id="8" name="TextBox 7"/>
          <p:cNvSpPr txBox="1"/>
          <p:nvPr/>
        </p:nvSpPr>
        <p:spPr>
          <a:xfrm>
            <a:off x="425618" y="4737922"/>
            <a:ext cx="8158365" cy="1412694"/>
          </a:xfrm>
          <a:prstGeom prst="rect">
            <a:avLst/>
          </a:prstGeom>
          <a:noFill/>
        </p:spPr>
        <p:txBody>
          <a:bodyPr wrap="square" rtlCol="0">
            <a:spAutoFit/>
          </a:bodyPr>
          <a:lstStyle/>
          <a:p>
            <a:pPr>
              <a:lnSpc>
                <a:spcPct val="120000"/>
              </a:lnSpc>
            </a:pPr>
            <a:r>
              <a:rPr lang="en-US" u="sng" dirty="0" smtClean="0">
                <a:solidFill>
                  <a:prstClr val="black"/>
                </a:solidFill>
                <a:latin typeface="Avenir Next Medium"/>
                <a:cs typeface="Avenir Next Medium"/>
              </a:rPr>
              <a:t>Psychrophilic AD</a:t>
            </a:r>
            <a:r>
              <a:rPr lang="en-US" dirty="0" smtClean="0">
                <a:solidFill>
                  <a:prstClr val="black"/>
                </a:solidFill>
                <a:latin typeface="Avenir Next Medium"/>
                <a:cs typeface="Avenir Next Medium"/>
              </a:rPr>
              <a:t>:</a:t>
            </a:r>
          </a:p>
          <a:p>
            <a:pPr marL="285750" indent="-285750">
              <a:lnSpc>
                <a:spcPct val="120000"/>
              </a:lnSpc>
              <a:buFont typeface="Arial"/>
              <a:buChar char="•"/>
            </a:pPr>
            <a:r>
              <a:rPr lang="en-US" dirty="0" smtClean="0">
                <a:solidFill>
                  <a:prstClr val="black"/>
                </a:solidFill>
                <a:latin typeface="Avenir Next Medium"/>
                <a:cs typeface="Avenir Next Medium"/>
              </a:rPr>
              <a:t>Uses less parasitic energy for heating tanks, but requires larger tanks; &amp;</a:t>
            </a:r>
          </a:p>
          <a:p>
            <a:pPr marL="285750" indent="-285750">
              <a:lnSpc>
                <a:spcPct val="120000"/>
              </a:lnSpc>
              <a:buFont typeface="Arial"/>
              <a:buChar char="•"/>
            </a:pPr>
            <a:r>
              <a:rPr lang="en-US" dirty="0" smtClean="0">
                <a:solidFill>
                  <a:prstClr val="black"/>
                </a:solidFill>
                <a:latin typeface="Avenir Next Medium"/>
                <a:cs typeface="Avenir Next Medium"/>
              </a:rPr>
              <a:t>May reduce the level of human pathogens that require higher temperatures to thrive &amp; grow.</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04933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29315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Mixing methods</a:t>
            </a:r>
            <a:endParaRPr lang="en-US" sz="3200" dirty="0">
              <a:solidFill>
                <a:prstClr val="white"/>
              </a:solidFill>
              <a:latin typeface="Avenir Heavy"/>
              <a:cs typeface="Avenir Heavy"/>
            </a:endParaRPr>
          </a:p>
        </p:txBody>
      </p:sp>
      <p:sp>
        <p:nvSpPr>
          <p:cNvPr id="6" name="TextBox 5"/>
          <p:cNvSpPr txBox="1"/>
          <p:nvPr/>
        </p:nvSpPr>
        <p:spPr>
          <a:xfrm>
            <a:off x="425618" y="787471"/>
            <a:ext cx="8158365"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Biogas mixing: </a:t>
            </a:r>
            <a:r>
              <a:rPr lang="en-US" dirty="0" smtClean="0">
                <a:solidFill>
                  <a:prstClr val="black"/>
                </a:solidFill>
                <a:latin typeface="Avenir Next Medium"/>
                <a:cs typeface="Avenir Next Medium"/>
              </a:rPr>
              <a:t>as biogas forms, bubbles rise to the surface = natural mixing</a:t>
            </a:r>
          </a:p>
          <a:p>
            <a:pPr marL="742950" lvl="1" indent="-285750">
              <a:lnSpc>
                <a:spcPct val="120000"/>
              </a:lnSpc>
              <a:buFont typeface="Arial"/>
              <a:buChar char="•"/>
            </a:pPr>
            <a:r>
              <a:rPr lang="en-US" dirty="0" smtClean="0">
                <a:solidFill>
                  <a:prstClr val="black"/>
                </a:solidFill>
                <a:latin typeface="Avenir Next Medium"/>
                <a:cs typeface="Avenir Next Medium"/>
              </a:rPr>
              <a:t>Requires a loading rate of 0.4 </a:t>
            </a:r>
            <a:r>
              <a:rPr lang="en-US" dirty="0" err="1" smtClean="0">
                <a:solidFill>
                  <a:prstClr val="black"/>
                </a:solidFill>
                <a:latin typeface="Avenir Next Medium"/>
                <a:cs typeface="Avenir Next Medium"/>
              </a:rPr>
              <a:t>lb</a:t>
            </a:r>
            <a:r>
              <a:rPr lang="en-US" dirty="0" smtClean="0">
                <a:solidFill>
                  <a:prstClr val="black"/>
                </a:solidFill>
                <a:latin typeface="Avenir Next Medium"/>
                <a:cs typeface="Avenir Next Medium"/>
              </a:rPr>
              <a:t> VS / ft</a:t>
            </a:r>
            <a:r>
              <a:rPr lang="en-US" sz="2400" baseline="30000" dirty="0" smtClean="0">
                <a:solidFill>
                  <a:prstClr val="black"/>
                </a:solidFill>
                <a:latin typeface="Avenir Next Medium"/>
                <a:cs typeface="Avenir Next Medium"/>
              </a:rPr>
              <a:t>3</a:t>
            </a:r>
            <a:r>
              <a:rPr lang="en-US" dirty="0" smtClean="0">
                <a:solidFill>
                  <a:prstClr val="black"/>
                </a:solidFill>
                <a:latin typeface="Avenir Next Medium"/>
                <a:cs typeface="Avenir Next Medium"/>
              </a:rPr>
              <a:t> / day.</a:t>
            </a:r>
          </a:p>
          <a:p>
            <a:pPr marL="742950" lvl="1" indent="-285750">
              <a:lnSpc>
                <a:spcPct val="120000"/>
              </a:lnSpc>
              <a:buFont typeface="Arial"/>
              <a:buChar char="•"/>
            </a:pPr>
            <a:r>
              <a:rPr lang="en-US" dirty="0" smtClean="0">
                <a:solidFill>
                  <a:prstClr val="black"/>
                </a:solidFill>
                <a:latin typeface="Avenir Next Medium"/>
                <a:cs typeface="Avenir Next Medium"/>
              </a:rPr>
              <a:t>Heating causes convention currents that also provide some mixing.</a:t>
            </a:r>
            <a:endParaRPr lang="en-US" dirty="0">
              <a:solidFill>
                <a:prstClr val="black"/>
              </a:solidFill>
              <a:latin typeface="Avenir Black"/>
              <a:cs typeface="Avenir Black"/>
            </a:endParaRPr>
          </a:p>
        </p:txBody>
      </p:sp>
      <p:sp>
        <p:nvSpPr>
          <p:cNvPr id="5" name="TextBox 4"/>
          <p:cNvSpPr txBox="1"/>
          <p:nvPr/>
        </p:nvSpPr>
        <p:spPr>
          <a:xfrm>
            <a:off x="448669" y="1962834"/>
            <a:ext cx="8158365" cy="1412694"/>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Mechanical mixing: </a:t>
            </a:r>
            <a:r>
              <a:rPr lang="en-US" dirty="0" smtClean="0">
                <a:solidFill>
                  <a:prstClr val="black"/>
                </a:solidFill>
                <a:latin typeface="Avenir Next Medium"/>
                <a:cs typeface="Avenir Next Medium"/>
              </a:rPr>
              <a:t>using impellers and pumps </a:t>
            </a:r>
          </a:p>
          <a:p>
            <a:pPr marL="742950" lvl="1" indent="-285750">
              <a:lnSpc>
                <a:spcPct val="120000"/>
              </a:lnSpc>
              <a:buFont typeface="Arial"/>
              <a:buChar char="•"/>
            </a:pPr>
            <a:r>
              <a:rPr lang="en-US" dirty="0" smtClean="0">
                <a:solidFill>
                  <a:prstClr val="black"/>
                </a:solidFill>
                <a:latin typeface="Avenir Black"/>
                <a:cs typeface="Avenir Black"/>
              </a:rPr>
              <a:t>Impellers</a:t>
            </a:r>
            <a:r>
              <a:rPr lang="en-US" dirty="0" smtClean="0">
                <a:solidFill>
                  <a:prstClr val="black"/>
                </a:solidFill>
                <a:latin typeface="Avenir Next Medium"/>
                <a:cs typeface="Avenir Next Medium"/>
              </a:rPr>
              <a:t> are blades attached to a shaft and motor; speed varies.</a:t>
            </a:r>
            <a:endParaRPr lang="en-US" dirty="0" smtClean="0">
              <a:solidFill>
                <a:prstClr val="black"/>
              </a:solidFill>
              <a:latin typeface="Avenir Black"/>
              <a:cs typeface="Avenir Black"/>
            </a:endParaRPr>
          </a:p>
          <a:p>
            <a:pPr marL="742950" lvl="1" indent="-285750">
              <a:lnSpc>
                <a:spcPct val="120000"/>
              </a:lnSpc>
              <a:buFont typeface="Arial"/>
              <a:buChar char="•"/>
            </a:pPr>
            <a:r>
              <a:rPr lang="en-US" dirty="0" smtClean="0">
                <a:solidFill>
                  <a:prstClr val="black"/>
                </a:solidFill>
                <a:latin typeface="Avenir Black"/>
                <a:cs typeface="Avenir Black"/>
              </a:rPr>
              <a:t>Pumps</a:t>
            </a:r>
            <a:r>
              <a:rPr lang="en-US" dirty="0" smtClean="0">
                <a:solidFill>
                  <a:prstClr val="black"/>
                </a:solidFill>
                <a:latin typeface="Avenir Next Medium"/>
                <a:cs typeface="Avenir Next Medium"/>
              </a:rPr>
              <a:t> should be strong enough to move the entire AD volume.</a:t>
            </a:r>
          </a:p>
          <a:p>
            <a:pPr marL="742950" lvl="1" indent="-285750">
              <a:lnSpc>
                <a:spcPct val="120000"/>
              </a:lnSpc>
              <a:buFont typeface="Arial"/>
              <a:buChar char="•"/>
            </a:pPr>
            <a:r>
              <a:rPr lang="en-US" dirty="0" smtClean="0">
                <a:solidFill>
                  <a:prstClr val="black"/>
                </a:solidFill>
                <a:latin typeface="Avenir Next Medium"/>
                <a:cs typeface="Avenir Next Medium"/>
              </a:rPr>
              <a:t>Placing motors outside of AD tanks allows for easier servicing.</a:t>
            </a:r>
            <a:endParaRPr lang="en-US" dirty="0">
              <a:solidFill>
                <a:prstClr val="black"/>
              </a:solidFill>
              <a:latin typeface="Avenir Black"/>
              <a:cs typeface="Avenir Black"/>
            </a:endParaRPr>
          </a:p>
        </p:txBody>
      </p:sp>
      <p:sp>
        <p:nvSpPr>
          <p:cNvPr id="7" name="TextBox 6"/>
          <p:cNvSpPr txBox="1"/>
          <p:nvPr/>
        </p:nvSpPr>
        <p:spPr>
          <a:xfrm>
            <a:off x="471720" y="3443905"/>
            <a:ext cx="8158365"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Mixing speed: </a:t>
            </a:r>
            <a:r>
              <a:rPr lang="en-US" dirty="0" smtClean="0">
                <a:solidFill>
                  <a:prstClr val="black"/>
                </a:solidFill>
                <a:latin typeface="Avenir Next Medium"/>
                <a:cs typeface="Avenir Next Medium"/>
              </a:rPr>
              <a:t>mixing should be done as little as needed</a:t>
            </a:r>
          </a:p>
          <a:p>
            <a:pPr marL="742950" lvl="1" indent="-285750">
              <a:lnSpc>
                <a:spcPct val="120000"/>
              </a:lnSpc>
              <a:buFont typeface="Arial"/>
              <a:buChar char="•"/>
            </a:pPr>
            <a:r>
              <a:rPr lang="en-US" dirty="0" smtClean="0">
                <a:solidFill>
                  <a:prstClr val="black"/>
                </a:solidFill>
                <a:latin typeface="Avenir Next Medium"/>
                <a:cs typeface="Avenir Next Medium"/>
              </a:rPr>
              <a:t>Studies show that start-up is best with slow mixing while faster mixing later improves long-term stability.</a:t>
            </a:r>
          </a:p>
        </p:txBody>
      </p:sp>
      <p:sp>
        <p:nvSpPr>
          <p:cNvPr id="8" name="TextBox 7"/>
          <p:cNvSpPr txBox="1"/>
          <p:nvPr/>
        </p:nvSpPr>
        <p:spPr>
          <a:xfrm>
            <a:off x="494771" y="5016042"/>
            <a:ext cx="8158365" cy="1080296"/>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Note that plug-flow digesters are mixed </a:t>
            </a:r>
            <a:r>
              <a:rPr lang="en-US" dirty="0" smtClean="0">
                <a:solidFill>
                  <a:prstClr val="black"/>
                </a:solidFill>
                <a:latin typeface="Avenir Black"/>
                <a:cs typeface="Avenir Black"/>
              </a:rPr>
              <a:t>“zonally” </a:t>
            </a:r>
            <a:r>
              <a:rPr lang="en-US" dirty="0" smtClean="0">
                <a:solidFill>
                  <a:prstClr val="black"/>
                </a:solidFill>
                <a:latin typeface="Avenir Next Medium"/>
                <a:cs typeface="Avenir Next Medium"/>
              </a:rPr>
              <a:t>within each plug by vertical recirculation (bubbling) of biogas. </a:t>
            </a:r>
          </a:p>
          <a:p>
            <a:pPr marL="285750" indent="-285750">
              <a:lnSpc>
                <a:spcPct val="120000"/>
              </a:lnSpc>
              <a:buFont typeface="Arial"/>
              <a:buChar char="•"/>
            </a:pPr>
            <a:r>
              <a:rPr lang="en-US" dirty="0" err="1" smtClean="0">
                <a:solidFill>
                  <a:prstClr val="black"/>
                </a:solidFill>
                <a:latin typeface="Avenir Next Medium"/>
                <a:cs typeface="Avenir Next Medium"/>
              </a:rPr>
              <a:t>www.dvoinc.net</a:t>
            </a:r>
            <a:endParaRPr lang="en-US" dirty="0" smtClean="0">
              <a:solidFill>
                <a:prstClr val="black"/>
              </a:solidFill>
              <a:latin typeface="Avenir Next Medium"/>
              <a:cs typeface="Avenir Next Medium"/>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7663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3.4</a:t>
            </a:r>
            <a:r>
              <a:rPr lang="en-US" dirty="0" smtClean="0">
                <a:solidFill>
                  <a:srgbClr val="000000"/>
                </a:solidFill>
                <a:latin typeface="Avenir Medium"/>
                <a:cs typeface="Avenir Medium"/>
              </a:rPr>
              <a:t> of the Module 3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1541295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39060" y="942868"/>
            <a:ext cx="8486588"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3: </a:t>
            </a:r>
            <a:endParaRPr lang="en-US" sz="3600" dirty="0">
              <a:solidFill>
                <a:prstClr val="black"/>
              </a:solidFill>
              <a:latin typeface="Avenir Black"/>
              <a:cs typeface="Avenir Black"/>
            </a:endParaRPr>
          </a:p>
          <a:p>
            <a:pPr algn="ctr"/>
            <a:r>
              <a:rPr lang="en-US" sz="3600" dirty="0">
                <a:solidFill>
                  <a:prstClr val="black"/>
                </a:solidFill>
                <a:latin typeface="Avenir Black"/>
                <a:cs typeface="Avenir Black"/>
              </a:rPr>
              <a:t>F</a:t>
            </a:r>
            <a:r>
              <a:rPr lang="en-US" sz="3600" dirty="0" smtClean="0">
                <a:solidFill>
                  <a:prstClr val="black"/>
                </a:solidFill>
                <a:latin typeface="Avenir Black"/>
                <a:cs typeface="Avenir Black"/>
              </a:rPr>
              <a:t>actors that affect AD</a:t>
            </a:r>
            <a:endParaRPr lang="en-US" sz="3600" dirty="0">
              <a:solidFill>
                <a:prstClr val="black"/>
              </a:solidFill>
              <a:latin typeface="Avenir Black"/>
              <a:cs typeface="Avenir Black"/>
            </a:endParaRPr>
          </a:p>
        </p:txBody>
      </p:sp>
      <p:sp>
        <p:nvSpPr>
          <p:cNvPr id="5" name="TextBox 4"/>
          <p:cNvSpPr txBox="1"/>
          <p:nvPr/>
        </p:nvSpPr>
        <p:spPr>
          <a:xfrm>
            <a:off x="2251633" y="2538741"/>
            <a:ext cx="5806631" cy="2708434"/>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.1</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Microbial populations</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.2</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Feedstock basics</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.3</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Loading rate &amp; retention times</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.4: Temperature &amp; mixing</a:t>
            </a:r>
            <a:endParaRPr lang="en-US" sz="2000" dirty="0">
              <a:solidFill>
                <a:schemeClr val="bg1">
                  <a:lumMod val="50000"/>
                </a:schemeClr>
              </a:solidFill>
              <a:latin typeface="Avenir Medium"/>
              <a:cs typeface="Avenir Medium"/>
            </a:endParaRPr>
          </a:p>
          <a:p>
            <a:pPr lvl="0" fontAlgn="t"/>
            <a:endParaRPr lang="en-US" sz="1000" dirty="0">
              <a:solidFill>
                <a:schemeClr val="tx1">
                  <a:lumMod val="50000"/>
                  <a:lumOff val="50000"/>
                </a:schemeClr>
              </a:solidFill>
              <a:latin typeface="Avenir Black"/>
              <a:cs typeface="Avenir Black"/>
            </a:endParaRPr>
          </a:p>
          <a:p>
            <a:pPr lvl="0" fontAlgn="t"/>
            <a:r>
              <a:rPr lang="en-US" sz="2000" dirty="0" smtClean="0">
                <a:latin typeface="Avenir Black"/>
                <a:cs typeface="Avenir Black"/>
              </a:rPr>
              <a:t>3.5: </a:t>
            </a:r>
            <a:r>
              <a:rPr lang="en-US" sz="2000" dirty="0">
                <a:latin typeface="Avenir Black"/>
                <a:cs typeface="Avenir Black"/>
              </a:rPr>
              <a:t>Environmental </a:t>
            </a:r>
            <a:r>
              <a:rPr lang="en-US" sz="2000" dirty="0" smtClean="0">
                <a:latin typeface="Avenir Black"/>
                <a:cs typeface="Avenir Black"/>
              </a:rPr>
              <a:t>factors</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smtClean="0">
                <a:solidFill>
                  <a:schemeClr val="tx1">
                    <a:lumMod val="50000"/>
                    <a:lumOff val="50000"/>
                  </a:schemeClr>
                </a:solidFill>
                <a:latin typeface="Avenir Black"/>
                <a:cs typeface="Avenir Black"/>
              </a:rPr>
              <a:t>3.6: Symptoms &amp; seven causes of unstable AD</a:t>
            </a:r>
            <a:endParaRPr lang="en-US" sz="2000" dirty="0">
              <a:solidFill>
                <a:schemeClr val="tx1">
                  <a:lumMod val="50000"/>
                  <a:lumOff val="50000"/>
                </a:schemeClr>
              </a:solidFill>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8986033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1990732" y="2418051"/>
            <a:ext cx="5137001"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Environmental </a:t>
            </a:r>
            <a:r>
              <a:rPr lang="en-US" sz="3600" i="1" dirty="0">
                <a:solidFill>
                  <a:prstClr val="black"/>
                </a:solidFill>
                <a:latin typeface="Avenir Black"/>
                <a:cs typeface="Avenir Black"/>
              </a:rPr>
              <a:t>f</a:t>
            </a:r>
            <a:r>
              <a:rPr lang="en-US" sz="3600" i="1" dirty="0" smtClean="0">
                <a:solidFill>
                  <a:prstClr val="black"/>
                </a:solidFill>
                <a:latin typeface="Avenir Black"/>
                <a:cs typeface="Avenir Black"/>
              </a:rPr>
              <a:t>actors</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6452178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100063"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Environmental factors can affect AD</a:t>
            </a:r>
            <a:endParaRPr lang="en-US" sz="3200" dirty="0">
              <a:solidFill>
                <a:prstClr val="white"/>
              </a:solidFill>
              <a:latin typeface="Avenir Heavy"/>
              <a:cs typeface="Avenir Heavy"/>
            </a:endParaRPr>
          </a:p>
        </p:txBody>
      </p:sp>
      <p:sp>
        <p:nvSpPr>
          <p:cNvPr id="6" name="TextBox 5"/>
          <p:cNvSpPr txBox="1"/>
          <p:nvPr/>
        </p:nvSpPr>
        <p:spPr>
          <a:xfrm>
            <a:off x="425618" y="787471"/>
            <a:ext cx="8158365" cy="2742290"/>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A number of </a:t>
            </a:r>
            <a:r>
              <a:rPr lang="en-US" dirty="0" smtClean="0">
                <a:solidFill>
                  <a:prstClr val="black"/>
                </a:solidFill>
                <a:latin typeface="Avenir Black"/>
                <a:cs typeface="Avenir Black"/>
              </a:rPr>
              <a:t>environmental factors </a:t>
            </a:r>
            <a:r>
              <a:rPr lang="en-US" dirty="0" smtClean="0">
                <a:solidFill>
                  <a:prstClr val="black"/>
                </a:solidFill>
                <a:latin typeface="Avenir Next Medium"/>
                <a:cs typeface="Avenir Next Medium"/>
              </a:rPr>
              <a:t>affect AD:</a:t>
            </a:r>
          </a:p>
          <a:p>
            <a:pPr marL="742950" lvl="1" indent="-285750">
              <a:lnSpc>
                <a:spcPct val="120000"/>
              </a:lnSpc>
              <a:buFont typeface="Arial"/>
              <a:buChar char="•"/>
            </a:pPr>
            <a:r>
              <a:rPr lang="en-US" dirty="0" smtClean="0">
                <a:solidFill>
                  <a:prstClr val="black"/>
                </a:solidFill>
                <a:latin typeface="Avenir Next Medium"/>
                <a:cs typeface="Avenir Next Medium"/>
              </a:rPr>
              <a:t>Presence of oxygen</a:t>
            </a:r>
          </a:p>
          <a:p>
            <a:pPr marL="742950" lvl="1" indent="-285750">
              <a:lnSpc>
                <a:spcPct val="120000"/>
              </a:lnSpc>
              <a:buFont typeface="Arial"/>
              <a:buChar char="•"/>
            </a:pPr>
            <a:r>
              <a:rPr lang="en-US" dirty="0" smtClean="0">
                <a:solidFill>
                  <a:prstClr val="black"/>
                </a:solidFill>
                <a:latin typeface="Avenir Next Medium"/>
                <a:cs typeface="Avenir Next Medium"/>
              </a:rPr>
              <a:t>Temperature</a:t>
            </a:r>
          </a:p>
          <a:p>
            <a:pPr marL="742950" lvl="1" indent="-285750">
              <a:lnSpc>
                <a:spcPct val="120000"/>
              </a:lnSpc>
              <a:buFont typeface="Arial"/>
              <a:buChar char="•"/>
            </a:pPr>
            <a:r>
              <a:rPr lang="en-US" dirty="0" smtClean="0">
                <a:solidFill>
                  <a:prstClr val="black"/>
                </a:solidFill>
                <a:latin typeface="Avenir Next Medium"/>
                <a:cs typeface="Avenir Next Medium"/>
              </a:rPr>
              <a:t>AD robustness</a:t>
            </a:r>
          </a:p>
          <a:p>
            <a:pPr marL="742950" lvl="1" indent="-285750">
              <a:lnSpc>
                <a:spcPct val="120000"/>
              </a:lnSpc>
              <a:buFont typeface="Arial"/>
              <a:buChar char="•"/>
            </a:pPr>
            <a:r>
              <a:rPr lang="en-US" dirty="0" smtClean="0">
                <a:solidFill>
                  <a:prstClr val="black"/>
                </a:solidFill>
                <a:latin typeface="Avenir Next Medium"/>
                <a:cs typeface="Avenir Next Medium"/>
              </a:rPr>
              <a:t>pH range</a:t>
            </a:r>
          </a:p>
          <a:p>
            <a:pPr marL="742950" lvl="1" indent="-285750">
              <a:lnSpc>
                <a:spcPct val="120000"/>
              </a:lnSpc>
              <a:buFont typeface="Arial"/>
              <a:buChar char="•"/>
            </a:pPr>
            <a:r>
              <a:rPr lang="en-US" dirty="0" smtClean="0">
                <a:solidFill>
                  <a:prstClr val="black"/>
                </a:solidFill>
                <a:latin typeface="Avenir Next Medium"/>
                <a:cs typeface="Avenir Next Medium"/>
              </a:rPr>
              <a:t>buffers</a:t>
            </a:r>
          </a:p>
          <a:p>
            <a:pPr marL="742950" lvl="1" indent="-285750">
              <a:lnSpc>
                <a:spcPct val="120000"/>
              </a:lnSpc>
              <a:buFont typeface="Arial"/>
              <a:buChar char="•"/>
            </a:pPr>
            <a:r>
              <a:rPr lang="en-US" dirty="0" smtClean="0">
                <a:solidFill>
                  <a:prstClr val="black"/>
                </a:solidFill>
                <a:latin typeface="Avenir Next Medium"/>
                <a:cs typeface="Avenir Next Medium"/>
              </a:rPr>
              <a:t>VFA production</a:t>
            </a:r>
          </a:p>
          <a:p>
            <a:pPr marL="742950" lvl="1" indent="-285750">
              <a:lnSpc>
                <a:spcPct val="120000"/>
              </a:lnSpc>
              <a:buFont typeface="Arial"/>
              <a:buChar char="•"/>
            </a:pPr>
            <a:r>
              <a:rPr lang="en-US" dirty="0" smtClean="0">
                <a:solidFill>
                  <a:prstClr val="black"/>
                </a:solidFill>
                <a:latin typeface="Avenir Next Medium"/>
                <a:cs typeface="Avenir Next Medium"/>
              </a:rPr>
              <a:t>Toxic materials</a:t>
            </a:r>
          </a:p>
        </p:txBody>
      </p:sp>
      <p:sp>
        <p:nvSpPr>
          <p:cNvPr id="5" name="TextBox 4"/>
          <p:cNvSpPr txBox="1"/>
          <p:nvPr/>
        </p:nvSpPr>
        <p:spPr>
          <a:xfrm>
            <a:off x="425618" y="3468574"/>
            <a:ext cx="8158365" cy="1412694"/>
          </a:xfrm>
          <a:prstGeom prst="rect">
            <a:avLst/>
          </a:prstGeom>
          <a:noFill/>
        </p:spPr>
        <p:txBody>
          <a:bodyPr wrap="square" rtlCol="0">
            <a:spAutoFit/>
          </a:bodyPr>
          <a:lstStyle/>
          <a:p>
            <a:pPr marL="1200150" lvl="2" indent="-285750">
              <a:lnSpc>
                <a:spcPct val="120000"/>
              </a:lnSpc>
              <a:buFont typeface="Arial"/>
              <a:buChar char="•"/>
            </a:pPr>
            <a:r>
              <a:rPr lang="en-US" dirty="0" smtClean="0">
                <a:solidFill>
                  <a:prstClr val="black"/>
                </a:solidFill>
                <a:latin typeface="Avenir Next Medium"/>
                <a:cs typeface="Avenir Next Medium"/>
              </a:rPr>
              <a:t>Alkaline / alkaline earth toxicity</a:t>
            </a:r>
          </a:p>
          <a:p>
            <a:pPr marL="1200150" lvl="2" indent="-285750">
              <a:lnSpc>
                <a:spcPct val="120000"/>
              </a:lnSpc>
              <a:buFont typeface="Arial"/>
              <a:buChar char="•"/>
            </a:pPr>
            <a:r>
              <a:rPr lang="en-US" dirty="0" smtClean="0">
                <a:solidFill>
                  <a:prstClr val="black"/>
                </a:solidFill>
                <a:latin typeface="Avenir Next Medium"/>
                <a:cs typeface="Avenir Next Medium"/>
              </a:rPr>
              <a:t>Heavy metals</a:t>
            </a:r>
          </a:p>
          <a:p>
            <a:pPr marL="1200150" lvl="2" indent="-285750">
              <a:lnSpc>
                <a:spcPct val="120000"/>
              </a:lnSpc>
              <a:buFont typeface="Arial"/>
              <a:buChar char="•"/>
            </a:pPr>
            <a:r>
              <a:rPr lang="en-US" dirty="0" smtClean="0">
                <a:solidFill>
                  <a:prstClr val="black"/>
                </a:solidFill>
                <a:latin typeface="Avenir Next Medium"/>
                <a:cs typeface="Avenir Next Medium"/>
              </a:rPr>
              <a:t>Sulfide toxicity</a:t>
            </a:r>
          </a:p>
          <a:p>
            <a:pPr marL="1200150" lvl="2" indent="-285750">
              <a:lnSpc>
                <a:spcPct val="120000"/>
              </a:lnSpc>
              <a:buFont typeface="Arial"/>
              <a:buChar char="•"/>
            </a:pPr>
            <a:r>
              <a:rPr lang="en-US" dirty="0" smtClean="0">
                <a:solidFill>
                  <a:prstClr val="black"/>
                </a:solidFill>
                <a:latin typeface="Avenir Next Medium"/>
                <a:cs typeface="Avenir Next Medium"/>
              </a:rPr>
              <a:t>Ammonia toxicity</a:t>
            </a:r>
            <a:endParaRPr lang="en-US" dirty="0">
              <a:solidFill>
                <a:prstClr val="black"/>
              </a:solidFill>
              <a:latin typeface="Avenir Next Medium"/>
              <a:cs typeface="Avenir Next Medium"/>
            </a:endParaRPr>
          </a:p>
        </p:txBody>
      </p:sp>
      <p:sp>
        <p:nvSpPr>
          <p:cNvPr id="7" name="TextBox 6"/>
          <p:cNvSpPr txBox="1"/>
          <p:nvPr/>
        </p:nvSpPr>
        <p:spPr>
          <a:xfrm>
            <a:off x="425618" y="5385205"/>
            <a:ext cx="8158365"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These can all be considered critical </a:t>
            </a:r>
            <a:r>
              <a:rPr lang="en-US" dirty="0" smtClean="0">
                <a:solidFill>
                  <a:prstClr val="black"/>
                </a:solidFill>
                <a:latin typeface="Avenir Black"/>
                <a:cs typeface="Avenir Black"/>
              </a:rPr>
              <a:t>operational parameters</a:t>
            </a:r>
            <a:r>
              <a:rPr lang="en-US" dirty="0">
                <a:solidFill>
                  <a:prstClr val="black"/>
                </a:solidFill>
                <a:latin typeface="Avenir Black"/>
                <a:cs typeface="Avenir Black"/>
              </a:rPr>
              <a:t> </a:t>
            </a:r>
            <a:r>
              <a:rPr lang="en-US" dirty="0" smtClean="0">
                <a:solidFill>
                  <a:prstClr val="black"/>
                </a:solidFill>
                <a:latin typeface="Avenir Next Medium"/>
                <a:cs typeface="Avenir Next Medium"/>
              </a:rPr>
              <a:t>and should be monitored to establish a baseline for robust AD operation.</a:t>
            </a:r>
            <a:endParaRPr lang="en-US" dirty="0">
              <a:solidFill>
                <a:prstClr val="black"/>
              </a:solidFill>
              <a:latin typeface="Avenir Next Medium"/>
              <a:cs typeface="Avenir Next Medium"/>
            </a:endParaRP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127204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960805"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Presence of oxygen</a:t>
            </a:r>
            <a:endParaRPr lang="en-US" sz="3200" dirty="0">
              <a:solidFill>
                <a:prstClr val="white"/>
              </a:solidFill>
              <a:latin typeface="Avenir Heavy"/>
              <a:cs typeface="Avenir Heavy"/>
            </a:endParaRPr>
          </a:p>
        </p:txBody>
      </p:sp>
      <p:sp>
        <p:nvSpPr>
          <p:cNvPr id="6" name="TextBox 5"/>
          <p:cNvSpPr txBox="1"/>
          <p:nvPr/>
        </p:nvSpPr>
        <p:spPr>
          <a:xfrm>
            <a:off x="425618" y="787471"/>
            <a:ext cx="8158365"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AD cannot occur in the presence of oxygen gas because even small amounts kills methanogens.</a:t>
            </a:r>
          </a:p>
        </p:txBody>
      </p:sp>
      <p:sp>
        <p:nvSpPr>
          <p:cNvPr id="5" name="TextBox 4"/>
          <p:cNvSpPr txBox="1"/>
          <p:nvPr/>
        </p:nvSpPr>
        <p:spPr>
          <a:xfrm>
            <a:off x="425618" y="1836351"/>
            <a:ext cx="8158365" cy="1080296"/>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However, </a:t>
            </a:r>
            <a:r>
              <a:rPr lang="en-US" dirty="0" smtClean="0">
                <a:solidFill>
                  <a:prstClr val="black"/>
                </a:solidFill>
                <a:latin typeface="Avenir Black"/>
                <a:cs typeface="Avenir Black"/>
              </a:rPr>
              <a:t>small amounts of oxygen </a:t>
            </a:r>
            <a:r>
              <a:rPr lang="en-US" dirty="0" smtClean="0">
                <a:solidFill>
                  <a:prstClr val="black"/>
                </a:solidFill>
                <a:latin typeface="Avenir Next Medium"/>
                <a:cs typeface="Avenir Next Medium"/>
              </a:rPr>
              <a:t>are sometimes introduced into the gas</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space in order to oxidize, and therefore </a:t>
            </a:r>
            <a:r>
              <a:rPr lang="en-US" dirty="0" smtClean="0">
                <a:solidFill>
                  <a:prstClr val="black"/>
                </a:solidFill>
                <a:latin typeface="Avenir Medium"/>
                <a:cs typeface="Avenir Medium"/>
              </a:rPr>
              <a:t>precipitate, sulfur.</a:t>
            </a:r>
          </a:p>
          <a:p>
            <a:pPr marL="285750" indent="-285750">
              <a:lnSpc>
                <a:spcPct val="120000"/>
              </a:lnSpc>
              <a:buFont typeface="Arial"/>
              <a:buChar char="•"/>
            </a:pPr>
            <a:r>
              <a:rPr lang="en-US" dirty="0" smtClean="0">
                <a:solidFill>
                  <a:prstClr val="black"/>
                </a:solidFill>
                <a:latin typeface="Avenir Medium"/>
                <a:cs typeface="Avenir Medium"/>
              </a:rPr>
              <a:t>This technique is discussed in more detail in another module.</a:t>
            </a:r>
            <a:endParaRPr lang="en-US" dirty="0">
              <a:solidFill>
                <a:prstClr val="black"/>
              </a:solidFill>
              <a:latin typeface="Avenir Medium"/>
              <a:cs typeface="Avenir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107522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02932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Digester robustness</a:t>
            </a:r>
            <a:endParaRPr lang="en-US" sz="3200" dirty="0">
              <a:solidFill>
                <a:prstClr val="white"/>
              </a:solidFill>
              <a:latin typeface="Avenir Heavy"/>
              <a:cs typeface="Avenir Heavy"/>
            </a:endParaRPr>
          </a:p>
        </p:txBody>
      </p:sp>
      <p:sp>
        <p:nvSpPr>
          <p:cNvPr id="6" name="TextBox 5"/>
          <p:cNvSpPr txBox="1"/>
          <p:nvPr/>
        </p:nvSpPr>
        <p:spPr>
          <a:xfrm>
            <a:off x="425618" y="787471"/>
            <a:ext cx="8158365"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Robust AD design and construction </a:t>
            </a:r>
            <a:r>
              <a:rPr lang="en-US" dirty="0" smtClean="0">
                <a:solidFill>
                  <a:prstClr val="black"/>
                </a:solidFill>
                <a:latin typeface="Avenir Next Medium"/>
                <a:cs typeface="Avenir Next Medium"/>
              </a:rPr>
              <a:t>allows systems to handle changes of season and temperature.</a:t>
            </a:r>
          </a:p>
        </p:txBody>
      </p:sp>
      <p:sp>
        <p:nvSpPr>
          <p:cNvPr id="5" name="TextBox 4"/>
          <p:cNvSpPr txBox="1"/>
          <p:nvPr/>
        </p:nvSpPr>
        <p:spPr>
          <a:xfrm>
            <a:off x="425618" y="3763747"/>
            <a:ext cx="8158365" cy="2409891"/>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During our first year of operation Vermont Tech’s facility (VTCAD) did not heat feedstock. Feeding the full feed volume of 16,000 gallons / day sometimes lowered temperatures in the hydrolysis tank for part of the day.</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However, the temperature in the more sensitive AD tank were not affected.</a:t>
            </a:r>
          </a:p>
          <a:p>
            <a:pPr marL="285750" indent="-285750">
              <a:lnSpc>
                <a:spcPct val="120000"/>
              </a:lnSpc>
              <a:buFont typeface="Arial"/>
              <a:buChar char="•"/>
            </a:pPr>
            <a:r>
              <a:rPr lang="en-US" dirty="0" smtClean="0">
                <a:solidFill>
                  <a:prstClr val="black"/>
                </a:solidFill>
                <a:latin typeface="Avenir Next Medium"/>
                <a:cs typeface="Avenir Next Medium"/>
              </a:rPr>
              <a:t>When 70% full, VTCAD’s hydrolysis tank has a volume of 73,500 gallons.</a:t>
            </a:r>
          </a:p>
          <a:p>
            <a:pPr marL="285750" indent="-285750">
              <a:lnSpc>
                <a:spcPct val="120000"/>
              </a:lnSpc>
              <a:buFont typeface="Arial"/>
              <a:buChar char="•"/>
            </a:pPr>
            <a:r>
              <a:rPr lang="en-US" dirty="0" smtClean="0">
                <a:solidFill>
                  <a:prstClr val="black"/>
                </a:solidFill>
                <a:latin typeface="Avenir Next Medium"/>
                <a:cs typeface="Avenir Next Medium"/>
              </a:rPr>
              <a:t>The 16,000 gallons feed volume represents 21.7% of hydrolysis volume,</a:t>
            </a:r>
          </a:p>
          <a:p>
            <a:pPr marL="285750" indent="-285750">
              <a:lnSpc>
                <a:spcPct val="120000"/>
              </a:lnSpc>
              <a:buFont typeface="Arial"/>
              <a:buChar char="•"/>
            </a:pPr>
            <a:r>
              <a:rPr lang="en-US" dirty="0" smtClean="0">
                <a:solidFill>
                  <a:prstClr val="black"/>
                </a:solidFill>
                <a:latin typeface="Avenir Next Medium"/>
                <a:cs typeface="Avenir Next Medium"/>
              </a:rPr>
              <a:t>…or 5% of AD volume.</a:t>
            </a:r>
          </a:p>
        </p:txBody>
      </p:sp>
      <p:sp>
        <p:nvSpPr>
          <p:cNvPr id="7" name="TextBox 6"/>
          <p:cNvSpPr txBox="1"/>
          <p:nvPr/>
        </p:nvSpPr>
        <p:spPr>
          <a:xfrm>
            <a:off x="425618" y="1764624"/>
            <a:ext cx="8158365" cy="415498"/>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AD systems can adapt to changes in temperature if they occur </a:t>
            </a:r>
            <a:r>
              <a:rPr lang="en-US" dirty="0" smtClean="0">
                <a:solidFill>
                  <a:prstClr val="black"/>
                </a:solidFill>
                <a:latin typeface="Avenir Black"/>
                <a:cs typeface="Avenir Black"/>
              </a:rPr>
              <a:t>gradually</a:t>
            </a:r>
            <a:r>
              <a:rPr lang="en-US" dirty="0" smtClean="0">
                <a:solidFill>
                  <a:prstClr val="black"/>
                </a:solidFill>
                <a:latin typeface="Avenir Next Medium"/>
                <a:cs typeface="Avenir Next Medium"/>
              </a:rPr>
              <a:t>.</a:t>
            </a:r>
          </a:p>
        </p:txBody>
      </p:sp>
      <p:sp>
        <p:nvSpPr>
          <p:cNvPr id="8" name="TextBox 7"/>
          <p:cNvSpPr txBox="1"/>
          <p:nvPr/>
        </p:nvSpPr>
        <p:spPr>
          <a:xfrm>
            <a:off x="425618" y="2511683"/>
            <a:ext cx="8158365"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Being able to heat organic material before feeding is helpful. If heating is not possible, </a:t>
            </a:r>
            <a:r>
              <a:rPr lang="en-US" dirty="0" smtClean="0">
                <a:solidFill>
                  <a:prstClr val="black"/>
                </a:solidFill>
                <a:latin typeface="Avenir Black"/>
                <a:cs typeface="Avenir Black"/>
              </a:rPr>
              <a:t>cold feedstock should be limited to &lt;5% of the daily load</a:t>
            </a:r>
            <a:r>
              <a:rPr lang="en-US" dirty="0" smtClean="0">
                <a:solidFill>
                  <a:prstClr val="black"/>
                </a:solidFill>
                <a:latin typeface="Avenir Next Medium"/>
                <a:cs typeface="Avenir Next Medium"/>
              </a:rPr>
              <a:t>.</a:t>
            </a:r>
            <a:endParaRPr lang="en-US" dirty="0">
              <a:solidFill>
                <a:prstClr val="black"/>
              </a:solidFill>
              <a:latin typeface="Avenir Next Medium"/>
              <a:cs typeface="Avenir Next Medium"/>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458338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97835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pH range</a:t>
            </a:r>
            <a:endParaRPr lang="en-US" sz="3200" dirty="0">
              <a:solidFill>
                <a:prstClr val="white"/>
              </a:solidFill>
              <a:latin typeface="Avenir Heavy"/>
              <a:cs typeface="Avenir Heavy"/>
            </a:endParaRPr>
          </a:p>
        </p:txBody>
      </p:sp>
      <p:sp>
        <p:nvSpPr>
          <p:cNvPr id="6" name="TextBox 5"/>
          <p:cNvSpPr txBox="1"/>
          <p:nvPr/>
        </p:nvSpPr>
        <p:spPr>
          <a:xfrm>
            <a:off x="425618" y="787471"/>
            <a:ext cx="8158365" cy="415498"/>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The groups of bacteria responsible for AD </a:t>
            </a:r>
            <a:r>
              <a:rPr lang="en-US" dirty="0" smtClean="0">
                <a:solidFill>
                  <a:prstClr val="black"/>
                </a:solidFill>
                <a:latin typeface="Avenir Black"/>
                <a:cs typeface="Avenir Black"/>
              </a:rPr>
              <a:t>have different pH preferences</a:t>
            </a:r>
            <a:r>
              <a:rPr lang="en-US" dirty="0" smtClean="0">
                <a:solidFill>
                  <a:prstClr val="black"/>
                </a:solidFill>
                <a:latin typeface="Avenir Next Medium"/>
                <a:cs typeface="Avenir Next Medium"/>
              </a:rPr>
              <a:t>:</a:t>
            </a:r>
          </a:p>
        </p:txBody>
      </p:sp>
      <p:sp>
        <p:nvSpPr>
          <p:cNvPr id="4" name="TextBox 3"/>
          <p:cNvSpPr txBox="1"/>
          <p:nvPr/>
        </p:nvSpPr>
        <p:spPr>
          <a:xfrm>
            <a:off x="1400606" y="6353631"/>
            <a:ext cx="3305425" cy="307777"/>
          </a:xfrm>
          <a:prstGeom prst="rect">
            <a:avLst/>
          </a:prstGeom>
          <a:noFill/>
        </p:spPr>
        <p:txBody>
          <a:bodyPr wrap="none" rtlCol="0">
            <a:spAutoFit/>
          </a:bodyPr>
          <a:lstStyle/>
          <a:p>
            <a:r>
              <a:rPr lang="en-US" sz="1400" dirty="0" smtClean="0"/>
              <a:t>Saber (2009); </a:t>
            </a:r>
            <a:r>
              <a:rPr lang="en-US" sz="1400" dirty="0" err="1" smtClean="0"/>
              <a:t>Yadvika</a:t>
            </a:r>
            <a:r>
              <a:rPr lang="en-US" sz="1400" dirty="0" smtClean="0"/>
              <a:t> (2004); WPCF (1987)</a:t>
            </a:r>
            <a:endParaRPr lang="en-US" sz="1400" dirty="0"/>
          </a:p>
        </p:txBody>
      </p:sp>
      <p:sp>
        <p:nvSpPr>
          <p:cNvPr id="7" name="TextBox 6"/>
          <p:cNvSpPr txBox="1"/>
          <p:nvPr/>
        </p:nvSpPr>
        <p:spPr>
          <a:xfrm>
            <a:off x="425618" y="1424454"/>
            <a:ext cx="8158365" cy="747897"/>
          </a:xfrm>
          <a:prstGeom prst="rect">
            <a:avLst/>
          </a:prstGeom>
          <a:noFill/>
        </p:spPr>
        <p:txBody>
          <a:bodyPr wrap="square" rtlCol="0">
            <a:spAutoFit/>
          </a:bodyPr>
          <a:lstStyle/>
          <a:p>
            <a:pPr marL="742950" lvl="1" indent="-285750">
              <a:lnSpc>
                <a:spcPct val="120000"/>
              </a:lnSpc>
              <a:buFont typeface="Arial"/>
              <a:buChar char="•"/>
            </a:pPr>
            <a:r>
              <a:rPr lang="en-US" dirty="0" smtClean="0">
                <a:solidFill>
                  <a:prstClr val="black"/>
                </a:solidFill>
                <a:latin typeface="Avenir Next Medium"/>
                <a:cs typeface="Avenir Next Medium"/>
              </a:rPr>
              <a:t>Fermenting bacteria (hydrolysis &amp; </a:t>
            </a:r>
            <a:r>
              <a:rPr lang="en-US" dirty="0" err="1" smtClean="0">
                <a:solidFill>
                  <a:prstClr val="black"/>
                </a:solidFill>
                <a:latin typeface="Avenir Next Medium"/>
                <a:cs typeface="Avenir Next Medium"/>
              </a:rPr>
              <a:t>acetogenesis</a:t>
            </a:r>
            <a:r>
              <a:rPr lang="en-US" dirty="0" smtClean="0">
                <a:solidFill>
                  <a:prstClr val="black"/>
                </a:solidFill>
                <a:latin typeface="Avenir Next Medium"/>
                <a:cs typeface="Avenir Next Medium"/>
              </a:rPr>
              <a:t>) perform best at </a:t>
            </a:r>
            <a:br>
              <a:rPr lang="en-US" dirty="0" smtClean="0">
                <a:solidFill>
                  <a:prstClr val="black"/>
                </a:solidFill>
                <a:latin typeface="Avenir Next Medium"/>
                <a:cs typeface="Avenir Next Medium"/>
              </a:rPr>
            </a:br>
            <a:r>
              <a:rPr lang="en-US" dirty="0" smtClean="0">
                <a:solidFill>
                  <a:prstClr val="black"/>
                </a:solidFill>
                <a:latin typeface="Avenir Medium"/>
                <a:cs typeface="Avenir Medium"/>
              </a:rPr>
              <a:t>pH</a:t>
            </a:r>
            <a:r>
              <a:rPr lang="en-US" dirty="0" smtClean="0">
                <a:solidFill>
                  <a:prstClr val="black"/>
                </a:solidFill>
                <a:latin typeface="Avenir Black"/>
                <a:cs typeface="Avenir Black"/>
              </a:rPr>
              <a:t> 4.5 – 5.5 </a:t>
            </a:r>
            <a:r>
              <a:rPr lang="en-US" dirty="0" smtClean="0">
                <a:solidFill>
                  <a:prstClr val="black"/>
                </a:solidFill>
                <a:latin typeface="Avenir Next Medium"/>
                <a:cs typeface="Avenir Next Medium"/>
              </a:rPr>
              <a:t>but will function above this range </a:t>
            </a:r>
          </a:p>
        </p:txBody>
      </p:sp>
      <p:sp>
        <p:nvSpPr>
          <p:cNvPr id="8" name="TextBox 7"/>
          <p:cNvSpPr txBox="1"/>
          <p:nvPr/>
        </p:nvSpPr>
        <p:spPr>
          <a:xfrm>
            <a:off x="425618" y="2171993"/>
            <a:ext cx="8158365" cy="1892826"/>
          </a:xfrm>
          <a:prstGeom prst="rect">
            <a:avLst/>
          </a:prstGeom>
          <a:noFill/>
        </p:spPr>
        <p:txBody>
          <a:bodyPr wrap="square" rtlCol="0">
            <a:spAutoFit/>
          </a:bodyPr>
          <a:lstStyle/>
          <a:p>
            <a:pPr lvl="1">
              <a:lnSpc>
                <a:spcPct val="120000"/>
              </a:lnSpc>
            </a:pPr>
            <a:endParaRPr lang="en-US" sz="800" dirty="0" smtClean="0">
              <a:solidFill>
                <a:prstClr val="black"/>
              </a:solidFill>
              <a:latin typeface="Avenir Next Medium"/>
              <a:cs typeface="Avenir Next Medium"/>
            </a:endParaRPr>
          </a:p>
          <a:p>
            <a:pPr marL="742950" lvl="1" indent="-285750">
              <a:lnSpc>
                <a:spcPct val="120000"/>
              </a:lnSpc>
              <a:buFont typeface="Arial"/>
              <a:buChar char="•"/>
            </a:pPr>
            <a:r>
              <a:rPr lang="en-US" dirty="0" smtClean="0">
                <a:solidFill>
                  <a:prstClr val="black"/>
                </a:solidFill>
                <a:latin typeface="Avenir Next Medium"/>
                <a:cs typeface="Avenir Next Medium"/>
              </a:rPr>
              <a:t>Methanogens don’t function below pH 6, and perform optimally from</a:t>
            </a:r>
            <a:r>
              <a:rPr lang="en-US" dirty="0">
                <a:solidFill>
                  <a:prstClr val="black"/>
                </a:solidFill>
                <a:latin typeface="Avenir Next Medium"/>
                <a:cs typeface="Avenir Next Medium"/>
              </a:rPr>
              <a:t> </a:t>
            </a:r>
            <a:r>
              <a:rPr lang="en-US" dirty="0" smtClean="0">
                <a:solidFill>
                  <a:prstClr val="black"/>
                </a:solidFill>
                <a:latin typeface="Avenir Black"/>
                <a:cs typeface="Avenir Black"/>
              </a:rPr>
              <a:t>6.8 – 7.2 </a:t>
            </a:r>
            <a:r>
              <a:rPr lang="en-US" dirty="0" smtClean="0">
                <a:solidFill>
                  <a:prstClr val="black"/>
                </a:solidFill>
                <a:latin typeface="Avenir Next Medium"/>
                <a:cs typeface="Avenir Next Medium"/>
              </a:rPr>
              <a:t>(though 6.4 to 8.0 can be tolerated)</a:t>
            </a:r>
          </a:p>
          <a:p>
            <a:pPr marL="1200150" lvl="2" indent="-285750">
              <a:lnSpc>
                <a:spcPct val="120000"/>
              </a:lnSpc>
              <a:buFont typeface="Arial"/>
              <a:buChar char="•"/>
            </a:pPr>
            <a:r>
              <a:rPr lang="en-US" dirty="0" smtClean="0">
                <a:solidFill>
                  <a:prstClr val="black"/>
                </a:solidFill>
                <a:latin typeface="Avenir Next Medium"/>
                <a:cs typeface="Avenir Next Medium"/>
              </a:rPr>
              <a:t>Below pH 6, unionized VFAs are toxic to methanogens.</a:t>
            </a:r>
          </a:p>
          <a:p>
            <a:pPr marL="1200150" lvl="2" indent="-285750">
              <a:lnSpc>
                <a:spcPct val="120000"/>
              </a:lnSpc>
              <a:buFont typeface="Arial"/>
              <a:buChar char="•"/>
            </a:pPr>
            <a:r>
              <a:rPr lang="en-US" dirty="0" smtClean="0">
                <a:solidFill>
                  <a:prstClr val="black"/>
                </a:solidFill>
                <a:latin typeface="Avenir Next Medium"/>
                <a:cs typeface="Avenir Next Medium"/>
              </a:rPr>
              <a:t>Above pH 8, unionized dissolved ammonia is toxic to methanogens.</a:t>
            </a:r>
            <a:endParaRPr lang="en-US" dirty="0">
              <a:solidFill>
                <a:prstClr val="black"/>
              </a:solidFill>
              <a:latin typeface="Avenir Next Medium"/>
              <a:cs typeface="Avenir Next Medium"/>
            </a:endParaRPr>
          </a:p>
        </p:txBody>
      </p:sp>
      <p:sp>
        <p:nvSpPr>
          <p:cNvPr id="9" name="TextBox 8"/>
          <p:cNvSpPr txBox="1"/>
          <p:nvPr/>
        </p:nvSpPr>
        <p:spPr>
          <a:xfrm>
            <a:off x="425618" y="4297913"/>
            <a:ext cx="8158365" cy="1745093"/>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pH measurements of slurry must be taken carefully and quickly because of high levels of dissolved CO</a:t>
            </a:r>
            <a:r>
              <a:rPr lang="en-US" sz="2400" baseline="-25000" dirty="0" smtClean="0">
                <a:solidFill>
                  <a:prstClr val="black"/>
                </a:solidFill>
                <a:latin typeface="Avenir Next Medium"/>
                <a:cs typeface="Avenir Next Medium"/>
              </a:rPr>
              <a:t>2</a:t>
            </a:r>
            <a:r>
              <a:rPr lang="en-US" dirty="0" smtClean="0">
                <a:solidFill>
                  <a:prstClr val="black"/>
                </a:solidFill>
                <a:latin typeface="Avenir Next Medium"/>
                <a:cs typeface="Avenir Next Medium"/>
              </a:rPr>
              <a:t>. Biogas in the headspace is &gt;30% CO</a:t>
            </a:r>
            <a:r>
              <a:rPr lang="en-US" sz="2400" baseline="-25000" dirty="0" smtClean="0">
                <a:solidFill>
                  <a:prstClr val="black"/>
                </a:solidFill>
                <a:latin typeface="Avenir Next Medium"/>
                <a:cs typeface="Avenir Next Medium"/>
              </a:rPr>
              <a:t>2</a:t>
            </a:r>
            <a:r>
              <a:rPr lang="en-US" dirty="0" smtClean="0">
                <a:solidFill>
                  <a:prstClr val="black"/>
                </a:solidFill>
                <a:latin typeface="Avenir Next Medium"/>
                <a:cs typeface="Avenir Next Medium"/>
              </a:rPr>
              <a:t>, so the</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slurry gains quite a bit. The level of carbonates in the slurry helps determine </a:t>
            </a:r>
            <a:r>
              <a:rPr lang="en-US" dirty="0" err="1" smtClean="0">
                <a:solidFill>
                  <a:prstClr val="black"/>
                </a:solidFill>
                <a:latin typeface="Avenir Next Medium"/>
                <a:cs typeface="Avenir Next Medium"/>
              </a:rPr>
              <a:t>pH.</a:t>
            </a:r>
            <a:r>
              <a:rPr lang="en-US" dirty="0" smtClean="0">
                <a:solidFill>
                  <a:prstClr val="black"/>
                </a:solidFill>
                <a:latin typeface="Avenir Next Medium"/>
                <a:cs typeface="Avenir Next Medium"/>
              </a:rPr>
              <a:t> When samples are pulled some CO</a:t>
            </a:r>
            <a:r>
              <a:rPr lang="en-US" sz="2400" baseline="-25000" dirty="0" smtClean="0">
                <a:solidFill>
                  <a:prstClr val="black"/>
                </a:solidFill>
                <a:latin typeface="Avenir Next Medium"/>
                <a:cs typeface="Avenir Next Medium"/>
              </a:rPr>
              <a:t>2</a:t>
            </a:r>
            <a:r>
              <a:rPr lang="en-US" dirty="0" smtClean="0">
                <a:solidFill>
                  <a:prstClr val="black"/>
                </a:solidFill>
                <a:latin typeface="Avenir Next Medium"/>
                <a:cs typeface="Avenir Next Medium"/>
              </a:rPr>
              <a:t> evaporates quickly </a:t>
            </a:r>
            <a:r>
              <a:rPr lang="en-US" dirty="0" smtClean="0">
                <a:solidFill>
                  <a:prstClr val="black"/>
                </a:solidFill>
                <a:latin typeface="Avenir Black"/>
                <a:cs typeface="Avenir Black"/>
              </a:rPr>
              <a:t>causing pH to</a:t>
            </a:r>
            <a:br>
              <a:rPr lang="en-US" dirty="0" smtClean="0">
                <a:solidFill>
                  <a:prstClr val="black"/>
                </a:solidFill>
                <a:latin typeface="Avenir Black"/>
                <a:cs typeface="Avenir Black"/>
              </a:rPr>
            </a:br>
            <a:r>
              <a:rPr lang="en-US" dirty="0" smtClean="0">
                <a:solidFill>
                  <a:prstClr val="black"/>
                </a:solidFill>
                <a:latin typeface="Avenir Black"/>
                <a:cs typeface="Avenir Black"/>
              </a:rPr>
              <a:t>appear higher than it is in the AD</a:t>
            </a:r>
            <a:r>
              <a:rPr lang="en-US" dirty="0" smtClean="0">
                <a:solidFill>
                  <a:prstClr val="black"/>
                </a:solidFill>
                <a:latin typeface="Avenir Next Medium"/>
                <a:cs typeface="Avenir Next Medium"/>
              </a:rPr>
              <a:t>. </a:t>
            </a: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633110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54501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Buffers</a:t>
            </a:r>
            <a:endParaRPr lang="en-US" sz="3200" dirty="0">
              <a:solidFill>
                <a:prstClr val="white"/>
              </a:solidFill>
              <a:latin typeface="Avenir Heavy"/>
              <a:cs typeface="Avenir Heavy"/>
            </a:endParaRPr>
          </a:p>
        </p:txBody>
      </p:sp>
      <p:sp>
        <p:nvSpPr>
          <p:cNvPr id="6" name="TextBox 5"/>
          <p:cNvSpPr txBox="1"/>
          <p:nvPr/>
        </p:nvSpPr>
        <p:spPr>
          <a:xfrm>
            <a:off x="425618" y="787471"/>
            <a:ext cx="8299472" cy="415498"/>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The </a:t>
            </a:r>
            <a:r>
              <a:rPr lang="en-US" dirty="0">
                <a:solidFill>
                  <a:prstClr val="black"/>
                </a:solidFill>
                <a:latin typeface="Avenir Next Medium"/>
                <a:cs typeface="Avenir Next Medium"/>
              </a:rPr>
              <a:t>pH of the slurry is determined by the balance of VFAs, CO</a:t>
            </a:r>
            <a:r>
              <a:rPr lang="en-US" sz="2400" baseline="-25000" dirty="0">
                <a:solidFill>
                  <a:prstClr val="black"/>
                </a:solidFill>
                <a:latin typeface="Avenir Next Medium"/>
                <a:cs typeface="Avenir Next Medium"/>
              </a:rPr>
              <a:t>2</a:t>
            </a:r>
            <a:r>
              <a:rPr lang="en-US" dirty="0">
                <a:solidFill>
                  <a:prstClr val="black"/>
                </a:solidFill>
                <a:latin typeface="Avenir Next Medium"/>
                <a:cs typeface="Avenir Next Medium"/>
              </a:rPr>
              <a:t> &amp; </a:t>
            </a:r>
            <a:r>
              <a:rPr lang="en-US" dirty="0" smtClean="0">
                <a:solidFill>
                  <a:prstClr val="black"/>
                </a:solidFill>
                <a:latin typeface="Avenir Black"/>
                <a:cs typeface="Avenir Black"/>
              </a:rPr>
              <a:t>alkalinity</a:t>
            </a:r>
            <a:r>
              <a:rPr lang="en-US" dirty="0" smtClean="0">
                <a:solidFill>
                  <a:prstClr val="black"/>
                </a:solidFill>
                <a:latin typeface="Avenir Next Medium"/>
                <a:cs typeface="Avenir Next Medium"/>
              </a:rPr>
              <a:t>.</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425618" y="4708877"/>
            <a:ext cx="8299472" cy="1412694"/>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When pH begins to drop</a:t>
            </a:r>
            <a:r>
              <a:rPr lang="en-US" dirty="0">
                <a:solidFill>
                  <a:prstClr val="black"/>
                </a:solidFill>
                <a:latin typeface="Avenir Next Medium"/>
                <a:cs typeface="Avenir Next Medium"/>
              </a:rPr>
              <a:t>,</a:t>
            </a:r>
            <a:r>
              <a:rPr lang="en-US" dirty="0" smtClean="0">
                <a:solidFill>
                  <a:prstClr val="black"/>
                </a:solidFill>
                <a:latin typeface="Avenir Next Medium"/>
                <a:cs typeface="Avenir Next Medium"/>
              </a:rPr>
              <a:t> buffering capacity is nearly depleted.</a:t>
            </a:r>
          </a:p>
          <a:p>
            <a:pPr marL="742950" lvl="1" indent="-285750">
              <a:lnSpc>
                <a:spcPct val="120000"/>
              </a:lnSpc>
              <a:buFont typeface="Arial"/>
              <a:buChar char="•"/>
            </a:pPr>
            <a:r>
              <a:rPr lang="en-US" dirty="0" smtClean="0">
                <a:solidFill>
                  <a:prstClr val="black"/>
                </a:solidFill>
                <a:latin typeface="Avenir Next Medium"/>
                <a:cs typeface="Avenir Next Medium"/>
              </a:rPr>
              <a:t>The rate of fermentation is greater than the rate of </a:t>
            </a:r>
            <a:r>
              <a:rPr lang="en-US" dirty="0" err="1" smtClean="0">
                <a:solidFill>
                  <a:prstClr val="black"/>
                </a:solidFill>
                <a:latin typeface="Avenir Next Medium"/>
                <a:cs typeface="Avenir Next Medium"/>
              </a:rPr>
              <a:t>methanogenesis</a:t>
            </a:r>
            <a:r>
              <a:rPr lang="en-US" dirty="0" smtClean="0">
                <a:solidFill>
                  <a:prstClr val="black"/>
                </a:solidFill>
                <a:latin typeface="Avenir Next Medium"/>
                <a:cs typeface="Avenir Next Medium"/>
              </a:rPr>
              <a:t>.</a:t>
            </a:r>
          </a:p>
          <a:p>
            <a:pPr marL="742950" lvl="1" indent="-285750">
              <a:lnSpc>
                <a:spcPct val="120000"/>
              </a:lnSpc>
              <a:buFont typeface="Arial"/>
              <a:buChar char="•"/>
            </a:pPr>
            <a:r>
              <a:rPr lang="en-US" dirty="0" smtClean="0">
                <a:solidFill>
                  <a:prstClr val="black"/>
                </a:solidFill>
                <a:latin typeface="Avenir Next Medium"/>
                <a:cs typeface="Avenir Next Medium"/>
              </a:rPr>
              <a:t>Bacteria may be growing slowly or have been washed out.</a:t>
            </a:r>
          </a:p>
          <a:p>
            <a:pPr marL="742950" lvl="1" indent="-285750">
              <a:lnSpc>
                <a:spcPct val="120000"/>
              </a:lnSpc>
              <a:buFont typeface="Arial"/>
              <a:buChar char="•"/>
            </a:pPr>
            <a:r>
              <a:rPr lang="en-US" dirty="0" smtClean="0">
                <a:solidFill>
                  <a:prstClr val="black"/>
                </a:solidFill>
                <a:latin typeface="Avenir Next Medium"/>
                <a:cs typeface="Avenir Next Medium"/>
              </a:rPr>
              <a:t>Toxins may be present.</a:t>
            </a:r>
          </a:p>
        </p:txBody>
      </p:sp>
      <p:sp>
        <p:nvSpPr>
          <p:cNvPr id="8" name="TextBox 7"/>
          <p:cNvSpPr txBox="1"/>
          <p:nvPr/>
        </p:nvSpPr>
        <p:spPr>
          <a:xfrm>
            <a:off x="425618" y="1286510"/>
            <a:ext cx="8299472"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This is the </a:t>
            </a:r>
            <a:r>
              <a:rPr lang="en-US" dirty="0" smtClean="0">
                <a:solidFill>
                  <a:prstClr val="black"/>
                </a:solidFill>
                <a:latin typeface="Avenir Black"/>
                <a:cs typeface="Avenir Black"/>
              </a:rPr>
              <a:t>buffering </a:t>
            </a:r>
            <a:r>
              <a:rPr lang="en-US" dirty="0">
                <a:solidFill>
                  <a:prstClr val="black"/>
                </a:solidFill>
                <a:latin typeface="Avenir Black"/>
                <a:cs typeface="Avenir Black"/>
              </a:rPr>
              <a:t>capacity: </a:t>
            </a:r>
            <a:r>
              <a:rPr lang="en-US" dirty="0">
                <a:solidFill>
                  <a:prstClr val="black"/>
                </a:solidFill>
                <a:latin typeface="Avenir Next Medium"/>
                <a:cs typeface="Avenir Next Medium"/>
              </a:rPr>
              <a:t>the ability of the slurry to resist changes of pH </a:t>
            </a:r>
            <a:r>
              <a:rPr lang="en-US" dirty="0" smtClean="0">
                <a:solidFill>
                  <a:prstClr val="black"/>
                </a:solidFill>
                <a:latin typeface="Avenir Next Medium"/>
                <a:cs typeface="Avenir Next Medium"/>
              </a:rPr>
              <a:t>when chemical </a:t>
            </a:r>
            <a:r>
              <a:rPr lang="en-US" dirty="0">
                <a:solidFill>
                  <a:prstClr val="black"/>
                </a:solidFill>
                <a:latin typeface="Avenir Next Medium"/>
                <a:cs typeface="Avenir Next Medium"/>
              </a:rPr>
              <a:t>composition changes. </a:t>
            </a:r>
          </a:p>
        </p:txBody>
      </p:sp>
      <p:sp>
        <p:nvSpPr>
          <p:cNvPr id="9" name="TextBox 8"/>
          <p:cNvSpPr txBox="1"/>
          <p:nvPr/>
        </p:nvSpPr>
        <p:spPr>
          <a:xfrm>
            <a:off x="425618" y="2164517"/>
            <a:ext cx="8299472" cy="2409891"/>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In </a:t>
            </a:r>
            <a:r>
              <a:rPr lang="en-US" dirty="0">
                <a:solidFill>
                  <a:prstClr val="black"/>
                </a:solidFill>
                <a:latin typeface="Avenir Next Medium"/>
                <a:cs typeface="Avenir Next Medium"/>
              </a:rPr>
              <a:t>AD systems, the </a:t>
            </a:r>
            <a:r>
              <a:rPr lang="en-US" dirty="0">
                <a:solidFill>
                  <a:prstClr val="black"/>
                </a:solidFill>
                <a:latin typeface="Avenir Black"/>
                <a:cs typeface="Avenir Black"/>
              </a:rPr>
              <a:t>carbonate acid-base </a:t>
            </a:r>
            <a:r>
              <a:rPr lang="en-US" dirty="0" smtClean="0">
                <a:solidFill>
                  <a:prstClr val="black"/>
                </a:solidFill>
                <a:latin typeface="Avenir Black"/>
                <a:cs typeface="Avenir Black"/>
              </a:rPr>
              <a:t>buffering </a:t>
            </a:r>
            <a:r>
              <a:rPr lang="en-US" dirty="0" smtClean="0">
                <a:solidFill>
                  <a:prstClr val="black"/>
                </a:solidFill>
                <a:latin typeface="Avenir Next Medium"/>
                <a:cs typeface="Avenir Next Medium"/>
              </a:rPr>
              <a:t>system </a:t>
            </a:r>
            <a:r>
              <a:rPr lang="en-US" dirty="0">
                <a:solidFill>
                  <a:prstClr val="black"/>
                </a:solidFill>
                <a:latin typeface="Avenir Next Medium"/>
                <a:cs typeface="Avenir Next Medium"/>
              </a:rPr>
              <a:t>exerts the most control over </a:t>
            </a:r>
            <a:r>
              <a:rPr lang="en-US" dirty="0" err="1">
                <a:solidFill>
                  <a:prstClr val="black"/>
                </a:solidFill>
                <a:latin typeface="Avenir Next Medium"/>
                <a:cs typeface="Avenir Next Medium"/>
              </a:rPr>
              <a:t>pH.</a:t>
            </a:r>
            <a:endParaRPr lang="en-US" dirty="0">
              <a:solidFill>
                <a:prstClr val="black"/>
              </a:solidFill>
              <a:latin typeface="Avenir Next Medium"/>
              <a:cs typeface="Avenir Next Medium"/>
            </a:endParaRPr>
          </a:p>
          <a:p>
            <a:pPr marL="285750" indent="-285750">
              <a:lnSpc>
                <a:spcPct val="120000"/>
              </a:lnSpc>
              <a:buFont typeface="Arial"/>
              <a:buChar char="•"/>
            </a:pPr>
            <a:r>
              <a:rPr lang="en-US" dirty="0">
                <a:solidFill>
                  <a:prstClr val="black"/>
                </a:solidFill>
                <a:latin typeface="Avenir Next Medium"/>
                <a:cs typeface="Avenir Next Medium"/>
              </a:rPr>
              <a:t>In a balanced AD, VFA concentrations are low and total alkalinity should be roughly equal to bicarbonate alkalinity.</a:t>
            </a:r>
          </a:p>
          <a:p>
            <a:pPr marL="285750" indent="-285750">
              <a:lnSpc>
                <a:spcPct val="120000"/>
              </a:lnSpc>
              <a:buFont typeface="Arial"/>
              <a:buChar char="•"/>
            </a:pPr>
            <a:r>
              <a:rPr lang="en-US" dirty="0">
                <a:solidFill>
                  <a:prstClr val="black"/>
                </a:solidFill>
                <a:latin typeface="Avenir Next Medium"/>
                <a:cs typeface="Avenir Next Medium"/>
              </a:rPr>
              <a:t>Bicarbonate alkalinity should be 2500 – 5000 mg/L in a stable AD system</a:t>
            </a:r>
            <a:r>
              <a:rPr lang="en-US" dirty="0" smtClean="0">
                <a:solidFill>
                  <a:prstClr val="black"/>
                </a:solidFill>
                <a:latin typeface="Avenir Next Medium"/>
                <a:cs typeface="Avenir Next Medium"/>
              </a:rPr>
              <a:t>.</a:t>
            </a:r>
          </a:p>
          <a:p>
            <a:pPr marL="285750" indent="-285750">
              <a:lnSpc>
                <a:spcPct val="120000"/>
              </a:lnSpc>
              <a:buFont typeface="Arial"/>
              <a:buChar char="•"/>
            </a:pPr>
            <a:r>
              <a:rPr lang="en-US" dirty="0" smtClean="0">
                <a:solidFill>
                  <a:prstClr val="black"/>
                </a:solidFill>
                <a:latin typeface="Avenir Next Medium"/>
                <a:cs typeface="Avenir Next Medium"/>
              </a:rPr>
              <a:t>Bicarbonate buffer is present in feedstock, particularly manure, and…</a:t>
            </a:r>
          </a:p>
          <a:p>
            <a:pPr marL="285750" indent="-285750">
              <a:lnSpc>
                <a:spcPct val="120000"/>
              </a:lnSpc>
              <a:buFont typeface="Arial"/>
              <a:buChar char="•"/>
            </a:pPr>
            <a:r>
              <a:rPr lang="en-US" dirty="0" smtClean="0">
                <a:solidFill>
                  <a:prstClr val="black"/>
                </a:solidFill>
                <a:latin typeface="Avenir Next Medium"/>
                <a:cs typeface="Avenir Next Medium"/>
              </a:rPr>
              <a:t>… are created by methanogens: carbonates, bicarbonates, </a:t>
            </a:r>
            <a:r>
              <a:rPr lang="en-US" dirty="0" err="1" smtClean="0">
                <a:solidFill>
                  <a:prstClr val="black"/>
                </a:solidFill>
                <a:latin typeface="Avenir Next Medium"/>
                <a:cs typeface="Avenir Next Medium"/>
              </a:rPr>
              <a:t>ammonia.z</a:t>
            </a:r>
            <a:endParaRPr lang="en-US" dirty="0" smtClean="0">
              <a:solidFill>
                <a:prstClr val="black"/>
              </a:solidFill>
              <a:latin typeface="Avenir Next Medium"/>
              <a:cs typeface="Avenir Next Medium"/>
            </a:endParaRP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515764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90382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Bacteria &amp; methanogens</a:t>
            </a:r>
            <a:endParaRPr lang="en-US" sz="3200" dirty="0">
              <a:solidFill>
                <a:prstClr val="white"/>
              </a:solidFill>
              <a:latin typeface="Avenir Heavy"/>
              <a:cs typeface="Avenir Heavy"/>
            </a:endParaRPr>
          </a:p>
        </p:txBody>
      </p:sp>
      <p:sp>
        <p:nvSpPr>
          <p:cNvPr id="6" name="TextBox 5"/>
          <p:cNvSpPr txBox="1"/>
          <p:nvPr/>
        </p:nvSpPr>
        <p:spPr>
          <a:xfrm>
            <a:off x="425619" y="787471"/>
            <a:ext cx="8539088" cy="3665619"/>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Fermenting bacteria: </a:t>
            </a:r>
            <a:r>
              <a:rPr lang="en-US" dirty="0" smtClean="0">
                <a:solidFill>
                  <a:prstClr val="black"/>
                </a:solidFill>
                <a:latin typeface="Avenir Next Medium"/>
                <a:cs typeface="Avenir Next Medium"/>
              </a:rPr>
              <a:t>bacteria that degrade organic compounds to organic acids like acetic acid.</a:t>
            </a:r>
          </a:p>
          <a:p>
            <a:pPr>
              <a:lnSpc>
                <a:spcPct val="120000"/>
              </a:lnSpc>
            </a:pPr>
            <a:endParaRPr lang="en-US" sz="1000" dirty="0" smtClean="0">
              <a:solidFill>
                <a:prstClr val="black"/>
              </a:solidFill>
              <a:latin typeface="Avenir Next Medium"/>
              <a:cs typeface="Avenir Next Medium"/>
            </a:endParaRPr>
          </a:p>
          <a:p>
            <a:pPr marL="742950" lvl="1" indent="-285750">
              <a:lnSpc>
                <a:spcPct val="120000"/>
              </a:lnSpc>
              <a:buFont typeface="Arial"/>
              <a:buChar char="•"/>
            </a:pPr>
            <a:r>
              <a:rPr lang="en-US" dirty="0" smtClean="0">
                <a:solidFill>
                  <a:prstClr val="black"/>
                </a:solidFill>
                <a:latin typeface="Avenir Black"/>
                <a:cs typeface="Avenir Black"/>
              </a:rPr>
              <a:t>Hydrolytic bacteria: </a:t>
            </a:r>
            <a:r>
              <a:rPr lang="en-US" dirty="0" smtClean="0">
                <a:solidFill>
                  <a:prstClr val="black"/>
                </a:solidFill>
                <a:latin typeface="Avenir Next Medium"/>
                <a:cs typeface="Avenir Next Medium"/>
              </a:rPr>
              <a:t>convert complex organics like polysaccharides and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proteins to simpler molecules.</a:t>
            </a:r>
          </a:p>
          <a:p>
            <a:pPr lvl="1">
              <a:lnSpc>
                <a:spcPct val="120000"/>
              </a:lnSpc>
            </a:pPr>
            <a:endParaRPr lang="en-US" sz="1000" dirty="0" smtClean="0">
              <a:solidFill>
                <a:prstClr val="black"/>
              </a:solidFill>
              <a:latin typeface="Avenir Next Medium"/>
              <a:cs typeface="Avenir Next Medium"/>
            </a:endParaRPr>
          </a:p>
          <a:p>
            <a:pPr marL="742950" lvl="1" indent="-285750">
              <a:lnSpc>
                <a:spcPct val="120000"/>
              </a:lnSpc>
              <a:buFont typeface="Arial"/>
              <a:buChar char="•"/>
            </a:pPr>
            <a:r>
              <a:rPr lang="en-US" dirty="0" err="1" smtClean="0">
                <a:solidFill>
                  <a:prstClr val="black"/>
                </a:solidFill>
                <a:latin typeface="Avenir Black"/>
                <a:cs typeface="Avenir Black"/>
              </a:rPr>
              <a:t>Acidogenic</a:t>
            </a:r>
            <a:r>
              <a:rPr lang="en-US" dirty="0" smtClean="0">
                <a:solidFill>
                  <a:prstClr val="black"/>
                </a:solidFill>
                <a:latin typeface="Avenir Black"/>
                <a:cs typeface="Avenir Black"/>
              </a:rPr>
              <a:t> bacteria: </a:t>
            </a:r>
            <a:r>
              <a:rPr lang="en-US" dirty="0" smtClean="0">
                <a:solidFill>
                  <a:prstClr val="black"/>
                </a:solidFill>
                <a:latin typeface="Avenir Next Medium"/>
                <a:cs typeface="Avenir Next Medium"/>
              </a:rPr>
              <a:t>reduce simple organic molecules to organic acids.</a:t>
            </a:r>
          </a:p>
          <a:p>
            <a:pPr marL="742950" lvl="1" indent="-285750">
              <a:lnSpc>
                <a:spcPct val="120000"/>
              </a:lnSpc>
              <a:buFont typeface="Arial"/>
              <a:buChar char="•"/>
            </a:pPr>
            <a:endParaRPr lang="en-US" sz="1000" dirty="0" smtClean="0">
              <a:solidFill>
                <a:prstClr val="black"/>
              </a:solidFill>
              <a:latin typeface="Avenir Black"/>
              <a:cs typeface="Avenir Black"/>
            </a:endParaRPr>
          </a:p>
          <a:p>
            <a:pPr marL="742950" lvl="1" indent="-285750">
              <a:lnSpc>
                <a:spcPct val="120000"/>
              </a:lnSpc>
              <a:buFont typeface="Arial"/>
              <a:buChar char="•"/>
            </a:pPr>
            <a:r>
              <a:rPr lang="en-US" dirty="0" err="1" smtClean="0">
                <a:solidFill>
                  <a:prstClr val="black"/>
                </a:solidFill>
                <a:latin typeface="Avenir Black"/>
                <a:cs typeface="Avenir Black"/>
              </a:rPr>
              <a:t>Acetogenic</a:t>
            </a:r>
            <a:endParaRPr lang="en-US" dirty="0" smtClean="0">
              <a:solidFill>
                <a:prstClr val="black"/>
              </a:solidFill>
              <a:latin typeface="Avenir Black"/>
              <a:cs typeface="Avenir Black"/>
            </a:endParaRPr>
          </a:p>
          <a:p>
            <a:pPr marL="742950" lvl="1" indent="-285750">
              <a:lnSpc>
                <a:spcPct val="120000"/>
              </a:lnSpc>
              <a:buFont typeface="Arial"/>
              <a:buChar char="•"/>
            </a:pPr>
            <a:endParaRPr lang="en-US" sz="1000" dirty="0" smtClean="0">
              <a:solidFill>
                <a:prstClr val="black"/>
              </a:solidFill>
              <a:latin typeface="Avenir Black"/>
              <a:cs typeface="Avenir Black"/>
            </a:endParaRPr>
          </a:p>
          <a:p>
            <a:pPr marL="742950" lvl="1" indent="-285750">
              <a:lnSpc>
                <a:spcPct val="120000"/>
              </a:lnSpc>
              <a:buFont typeface="Arial"/>
              <a:buChar char="•"/>
            </a:pPr>
            <a:r>
              <a:rPr lang="en-US" dirty="0" err="1" smtClean="0">
                <a:solidFill>
                  <a:prstClr val="black"/>
                </a:solidFill>
                <a:latin typeface="Avenir Black"/>
                <a:cs typeface="Avenir Black"/>
              </a:rPr>
              <a:t>Homoacetogenic</a:t>
            </a:r>
            <a:endParaRPr lang="en-US" dirty="0" smtClean="0">
              <a:solidFill>
                <a:prstClr val="black"/>
              </a:solidFill>
              <a:latin typeface="Avenir Black"/>
              <a:cs typeface="Avenir Black"/>
            </a:endParaRPr>
          </a:p>
          <a:p>
            <a:pPr marL="742950" lvl="1" indent="-285750">
              <a:lnSpc>
                <a:spcPct val="120000"/>
              </a:lnSpc>
              <a:buFont typeface="Arial"/>
              <a:buChar char="•"/>
            </a:pPr>
            <a:endParaRPr lang="en-US" sz="1000" dirty="0" smtClean="0">
              <a:solidFill>
                <a:prstClr val="black"/>
              </a:solidFill>
              <a:latin typeface="Avenir Black"/>
              <a:cs typeface="Avenir Black"/>
            </a:endParaRPr>
          </a:p>
          <a:p>
            <a:pPr marL="742950" lvl="1" indent="-285750">
              <a:lnSpc>
                <a:spcPct val="120000"/>
              </a:lnSpc>
              <a:buFont typeface="Arial"/>
              <a:buChar char="•"/>
            </a:pPr>
            <a:r>
              <a:rPr lang="en-US" dirty="0" err="1" smtClean="0">
                <a:solidFill>
                  <a:prstClr val="black"/>
                </a:solidFill>
                <a:latin typeface="Avenir Black"/>
                <a:cs typeface="Avenir Black"/>
              </a:rPr>
              <a:t>Syntrophic</a:t>
            </a:r>
            <a:endParaRPr lang="en-US" dirty="0" smtClean="0">
              <a:solidFill>
                <a:prstClr val="black"/>
              </a:solidFill>
              <a:latin typeface="Avenir Black"/>
              <a:cs typeface="Avenir Black"/>
            </a:endParaRPr>
          </a:p>
        </p:txBody>
      </p:sp>
      <p:sp>
        <p:nvSpPr>
          <p:cNvPr id="4" name="Right Bracket 3"/>
          <p:cNvSpPr/>
          <p:nvPr/>
        </p:nvSpPr>
        <p:spPr>
          <a:xfrm>
            <a:off x="3288256" y="3074995"/>
            <a:ext cx="246594" cy="1350158"/>
          </a:xfrm>
          <a:prstGeom prst="righ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a:off x="3522392" y="3752714"/>
            <a:ext cx="419209" cy="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3902128" y="3553107"/>
            <a:ext cx="3561687" cy="369332"/>
          </a:xfrm>
          <a:prstGeom prst="rect">
            <a:avLst/>
          </a:prstGeom>
          <a:noFill/>
        </p:spPr>
        <p:txBody>
          <a:bodyPr wrap="none" rtlCol="0">
            <a:spAutoFit/>
          </a:bodyPr>
          <a:lstStyle/>
          <a:p>
            <a:r>
              <a:rPr lang="en-US" dirty="0" smtClean="0">
                <a:latin typeface="Avenir Next Medium"/>
                <a:cs typeface="Avenir Next Medium"/>
              </a:rPr>
              <a:t>convert organic acids to acetate</a:t>
            </a:r>
            <a:endParaRPr lang="en-US" dirty="0">
              <a:latin typeface="Avenir Next Medium"/>
              <a:cs typeface="Avenir Next Medium"/>
            </a:endParaRPr>
          </a:p>
        </p:txBody>
      </p:sp>
      <p:sp>
        <p:nvSpPr>
          <p:cNvPr id="9" name="TextBox 8"/>
          <p:cNvSpPr txBox="1"/>
          <p:nvPr/>
        </p:nvSpPr>
        <p:spPr>
          <a:xfrm>
            <a:off x="425618" y="4734928"/>
            <a:ext cx="6765363" cy="415498"/>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Methanogens: </a:t>
            </a:r>
            <a:r>
              <a:rPr lang="en-US" dirty="0" smtClean="0">
                <a:solidFill>
                  <a:prstClr val="black"/>
                </a:solidFill>
                <a:latin typeface="Avenir Next Medium"/>
                <a:cs typeface="Avenir Next Medium"/>
              </a:rPr>
              <a:t>bacteria that convert acetic acid into methane.</a:t>
            </a:r>
            <a:endParaRPr lang="en-US" dirty="0">
              <a:solidFill>
                <a:prstClr val="black"/>
              </a:solidFill>
              <a:latin typeface="Avenir Next Medium"/>
              <a:cs typeface="Avenir Next Medium"/>
            </a:endParaRPr>
          </a:p>
        </p:txBody>
      </p:sp>
      <p:sp>
        <p:nvSpPr>
          <p:cNvPr id="10" name="TextBox 9"/>
          <p:cNvSpPr txBox="1"/>
          <p:nvPr/>
        </p:nvSpPr>
        <p:spPr>
          <a:xfrm>
            <a:off x="425618" y="5544739"/>
            <a:ext cx="8027543" cy="415498"/>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Manure should provide all of the bacteria needed for anaerobic digestion.</a:t>
            </a:r>
            <a:endParaRPr lang="en-US" dirty="0">
              <a:solidFill>
                <a:prstClr val="black"/>
              </a:solidFill>
              <a:latin typeface="Avenir Next Medium"/>
              <a:cs typeface="Avenir Next Medium"/>
            </a:endParaRPr>
          </a:p>
        </p:txBody>
      </p:sp>
      <p:grpSp>
        <p:nvGrpSpPr>
          <p:cNvPr id="11" name="Group 10"/>
          <p:cNvGrpSpPr/>
          <p:nvPr/>
        </p:nvGrpSpPr>
        <p:grpSpPr>
          <a:xfrm>
            <a:off x="8098116" y="14530"/>
            <a:ext cx="830994" cy="634504"/>
            <a:chOff x="2066934" y="1319924"/>
            <a:chExt cx="3038142" cy="2464745"/>
          </a:xfrm>
        </p:grpSpPr>
        <p:sp>
          <p:nvSpPr>
            <p:cNvPr id="12" name="Oval 11"/>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ardrop 12"/>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631367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0168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VFA:TA ratio</a:t>
            </a:r>
            <a:endParaRPr lang="en-US" sz="3200" dirty="0">
              <a:solidFill>
                <a:prstClr val="white"/>
              </a:solidFill>
              <a:latin typeface="Avenir Heavy"/>
              <a:cs typeface="Avenir Heavy"/>
            </a:endParaRPr>
          </a:p>
        </p:txBody>
      </p:sp>
      <p:sp>
        <p:nvSpPr>
          <p:cNvPr id="6" name="TextBox 5"/>
          <p:cNvSpPr txBox="1"/>
          <p:nvPr/>
        </p:nvSpPr>
        <p:spPr>
          <a:xfrm>
            <a:off x="425617" y="787471"/>
            <a:ext cx="8477659" cy="415498"/>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The ratio of volatile fatty acids : total alkalinity (</a:t>
            </a:r>
            <a:r>
              <a:rPr lang="en-US" dirty="0" smtClean="0">
                <a:solidFill>
                  <a:prstClr val="black"/>
                </a:solidFill>
                <a:latin typeface="Avenir Black"/>
                <a:cs typeface="Avenir Black"/>
              </a:rPr>
              <a:t>Ripley ratio</a:t>
            </a:r>
            <a:r>
              <a:rPr lang="en-US" dirty="0" smtClean="0">
                <a:solidFill>
                  <a:prstClr val="black"/>
                </a:solidFill>
                <a:latin typeface="Avenir Next Medium"/>
                <a:cs typeface="Avenir Next Medium"/>
              </a:rPr>
              <a:t>) is a useful test.</a:t>
            </a:r>
          </a:p>
        </p:txBody>
      </p:sp>
      <p:sp>
        <p:nvSpPr>
          <p:cNvPr id="5" name="TextBox 4"/>
          <p:cNvSpPr txBox="1"/>
          <p:nvPr/>
        </p:nvSpPr>
        <p:spPr>
          <a:xfrm>
            <a:off x="425617" y="1156724"/>
            <a:ext cx="8477659"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Next Medium"/>
                <a:cs typeface="Avenir Next Medium"/>
              </a:rPr>
              <a:t>pH a bit like starlight: pH values indicate biochemical balance from the past and is a good indicator of what has happened, rather than current state.</a:t>
            </a:r>
          </a:p>
        </p:txBody>
      </p:sp>
      <p:sp>
        <p:nvSpPr>
          <p:cNvPr id="7" name="TextBox 6"/>
          <p:cNvSpPr txBox="1"/>
          <p:nvPr/>
        </p:nvSpPr>
        <p:spPr>
          <a:xfrm>
            <a:off x="425617" y="1847012"/>
            <a:ext cx="8477659"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Next Medium"/>
                <a:cs typeface="Avenir Next Medium"/>
              </a:rPr>
              <a:t>The VFA:TA gives operators a better view of what is going on in the digester </a:t>
            </a:r>
            <a:r>
              <a:rPr lang="en-US" u="sng" dirty="0" smtClean="0">
                <a:solidFill>
                  <a:prstClr val="black"/>
                </a:solidFill>
                <a:latin typeface="Avenir Next Medium"/>
                <a:cs typeface="Avenir Next Medium"/>
              </a:rPr>
              <a:t>now</a:t>
            </a:r>
            <a:r>
              <a:rPr lang="en-US" dirty="0" smtClean="0">
                <a:solidFill>
                  <a:prstClr val="black"/>
                </a:solidFill>
                <a:latin typeface="Avenir Next Medium"/>
                <a:cs typeface="Avenir Next Medium"/>
              </a:rPr>
              <a:t>. For example: the ratio can reach 7.5:1 before pH begins to change.</a:t>
            </a:r>
          </a:p>
        </p:txBody>
      </p:sp>
      <p:sp>
        <p:nvSpPr>
          <p:cNvPr id="8" name="TextBox 7"/>
          <p:cNvSpPr txBox="1"/>
          <p:nvPr/>
        </p:nvSpPr>
        <p:spPr>
          <a:xfrm>
            <a:off x="425617" y="2534588"/>
            <a:ext cx="8477659" cy="1412694"/>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Next Medium"/>
                <a:cs typeface="Avenir Next Medium"/>
              </a:rPr>
              <a:t>Increasing the VFA concentration will increase biogas production &amp; power output. But without buffering capacity (alkalinity) increasing VFA concentrations will lower pH &amp; cause bacteria to stop functioning and/or die. This is often referred to as ‘souring’. </a:t>
            </a:r>
          </a:p>
        </p:txBody>
      </p:sp>
      <p:sp>
        <p:nvSpPr>
          <p:cNvPr id="9" name="TextBox 8"/>
          <p:cNvSpPr txBox="1"/>
          <p:nvPr/>
        </p:nvSpPr>
        <p:spPr>
          <a:xfrm>
            <a:off x="425617" y="4226107"/>
            <a:ext cx="8477659" cy="93666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Next Medium"/>
                <a:cs typeface="Avenir Next Medium"/>
              </a:rPr>
              <a:t>AD systems with low solids (&lt; 3% TS) are more sensitive to changes in acidity, so use lower VFA:TA ratios.</a:t>
            </a:r>
          </a:p>
          <a:p>
            <a:pPr>
              <a:lnSpc>
                <a:spcPct val="120000"/>
              </a:lnSpc>
            </a:pPr>
            <a:endParaRPr lang="en-US" sz="1000" dirty="0" smtClean="0">
              <a:solidFill>
                <a:prstClr val="black"/>
              </a:solidFill>
              <a:latin typeface="Avenir Next Medium"/>
              <a:cs typeface="Avenir Next Medium"/>
            </a:endParaRPr>
          </a:p>
        </p:txBody>
      </p:sp>
      <p:sp>
        <p:nvSpPr>
          <p:cNvPr id="10" name="TextBox 9"/>
          <p:cNvSpPr txBox="1"/>
          <p:nvPr/>
        </p:nvSpPr>
        <p:spPr>
          <a:xfrm>
            <a:off x="425617" y="3851777"/>
            <a:ext cx="8477659" cy="415498"/>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Next Medium"/>
                <a:cs typeface="Avenir Next Medium"/>
              </a:rPr>
              <a:t>For manure, the VFA:TA should be no higher than 2:1.</a:t>
            </a:r>
          </a:p>
        </p:txBody>
      </p:sp>
      <p:sp>
        <p:nvSpPr>
          <p:cNvPr id="11" name="TextBox 10"/>
          <p:cNvSpPr txBox="1"/>
          <p:nvPr/>
        </p:nvSpPr>
        <p:spPr>
          <a:xfrm>
            <a:off x="425617" y="5096714"/>
            <a:ext cx="8477659"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Treatment for a sour digester?</a:t>
            </a:r>
          </a:p>
          <a:p>
            <a:pPr marL="342900" indent="-342900">
              <a:lnSpc>
                <a:spcPct val="120000"/>
              </a:lnSpc>
              <a:buAutoNum type="arabicPeriod"/>
            </a:pPr>
            <a:r>
              <a:rPr lang="en-US" dirty="0" smtClean="0">
                <a:solidFill>
                  <a:prstClr val="black"/>
                </a:solidFill>
                <a:latin typeface="Avenir Next Medium"/>
                <a:cs typeface="Avenir Next Medium"/>
              </a:rPr>
              <a:t>Feed a plug flow AD or ‘starve’ a complete mix AD    </a:t>
            </a:r>
          </a:p>
          <a:p>
            <a:pPr marL="342900" indent="-342900">
              <a:lnSpc>
                <a:spcPct val="120000"/>
              </a:lnSpc>
              <a:buAutoNum type="arabicPeriod"/>
            </a:pPr>
            <a:r>
              <a:rPr lang="en-US" dirty="0">
                <a:solidFill>
                  <a:prstClr val="black"/>
                </a:solidFill>
                <a:latin typeface="Avenir Next Medium"/>
                <a:cs typeface="Avenir Next Medium"/>
              </a:rPr>
              <a:t>A</a:t>
            </a:r>
            <a:r>
              <a:rPr lang="en-US" dirty="0" smtClean="0">
                <a:solidFill>
                  <a:prstClr val="black"/>
                </a:solidFill>
                <a:latin typeface="Avenir Next Medium"/>
                <a:cs typeface="Avenir Next Medium"/>
              </a:rPr>
              <a:t>dd buffers like Na</a:t>
            </a:r>
            <a:r>
              <a:rPr lang="en-US" baseline="-25000" dirty="0" smtClean="0">
                <a:solidFill>
                  <a:prstClr val="black"/>
                </a:solidFill>
                <a:latin typeface="Avenir Next Medium"/>
                <a:cs typeface="Avenir Next Medium"/>
              </a:rPr>
              <a:t>2</a:t>
            </a:r>
            <a:r>
              <a:rPr lang="en-US" dirty="0" smtClean="0">
                <a:solidFill>
                  <a:prstClr val="black"/>
                </a:solidFill>
                <a:latin typeface="Avenir Next Medium"/>
                <a:cs typeface="Avenir Next Medium"/>
              </a:rPr>
              <a:t>CO</a:t>
            </a:r>
            <a:r>
              <a:rPr lang="en-US" baseline="-25000" dirty="0" smtClean="0">
                <a:solidFill>
                  <a:prstClr val="black"/>
                </a:solidFill>
                <a:latin typeface="Avenir Next Medium"/>
                <a:cs typeface="Avenir Next Medium"/>
              </a:rPr>
              <a:t>3</a:t>
            </a:r>
            <a:r>
              <a:rPr lang="en-US" dirty="0" smtClean="0">
                <a:solidFill>
                  <a:prstClr val="black"/>
                </a:solidFill>
                <a:latin typeface="Avenir Next Medium"/>
                <a:cs typeface="Avenir Next Medium"/>
              </a:rPr>
              <a:t>, </a:t>
            </a:r>
            <a:r>
              <a:rPr lang="en-US" dirty="0" err="1" smtClean="0">
                <a:solidFill>
                  <a:prstClr val="black"/>
                </a:solidFill>
                <a:latin typeface="Avenir Next Medium"/>
                <a:cs typeface="Avenir Next Medium"/>
              </a:rPr>
              <a:t>CaO</a:t>
            </a:r>
            <a:r>
              <a:rPr lang="en-US" dirty="0" smtClean="0">
                <a:solidFill>
                  <a:prstClr val="black"/>
                </a:solidFill>
                <a:latin typeface="Avenir Next Medium"/>
                <a:cs typeface="Avenir Next Medium"/>
              </a:rPr>
              <a:t>, CaCO</a:t>
            </a:r>
            <a:r>
              <a:rPr lang="en-US" baseline="-25000" dirty="0" smtClean="0">
                <a:solidFill>
                  <a:prstClr val="black"/>
                </a:solidFill>
                <a:latin typeface="Avenir Next Medium"/>
                <a:cs typeface="Avenir Next Medium"/>
              </a:rPr>
              <a:t>3 </a:t>
            </a:r>
            <a:r>
              <a:rPr lang="en-US" dirty="0" smtClean="0">
                <a:solidFill>
                  <a:prstClr val="black"/>
                </a:solidFill>
                <a:latin typeface="Avenir Next Medium"/>
                <a:cs typeface="Avenir Next Medium"/>
              </a:rPr>
              <a:t>to increase </a:t>
            </a:r>
            <a:r>
              <a:rPr lang="en-US" dirty="0" err="1" smtClean="0">
                <a:solidFill>
                  <a:prstClr val="black"/>
                </a:solidFill>
                <a:latin typeface="Avenir Next Medium"/>
                <a:cs typeface="Avenir Next Medium"/>
              </a:rPr>
              <a:t>pH.</a:t>
            </a:r>
            <a:endParaRPr lang="en-US" dirty="0" smtClean="0">
              <a:solidFill>
                <a:prstClr val="black"/>
              </a:solidFill>
              <a:latin typeface="Avenir Next Medium"/>
              <a:cs typeface="Avenir Next Medium"/>
            </a:endParaRPr>
          </a:p>
        </p:txBody>
      </p:sp>
      <p:grpSp>
        <p:nvGrpSpPr>
          <p:cNvPr id="12" name="Group 11"/>
          <p:cNvGrpSpPr/>
          <p:nvPr/>
        </p:nvGrpSpPr>
        <p:grpSpPr>
          <a:xfrm>
            <a:off x="8098116" y="14530"/>
            <a:ext cx="830994" cy="634504"/>
            <a:chOff x="2066934" y="1319924"/>
            <a:chExt cx="3038142" cy="2464745"/>
          </a:xfrm>
        </p:grpSpPr>
        <p:sp>
          <p:nvSpPr>
            <p:cNvPr id="13" name="Oval 12"/>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ardrop 13"/>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869163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54689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Production of volatile fatty acids</a:t>
            </a:r>
            <a:endParaRPr lang="en-US" sz="3200" dirty="0">
              <a:solidFill>
                <a:prstClr val="white"/>
              </a:solidFill>
              <a:latin typeface="Avenir Heavy"/>
              <a:cs typeface="Avenir Heavy"/>
            </a:endParaRPr>
          </a:p>
        </p:txBody>
      </p:sp>
      <p:sp>
        <p:nvSpPr>
          <p:cNvPr id="6" name="TextBox 5"/>
          <p:cNvSpPr txBox="1"/>
          <p:nvPr/>
        </p:nvSpPr>
        <p:spPr>
          <a:xfrm>
            <a:off x="425618" y="687804"/>
            <a:ext cx="8299472"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In a stable AD system, VFAs are used by methanogens as quickly as they are made &amp; concentration of acetic acid in the slurry should be </a:t>
            </a:r>
            <a:r>
              <a:rPr lang="en-US" dirty="0" smtClean="0">
                <a:solidFill>
                  <a:prstClr val="black"/>
                </a:solidFill>
                <a:latin typeface="Avenir Black"/>
                <a:cs typeface="Avenir Black"/>
              </a:rPr>
              <a:t>50 – 300 mg/L</a:t>
            </a:r>
            <a:r>
              <a:rPr lang="en-US" dirty="0" smtClean="0">
                <a:solidFill>
                  <a:prstClr val="black"/>
                </a:solidFill>
                <a:latin typeface="Avenir Next Medium"/>
                <a:cs typeface="Avenir Next Medium"/>
              </a:rPr>
              <a:t>.</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683706706"/>
              </p:ext>
            </p:extLst>
          </p:nvPr>
        </p:nvGraphicFramePr>
        <p:xfrm>
          <a:off x="2121158" y="3501173"/>
          <a:ext cx="4870287" cy="2669058"/>
        </p:xfrm>
        <a:graphic>
          <a:graphicData uri="http://schemas.openxmlformats.org/drawingml/2006/table">
            <a:tbl>
              <a:tblPr firstRow="1" bandRow="1">
                <a:tableStyleId>{69012ECD-51FC-41F1-AA8D-1B2483CD663E}</a:tableStyleId>
              </a:tblPr>
              <a:tblGrid>
                <a:gridCol w="2818905"/>
                <a:gridCol w="2051382"/>
              </a:tblGrid>
              <a:tr h="381294">
                <a:tc>
                  <a:txBody>
                    <a:bodyPr/>
                    <a:lstStyle/>
                    <a:p>
                      <a:r>
                        <a:rPr lang="en-US" dirty="0" smtClean="0"/>
                        <a:t>VTCAD samples</a:t>
                      </a:r>
                      <a:r>
                        <a:rPr lang="en-US" baseline="0" dirty="0" smtClean="0"/>
                        <a:t> (Dec 2014)</a:t>
                      </a:r>
                      <a:endParaRPr lang="en-US" dirty="0"/>
                    </a:p>
                  </a:txBody>
                  <a:tcPr>
                    <a:solidFill>
                      <a:srgbClr val="6666FF"/>
                    </a:solidFill>
                  </a:tcPr>
                </a:tc>
                <a:tc>
                  <a:txBody>
                    <a:bodyPr/>
                    <a:lstStyle/>
                    <a:p>
                      <a:pPr algn="ctr"/>
                      <a:r>
                        <a:rPr lang="en-US" dirty="0" smtClean="0"/>
                        <a:t>Total VFA (mg/L)</a:t>
                      </a:r>
                      <a:endParaRPr lang="en-US" dirty="0"/>
                    </a:p>
                  </a:txBody>
                  <a:tcPr>
                    <a:solidFill>
                      <a:srgbClr val="6666FF"/>
                    </a:solidFill>
                  </a:tcPr>
                </a:tc>
              </a:tr>
              <a:tr h="381294">
                <a:tc>
                  <a:txBody>
                    <a:bodyPr/>
                    <a:lstStyle/>
                    <a:p>
                      <a:pPr marL="0" marR="0">
                        <a:spcBef>
                          <a:spcPts val="0"/>
                        </a:spcBef>
                        <a:spcAft>
                          <a:spcPts val="0"/>
                        </a:spcAft>
                      </a:pPr>
                      <a:r>
                        <a:rPr lang="en-US" sz="1800" dirty="0">
                          <a:effectLst/>
                          <a:latin typeface="Calibri"/>
                          <a:ea typeface="ＭＳ 明朝"/>
                          <a:cs typeface="Times New Roman"/>
                        </a:rPr>
                        <a:t>College manure</a:t>
                      </a:r>
                      <a:endParaRPr lang="en-US" sz="1800" dirty="0">
                        <a:effectLst/>
                        <a:latin typeface="Candara"/>
                        <a:ea typeface="ＭＳ 明朝"/>
                        <a:cs typeface="Times New Roman"/>
                      </a:endParaRPr>
                    </a:p>
                  </a:txBody>
                  <a:tcPr marL="68580" marR="68580" marT="0" marB="0"/>
                </a:tc>
                <a:tc>
                  <a:txBody>
                    <a:bodyPr/>
                    <a:lstStyle/>
                    <a:p>
                      <a:pPr marL="0" marR="0" algn="ctr">
                        <a:spcBef>
                          <a:spcPts val="0"/>
                        </a:spcBef>
                        <a:spcAft>
                          <a:spcPts val="0"/>
                        </a:spcAft>
                      </a:pPr>
                      <a:r>
                        <a:rPr lang="en-US" sz="1800" dirty="0">
                          <a:effectLst/>
                          <a:latin typeface="Calibri"/>
                          <a:ea typeface="ＭＳ 明朝"/>
                          <a:cs typeface="Times New Roman"/>
                        </a:rPr>
                        <a:t>2884</a:t>
                      </a:r>
                      <a:endParaRPr lang="en-US" sz="1800" dirty="0">
                        <a:effectLst/>
                        <a:latin typeface="Candara"/>
                        <a:ea typeface="ＭＳ 明朝"/>
                        <a:cs typeface="Times New Roman"/>
                      </a:endParaRPr>
                    </a:p>
                  </a:txBody>
                  <a:tcPr marL="68580" marR="68580" marT="0" marB="0"/>
                </a:tc>
              </a:tr>
              <a:tr h="381294">
                <a:tc>
                  <a:txBody>
                    <a:bodyPr/>
                    <a:lstStyle/>
                    <a:p>
                      <a:pPr marL="0" marR="0">
                        <a:spcBef>
                          <a:spcPts val="0"/>
                        </a:spcBef>
                        <a:spcAft>
                          <a:spcPts val="0"/>
                        </a:spcAft>
                      </a:pPr>
                      <a:r>
                        <a:rPr lang="en-US" sz="1800">
                          <a:effectLst/>
                          <a:latin typeface="Calibri"/>
                          <a:ea typeface="ＭＳ 明朝"/>
                          <a:cs typeface="Times New Roman"/>
                        </a:rPr>
                        <a:t>Abdie manure</a:t>
                      </a:r>
                      <a:endParaRPr lang="en-US" sz="1800">
                        <a:effectLst/>
                        <a:latin typeface="Candara"/>
                        <a:ea typeface="ＭＳ 明朝"/>
                        <a:cs typeface="Times New Roman"/>
                      </a:endParaRPr>
                    </a:p>
                  </a:txBody>
                  <a:tcPr marL="68580" marR="68580" marT="0" marB="0"/>
                </a:tc>
                <a:tc>
                  <a:txBody>
                    <a:bodyPr/>
                    <a:lstStyle/>
                    <a:p>
                      <a:pPr marL="0" marR="0" algn="ctr">
                        <a:spcBef>
                          <a:spcPts val="0"/>
                        </a:spcBef>
                        <a:spcAft>
                          <a:spcPts val="0"/>
                        </a:spcAft>
                      </a:pPr>
                      <a:r>
                        <a:rPr lang="en-US" sz="1800" dirty="0">
                          <a:effectLst/>
                          <a:latin typeface="Calibri"/>
                          <a:ea typeface="ＭＳ 明朝"/>
                          <a:cs typeface="Times New Roman"/>
                        </a:rPr>
                        <a:t>3687</a:t>
                      </a:r>
                      <a:endParaRPr lang="en-US" sz="1800" dirty="0">
                        <a:effectLst/>
                        <a:latin typeface="Candara"/>
                        <a:ea typeface="ＭＳ 明朝"/>
                        <a:cs typeface="Times New Roman"/>
                      </a:endParaRPr>
                    </a:p>
                  </a:txBody>
                  <a:tcPr marL="68580" marR="68580" marT="0" marB="0"/>
                </a:tc>
              </a:tr>
              <a:tr h="381294">
                <a:tc>
                  <a:txBody>
                    <a:bodyPr/>
                    <a:lstStyle/>
                    <a:p>
                      <a:pPr marL="0" marR="0">
                        <a:spcBef>
                          <a:spcPts val="0"/>
                        </a:spcBef>
                        <a:spcAft>
                          <a:spcPts val="0"/>
                        </a:spcAft>
                      </a:pPr>
                      <a:r>
                        <a:rPr lang="en-US" sz="1800" dirty="0">
                          <a:effectLst/>
                          <a:latin typeface="Calibri"/>
                          <a:ea typeface="ＭＳ 明朝"/>
                          <a:cs typeface="Times New Roman"/>
                        </a:rPr>
                        <a:t>Feedstock preparation pit</a:t>
                      </a:r>
                      <a:endParaRPr lang="en-US" sz="1800" dirty="0">
                        <a:effectLst/>
                        <a:latin typeface="Candara"/>
                        <a:ea typeface="ＭＳ 明朝"/>
                        <a:cs typeface="Times New Roman"/>
                      </a:endParaRPr>
                    </a:p>
                  </a:txBody>
                  <a:tcPr marL="68580" marR="68580" marT="0" marB="0"/>
                </a:tc>
                <a:tc>
                  <a:txBody>
                    <a:bodyPr/>
                    <a:lstStyle/>
                    <a:p>
                      <a:pPr marL="0" marR="0" algn="ctr">
                        <a:spcBef>
                          <a:spcPts val="0"/>
                        </a:spcBef>
                        <a:spcAft>
                          <a:spcPts val="0"/>
                        </a:spcAft>
                      </a:pPr>
                      <a:r>
                        <a:rPr lang="en-US" sz="1800" dirty="0">
                          <a:effectLst/>
                          <a:latin typeface="Calibri"/>
                          <a:ea typeface="ＭＳ 明朝"/>
                          <a:cs typeface="Times New Roman"/>
                        </a:rPr>
                        <a:t>5400</a:t>
                      </a:r>
                      <a:endParaRPr lang="en-US" sz="1800" dirty="0">
                        <a:effectLst/>
                        <a:latin typeface="Candara"/>
                        <a:ea typeface="ＭＳ 明朝"/>
                        <a:cs typeface="Times New Roman"/>
                      </a:endParaRPr>
                    </a:p>
                  </a:txBody>
                  <a:tcPr marL="68580" marR="68580" marT="0" marB="0"/>
                </a:tc>
              </a:tr>
              <a:tr h="381294">
                <a:tc>
                  <a:txBody>
                    <a:bodyPr/>
                    <a:lstStyle/>
                    <a:p>
                      <a:pPr marL="0" marR="0">
                        <a:spcBef>
                          <a:spcPts val="0"/>
                        </a:spcBef>
                        <a:spcAft>
                          <a:spcPts val="0"/>
                        </a:spcAft>
                      </a:pPr>
                      <a:r>
                        <a:rPr lang="en-US" sz="1800">
                          <a:effectLst/>
                          <a:latin typeface="Calibri"/>
                          <a:ea typeface="ＭＳ 明朝"/>
                          <a:cs typeface="Times New Roman"/>
                        </a:rPr>
                        <a:t>Hydrolysate</a:t>
                      </a:r>
                      <a:endParaRPr lang="en-US" sz="1800">
                        <a:effectLst/>
                        <a:latin typeface="Candara"/>
                        <a:ea typeface="ＭＳ 明朝"/>
                        <a:cs typeface="Times New Roman"/>
                      </a:endParaRPr>
                    </a:p>
                  </a:txBody>
                  <a:tcPr marL="68580" marR="68580" marT="0" marB="0"/>
                </a:tc>
                <a:tc>
                  <a:txBody>
                    <a:bodyPr/>
                    <a:lstStyle/>
                    <a:p>
                      <a:pPr marL="0" marR="0" algn="ctr">
                        <a:spcBef>
                          <a:spcPts val="0"/>
                        </a:spcBef>
                        <a:spcAft>
                          <a:spcPts val="0"/>
                        </a:spcAft>
                      </a:pPr>
                      <a:r>
                        <a:rPr lang="en-US" sz="1800" dirty="0">
                          <a:effectLst/>
                          <a:latin typeface="Calibri"/>
                          <a:ea typeface="ＭＳ 明朝"/>
                          <a:cs typeface="Times New Roman"/>
                        </a:rPr>
                        <a:t>11565</a:t>
                      </a:r>
                      <a:endParaRPr lang="en-US" sz="1800" dirty="0">
                        <a:effectLst/>
                        <a:latin typeface="Candara"/>
                        <a:ea typeface="ＭＳ 明朝"/>
                        <a:cs typeface="Times New Roman"/>
                      </a:endParaRPr>
                    </a:p>
                  </a:txBody>
                  <a:tcPr marL="68580" marR="68580" marT="0" marB="0"/>
                </a:tc>
              </a:tr>
              <a:tr h="381294">
                <a:tc>
                  <a:txBody>
                    <a:bodyPr/>
                    <a:lstStyle/>
                    <a:p>
                      <a:pPr marL="0" marR="0">
                        <a:spcBef>
                          <a:spcPts val="0"/>
                        </a:spcBef>
                        <a:spcAft>
                          <a:spcPts val="0"/>
                        </a:spcAft>
                      </a:pPr>
                      <a:r>
                        <a:rPr lang="en-US" sz="1800">
                          <a:effectLst/>
                          <a:latin typeface="Calibri"/>
                          <a:ea typeface="ＭＳ 明朝"/>
                          <a:cs typeface="Times New Roman"/>
                        </a:rPr>
                        <a:t>Digestate</a:t>
                      </a:r>
                      <a:endParaRPr lang="en-US" sz="1800">
                        <a:effectLst/>
                        <a:latin typeface="Candara"/>
                        <a:ea typeface="ＭＳ 明朝"/>
                        <a:cs typeface="Times New Roman"/>
                      </a:endParaRPr>
                    </a:p>
                  </a:txBody>
                  <a:tcPr marL="68580" marR="68580" marT="0" marB="0"/>
                </a:tc>
                <a:tc>
                  <a:txBody>
                    <a:bodyPr/>
                    <a:lstStyle/>
                    <a:p>
                      <a:pPr marL="0" marR="0" algn="ctr">
                        <a:spcBef>
                          <a:spcPts val="0"/>
                        </a:spcBef>
                        <a:spcAft>
                          <a:spcPts val="0"/>
                        </a:spcAft>
                      </a:pPr>
                      <a:r>
                        <a:rPr lang="en-US" sz="1800" dirty="0">
                          <a:effectLst/>
                          <a:latin typeface="Calibri"/>
                          <a:ea typeface="ＭＳ 明朝"/>
                          <a:cs typeface="Times New Roman"/>
                        </a:rPr>
                        <a:t>411</a:t>
                      </a:r>
                      <a:endParaRPr lang="en-US" sz="1800" dirty="0">
                        <a:effectLst/>
                        <a:latin typeface="Candara"/>
                        <a:ea typeface="ＭＳ 明朝"/>
                        <a:cs typeface="Times New Roman"/>
                      </a:endParaRPr>
                    </a:p>
                  </a:txBody>
                  <a:tcPr marL="68580" marR="68580" marT="0" marB="0"/>
                </a:tc>
              </a:tr>
              <a:tr h="381294">
                <a:tc>
                  <a:txBody>
                    <a:bodyPr/>
                    <a:lstStyle/>
                    <a:p>
                      <a:pPr marL="0" marR="0">
                        <a:spcBef>
                          <a:spcPts val="0"/>
                        </a:spcBef>
                        <a:spcAft>
                          <a:spcPts val="0"/>
                        </a:spcAft>
                      </a:pPr>
                      <a:r>
                        <a:rPr lang="en-US" sz="1800" dirty="0">
                          <a:effectLst/>
                          <a:latin typeface="Calibri"/>
                          <a:ea typeface="ＭＳ 明朝"/>
                          <a:cs typeface="Times New Roman"/>
                        </a:rPr>
                        <a:t>Effluent</a:t>
                      </a:r>
                      <a:endParaRPr lang="en-US" sz="1800" dirty="0">
                        <a:effectLst/>
                        <a:latin typeface="Candara"/>
                        <a:ea typeface="ＭＳ 明朝"/>
                        <a:cs typeface="Times New Roman"/>
                      </a:endParaRPr>
                    </a:p>
                  </a:txBody>
                  <a:tcPr marL="68580" marR="68580" marT="0" marB="0"/>
                </a:tc>
                <a:tc>
                  <a:txBody>
                    <a:bodyPr/>
                    <a:lstStyle/>
                    <a:p>
                      <a:pPr marL="0" marR="0" algn="ctr">
                        <a:spcBef>
                          <a:spcPts val="0"/>
                        </a:spcBef>
                        <a:spcAft>
                          <a:spcPts val="0"/>
                        </a:spcAft>
                      </a:pPr>
                      <a:r>
                        <a:rPr lang="en-US" sz="1800" dirty="0">
                          <a:effectLst/>
                          <a:latin typeface="Calibri"/>
                          <a:ea typeface="ＭＳ 明朝"/>
                          <a:cs typeface="Times New Roman"/>
                        </a:rPr>
                        <a:t>225</a:t>
                      </a:r>
                      <a:endParaRPr lang="en-US" sz="1800" dirty="0">
                        <a:effectLst/>
                        <a:latin typeface="Candara"/>
                        <a:ea typeface="ＭＳ 明朝"/>
                        <a:cs typeface="Times New Roman"/>
                      </a:endParaRPr>
                    </a:p>
                  </a:txBody>
                  <a:tcPr marL="68580" marR="68580" marT="0" marB="0"/>
                </a:tc>
              </a:tr>
            </a:tbl>
          </a:graphicData>
        </a:graphic>
      </p:graphicFrame>
      <p:sp>
        <p:nvSpPr>
          <p:cNvPr id="8" name="TextBox 7"/>
          <p:cNvSpPr txBox="1"/>
          <p:nvPr/>
        </p:nvSpPr>
        <p:spPr>
          <a:xfrm>
            <a:off x="425618" y="1573867"/>
            <a:ext cx="8299472" cy="1745093"/>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If the loading rate is increased or feedstock rich in volatile solid is suddenly added, production of VFAs will surge and pH will drop. Preliminary data from the colleges’ digester shows that VFAs are liberated during the AD process, </a:t>
            </a:r>
            <a:r>
              <a:rPr lang="en-US" dirty="0" smtClean="0">
                <a:solidFill>
                  <a:prstClr val="black"/>
                </a:solidFill>
                <a:latin typeface="Avenir Black"/>
                <a:cs typeface="Avenir Black"/>
              </a:rPr>
              <a:t>peaking in the hydrolyzer</a:t>
            </a:r>
            <a:r>
              <a:rPr lang="en-US" dirty="0" smtClean="0">
                <a:solidFill>
                  <a:prstClr val="black"/>
                </a:solidFill>
                <a:latin typeface="Avenir Next Medium"/>
                <a:cs typeface="Avenir Next Medium"/>
              </a:rPr>
              <a:t>. VFA concentrations much reduced in effluent (98.1%), as VFAs have been converted to methane.</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84339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98574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Nutrients</a:t>
            </a:r>
            <a:endParaRPr lang="en-US" sz="3200" dirty="0">
              <a:solidFill>
                <a:prstClr val="white"/>
              </a:solidFill>
              <a:latin typeface="Avenir Heavy"/>
              <a:cs typeface="Avenir Heavy"/>
            </a:endParaRPr>
          </a:p>
        </p:txBody>
      </p:sp>
      <p:sp>
        <p:nvSpPr>
          <p:cNvPr id="6" name="TextBox 5"/>
          <p:cNvSpPr txBox="1"/>
          <p:nvPr/>
        </p:nvSpPr>
        <p:spPr>
          <a:xfrm>
            <a:off x="425618" y="787471"/>
            <a:ext cx="8299472"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The </a:t>
            </a:r>
            <a:r>
              <a:rPr lang="en-US" dirty="0" smtClean="0">
                <a:solidFill>
                  <a:prstClr val="black"/>
                </a:solidFill>
                <a:latin typeface="Avenir Black"/>
                <a:cs typeface="Avenir Black"/>
              </a:rPr>
              <a:t>major nutrients </a:t>
            </a:r>
            <a:r>
              <a:rPr lang="en-US" dirty="0" smtClean="0">
                <a:solidFill>
                  <a:prstClr val="black"/>
                </a:solidFill>
                <a:latin typeface="Avenir Next Medium"/>
                <a:cs typeface="Avenir Next Medium"/>
              </a:rPr>
              <a:t>required for production of the bacteria that perform anaerobic digestion are </a:t>
            </a:r>
            <a:r>
              <a:rPr lang="en-US" dirty="0" smtClean="0">
                <a:solidFill>
                  <a:prstClr val="black"/>
                </a:solidFill>
                <a:latin typeface="Avenir Medium"/>
                <a:cs typeface="Avenir Medium"/>
              </a:rPr>
              <a:t>phosphorous and nitrogen.</a:t>
            </a:r>
            <a:endParaRPr lang="en-US" dirty="0" smtClean="0">
              <a:solidFill>
                <a:prstClr val="black"/>
              </a:solidFill>
              <a:latin typeface="Avenir Next Medium"/>
              <a:cs typeface="Avenir Next Medium"/>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5" name="TextBox 4"/>
          <p:cNvSpPr txBox="1"/>
          <p:nvPr/>
        </p:nvSpPr>
        <p:spPr>
          <a:xfrm>
            <a:off x="1582496" y="6389899"/>
            <a:ext cx="1263687" cy="338554"/>
          </a:xfrm>
          <a:prstGeom prst="rect">
            <a:avLst/>
          </a:prstGeom>
          <a:noFill/>
        </p:spPr>
        <p:txBody>
          <a:bodyPr wrap="none" rtlCol="0">
            <a:spAutoFit/>
          </a:bodyPr>
          <a:lstStyle/>
          <a:p>
            <a:r>
              <a:rPr lang="en-US" sz="1600" dirty="0" smtClean="0"/>
              <a:t>WPCF (1987)</a:t>
            </a:r>
            <a:endParaRPr lang="en-US" sz="1600" dirty="0"/>
          </a:p>
        </p:txBody>
      </p:sp>
      <p:sp>
        <p:nvSpPr>
          <p:cNvPr id="7" name="TextBox 6"/>
          <p:cNvSpPr txBox="1"/>
          <p:nvPr/>
        </p:nvSpPr>
        <p:spPr>
          <a:xfrm>
            <a:off x="425618" y="1681148"/>
            <a:ext cx="8299472"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Smaller amounts </a:t>
            </a:r>
            <a:r>
              <a:rPr lang="en-US" dirty="0" smtClean="0">
                <a:solidFill>
                  <a:prstClr val="black"/>
                </a:solidFill>
                <a:latin typeface="Avenir Next Medium"/>
                <a:cs typeface="Avenir Next Medium"/>
              </a:rPr>
              <a:t>of sodium, potassium, magnesium, chloride, and sulfate ions are also required.</a:t>
            </a:r>
          </a:p>
        </p:txBody>
      </p:sp>
      <p:sp>
        <p:nvSpPr>
          <p:cNvPr id="9" name="TextBox 8"/>
          <p:cNvSpPr txBox="1"/>
          <p:nvPr/>
        </p:nvSpPr>
        <p:spPr>
          <a:xfrm>
            <a:off x="425618" y="5312429"/>
            <a:ext cx="8299472" cy="747897"/>
          </a:xfrm>
          <a:prstGeom prst="rect">
            <a:avLst/>
          </a:prstGeom>
          <a:noFill/>
        </p:spPr>
        <p:txBody>
          <a:bodyPr wrap="square" rtlCol="0">
            <a:spAutoFit/>
          </a:bodyPr>
          <a:lstStyle/>
          <a:p>
            <a:pPr>
              <a:lnSpc>
                <a:spcPct val="120000"/>
              </a:lnSpc>
            </a:pPr>
            <a:r>
              <a:rPr lang="en-US" dirty="0" smtClean="0">
                <a:solidFill>
                  <a:prstClr val="black"/>
                </a:solidFill>
                <a:latin typeface="Avenir Next Medium"/>
                <a:cs typeface="Avenir Next Medium"/>
              </a:rPr>
              <a:t>Generally, growth rates of microbes in anaerobic digestion are low, and sufficient nutrients are supplied in feedstock. </a:t>
            </a:r>
          </a:p>
        </p:txBody>
      </p:sp>
      <p:sp>
        <p:nvSpPr>
          <p:cNvPr id="10" name="TextBox 9"/>
          <p:cNvSpPr txBox="1"/>
          <p:nvPr/>
        </p:nvSpPr>
        <p:spPr>
          <a:xfrm>
            <a:off x="425618" y="2625155"/>
            <a:ext cx="8299472"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Trace amounts </a:t>
            </a:r>
            <a:r>
              <a:rPr lang="en-US" dirty="0" smtClean="0">
                <a:solidFill>
                  <a:prstClr val="black"/>
                </a:solidFill>
                <a:latin typeface="Avenir Next Medium"/>
                <a:cs typeface="Avenir Next Medium"/>
              </a:rPr>
              <a:t>of iron, copper, manganese, zinc, </a:t>
            </a:r>
            <a:r>
              <a:rPr lang="en-US" dirty="0" err="1" smtClean="0">
                <a:solidFill>
                  <a:prstClr val="black"/>
                </a:solidFill>
                <a:latin typeface="Avenir Next Medium"/>
                <a:cs typeface="Avenir Next Medium"/>
              </a:rPr>
              <a:t>molybendum</a:t>
            </a:r>
            <a:r>
              <a:rPr lang="en-US" dirty="0" smtClean="0">
                <a:solidFill>
                  <a:prstClr val="black"/>
                </a:solidFill>
                <a:latin typeface="Avenir Next Medium"/>
                <a:cs typeface="Avenir Next Medium"/>
              </a:rPr>
              <a:t> and vanadium are also required for microbial growth.</a:t>
            </a:r>
          </a:p>
        </p:txBody>
      </p:sp>
      <p:grpSp>
        <p:nvGrpSpPr>
          <p:cNvPr id="11" name="Group 10"/>
          <p:cNvGrpSpPr/>
          <p:nvPr/>
        </p:nvGrpSpPr>
        <p:grpSpPr>
          <a:xfrm>
            <a:off x="8098116" y="14530"/>
            <a:ext cx="830994" cy="634504"/>
            <a:chOff x="2066934" y="1319924"/>
            <a:chExt cx="3038142" cy="2464745"/>
          </a:xfrm>
        </p:grpSpPr>
        <p:sp>
          <p:nvSpPr>
            <p:cNvPr id="12" name="Oval 11"/>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ardrop 12"/>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736076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99435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Inhibition</a:t>
            </a:r>
            <a:endParaRPr lang="en-US" sz="3200" dirty="0">
              <a:solidFill>
                <a:prstClr val="white"/>
              </a:solidFill>
              <a:latin typeface="Avenir Heavy"/>
              <a:cs typeface="Avenir Heavy"/>
            </a:endParaRPr>
          </a:p>
        </p:txBody>
      </p:sp>
      <p:sp>
        <p:nvSpPr>
          <p:cNvPr id="6" name="TextBox 5"/>
          <p:cNvSpPr txBox="1"/>
          <p:nvPr/>
        </p:nvSpPr>
        <p:spPr>
          <a:xfrm>
            <a:off x="407892" y="787471"/>
            <a:ext cx="8299472"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The AD process can be inhibited by a number of factors: operational error or lack of fine tuning; or toxins present in feedstock.</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407892" y="1612059"/>
            <a:ext cx="8299472"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Operational examples:</a:t>
            </a:r>
          </a:p>
          <a:p>
            <a:pPr marL="285750" indent="-285750">
              <a:lnSpc>
                <a:spcPct val="120000"/>
              </a:lnSpc>
              <a:buFont typeface="Arial"/>
              <a:buChar char="•"/>
            </a:pPr>
            <a:r>
              <a:rPr lang="en-US" dirty="0" smtClean="0">
                <a:solidFill>
                  <a:prstClr val="black"/>
                </a:solidFill>
                <a:latin typeface="Avenir Medium"/>
                <a:cs typeface="Avenir Medium"/>
              </a:rPr>
              <a:t>Low temperature; over-stirring; … </a:t>
            </a:r>
          </a:p>
          <a:p>
            <a:pPr marL="285750" indent="-285750">
              <a:lnSpc>
                <a:spcPct val="120000"/>
              </a:lnSpc>
              <a:buFont typeface="Arial"/>
              <a:buChar char="•"/>
            </a:pPr>
            <a:r>
              <a:rPr lang="en-US" dirty="0" smtClean="0">
                <a:solidFill>
                  <a:prstClr val="black"/>
                </a:solidFill>
                <a:latin typeface="Avenir Medium"/>
                <a:cs typeface="Avenir Medium"/>
              </a:rPr>
              <a:t>Feedback inhibition caused by build up of VFAs or H</a:t>
            </a:r>
            <a:r>
              <a:rPr lang="en-US" sz="2000" baseline="-25000" dirty="0" smtClean="0">
                <a:solidFill>
                  <a:prstClr val="black"/>
                </a:solidFill>
                <a:latin typeface="Avenir Medium"/>
                <a:cs typeface="Avenir Medium"/>
              </a:rPr>
              <a:t>2</a:t>
            </a:r>
            <a:r>
              <a:rPr lang="en-US" dirty="0" smtClean="0">
                <a:solidFill>
                  <a:prstClr val="black"/>
                </a:solidFill>
                <a:latin typeface="Avenir Medium"/>
                <a:cs typeface="Avenir Medium"/>
              </a:rPr>
              <a:t>S.</a:t>
            </a:r>
          </a:p>
        </p:txBody>
      </p:sp>
      <p:sp>
        <p:nvSpPr>
          <p:cNvPr id="8" name="TextBox 7"/>
          <p:cNvSpPr txBox="1"/>
          <p:nvPr/>
        </p:nvSpPr>
        <p:spPr>
          <a:xfrm>
            <a:off x="407892" y="2809619"/>
            <a:ext cx="8299472" cy="207749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Toxins: </a:t>
            </a:r>
          </a:p>
          <a:p>
            <a:pPr>
              <a:lnSpc>
                <a:spcPct val="120000"/>
              </a:lnSpc>
            </a:pPr>
            <a:r>
              <a:rPr lang="en-US" dirty="0" smtClean="0">
                <a:solidFill>
                  <a:prstClr val="black"/>
                </a:solidFill>
                <a:latin typeface="Avenir Medium"/>
                <a:cs typeface="Avenir Medium"/>
              </a:rPr>
              <a:t>Note that </a:t>
            </a:r>
            <a:r>
              <a:rPr lang="en-US" u="sng" dirty="0" smtClean="0">
                <a:solidFill>
                  <a:prstClr val="black"/>
                </a:solidFill>
                <a:latin typeface="Avenir Medium"/>
                <a:cs typeface="Avenir Medium"/>
              </a:rPr>
              <a:t>some</a:t>
            </a:r>
            <a:r>
              <a:rPr lang="en-US" dirty="0" smtClean="0">
                <a:solidFill>
                  <a:prstClr val="black"/>
                </a:solidFill>
                <a:latin typeface="Avenir Medium"/>
                <a:cs typeface="Avenir Medium"/>
              </a:rPr>
              <a:t> toxins are always present in the AD process. They can be stimulatory (good) at low concentrations, tolerated at higher concentrations, and downright toxic above a specific threshold.</a:t>
            </a:r>
          </a:p>
          <a:p>
            <a:pPr marL="285750" indent="-285750">
              <a:lnSpc>
                <a:spcPct val="120000"/>
              </a:lnSpc>
              <a:buFont typeface="Arial"/>
              <a:buChar char="•"/>
            </a:pPr>
            <a:r>
              <a:rPr lang="en-US" dirty="0" smtClean="0">
                <a:solidFill>
                  <a:prstClr val="black"/>
                </a:solidFill>
                <a:latin typeface="Avenir Medium"/>
                <a:cs typeface="Avenir Medium"/>
              </a:rPr>
              <a:t>Specific inorganic materials</a:t>
            </a:r>
          </a:p>
          <a:p>
            <a:pPr marL="285750" indent="-285750">
              <a:lnSpc>
                <a:spcPct val="120000"/>
              </a:lnSpc>
              <a:buFont typeface="Arial"/>
              <a:buChar char="•"/>
            </a:pPr>
            <a:r>
              <a:rPr lang="en-US" dirty="0" smtClean="0">
                <a:solidFill>
                  <a:prstClr val="black"/>
                </a:solidFill>
                <a:latin typeface="Avenir Medium"/>
                <a:cs typeface="Avenir Medium"/>
              </a:rPr>
              <a:t>Specific organic materials.</a:t>
            </a:r>
          </a:p>
        </p:txBody>
      </p:sp>
      <p:sp>
        <p:nvSpPr>
          <p:cNvPr id="9" name="TextBox 8"/>
          <p:cNvSpPr txBox="1"/>
          <p:nvPr/>
        </p:nvSpPr>
        <p:spPr>
          <a:xfrm>
            <a:off x="407892" y="4980030"/>
            <a:ext cx="8299472" cy="108029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Fortunately, bacteria – methanogens included – are capable of </a:t>
            </a:r>
            <a:r>
              <a:rPr lang="en-US" dirty="0" smtClean="0">
                <a:solidFill>
                  <a:prstClr val="black"/>
                </a:solidFill>
                <a:latin typeface="Avenir Black"/>
                <a:cs typeface="Avenir Black"/>
              </a:rPr>
              <a:t>adapting</a:t>
            </a:r>
            <a:r>
              <a:rPr lang="en-US" dirty="0" smtClean="0">
                <a:solidFill>
                  <a:prstClr val="black"/>
                </a:solidFill>
                <a:latin typeface="Avenir Medium"/>
                <a:cs typeface="Avenir Medium"/>
              </a:rPr>
              <a:t> to some amount of toxins. However, </a:t>
            </a:r>
            <a:r>
              <a:rPr lang="en-US" dirty="0">
                <a:solidFill>
                  <a:prstClr val="black"/>
                </a:solidFill>
                <a:latin typeface="Avenir Medium"/>
                <a:cs typeface="Avenir Medium"/>
              </a:rPr>
              <a:t>t</a:t>
            </a:r>
            <a:r>
              <a:rPr lang="en-US" dirty="0" smtClean="0">
                <a:solidFill>
                  <a:prstClr val="black"/>
                </a:solidFill>
                <a:latin typeface="Avenir Medium"/>
                <a:cs typeface="Avenir Medium"/>
              </a:rPr>
              <a:t>his adaptability makes it difficult to determine precise concentrations at which toxicity occurs.</a:t>
            </a: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346953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21901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Toxicity can be acute or chronic</a:t>
            </a:r>
            <a:endParaRPr lang="en-US" sz="3200" dirty="0">
              <a:solidFill>
                <a:prstClr val="white"/>
              </a:solidFill>
              <a:latin typeface="Avenir Heavy"/>
              <a:cs typeface="Avenir Heavy"/>
            </a:endParaRPr>
          </a:p>
        </p:txBody>
      </p:sp>
      <p:sp>
        <p:nvSpPr>
          <p:cNvPr id="6" name="TextBox 5"/>
          <p:cNvSpPr txBox="1"/>
          <p:nvPr/>
        </p:nvSpPr>
        <p:spPr>
          <a:xfrm>
            <a:off x="408558" y="787471"/>
            <a:ext cx="8518672"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Acute toxicity: </a:t>
            </a:r>
            <a:r>
              <a:rPr lang="en-US" dirty="0" smtClean="0">
                <a:solidFill>
                  <a:prstClr val="black"/>
                </a:solidFill>
                <a:latin typeface="Avenir Medium"/>
                <a:cs typeface="Avenir Medium"/>
              </a:rPr>
              <a:t>rapid exposure of </a:t>
            </a:r>
            <a:r>
              <a:rPr lang="en-US" dirty="0" err="1" smtClean="0">
                <a:solidFill>
                  <a:prstClr val="black"/>
                </a:solidFill>
                <a:latin typeface="Avenir Medium"/>
                <a:cs typeface="Avenir Medium"/>
              </a:rPr>
              <a:t>unacclimated</a:t>
            </a:r>
            <a:r>
              <a:rPr lang="en-US" dirty="0" smtClean="0">
                <a:solidFill>
                  <a:prstClr val="black"/>
                </a:solidFill>
                <a:latin typeface="Avenir Medium"/>
                <a:cs typeface="Avenir Medium"/>
              </a:rPr>
              <a:t> bacteria to a relatively high concentration of toxin(s)</a:t>
            </a:r>
          </a:p>
          <a:p>
            <a:pPr marL="285750" indent="-285750">
              <a:lnSpc>
                <a:spcPct val="120000"/>
              </a:lnSpc>
              <a:buFont typeface="Arial"/>
              <a:buChar char="•"/>
            </a:pPr>
            <a:r>
              <a:rPr lang="en-US" dirty="0" smtClean="0">
                <a:solidFill>
                  <a:prstClr val="black"/>
                </a:solidFill>
                <a:latin typeface="Avenir Medium"/>
                <a:cs typeface="Avenir Medium"/>
              </a:rPr>
              <a:t>The effect is sudden.</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8" name="TextBox 7"/>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9" name="TextBox 8"/>
          <p:cNvSpPr txBox="1"/>
          <p:nvPr/>
        </p:nvSpPr>
        <p:spPr>
          <a:xfrm>
            <a:off x="408558" y="1892137"/>
            <a:ext cx="8518672"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Chronic toxicity: </a:t>
            </a:r>
            <a:r>
              <a:rPr lang="en-US" dirty="0" smtClean="0">
                <a:solidFill>
                  <a:prstClr val="black"/>
                </a:solidFill>
                <a:latin typeface="Avenir Medium"/>
                <a:cs typeface="Avenir Medium"/>
              </a:rPr>
              <a:t>gradual &amp; long-term exposure of </a:t>
            </a:r>
            <a:r>
              <a:rPr lang="en-US" dirty="0" err="1" smtClean="0">
                <a:solidFill>
                  <a:prstClr val="black"/>
                </a:solidFill>
                <a:latin typeface="Avenir Medium"/>
                <a:cs typeface="Avenir Medium"/>
              </a:rPr>
              <a:t>unacclimated</a:t>
            </a:r>
            <a:r>
              <a:rPr lang="en-US" dirty="0" smtClean="0">
                <a:solidFill>
                  <a:prstClr val="black"/>
                </a:solidFill>
                <a:latin typeface="Avenir Medium"/>
                <a:cs typeface="Avenir Medium"/>
              </a:rPr>
              <a:t> bacteria to  toxin(s) </a:t>
            </a:r>
          </a:p>
          <a:p>
            <a:pPr marL="285750" indent="-285750">
              <a:lnSpc>
                <a:spcPct val="120000"/>
              </a:lnSpc>
              <a:buFont typeface="Arial"/>
              <a:buChar char="•"/>
            </a:pPr>
            <a:r>
              <a:rPr lang="en-US" dirty="0" smtClean="0">
                <a:solidFill>
                  <a:prstClr val="black"/>
                </a:solidFill>
                <a:latin typeface="Avenir Medium"/>
                <a:cs typeface="Avenir Medium"/>
              </a:rPr>
              <a:t>The effect builds over time.</a:t>
            </a:r>
          </a:p>
        </p:txBody>
      </p:sp>
      <p:sp>
        <p:nvSpPr>
          <p:cNvPr id="10" name="TextBox 9"/>
          <p:cNvSpPr txBox="1"/>
          <p:nvPr/>
        </p:nvSpPr>
        <p:spPr>
          <a:xfrm>
            <a:off x="408558" y="3106902"/>
            <a:ext cx="8518672" cy="1412694"/>
          </a:xfrm>
          <a:prstGeom prst="rect">
            <a:avLst/>
          </a:prstGeom>
          <a:noFill/>
        </p:spPr>
        <p:txBody>
          <a:bodyPr wrap="square" rtlCol="0">
            <a:spAutoFit/>
          </a:bodyPr>
          <a:lstStyle/>
          <a:p>
            <a:pPr>
              <a:lnSpc>
                <a:spcPct val="120000"/>
              </a:lnSpc>
            </a:pPr>
            <a:r>
              <a:rPr lang="en-US" u="sng" dirty="0" smtClean="0">
                <a:solidFill>
                  <a:prstClr val="black"/>
                </a:solidFill>
                <a:latin typeface="Avenir Medium"/>
                <a:cs typeface="Avenir Medium"/>
              </a:rPr>
              <a:t>Generally, toxicity depends on a number of </a:t>
            </a:r>
            <a:r>
              <a:rPr lang="en-US" u="sng" dirty="0" smtClean="0">
                <a:solidFill>
                  <a:prstClr val="black"/>
                </a:solidFill>
                <a:latin typeface="Avenir Black"/>
                <a:cs typeface="Avenir Black"/>
              </a:rPr>
              <a:t>factors</a:t>
            </a:r>
            <a:r>
              <a:rPr lang="en-US" dirty="0" smtClean="0">
                <a:solidFill>
                  <a:prstClr val="black"/>
                </a:solidFill>
                <a:latin typeface="Avenir Medium"/>
                <a:cs typeface="Avenir Medium"/>
              </a:rPr>
              <a:t>:</a:t>
            </a:r>
          </a:p>
          <a:p>
            <a:pPr marL="342900" indent="-342900">
              <a:lnSpc>
                <a:spcPct val="120000"/>
              </a:lnSpc>
              <a:buFont typeface="+mj-lt"/>
              <a:buAutoNum type="arabicPeriod"/>
            </a:pPr>
            <a:r>
              <a:rPr lang="en-US" dirty="0" smtClean="0">
                <a:solidFill>
                  <a:prstClr val="black"/>
                </a:solidFill>
                <a:latin typeface="Avenir Medium"/>
                <a:cs typeface="Avenir Medium"/>
              </a:rPr>
              <a:t>Ability of bacteria to adapt to a constant concentration of the toxin;</a:t>
            </a:r>
          </a:p>
          <a:p>
            <a:pPr marL="342900" indent="-342900">
              <a:lnSpc>
                <a:spcPct val="120000"/>
              </a:lnSpc>
              <a:buFont typeface="+mj-lt"/>
              <a:buAutoNum type="arabicPeriod"/>
            </a:pPr>
            <a:r>
              <a:rPr lang="en-US" dirty="0" smtClean="0">
                <a:solidFill>
                  <a:prstClr val="black"/>
                </a:solidFill>
                <a:latin typeface="Avenir Medium"/>
                <a:cs typeface="Avenir Medium"/>
              </a:rPr>
              <a:t>Presence or absence of other toxins; &amp;</a:t>
            </a:r>
          </a:p>
          <a:p>
            <a:pPr marL="342900" indent="-342900">
              <a:lnSpc>
                <a:spcPct val="120000"/>
              </a:lnSpc>
              <a:buFont typeface="+mj-lt"/>
              <a:buAutoNum type="arabicPeriod"/>
            </a:pPr>
            <a:r>
              <a:rPr lang="en-US" dirty="0" smtClean="0">
                <a:solidFill>
                  <a:prstClr val="black"/>
                </a:solidFill>
                <a:latin typeface="Avenir Medium"/>
                <a:cs typeface="Avenir Medium"/>
              </a:rPr>
              <a:t>Changes in operational conditions.</a:t>
            </a:r>
            <a:endParaRPr lang="en-US" dirty="0">
              <a:solidFill>
                <a:prstClr val="black"/>
              </a:solidFill>
              <a:latin typeface="Avenir Medium"/>
              <a:cs typeface="Avenir Medium"/>
            </a:endParaRPr>
          </a:p>
        </p:txBody>
      </p:sp>
      <p:sp>
        <p:nvSpPr>
          <p:cNvPr id="11" name="TextBox 10"/>
          <p:cNvSpPr txBox="1"/>
          <p:nvPr/>
        </p:nvSpPr>
        <p:spPr>
          <a:xfrm>
            <a:off x="408558" y="4662473"/>
            <a:ext cx="8518672" cy="1412694"/>
          </a:xfrm>
          <a:prstGeom prst="rect">
            <a:avLst/>
          </a:prstGeom>
          <a:noFill/>
        </p:spPr>
        <p:txBody>
          <a:bodyPr wrap="square" rtlCol="0">
            <a:spAutoFit/>
          </a:bodyPr>
          <a:lstStyle/>
          <a:p>
            <a:pPr>
              <a:lnSpc>
                <a:spcPct val="120000"/>
              </a:lnSpc>
            </a:pPr>
            <a:r>
              <a:rPr lang="en-US" dirty="0">
                <a:solidFill>
                  <a:prstClr val="black"/>
                </a:solidFill>
                <a:latin typeface="Avenir Medium"/>
                <a:cs typeface="Avenir Medium"/>
              </a:rPr>
              <a:t>	 </a:t>
            </a:r>
            <a:r>
              <a:rPr lang="en-US" dirty="0" smtClean="0">
                <a:solidFill>
                  <a:prstClr val="black"/>
                </a:solidFill>
                <a:latin typeface="Avenir Medium"/>
                <a:cs typeface="Avenir Medium"/>
              </a:rPr>
              <a:t>  </a:t>
            </a:r>
            <a:r>
              <a:rPr lang="en-US" dirty="0" smtClean="0">
                <a:solidFill>
                  <a:prstClr val="black"/>
                </a:solidFill>
                <a:latin typeface="Avenir Black"/>
                <a:cs typeface="Avenir Black"/>
              </a:rPr>
              <a:t>Acclimatization</a:t>
            </a:r>
            <a:r>
              <a:rPr lang="en-US" dirty="0" smtClean="0">
                <a:solidFill>
                  <a:prstClr val="black"/>
                </a:solidFill>
                <a:latin typeface="Avenir Medium"/>
                <a:cs typeface="Avenir Medium"/>
              </a:rPr>
              <a:t> occurs by two means:</a:t>
            </a:r>
          </a:p>
          <a:p>
            <a:pPr>
              <a:lnSpc>
                <a:spcPct val="120000"/>
              </a:lnSpc>
            </a:pPr>
            <a:r>
              <a:rPr lang="en-US" dirty="0">
                <a:solidFill>
                  <a:prstClr val="black"/>
                </a:solidFill>
                <a:latin typeface="Avenir Medium"/>
                <a:cs typeface="Avenir Medium"/>
              </a:rPr>
              <a:t>	</a:t>
            </a:r>
            <a:r>
              <a:rPr lang="en-US" dirty="0" smtClean="0">
                <a:solidFill>
                  <a:prstClr val="black"/>
                </a:solidFill>
                <a:latin typeface="Avenir Medium"/>
                <a:cs typeface="Avenir Medium"/>
              </a:rPr>
              <a:t>    1. Bacteria repair damaged enzyme systems used to degrade the</a:t>
            </a:r>
            <a:r>
              <a:rPr lang="en-US" dirty="0">
                <a:solidFill>
                  <a:prstClr val="black"/>
                </a:solidFill>
                <a:latin typeface="Avenir Medium"/>
                <a:cs typeface="Avenir Medium"/>
              </a:rPr>
              <a:t> </a:t>
            </a:r>
            <a:r>
              <a:rPr lang="en-US" dirty="0" smtClean="0">
                <a:solidFill>
                  <a:prstClr val="black"/>
                </a:solidFill>
                <a:latin typeface="Avenir Medium"/>
                <a:cs typeface="Avenir Medium"/>
              </a:rPr>
              <a:t>toxin.</a:t>
            </a:r>
          </a:p>
          <a:p>
            <a:pPr>
              <a:lnSpc>
                <a:spcPct val="120000"/>
              </a:lnSpc>
            </a:pPr>
            <a:r>
              <a:rPr lang="en-US" dirty="0">
                <a:solidFill>
                  <a:prstClr val="black"/>
                </a:solidFill>
                <a:latin typeface="Avenir Medium"/>
                <a:cs typeface="Avenir Medium"/>
              </a:rPr>
              <a:t>	</a:t>
            </a:r>
            <a:r>
              <a:rPr lang="en-US" dirty="0" smtClean="0">
                <a:solidFill>
                  <a:prstClr val="black"/>
                </a:solidFill>
                <a:latin typeface="Avenir Medium"/>
                <a:cs typeface="Avenir Medium"/>
              </a:rPr>
              <a:t>    2. Expansion of a population of bacteria that can degrade the toxin.</a:t>
            </a:r>
            <a:br>
              <a:rPr lang="en-US" dirty="0" smtClean="0">
                <a:solidFill>
                  <a:prstClr val="black"/>
                </a:solidFill>
                <a:latin typeface="Avenir Medium"/>
                <a:cs typeface="Avenir Medium"/>
              </a:rPr>
            </a:br>
            <a:r>
              <a:rPr lang="en-US" dirty="0" smtClean="0">
                <a:solidFill>
                  <a:prstClr val="black"/>
                </a:solidFill>
                <a:latin typeface="Avenir Medium"/>
                <a:cs typeface="Avenir Medium"/>
              </a:rPr>
              <a:t>          Either way, toxin levels cannot be high, and time is required. </a:t>
            </a:r>
          </a:p>
        </p:txBody>
      </p:sp>
      <p:sp>
        <p:nvSpPr>
          <p:cNvPr id="5" name="Curved Right Arrow 4"/>
          <p:cNvSpPr/>
          <p:nvPr/>
        </p:nvSpPr>
        <p:spPr>
          <a:xfrm rot="19970459">
            <a:off x="230992" y="3728265"/>
            <a:ext cx="586551" cy="1715765"/>
          </a:xfrm>
          <a:prstGeom prst="curvedRightArrow">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7" name="Oval 6"/>
          <p:cNvSpPr/>
          <p:nvPr/>
        </p:nvSpPr>
        <p:spPr>
          <a:xfrm>
            <a:off x="408558" y="3493755"/>
            <a:ext cx="399748" cy="393027"/>
          </a:xfrm>
          <a:prstGeom prst="ellipse">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1"/>
          <p:cNvGrpSpPr/>
          <p:nvPr/>
        </p:nvGrpSpPr>
        <p:grpSpPr>
          <a:xfrm>
            <a:off x="8098116" y="14530"/>
            <a:ext cx="830994" cy="634504"/>
            <a:chOff x="2066934" y="1319924"/>
            <a:chExt cx="3038142" cy="2464745"/>
          </a:xfrm>
        </p:grpSpPr>
        <p:sp>
          <p:nvSpPr>
            <p:cNvPr id="13" name="Oval 12"/>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ardrop 13"/>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42255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5" grpId="0" animBg="1"/>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24988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Symptoms of toxicity</a:t>
            </a:r>
            <a:endParaRPr lang="en-US" sz="3200" dirty="0">
              <a:solidFill>
                <a:prstClr val="white"/>
              </a:solidFill>
              <a:latin typeface="Avenir Heavy"/>
              <a:cs typeface="Avenir Heavy"/>
            </a:endParaRPr>
          </a:p>
        </p:txBody>
      </p:sp>
      <p:sp>
        <p:nvSpPr>
          <p:cNvPr id="6" name="TextBox 5"/>
          <p:cNvSpPr txBox="1"/>
          <p:nvPr/>
        </p:nvSpPr>
        <p:spPr>
          <a:xfrm>
            <a:off x="425618" y="773810"/>
            <a:ext cx="8299472" cy="2077492"/>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Symptoms of toxicity </a:t>
            </a:r>
            <a:r>
              <a:rPr lang="en-US" dirty="0" smtClean="0">
                <a:solidFill>
                  <a:prstClr val="black"/>
                </a:solidFill>
                <a:latin typeface="Avenir Black"/>
                <a:cs typeface="Avenir Black"/>
              </a:rPr>
              <a:t>may appear slowly or rapidly</a:t>
            </a:r>
            <a:r>
              <a:rPr lang="en-US" dirty="0" smtClean="0">
                <a:solidFill>
                  <a:prstClr val="black"/>
                </a:solidFill>
                <a:latin typeface="Avenir Medium"/>
                <a:cs typeface="Avenir Medium"/>
              </a:rPr>
              <a:t>, depending on the type of toxin, its concentration and operational conditions.</a:t>
            </a:r>
          </a:p>
          <a:p>
            <a:pPr marL="285750" indent="-285750">
              <a:lnSpc>
                <a:spcPct val="120000"/>
              </a:lnSpc>
              <a:buFont typeface="Arial"/>
              <a:buChar char="•"/>
            </a:pPr>
            <a:r>
              <a:rPr lang="en-US" dirty="0" smtClean="0">
                <a:solidFill>
                  <a:prstClr val="black"/>
                </a:solidFill>
                <a:latin typeface="Avenir Medium"/>
                <a:cs typeface="Avenir Medium"/>
              </a:rPr>
              <a:t>Loss of hydrogen</a:t>
            </a:r>
          </a:p>
          <a:p>
            <a:pPr marL="285750" indent="-285750">
              <a:lnSpc>
                <a:spcPct val="120000"/>
              </a:lnSpc>
              <a:buFont typeface="Arial"/>
              <a:buChar char="•"/>
            </a:pPr>
            <a:r>
              <a:rPr lang="en-US" dirty="0" smtClean="0">
                <a:solidFill>
                  <a:prstClr val="black"/>
                </a:solidFill>
                <a:latin typeface="Avenir Medium"/>
                <a:cs typeface="Avenir Medium"/>
              </a:rPr>
              <a:t>Loss of methane</a:t>
            </a:r>
          </a:p>
          <a:p>
            <a:pPr marL="285750" indent="-285750">
              <a:lnSpc>
                <a:spcPct val="120000"/>
              </a:lnSpc>
              <a:buFont typeface="Arial"/>
              <a:buChar char="•"/>
            </a:pPr>
            <a:r>
              <a:rPr lang="en-US" dirty="0" smtClean="0">
                <a:solidFill>
                  <a:prstClr val="black"/>
                </a:solidFill>
                <a:latin typeface="Avenir Medium"/>
                <a:cs typeface="Avenir Medium"/>
              </a:rPr>
              <a:t>Loss of alkalinity and/or pH</a:t>
            </a:r>
          </a:p>
          <a:p>
            <a:pPr marL="285750" indent="-285750">
              <a:lnSpc>
                <a:spcPct val="120000"/>
              </a:lnSpc>
              <a:buFont typeface="Arial"/>
              <a:buChar char="•"/>
            </a:pPr>
            <a:r>
              <a:rPr lang="en-US" dirty="0" smtClean="0">
                <a:solidFill>
                  <a:prstClr val="black"/>
                </a:solidFill>
                <a:latin typeface="Avenir Medium"/>
                <a:cs typeface="Avenir Medium"/>
              </a:rPr>
              <a:t>Increase of VFA concentration  (increasing Ripley ratio)</a:t>
            </a:r>
            <a:endParaRPr lang="en-US" dirty="0" smtClean="0">
              <a:solidFill>
                <a:prstClr val="black"/>
              </a:solidFill>
              <a:latin typeface="Avenir Black"/>
              <a:cs typeface="Avenir Black"/>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9" name="TextBox 8"/>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77005476"/>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92971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Inorganic &amp; organic AD toxins</a:t>
            </a:r>
            <a:endParaRPr lang="en-US" sz="3200" dirty="0">
              <a:solidFill>
                <a:prstClr val="white"/>
              </a:solidFill>
              <a:latin typeface="Avenir Heavy"/>
              <a:cs typeface="Avenir Heavy"/>
            </a:endParaRPr>
          </a:p>
        </p:txBody>
      </p:sp>
      <p:sp>
        <p:nvSpPr>
          <p:cNvPr id="6" name="TextBox 5"/>
          <p:cNvSpPr txBox="1"/>
          <p:nvPr/>
        </p:nvSpPr>
        <p:spPr>
          <a:xfrm>
            <a:off x="425618" y="773810"/>
            <a:ext cx="8299472" cy="5290680"/>
          </a:xfrm>
          <a:prstGeom prst="rect">
            <a:avLst/>
          </a:prstGeom>
          <a:noFill/>
        </p:spPr>
        <p:txBody>
          <a:bodyPr wrap="square" rtlCol="0">
            <a:spAutoFit/>
          </a:bodyPr>
          <a:lstStyle/>
          <a:p>
            <a:pPr marL="285750" indent="-285750">
              <a:lnSpc>
                <a:spcPct val="120000"/>
              </a:lnSpc>
              <a:buFont typeface="Arial"/>
              <a:buChar char="•"/>
            </a:pPr>
            <a:r>
              <a:rPr lang="en-US" sz="1600" dirty="0" smtClean="0">
                <a:solidFill>
                  <a:prstClr val="black"/>
                </a:solidFill>
                <a:latin typeface="Avenir Medium"/>
                <a:cs typeface="Avenir Medium"/>
              </a:rPr>
              <a:t>Alcohols (isopropanol)</a:t>
            </a:r>
          </a:p>
          <a:p>
            <a:pPr marL="285750" indent="-285750">
              <a:lnSpc>
                <a:spcPct val="120000"/>
              </a:lnSpc>
              <a:buFont typeface="Arial"/>
              <a:buChar char="•"/>
            </a:pPr>
            <a:r>
              <a:rPr lang="en-US" sz="1600" dirty="0" smtClean="0">
                <a:solidFill>
                  <a:prstClr val="black"/>
                </a:solidFill>
                <a:latin typeface="Avenir Medium"/>
                <a:cs typeface="Avenir Medium"/>
              </a:rPr>
              <a:t>Alkaline </a:t>
            </a:r>
            <a:r>
              <a:rPr lang="en-US" sz="1600" dirty="0" err="1" smtClean="0">
                <a:solidFill>
                  <a:prstClr val="black"/>
                </a:solidFill>
                <a:latin typeface="Avenir Medium"/>
                <a:cs typeface="Avenir Medium"/>
              </a:rPr>
              <a:t>cations</a:t>
            </a:r>
            <a:r>
              <a:rPr lang="en-US" sz="1600" dirty="0" smtClean="0">
                <a:solidFill>
                  <a:prstClr val="black"/>
                </a:solidFill>
                <a:latin typeface="Avenir Medium"/>
                <a:cs typeface="Avenir Medium"/>
              </a:rPr>
              <a:t> ( Ca</a:t>
            </a:r>
            <a:r>
              <a:rPr lang="en-US" baseline="30000" dirty="0" smtClean="0">
                <a:solidFill>
                  <a:prstClr val="black"/>
                </a:solidFill>
                <a:latin typeface="Avenir Medium"/>
                <a:cs typeface="Avenir Medium"/>
              </a:rPr>
              <a:t>+2</a:t>
            </a:r>
            <a:r>
              <a:rPr lang="en-US" sz="1600" dirty="0" smtClean="0">
                <a:solidFill>
                  <a:prstClr val="black"/>
                </a:solidFill>
                <a:latin typeface="Avenir Medium"/>
                <a:cs typeface="Avenir Medium"/>
              </a:rPr>
              <a:t>, Mg</a:t>
            </a:r>
            <a:r>
              <a:rPr lang="en-US" baseline="30000" dirty="0" smtClean="0">
                <a:solidFill>
                  <a:prstClr val="black"/>
                </a:solidFill>
                <a:latin typeface="Avenir Medium"/>
                <a:cs typeface="Avenir Medium"/>
              </a:rPr>
              <a:t>+2</a:t>
            </a:r>
            <a:r>
              <a:rPr lang="en-US" sz="1600" dirty="0" smtClean="0">
                <a:solidFill>
                  <a:prstClr val="black"/>
                </a:solidFill>
                <a:latin typeface="Avenir Medium"/>
                <a:cs typeface="Avenir Medium"/>
              </a:rPr>
              <a:t>, K</a:t>
            </a:r>
            <a:r>
              <a:rPr lang="en-US" baseline="30000" dirty="0" smtClean="0">
                <a:solidFill>
                  <a:prstClr val="black"/>
                </a:solidFill>
                <a:latin typeface="Avenir Medium"/>
                <a:cs typeface="Avenir Medium"/>
              </a:rPr>
              <a:t>+1</a:t>
            </a:r>
            <a:r>
              <a:rPr lang="en-US" sz="1600" dirty="0" smtClean="0">
                <a:solidFill>
                  <a:prstClr val="black"/>
                </a:solidFill>
                <a:latin typeface="Avenir Medium"/>
                <a:cs typeface="Avenir Medium"/>
              </a:rPr>
              <a:t>, Na</a:t>
            </a:r>
            <a:r>
              <a:rPr lang="en-US" baseline="30000" dirty="0" smtClean="0">
                <a:solidFill>
                  <a:prstClr val="black"/>
                </a:solidFill>
                <a:latin typeface="Avenir Medium"/>
                <a:cs typeface="Avenir Medium"/>
              </a:rPr>
              <a:t>+1</a:t>
            </a:r>
            <a:r>
              <a:rPr lang="en-US" sz="1600" dirty="0" smtClean="0">
                <a:solidFill>
                  <a:prstClr val="black"/>
                </a:solidFill>
                <a:latin typeface="Avenir Medium"/>
                <a:cs typeface="Avenir Medium"/>
              </a:rPr>
              <a:t>)</a:t>
            </a:r>
          </a:p>
          <a:p>
            <a:pPr marL="285750" indent="-285750">
              <a:lnSpc>
                <a:spcPct val="120000"/>
              </a:lnSpc>
              <a:buFont typeface="Arial"/>
              <a:buChar char="•"/>
            </a:pPr>
            <a:r>
              <a:rPr lang="en-US" sz="1600" dirty="0" smtClean="0">
                <a:solidFill>
                  <a:prstClr val="black"/>
                </a:solidFill>
                <a:latin typeface="Avenir Medium"/>
                <a:cs typeface="Avenir Medium"/>
              </a:rPr>
              <a:t>Alternate electron acceptors (NO</a:t>
            </a:r>
            <a:r>
              <a:rPr lang="en-US" baseline="-25000" dirty="0" smtClean="0">
                <a:solidFill>
                  <a:prstClr val="black"/>
                </a:solidFill>
                <a:latin typeface="Avenir Medium"/>
                <a:cs typeface="Avenir Medium"/>
              </a:rPr>
              <a:t>3</a:t>
            </a:r>
            <a:r>
              <a:rPr lang="en-US" baseline="30000" dirty="0" smtClean="0">
                <a:solidFill>
                  <a:prstClr val="black"/>
                </a:solidFill>
                <a:latin typeface="Avenir Medium"/>
                <a:cs typeface="Avenir Medium"/>
              </a:rPr>
              <a:t>-1</a:t>
            </a:r>
            <a:r>
              <a:rPr lang="en-US" sz="1600" dirty="0" smtClean="0">
                <a:solidFill>
                  <a:prstClr val="black"/>
                </a:solidFill>
                <a:latin typeface="Avenir Medium"/>
                <a:cs typeface="Avenir Medium"/>
              </a:rPr>
              <a:t> &amp; SO</a:t>
            </a:r>
            <a:r>
              <a:rPr lang="en-US" baseline="-25000" dirty="0" smtClean="0">
                <a:solidFill>
                  <a:prstClr val="black"/>
                </a:solidFill>
                <a:latin typeface="Avenir Medium"/>
                <a:cs typeface="Avenir Medium"/>
              </a:rPr>
              <a:t>4</a:t>
            </a:r>
            <a:r>
              <a:rPr lang="en-US" baseline="30000" dirty="0" smtClean="0">
                <a:solidFill>
                  <a:prstClr val="black"/>
                </a:solidFill>
                <a:latin typeface="Avenir Medium"/>
                <a:cs typeface="Avenir Medium"/>
              </a:rPr>
              <a:t>-2</a:t>
            </a:r>
            <a:r>
              <a:rPr lang="en-US" sz="1600" dirty="0" smtClean="0">
                <a:solidFill>
                  <a:prstClr val="black"/>
                </a:solidFill>
                <a:latin typeface="Avenir Medium"/>
                <a:cs typeface="Avenir Medium"/>
              </a:rPr>
              <a:t>)</a:t>
            </a:r>
          </a:p>
          <a:p>
            <a:pPr marL="285750" indent="-285750">
              <a:lnSpc>
                <a:spcPct val="120000"/>
              </a:lnSpc>
              <a:buFont typeface="Arial"/>
              <a:buChar char="•"/>
            </a:pPr>
            <a:r>
              <a:rPr lang="en-US" sz="1600" dirty="0" smtClean="0">
                <a:solidFill>
                  <a:prstClr val="black"/>
                </a:solidFill>
                <a:latin typeface="Avenir Medium"/>
                <a:cs typeface="Avenir Medium"/>
              </a:rPr>
              <a:t>Ammonia*</a:t>
            </a:r>
          </a:p>
          <a:p>
            <a:pPr marL="285750" indent="-285750">
              <a:lnSpc>
                <a:spcPct val="120000"/>
              </a:lnSpc>
              <a:buFont typeface="Arial"/>
              <a:buChar char="•"/>
            </a:pPr>
            <a:r>
              <a:rPr lang="en-US" sz="1600" dirty="0" smtClean="0">
                <a:solidFill>
                  <a:prstClr val="black"/>
                </a:solidFill>
                <a:latin typeface="Avenir Medium"/>
                <a:cs typeface="Avenir Medium"/>
              </a:rPr>
              <a:t>Benzene ring compounds</a:t>
            </a:r>
          </a:p>
          <a:p>
            <a:pPr marL="285750" indent="-285750">
              <a:lnSpc>
                <a:spcPct val="120000"/>
              </a:lnSpc>
              <a:buFont typeface="Arial"/>
              <a:buChar char="•"/>
            </a:pPr>
            <a:r>
              <a:rPr lang="en-US" sz="1600" dirty="0" smtClean="0">
                <a:solidFill>
                  <a:prstClr val="black"/>
                </a:solidFill>
                <a:latin typeface="Avenir Medium"/>
                <a:cs typeface="Avenir Medium"/>
              </a:rPr>
              <a:t>Detergents (like dodecyl or lauryl sulfates)</a:t>
            </a:r>
          </a:p>
          <a:p>
            <a:pPr marL="285750" indent="-285750">
              <a:lnSpc>
                <a:spcPct val="120000"/>
              </a:lnSpc>
              <a:buFont typeface="Arial"/>
              <a:buChar char="•"/>
            </a:pPr>
            <a:r>
              <a:rPr lang="en-US" sz="1600" dirty="0" smtClean="0">
                <a:solidFill>
                  <a:prstClr val="black"/>
                </a:solidFill>
                <a:latin typeface="Avenir Medium"/>
                <a:cs typeface="Avenir Medium"/>
              </a:rPr>
              <a:t>Food preservatives</a:t>
            </a:r>
          </a:p>
          <a:p>
            <a:pPr marL="285750" indent="-285750">
              <a:lnSpc>
                <a:spcPct val="120000"/>
              </a:lnSpc>
              <a:buFont typeface="Arial"/>
              <a:buChar char="•"/>
            </a:pPr>
            <a:r>
              <a:rPr lang="en-US" sz="1600" dirty="0" smtClean="0">
                <a:solidFill>
                  <a:prstClr val="black"/>
                </a:solidFill>
                <a:latin typeface="Avenir Medium"/>
                <a:cs typeface="Avenir Medium"/>
              </a:rPr>
              <a:t>Chlorinated hydrocarbons</a:t>
            </a:r>
          </a:p>
          <a:p>
            <a:pPr marL="285750" indent="-285750">
              <a:lnSpc>
                <a:spcPct val="120000"/>
              </a:lnSpc>
              <a:buFont typeface="Arial"/>
              <a:buChar char="•"/>
            </a:pPr>
            <a:r>
              <a:rPr lang="en-US" sz="1600" dirty="0" smtClean="0">
                <a:solidFill>
                  <a:prstClr val="black"/>
                </a:solidFill>
                <a:latin typeface="Avenir Medium"/>
                <a:cs typeface="Avenir Medium"/>
              </a:rPr>
              <a:t>Cyanide</a:t>
            </a:r>
          </a:p>
          <a:p>
            <a:pPr marL="285750" indent="-285750">
              <a:lnSpc>
                <a:spcPct val="120000"/>
              </a:lnSpc>
              <a:buFont typeface="Arial"/>
              <a:buChar char="•"/>
            </a:pPr>
            <a:r>
              <a:rPr lang="en-US" sz="1600" dirty="0" smtClean="0">
                <a:solidFill>
                  <a:prstClr val="black"/>
                </a:solidFill>
                <a:latin typeface="Avenir Medium"/>
                <a:cs typeface="Avenir Medium"/>
              </a:rPr>
              <a:t>Disinfectants</a:t>
            </a:r>
          </a:p>
          <a:p>
            <a:pPr marL="285750" indent="-285750">
              <a:lnSpc>
                <a:spcPct val="120000"/>
              </a:lnSpc>
              <a:buFont typeface="Arial"/>
              <a:buChar char="•"/>
            </a:pPr>
            <a:r>
              <a:rPr lang="en-US" sz="1600" dirty="0" smtClean="0">
                <a:solidFill>
                  <a:prstClr val="black"/>
                </a:solidFill>
                <a:latin typeface="Avenir Medium"/>
                <a:cs typeface="Avenir Medium"/>
              </a:rPr>
              <a:t>Formaldehyde  (&gt; 100 mg/L)</a:t>
            </a:r>
          </a:p>
          <a:p>
            <a:pPr marL="285750" indent="-285750">
              <a:lnSpc>
                <a:spcPct val="120000"/>
              </a:lnSpc>
              <a:buFont typeface="Arial"/>
              <a:buChar char="•"/>
            </a:pPr>
            <a:r>
              <a:rPr lang="en-US" sz="1600" dirty="0" smtClean="0">
                <a:solidFill>
                  <a:prstClr val="black"/>
                </a:solidFill>
                <a:latin typeface="Avenir Medium"/>
                <a:cs typeface="Avenir Medium"/>
              </a:rPr>
              <a:t>Heavy metals*</a:t>
            </a:r>
          </a:p>
          <a:p>
            <a:pPr marL="285750" indent="-285750">
              <a:lnSpc>
                <a:spcPct val="120000"/>
              </a:lnSpc>
              <a:buFont typeface="Arial"/>
              <a:buChar char="•"/>
            </a:pPr>
            <a:r>
              <a:rPr lang="en-US" sz="1600" dirty="0" smtClean="0">
                <a:solidFill>
                  <a:prstClr val="black"/>
                </a:solidFill>
                <a:latin typeface="Avenir Black"/>
                <a:cs typeface="Avenir Black"/>
              </a:rPr>
              <a:t>Hydrogen sulfide*</a:t>
            </a:r>
          </a:p>
          <a:p>
            <a:pPr marL="285750" indent="-285750">
              <a:lnSpc>
                <a:spcPct val="120000"/>
              </a:lnSpc>
              <a:buFont typeface="Arial"/>
              <a:buChar char="•"/>
            </a:pPr>
            <a:r>
              <a:rPr lang="en-US" sz="1600" dirty="0" smtClean="0">
                <a:solidFill>
                  <a:prstClr val="black"/>
                </a:solidFill>
                <a:latin typeface="Avenir Medium"/>
                <a:cs typeface="Avenir Medium"/>
              </a:rPr>
              <a:t>Organic nitrogen compounds (like acrylonitrile)</a:t>
            </a:r>
          </a:p>
          <a:p>
            <a:pPr marL="285750" indent="-285750">
              <a:lnSpc>
                <a:spcPct val="120000"/>
              </a:lnSpc>
              <a:buFont typeface="Arial"/>
              <a:buChar char="•"/>
            </a:pPr>
            <a:r>
              <a:rPr lang="en-US" sz="1600" dirty="0" smtClean="0">
                <a:solidFill>
                  <a:prstClr val="black"/>
                </a:solidFill>
                <a:latin typeface="Avenir Medium"/>
                <a:cs typeface="Avenir Medium"/>
              </a:rPr>
              <a:t>Pharmaceuticals (like </a:t>
            </a:r>
            <a:r>
              <a:rPr lang="en-US" sz="1600" dirty="0" err="1" smtClean="0">
                <a:solidFill>
                  <a:prstClr val="black"/>
                </a:solidFill>
                <a:latin typeface="Avenir Medium"/>
                <a:cs typeface="Avenir Medium"/>
              </a:rPr>
              <a:t>monensin</a:t>
            </a:r>
            <a:r>
              <a:rPr lang="en-US" sz="1600" dirty="0" smtClean="0">
                <a:solidFill>
                  <a:prstClr val="black"/>
                </a:solidFill>
                <a:latin typeface="Avenir Medium"/>
                <a:cs typeface="Avenir Medium"/>
              </a:rPr>
              <a:t>)</a:t>
            </a:r>
          </a:p>
          <a:p>
            <a:pPr marL="285750" indent="-285750">
              <a:lnSpc>
                <a:spcPct val="120000"/>
              </a:lnSpc>
              <a:buFont typeface="Arial"/>
              <a:buChar char="•"/>
            </a:pPr>
            <a:r>
              <a:rPr lang="en-US" sz="1600" dirty="0" smtClean="0">
                <a:solidFill>
                  <a:prstClr val="black"/>
                </a:solidFill>
                <a:latin typeface="Avenir Medium"/>
                <a:cs typeface="Avenir Medium"/>
              </a:rPr>
              <a:t>Solvents</a:t>
            </a:r>
          </a:p>
          <a:p>
            <a:pPr marL="285750" indent="-285750">
              <a:lnSpc>
                <a:spcPct val="120000"/>
              </a:lnSpc>
              <a:buFont typeface="Arial"/>
              <a:buChar char="•"/>
            </a:pPr>
            <a:r>
              <a:rPr lang="en-US" sz="1600" dirty="0" smtClean="0">
                <a:solidFill>
                  <a:prstClr val="black"/>
                </a:solidFill>
                <a:latin typeface="Avenir Black"/>
                <a:cs typeface="Avenir Black"/>
              </a:rPr>
              <a:t>VFAs and long-chain fatty acids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cxnSp>
        <p:nvCxnSpPr>
          <p:cNvPr id="7" name="Straight Arrow Connector 6"/>
          <p:cNvCxnSpPr/>
          <p:nvPr/>
        </p:nvCxnSpPr>
        <p:spPr>
          <a:xfrm flipH="1" flipV="1">
            <a:off x="2594524" y="4478694"/>
            <a:ext cx="3454818" cy="177509"/>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 name="Straight Arrow Connector 7"/>
          <p:cNvCxnSpPr/>
          <p:nvPr/>
        </p:nvCxnSpPr>
        <p:spPr>
          <a:xfrm flipH="1">
            <a:off x="3878135" y="4808604"/>
            <a:ext cx="2241677" cy="88239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106157" y="4360347"/>
            <a:ext cx="1076098" cy="646331"/>
          </a:xfrm>
          <a:prstGeom prst="rect">
            <a:avLst/>
          </a:prstGeom>
          <a:noFill/>
        </p:spPr>
        <p:txBody>
          <a:bodyPr wrap="none" rtlCol="0">
            <a:spAutoFit/>
          </a:bodyPr>
          <a:lstStyle/>
          <a:p>
            <a:r>
              <a:rPr lang="en-US" dirty="0" smtClean="0"/>
              <a:t>feedback</a:t>
            </a:r>
            <a:br>
              <a:rPr lang="en-US" dirty="0" smtClean="0"/>
            </a:br>
            <a:r>
              <a:rPr lang="en-US" dirty="0" smtClean="0"/>
              <a:t>inhibition</a:t>
            </a:r>
            <a:endParaRPr lang="en-US" dirty="0"/>
          </a:p>
        </p:txBody>
      </p:sp>
      <p:sp>
        <p:nvSpPr>
          <p:cNvPr id="11" name="TextBox 10"/>
          <p:cNvSpPr txBox="1"/>
          <p:nvPr/>
        </p:nvSpPr>
        <p:spPr>
          <a:xfrm>
            <a:off x="6644206" y="2314363"/>
            <a:ext cx="1879278" cy="646331"/>
          </a:xfrm>
          <a:prstGeom prst="rect">
            <a:avLst/>
          </a:prstGeom>
          <a:noFill/>
        </p:spPr>
        <p:txBody>
          <a:bodyPr wrap="none" rtlCol="0">
            <a:spAutoFit/>
          </a:bodyPr>
          <a:lstStyle/>
          <a:p>
            <a:r>
              <a:rPr lang="en-US" dirty="0" smtClean="0"/>
              <a:t>* Most commonly</a:t>
            </a:r>
            <a:br>
              <a:rPr lang="en-US" dirty="0" smtClean="0"/>
            </a:br>
            <a:r>
              <a:rPr lang="en-US" dirty="0" smtClean="0"/>
              <a:t>       described</a:t>
            </a:r>
            <a:endParaRPr lang="en-US" dirty="0"/>
          </a:p>
        </p:txBody>
      </p:sp>
      <p:sp>
        <p:nvSpPr>
          <p:cNvPr id="13" name="TextBox 12"/>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grpSp>
        <p:nvGrpSpPr>
          <p:cNvPr id="12" name="Group 11"/>
          <p:cNvGrpSpPr/>
          <p:nvPr/>
        </p:nvGrpSpPr>
        <p:grpSpPr>
          <a:xfrm>
            <a:off x="8098116" y="14530"/>
            <a:ext cx="830994" cy="634504"/>
            <a:chOff x="2066934" y="1319924"/>
            <a:chExt cx="3038142" cy="2464745"/>
          </a:xfrm>
        </p:grpSpPr>
        <p:sp>
          <p:nvSpPr>
            <p:cNvPr id="14" name="Oval 13"/>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ardrop 14"/>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00220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96176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Toxic values for some inorganics (1)</a:t>
            </a:r>
            <a:endParaRPr lang="en-US" sz="3200" dirty="0">
              <a:solidFill>
                <a:prstClr val="white"/>
              </a:solidFill>
              <a:latin typeface="Avenir Heavy"/>
              <a:cs typeface="Avenir Heavy"/>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373939272"/>
              </p:ext>
            </p:extLst>
          </p:nvPr>
        </p:nvGraphicFramePr>
        <p:xfrm>
          <a:off x="1051246" y="739491"/>
          <a:ext cx="7196282" cy="5343436"/>
        </p:xfrm>
        <a:graphic>
          <a:graphicData uri="http://schemas.openxmlformats.org/drawingml/2006/table">
            <a:tbl>
              <a:tblPr firstRow="1" bandRow="1">
                <a:tableStyleId>{69012ECD-51FC-41F1-AA8D-1B2483CD663E}</a:tableStyleId>
              </a:tblPr>
              <a:tblGrid>
                <a:gridCol w="2261688"/>
                <a:gridCol w="2467297"/>
                <a:gridCol w="2467297"/>
              </a:tblGrid>
              <a:tr h="617485">
                <a:tc>
                  <a:txBody>
                    <a:bodyPr/>
                    <a:lstStyle/>
                    <a:p>
                      <a:pPr algn="l"/>
                      <a:endParaRPr lang="en-US" dirty="0"/>
                    </a:p>
                  </a:txBody>
                  <a:tcPr>
                    <a:solidFill>
                      <a:srgbClr val="6666FF"/>
                    </a:solidFill>
                  </a:tcPr>
                </a:tc>
                <a:tc>
                  <a:txBody>
                    <a:bodyPr/>
                    <a:lstStyle/>
                    <a:p>
                      <a:pPr algn="ctr"/>
                      <a:r>
                        <a:rPr lang="en-US" dirty="0" err="1" smtClean="0"/>
                        <a:t>Gerardi</a:t>
                      </a:r>
                      <a:endParaRPr lang="en-US" baseline="0" dirty="0" smtClean="0"/>
                    </a:p>
                    <a:p>
                      <a:pPr algn="ctr"/>
                      <a:r>
                        <a:rPr lang="en-US" baseline="0" dirty="0" smtClean="0"/>
                        <a:t>(mg/L)</a:t>
                      </a:r>
                      <a:endParaRPr lang="en-US" dirty="0"/>
                    </a:p>
                  </a:txBody>
                  <a:tcPr>
                    <a:solidFill>
                      <a:srgbClr val="6666FF"/>
                    </a:solidFill>
                  </a:tcPr>
                </a:tc>
                <a:tc>
                  <a:txBody>
                    <a:bodyPr/>
                    <a:lstStyle/>
                    <a:p>
                      <a:pPr algn="ctr"/>
                      <a:r>
                        <a:rPr lang="en-US" dirty="0" smtClean="0"/>
                        <a:t>WPCF</a:t>
                      </a:r>
                    </a:p>
                    <a:p>
                      <a:pPr algn="ctr"/>
                      <a:r>
                        <a:rPr lang="en-US" dirty="0" smtClean="0"/>
                        <a:t>(soluble</a:t>
                      </a:r>
                      <a:r>
                        <a:rPr lang="en-US" baseline="0" dirty="0" smtClean="0"/>
                        <a:t> </a:t>
                      </a:r>
                      <a:r>
                        <a:rPr lang="en-US" dirty="0" smtClean="0"/>
                        <a:t>mg/L)</a:t>
                      </a:r>
                      <a:endParaRPr lang="en-US" dirty="0"/>
                    </a:p>
                  </a:txBody>
                  <a:tcPr>
                    <a:solidFill>
                      <a:srgbClr val="6666FF"/>
                    </a:solidFill>
                  </a:tcPr>
                </a:tc>
              </a:tr>
              <a:tr h="335954">
                <a:tc>
                  <a:txBody>
                    <a:bodyPr/>
                    <a:lstStyle/>
                    <a:p>
                      <a:pPr algn="l">
                        <a:lnSpc>
                          <a:spcPct val="60000"/>
                        </a:lnSpc>
                      </a:pPr>
                      <a:r>
                        <a:rPr lang="en-US" sz="1600" dirty="0" smtClean="0"/>
                        <a:t>Ammonia</a:t>
                      </a:r>
                      <a:r>
                        <a:rPr lang="en-US" sz="1600" baseline="0" dirty="0" smtClean="0"/>
                        <a:t> (NH</a:t>
                      </a:r>
                      <a:r>
                        <a:rPr lang="en-US" sz="1800" baseline="-25000" dirty="0" smtClean="0"/>
                        <a:t>3</a:t>
                      </a:r>
                      <a:r>
                        <a:rPr lang="en-US" sz="1600" dirty="0" smtClean="0"/>
                        <a:t>)</a:t>
                      </a:r>
                      <a:endParaRPr lang="en-US" sz="1600" dirty="0"/>
                    </a:p>
                  </a:txBody>
                  <a:tcPr/>
                </a:tc>
                <a:tc>
                  <a:txBody>
                    <a:bodyPr/>
                    <a:lstStyle/>
                    <a:p>
                      <a:pPr algn="ctr">
                        <a:lnSpc>
                          <a:spcPct val="60000"/>
                        </a:lnSpc>
                      </a:pPr>
                      <a:r>
                        <a:rPr lang="en-US" sz="1600" dirty="0" smtClean="0"/>
                        <a:t> 1,500</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Arsenic (As)</a:t>
                      </a:r>
                      <a:endParaRPr lang="en-US" sz="1600" dirty="0"/>
                    </a:p>
                  </a:txBody>
                  <a:tcPr/>
                </a:tc>
                <a:tc>
                  <a:txBody>
                    <a:bodyPr/>
                    <a:lstStyle/>
                    <a:p>
                      <a:pPr algn="ctr">
                        <a:lnSpc>
                          <a:spcPct val="60000"/>
                        </a:lnSpc>
                      </a:pPr>
                      <a:r>
                        <a:rPr lang="en-US" sz="1600" dirty="0" smtClean="0"/>
                        <a:t>1.6 </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Boron (B)</a:t>
                      </a:r>
                      <a:endParaRPr lang="en-US" sz="1600" dirty="0"/>
                    </a:p>
                  </a:txBody>
                  <a:tcPr/>
                </a:tc>
                <a:tc>
                  <a:txBody>
                    <a:bodyPr/>
                    <a:lstStyle/>
                    <a:p>
                      <a:pPr algn="ctr">
                        <a:lnSpc>
                          <a:spcPct val="60000"/>
                        </a:lnSpc>
                      </a:pPr>
                      <a:r>
                        <a:rPr lang="en-US" sz="1600" dirty="0" smtClean="0"/>
                        <a:t>2 </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Cadmium</a:t>
                      </a:r>
                      <a:r>
                        <a:rPr lang="en-US" sz="1600" baseline="0" dirty="0" smtClean="0"/>
                        <a:t> (Cd)</a:t>
                      </a:r>
                      <a:endParaRPr lang="en-US" sz="1600" dirty="0"/>
                    </a:p>
                  </a:txBody>
                  <a:tcPr/>
                </a:tc>
                <a:tc>
                  <a:txBody>
                    <a:bodyPr/>
                    <a:lstStyle/>
                    <a:p>
                      <a:pPr algn="ctr">
                        <a:lnSpc>
                          <a:spcPct val="60000"/>
                        </a:lnSpc>
                      </a:pPr>
                      <a:r>
                        <a:rPr lang="en-US" sz="1600" dirty="0" smtClean="0"/>
                        <a:t>0.02</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Chromium</a:t>
                      </a:r>
                      <a:r>
                        <a:rPr lang="en-US" sz="1600" baseline="0" dirty="0" smtClean="0"/>
                        <a:t> (Cr</a:t>
                      </a:r>
                      <a:r>
                        <a:rPr lang="en-US" sz="1800" baseline="30000" dirty="0" smtClean="0"/>
                        <a:t>+6</a:t>
                      </a:r>
                      <a:r>
                        <a:rPr lang="en-US" sz="1600" baseline="0" dirty="0" smtClean="0"/>
                        <a:t>)</a:t>
                      </a:r>
                      <a:endParaRPr lang="en-US" sz="1600" dirty="0"/>
                    </a:p>
                  </a:txBody>
                  <a:tcPr/>
                </a:tc>
                <a:tc>
                  <a:txBody>
                    <a:bodyPr/>
                    <a:lstStyle/>
                    <a:p>
                      <a:pPr algn="ctr">
                        <a:lnSpc>
                          <a:spcPct val="60000"/>
                        </a:lnSpc>
                      </a:pPr>
                      <a:r>
                        <a:rPr lang="en-US" sz="1600" dirty="0" smtClean="0"/>
                        <a:t>5 - 50</a:t>
                      </a:r>
                      <a:endParaRPr lang="en-US" sz="1600" dirty="0"/>
                    </a:p>
                  </a:txBody>
                  <a:tcPr/>
                </a:tc>
                <a:tc>
                  <a:txBody>
                    <a:bodyPr/>
                    <a:lstStyle/>
                    <a:p>
                      <a:pPr algn="ctr">
                        <a:lnSpc>
                          <a:spcPct val="60000"/>
                        </a:lnSpc>
                      </a:pPr>
                      <a:r>
                        <a:rPr lang="en-US" sz="1600" dirty="0" smtClean="0"/>
                        <a:t>3.0</a:t>
                      </a:r>
                      <a:endParaRPr lang="en-US" sz="1600" dirty="0"/>
                    </a:p>
                  </a:txBody>
                  <a:tcPr/>
                </a:tc>
              </a:tr>
              <a:tr h="335954">
                <a:tc>
                  <a:txBody>
                    <a:bodyPr/>
                    <a:lstStyle/>
                    <a:p>
                      <a:pPr algn="l">
                        <a:lnSpc>
                          <a:spcPct val="60000"/>
                        </a:lnSpc>
                      </a:pPr>
                      <a:r>
                        <a:rPr lang="en-US" sz="1600" dirty="0" smtClean="0"/>
                        <a:t>Chromium (Cr</a:t>
                      </a:r>
                      <a:r>
                        <a:rPr lang="en-US" sz="1800" baseline="30000" dirty="0" smtClean="0"/>
                        <a:t>+3</a:t>
                      </a:r>
                      <a:r>
                        <a:rPr lang="en-US" sz="1600" dirty="0" smtClean="0"/>
                        <a:t>)</a:t>
                      </a:r>
                      <a:endParaRPr lang="en-US" sz="1600" dirty="0"/>
                    </a:p>
                  </a:txBody>
                  <a:tcPr/>
                </a:tc>
                <a:tc>
                  <a:txBody>
                    <a:bodyPr/>
                    <a:lstStyle/>
                    <a:p>
                      <a:pPr algn="ctr">
                        <a:lnSpc>
                          <a:spcPct val="60000"/>
                        </a:lnSpc>
                      </a:pPr>
                      <a:r>
                        <a:rPr lang="en-US" sz="1600" dirty="0" smtClean="0"/>
                        <a:t>50</a:t>
                      </a:r>
                      <a:r>
                        <a:rPr lang="en-US" sz="1600" baseline="0" dirty="0" smtClean="0"/>
                        <a:t> - 500</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Copper</a:t>
                      </a:r>
                      <a:r>
                        <a:rPr lang="en-US" sz="1600" baseline="0" dirty="0" smtClean="0"/>
                        <a:t> (Cu)</a:t>
                      </a:r>
                      <a:endParaRPr lang="en-US" sz="1600" dirty="0"/>
                    </a:p>
                  </a:txBody>
                  <a:tcPr/>
                </a:tc>
                <a:tc>
                  <a:txBody>
                    <a:bodyPr/>
                    <a:lstStyle/>
                    <a:p>
                      <a:pPr algn="ctr">
                        <a:lnSpc>
                          <a:spcPct val="60000"/>
                        </a:lnSpc>
                      </a:pPr>
                      <a:r>
                        <a:rPr lang="en-US" sz="1600" dirty="0" smtClean="0"/>
                        <a:t>1 - 10</a:t>
                      </a:r>
                      <a:endParaRPr lang="en-US" sz="1600" dirty="0"/>
                    </a:p>
                  </a:txBody>
                  <a:tcPr/>
                </a:tc>
                <a:tc>
                  <a:txBody>
                    <a:bodyPr/>
                    <a:lstStyle/>
                    <a:p>
                      <a:pPr algn="ctr">
                        <a:lnSpc>
                          <a:spcPct val="60000"/>
                        </a:lnSpc>
                      </a:pPr>
                      <a:r>
                        <a:rPr lang="en-US" sz="1600" dirty="0" smtClean="0"/>
                        <a:t>0.5</a:t>
                      </a:r>
                      <a:endParaRPr lang="en-US" sz="1600" dirty="0"/>
                    </a:p>
                  </a:txBody>
                  <a:tcPr/>
                </a:tc>
              </a:tr>
              <a:tr h="335954">
                <a:tc>
                  <a:txBody>
                    <a:bodyPr/>
                    <a:lstStyle/>
                    <a:p>
                      <a:pPr algn="l">
                        <a:lnSpc>
                          <a:spcPct val="60000"/>
                        </a:lnSpc>
                      </a:pPr>
                      <a:r>
                        <a:rPr lang="en-US" sz="1600" dirty="0" smtClean="0"/>
                        <a:t>Cyanide (CN</a:t>
                      </a:r>
                      <a:r>
                        <a:rPr lang="en-US" sz="1800" baseline="30000" dirty="0" smtClean="0"/>
                        <a:t>-1</a:t>
                      </a:r>
                      <a:r>
                        <a:rPr lang="en-US" sz="1600" dirty="0" smtClean="0"/>
                        <a:t>)</a:t>
                      </a:r>
                      <a:endParaRPr lang="en-US" sz="1600" dirty="0"/>
                    </a:p>
                  </a:txBody>
                  <a:tcPr/>
                </a:tc>
                <a:tc>
                  <a:txBody>
                    <a:bodyPr/>
                    <a:lstStyle/>
                    <a:p>
                      <a:pPr algn="ctr">
                        <a:lnSpc>
                          <a:spcPct val="60000"/>
                        </a:lnSpc>
                      </a:pPr>
                      <a:r>
                        <a:rPr lang="en-US" sz="1600" dirty="0" smtClean="0"/>
                        <a:t>4</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Iron (Fe)</a:t>
                      </a:r>
                      <a:endParaRPr lang="en-US" sz="1600" dirty="0"/>
                    </a:p>
                  </a:txBody>
                  <a:tcPr/>
                </a:tc>
                <a:tc>
                  <a:txBody>
                    <a:bodyPr/>
                    <a:lstStyle/>
                    <a:p>
                      <a:pPr algn="ctr">
                        <a:lnSpc>
                          <a:spcPct val="60000"/>
                        </a:lnSpc>
                      </a:pPr>
                      <a:r>
                        <a:rPr lang="en-US" sz="1600" dirty="0" smtClean="0"/>
                        <a:t>5</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Magnesium (Mg)</a:t>
                      </a:r>
                      <a:endParaRPr lang="en-US" sz="1600" dirty="0"/>
                    </a:p>
                  </a:txBody>
                  <a:tcPr/>
                </a:tc>
                <a:tc>
                  <a:txBody>
                    <a:bodyPr/>
                    <a:lstStyle/>
                    <a:p>
                      <a:pPr algn="ctr">
                        <a:lnSpc>
                          <a:spcPct val="60000"/>
                        </a:lnSpc>
                      </a:pPr>
                      <a:r>
                        <a:rPr lang="en-US" sz="1600" dirty="0" smtClean="0"/>
                        <a:t>1,000</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Sodium (Na)</a:t>
                      </a:r>
                      <a:endParaRPr lang="en-US" sz="1600" dirty="0"/>
                    </a:p>
                  </a:txBody>
                  <a:tcPr/>
                </a:tc>
                <a:tc>
                  <a:txBody>
                    <a:bodyPr/>
                    <a:lstStyle/>
                    <a:p>
                      <a:pPr algn="ctr">
                        <a:lnSpc>
                          <a:spcPct val="60000"/>
                        </a:lnSpc>
                      </a:pPr>
                      <a:r>
                        <a:rPr lang="en-US" sz="1600" dirty="0" smtClean="0"/>
                        <a:t>3,500</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Sulfide (S</a:t>
                      </a:r>
                      <a:r>
                        <a:rPr lang="en-US" sz="1800" baseline="30000" dirty="0" smtClean="0"/>
                        <a:t>-1</a:t>
                      </a:r>
                      <a:r>
                        <a:rPr lang="en-US" sz="1600" dirty="0" smtClean="0"/>
                        <a:t>)</a:t>
                      </a:r>
                      <a:endParaRPr lang="en-US" sz="1600" dirty="0"/>
                    </a:p>
                  </a:txBody>
                  <a:tcPr/>
                </a:tc>
                <a:tc>
                  <a:txBody>
                    <a:bodyPr/>
                    <a:lstStyle/>
                    <a:p>
                      <a:pPr algn="ctr">
                        <a:lnSpc>
                          <a:spcPct val="60000"/>
                        </a:lnSpc>
                      </a:pPr>
                      <a:r>
                        <a:rPr lang="en-US" sz="1600" dirty="0" smtClean="0"/>
                        <a:t>50</a:t>
                      </a:r>
                      <a:endParaRPr lang="en-US" sz="1600" dirty="0"/>
                    </a:p>
                  </a:txBody>
                  <a:tcPr/>
                </a:tc>
                <a:tc>
                  <a:txBody>
                    <a:bodyPr/>
                    <a:lstStyle/>
                    <a:p>
                      <a:pPr algn="ctr">
                        <a:lnSpc>
                          <a:spcPct val="60000"/>
                        </a:lnSpc>
                      </a:pPr>
                      <a:endParaRPr lang="en-US" sz="1600" dirty="0"/>
                    </a:p>
                  </a:txBody>
                  <a:tcPr/>
                </a:tc>
              </a:tr>
              <a:tr h="335954">
                <a:tc>
                  <a:txBody>
                    <a:bodyPr/>
                    <a:lstStyle/>
                    <a:p>
                      <a:pPr algn="l">
                        <a:lnSpc>
                          <a:spcPct val="60000"/>
                        </a:lnSpc>
                      </a:pPr>
                      <a:r>
                        <a:rPr lang="en-US" sz="1600" dirty="0" smtClean="0"/>
                        <a:t>Zinc (Zn)</a:t>
                      </a:r>
                      <a:endParaRPr lang="en-US" sz="1600" dirty="0"/>
                    </a:p>
                  </a:txBody>
                  <a:tcPr/>
                </a:tc>
                <a:tc>
                  <a:txBody>
                    <a:bodyPr/>
                    <a:lstStyle/>
                    <a:p>
                      <a:pPr algn="ctr">
                        <a:lnSpc>
                          <a:spcPct val="60000"/>
                        </a:lnSpc>
                      </a:pPr>
                      <a:r>
                        <a:rPr lang="en-US" sz="1600" dirty="0" smtClean="0"/>
                        <a:t>5 - 20</a:t>
                      </a:r>
                      <a:endParaRPr lang="en-US" sz="1600" dirty="0"/>
                    </a:p>
                  </a:txBody>
                  <a:tcPr/>
                </a:tc>
                <a:tc>
                  <a:txBody>
                    <a:bodyPr/>
                    <a:lstStyle/>
                    <a:p>
                      <a:pPr algn="ctr">
                        <a:lnSpc>
                          <a:spcPct val="60000"/>
                        </a:lnSpc>
                      </a:pPr>
                      <a:r>
                        <a:rPr lang="en-US" sz="1600" dirty="0" smtClean="0"/>
                        <a:t>1.0</a:t>
                      </a:r>
                      <a:endParaRPr lang="en-US" sz="1600" dirty="0"/>
                    </a:p>
                  </a:txBody>
                  <a:tcPr/>
                </a:tc>
              </a:tr>
              <a:tr h="335954">
                <a:tc>
                  <a:txBody>
                    <a:bodyPr/>
                    <a:lstStyle/>
                    <a:p>
                      <a:pPr algn="l">
                        <a:lnSpc>
                          <a:spcPct val="60000"/>
                        </a:lnSpc>
                      </a:pPr>
                      <a:r>
                        <a:rPr lang="en-US" sz="1600" dirty="0" smtClean="0"/>
                        <a:t>Nickel (Ni)</a:t>
                      </a:r>
                      <a:endParaRPr lang="en-US" sz="1600" dirty="0"/>
                    </a:p>
                  </a:txBody>
                  <a:tcPr/>
                </a:tc>
                <a:tc>
                  <a:txBody>
                    <a:bodyPr/>
                    <a:lstStyle/>
                    <a:p>
                      <a:pPr algn="ctr">
                        <a:lnSpc>
                          <a:spcPct val="60000"/>
                        </a:lnSpc>
                      </a:pPr>
                      <a:endParaRPr lang="en-US" sz="1600" dirty="0"/>
                    </a:p>
                  </a:txBody>
                  <a:tcPr/>
                </a:tc>
                <a:tc>
                  <a:txBody>
                    <a:bodyPr/>
                    <a:lstStyle/>
                    <a:p>
                      <a:pPr algn="ctr">
                        <a:lnSpc>
                          <a:spcPct val="60000"/>
                        </a:lnSpc>
                      </a:pPr>
                      <a:r>
                        <a:rPr lang="en-US" sz="1600" dirty="0" smtClean="0"/>
                        <a:t>2.0</a:t>
                      </a:r>
                      <a:endParaRPr lang="en-US" sz="1600" dirty="0"/>
                    </a:p>
                  </a:txBody>
                  <a:tcPr/>
                </a:tc>
              </a:tr>
            </a:tbl>
          </a:graphicData>
        </a:graphic>
      </p:graphicFrame>
      <p:sp>
        <p:nvSpPr>
          <p:cNvPr id="9" name="TextBox 8"/>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grpSp>
        <p:nvGrpSpPr>
          <p:cNvPr id="8" name="Group 7"/>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02184584"/>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96176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Toxic values for some inorganics (2)</a:t>
            </a:r>
            <a:endParaRPr lang="en-US" sz="3200" dirty="0">
              <a:solidFill>
                <a:prstClr val="white"/>
              </a:solidFill>
              <a:latin typeface="Avenir Heavy"/>
              <a:cs typeface="Avenir Heavy"/>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958117380"/>
              </p:ext>
            </p:extLst>
          </p:nvPr>
        </p:nvGraphicFramePr>
        <p:xfrm>
          <a:off x="228601" y="739491"/>
          <a:ext cx="8676340" cy="2468880"/>
        </p:xfrm>
        <a:graphic>
          <a:graphicData uri="http://schemas.openxmlformats.org/drawingml/2006/table">
            <a:tbl>
              <a:tblPr firstRow="1" bandRow="1">
                <a:tableStyleId>{69012ECD-51FC-41F1-AA8D-1B2483CD663E}</a:tableStyleId>
              </a:tblPr>
              <a:tblGrid>
                <a:gridCol w="2030632"/>
                <a:gridCol w="2215236"/>
                <a:gridCol w="2215236"/>
                <a:gridCol w="2215236"/>
              </a:tblGrid>
              <a:tr h="625069">
                <a:tc>
                  <a:txBody>
                    <a:bodyPr/>
                    <a:lstStyle/>
                    <a:p>
                      <a:pPr algn="l"/>
                      <a:endParaRPr lang="en-US" dirty="0"/>
                    </a:p>
                  </a:txBody>
                  <a:tcPr>
                    <a:solidFill>
                      <a:srgbClr val="6666FF"/>
                    </a:solidFill>
                  </a:tcPr>
                </a:tc>
                <a:tc>
                  <a:txBody>
                    <a:bodyPr/>
                    <a:lstStyle/>
                    <a:p>
                      <a:pPr algn="ctr"/>
                      <a:r>
                        <a:rPr lang="en-US" dirty="0" err="1" smtClean="0"/>
                        <a:t>simulatory</a:t>
                      </a:r>
                      <a:endParaRPr lang="en-US" baseline="0" dirty="0" smtClean="0"/>
                    </a:p>
                    <a:p>
                      <a:pPr algn="ctr"/>
                      <a:r>
                        <a:rPr lang="en-US" baseline="0" dirty="0" smtClean="0"/>
                        <a:t>(mg/L)</a:t>
                      </a:r>
                      <a:endParaRPr lang="en-US" dirty="0"/>
                    </a:p>
                  </a:txBody>
                  <a:tcPr>
                    <a:solidFill>
                      <a:srgbClr val="6666FF"/>
                    </a:solidFill>
                  </a:tcPr>
                </a:tc>
                <a:tc>
                  <a:txBody>
                    <a:bodyPr/>
                    <a:lstStyle/>
                    <a:p>
                      <a:pPr algn="ctr"/>
                      <a:r>
                        <a:rPr lang="en-US" dirty="0" smtClean="0"/>
                        <a:t>Moderate</a:t>
                      </a:r>
                      <a:r>
                        <a:rPr lang="en-US" baseline="0" dirty="0" smtClean="0"/>
                        <a:t> inhibition</a:t>
                      </a:r>
                      <a:endParaRPr lang="en-US" dirty="0" smtClean="0"/>
                    </a:p>
                    <a:p>
                      <a:pPr algn="ctr"/>
                      <a:r>
                        <a:rPr lang="en-US" dirty="0" smtClean="0"/>
                        <a:t>(mg/L)</a:t>
                      </a:r>
                      <a:endParaRPr lang="en-US" dirty="0"/>
                    </a:p>
                  </a:txBody>
                  <a:tcPr>
                    <a:solidFill>
                      <a:srgbClr val="6666FF"/>
                    </a:solidFill>
                  </a:tcPr>
                </a:tc>
                <a:tc>
                  <a:txBody>
                    <a:bodyPr/>
                    <a:lstStyle/>
                    <a:p>
                      <a:pPr algn="ctr"/>
                      <a:r>
                        <a:rPr lang="en-US" dirty="0" smtClean="0"/>
                        <a:t>Strong inhibition</a:t>
                      </a:r>
                    </a:p>
                    <a:p>
                      <a:pPr algn="ctr"/>
                      <a:r>
                        <a:rPr lang="en-US" dirty="0" smtClean="0"/>
                        <a:t>(mg/L)</a:t>
                      </a:r>
                      <a:endParaRPr lang="en-US" dirty="0"/>
                    </a:p>
                  </a:txBody>
                  <a:tcPr>
                    <a:solidFill>
                      <a:srgbClr val="6666FF"/>
                    </a:solidFill>
                  </a:tcPr>
                </a:tc>
              </a:tr>
              <a:tr h="362143">
                <a:tc>
                  <a:txBody>
                    <a:bodyPr/>
                    <a:lstStyle/>
                    <a:p>
                      <a:pPr algn="l"/>
                      <a:r>
                        <a:rPr lang="en-US" baseline="0" dirty="0" smtClean="0"/>
                        <a:t>Calcium (Ca</a:t>
                      </a:r>
                      <a:r>
                        <a:rPr lang="en-US" sz="2000" baseline="30000" dirty="0" smtClean="0"/>
                        <a:t>+2</a:t>
                      </a:r>
                      <a:r>
                        <a:rPr lang="en-US" dirty="0" smtClean="0"/>
                        <a:t>)</a:t>
                      </a:r>
                      <a:endParaRPr lang="en-US" dirty="0"/>
                    </a:p>
                  </a:txBody>
                  <a:tcPr/>
                </a:tc>
                <a:tc>
                  <a:txBody>
                    <a:bodyPr/>
                    <a:lstStyle/>
                    <a:p>
                      <a:pPr algn="ctr"/>
                      <a:r>
                        <a:rPr lang="en-US" dirty="0" smtClean="0"/>
                        <a:t>100 – 200</a:t>
                      </a:r>
                      <a:endParaRPr lang="en-US" dirty="0"/>
                    </a:p>
                  </a:txBody>
                  <a:tcPr/>
                </a:tc>
                <a:tc>
                  <a:txBody>
                    <a:bodyPr/>
                    <a:lstStyle/>
                    <a:p>
                      <a:pPr algn="ctr"/>
                      <a:r>
                        <a:rPr lang="en-US" dirty="0" smtClean="0"/>
                        <a:t>2,500 – 4,500</a:t>
                      </a:r>
                      <a:endParaRPr lang="en-US" dirty="0"/>
                    </a:p>
                  </a:txBody>
                  <a:tcPr/>
                </a:tc>
                <a:tc>
                  <a:txBody>
                    <a:bodyPr/>
                    <a:lstStyle/>
                    <a:p>
                      <a:pPr algn="ctr"/>
                      <a:r>
                        <a:rPr lang="en-US" dirty="0" smtClean="0"/>
                        <a:t>8,000</a:t>
                      </a:r>
                      <a:endParaRPr lang="en-US" dirty="0"/>
                    </a:p>
                  </a:txBody>
                  <a:tcPr/>
                </a:tc>
              </a:tr>
              <a:tr h="362143">
                <a:tc>
                  <a:txBody>
                    <a:bodyPr/>
                    <a:lstStyle/>
                    <a:p>
                      <a:pPr algn="l"/>
                      <a:r>
                        <a:rPr lang="en-US" dirty="0" smtClean="0"/>
                        <a:t>Magnesium (Mg</a:t>
                      </a:r>
                      <a:r>
                        <a:rPr lang="en-US" sz="2000" baseline="30000" dirty="0" smtClean="0"/>
                        <a:t>+2</a:t>
                      </a:r>
                      <a:r>
                        <a:rPr lang="en-US" dirty="0" smtClean="0"/>
                        <a:t>)</a:t>
                      </a:r>
                      <a:endParaRPr lang="en-US" dirty="0"/>
                    </a:p>
                  </a:txBody>
                  <a:tcPr/>
                </a:tc>
                <a:tc>
                  <a:txBody>
                    <a:bodyPr/>
                    <a:lstStyle/>
                    <a:p>
                      <a:pPr algn="ctr"/>
                      <a:r>
                        <a:rPr lang="en-US" dirty="0" smtClean="0"/>
                        <a:t>75</a:t>
                      </a:r>
                      <a:r>
                        <a:rPr lang="en-US" baseline="0" dirty="0" smtClean="0"/>
                        <a:t> – 150</a:t>
                      </a:r>
                      <a:endParaRPr lang="en-US" dirty="0"/>
                    </a:p>
                  </a:txBody>
                  <a:tcPr/>
                </a:tc>
                <a:tc>
                  <a:txBody>
                    <a:bodyPr/>
                    <a:lstStyle/>
                    <a:p>
                      <a:pPr algn="ctr"/>
                      <a:r>
                        <a:rPr lang="en-US" dirty="0" smtClean="0"/>
                        <a:t>1,000 – 1,500</a:t>
                      </a:r>
                      <a:endParaRPr lang="en-US" dirty="0"/>
                    </a:p>
                  </a:txBody>
                  <a:tcPr/>
                </a:tc>
                <a:tc>
                  <a:txBody>
                    <a:bodyPr/>
                    <a:lstStyle/>
                    <a:p>
                      <a:pPr algn="ctr"/>
                      <a:r>
                        <a:rPr lang="en-US" dirty="0" smtClean="0"/>
                        <a:t>3,000</a:t>
                      </a:r>
                      <a:endParaRPr lang="en-US" dirty="0"/>
                    </a:p>
                  </a:txBody>
                  <a:tcPr/>
                </a:tc>
              </a:tr>
              <a:tr h="362143">
                <a:tc>
                  <a:txBody>
                    <a:bodyPr/>
                    <a:lstStyle/>
                    <a:p>
                      <a:pPr algn="l"/>
                      <a:r>
                        <a:rPr lang="en-US" dirty="0" smtClean="0"/>
                        <a:t>Potassium (K</a:t>
                      </a:r>
                      <a:r>
                        <a:rPr lang="en-US" sz="2000" baseline="30000" dirty="0" smtClean="0"/>
                        <a:t>+1</a:t>
                      </a:r>
                      <a:r>
                        <a:rPr lang="en-US" dirty="0" smtClean="0"/>
                        <a:t>)</a:t>
                      </a:r>
                      <a:endParaRPr lang="en-US" dirty="0"/>
                    </a:p>
                  </a:txBody>
                  <a:tcPr/>
                </a:tc>
                <a:tc>
                  <a:txBody>
                    <a:bodyPr/>
                    <a:lstStyle/>
                    <a:p>
                      <a:pPr algn="ctr"/>
                      <a:r>
                        <a:rPr lang="en-US" dirty="0" smtClean="0"/>
                        <a:t>200</a:t>
                      </a:r>
                      <a:r>
                        <a:rPr lang="en-US" baseline="0" dirty="0" smtClean="0"/>
                        <a:t> - 400</a:t>
                      </a:r>
                      <a:r>
                        <a:rPr lang="en-US" dirty="0" smtClean="0"/>
                        <a:t> </a:t>
                      </a:r>
                      <a:endParaRPr lang="en-US" dirty="0"/>
                    </a:p>
                  </a:txBody>
                  <a:tcPr/>
                </a:tc>
                <a:tc>
                  <a:txBody>
                    <a:bodyPr/>
                    <a:lstStyle/>
                    <a:p>
                      <a:pPr algn="ctr"/>
                      <a:r>
                        <a:rPr lang="en-US" dirty="0" smtClean="0"/>
                        <a:t>2,500</a:t>
                      </a:r>
                      <a:r>
                        <a:rPr lang="en-US" baseline="0" dirty="0" smtClean="0"/>
                        <a:t> – 4,000</a:t>
                      </a:r>
                      <a:endParaRPr lang="en-US" dirty="0"/>
                    </a:p>
                  </a:txBody>
                  <a:tcPr/>
                </a:tc>
                <a:tc>
                  <a:txBody>
                    <a:bodyPr/>
                    <a:lstStyle/>
                    <a:p>
                      <a:pPr algn="ctr"/>
                      <a:r>
                        <a:rPr lang="en-US" dirty="0" smtClean="0"/>
                        <a:t>12,000</a:t>
                      </a:r>
                      <a:endParaRPr lang="en-US" dirty="0"/>
                    </a:p>
                  </a:txBody>
                  <a:tcPr/>
                </a:tc>
              </a:tr>
              <a:tr h="362143">
                <a:tc>
                  <a:txBody>
                    <a:bodyPr/>
                    <a:lstStyle/>
                    <a:p>
                      <a:pPr algn="l"/>
                      <a:r>
                        <a:rPr lang="en-US" baseline="0" dirty="0" smtClean="0"/>
                        <a:t>Sodium (Na</a:t>
                      </a:r>
                      <a:r>
                        <a:rPr lang="en-US" sz="2000" baseline="30000" dirty="0" smtClean="0"/>
                        <a:t>+1</a:t>
                      </a:r>
                      <a:r>
                        <a:rPr lang="en-US" baseline="0" dirty="0" smtClean="0"/>
                        <a:t>)</a:t>
                      </a:r>
                      <a:endParaRPr lang="en-US" dirty="0"/>
                    </a:p>
                  </a:txBody>
                  <a:tcPr/>
                </a:tc>
                <a:tc>
                  <a:txBody>
                    <a:bodyPr/>
                    <a:lstStyle/>
                    <a:p>
                      <a:pPr algn="ctr"/>
                      <a:r>
                        <a:rPr lang="en-US" dirty="0" smtClean="0"/>
                        <a:t>100</a:t>
                      </a:r>
                      <a:r>
                        <a:rPr lang="en-US" baseline="0" dirty="0" smtClean="0"/>
                        <a:t> – 200</a:t>
                      </a:r>
                      <a:endParaRPr lang="en-US" dirty="0"/>
                    </a:p>
                  </a:txBody>
                  <a:tcPr/>
                </a:tc>
                <a:tc>
                  <a:txBody>
                    <a:bodyPr/>
                    <a:lstStyle/>
                    <a:p>
                      <a:pPr algn="ctr"/>
                      <a:r>
                        <a:rPr lang="en-US" dirty="0" smtClean="0"/>
                        <a:t>3,500 – 5,500</a:t>
                      </a:r>
                      <a:endParaRPr lang="en-US" dirty="0"/>
                    </a:p>
                  </a:txBody>
                  <a:tcPr/>
                </a:tc>
                <a:tc>
                  <a:txBody>
                    <a:bodyPr/>
                    <a:lstStyle/>
                    <a:p>
                      <a:pPr algn="ctr"/>
                      <a:r>
                        <a:rPr lang="en-US" dirty="0" smtClean="0"/>
                        <a:t>8,000</a:t>
                      </a:r>
                      <a:endParaRPr lang="en-US" dirty="0"/>
                    </a:p>
                  </a:txBody>
                  <a:tcPr/>
                </a:tc>
              </a:tr>
              <a:tr h="362143">
                <a:tc>
                  <a:txBody>
                    <a:bodyPr/>
                    <a:lstStyle/>
                    <a:p>
                      <a:pPr algn="l"/>
                      <a:r>
                        <a:rPr lang="en-US" dirty="0" smtClean="0"/>
                        <a:t>Ammonium</a:t>
                      </a:r>
                      <a:r>
                        <a:rPr lang="en-US" baseline="0" dirty="0" smtClean="0"/>
                        <a:t> (NH</a:t>
                      </a:r>
                      <a:r>
                        <a:rPr lang="en-US" sz="2000" baseline="-25000" dirty="0" smtClean="0"/>
                        <a:t>4</a:t>
                      </a:r>
                      <a:r>
                        <a:rPr lang="en-US" sz="2000" baseline="30000" dirty="0" smtClean="0"/>
                        <a:t>+1</a:t>
                      </a:r>
                      <a:r>
                        <a:rPr lang="en-US" baseline="0" dirty="0" smtClean="0"/>
                        <a:t>)</a:t>
                      </a:r>
                      <a:endParaRPr lang="en-US" dirty="0"/>
                    </a:p>
                  </a:txBody>
                  <a:tcPr/>
                </a:tc>
                <a:tc>
                  <a:txBody>
                    <a:bodyPr/>
                    <a:lstStyle/>
                    <a:p>
                      <a:pPr algn="ctr"/>
                      <a:r>
                        <a:rPr lang="en-US" dirty="0" smtClean="0"/>
                        <a:t>50 –</a:t>
                      </a:r>
                      <a:r>
                        <a:rPr lang="en-US" baseline="0" dirty="0" smtClean="0"/>
                        <a:t> 200</a:t>
                      </a:r>
                      <a:endParaRPr lang="en-US" dirty="0"/>
                    </a:p>
                  </a:txBody>
                  <a:tcPr/>
                </a:tc>
                <a:tc>
                  <a:txBody>
                    <a:bodyPr/>
                    <a:lstStyle/>
                    <a:p>
                      <a:pPr algn="ctr"/>
                      <a:r>
                        <a:rPr lang="en-US" dirty="0" smtClean="0"/>
                        <a:t>1,500 – 3,000*</a:t>
                      </a:r>
                      <a:endParaRPr lang="en-US" dirty="0"/>
                    </a:p>
                  </a:txBody>
                  <a:tcPr/>
                </a:tc>
                <a:tc>
                  <a:txBody>
                    <a:bodyPr/>
                    <a:lstStyle/>
                    <a:p>
                      <a:pPr algn="ctr"/>
                      <a:r>
                        <a:rPr lang="en-US" dirty="0" smtClean="0"/>
                        <a:t>&gt; 3,000</a:t>
                      </a:r>
                      <a:endParaRPr lang="en-US" dirty="0"/>
                    </a:p>
                  </a:txBody>
                  <a:tcPr/>
                </a:tc>
              </a:tr>
            </a:tbl>
          </a:graphicData>
        </a:graphic>
      </p:graphicFrame>
      <p:sp>
        <p:nvSpPr>
          <p:cNvPr id="9" name="TextBox 8"/>
          <p:cNvSpPr txBox="1"/>
          <p:nvPr/>
        </p:nvSpPr>
        <p:spPr>
          <a:xfrm>
            <a:off x="1499810" y="6350112"/>
            <a:ext cx="1263687" cy="338554"/>
          </a:xfrm>
          <a:prstGeom prst="rect">
            <a:avLst/>
          </a:prstGeom>
          <a:noFill/>
        </p:spPr>
        <p:txBody>
          <a:bodyPr wrap="none" rtlCol="0">
            <a:spAutoFit/>
          </a:bodyPr>
          <a:lstStyle/>
          <a:p>
            <a:r>
              <a:rPr lang="en-US" sz="1600" dirty="0" smtClean="0"/>
              <a:t>WPCF (1987)</a:t>
            </a:r>
            <a:endParaRPr lang="en-US" sz="1600" dirty="0"/>
          </a:p>
        </p:txBody>
      </p:sp>
      <p:sp>
        <p:nvSpPr>
          <p:cNvPr id="5" name="TextBox 4"/>
          <p:cNvSpPr txBox="1"/>
          <p:nvPr/>
        </p:nvSpPr>
        <p:spPr>
          <a:xfrm>
            <a:off x="717176" y="3869765"/>
            <a:ext cx="1903173" cy="369332"/>
          </a:xfrm>
          <a:prstGeom prst="rect">
            <a:avLst/>
          </a:prstGeom>
          <a:noFill/>
        </p:spPr>
        <p:txBody>
          <a:bodyPr wrap="none" rtlCol="0">
            <a:spAutoFit/>
          </a:bodyPr>
          <a:lstStyle/>
          <a:p>
            <a:r>
              <a:rPr lang="en-US" dirty="0" smtClean="0"/>
              <a:t>* At pH &gt; 7.4 – 7.6</a:t>
            </a:r>
            <a:endParaRPr lang="en-US" dirty="0"/>
          </a:p>
        </p:txBody>
      </p:sp>
      <p:grpSp>
        <p:nvGrpSpPr>
          <p:cNvPr id="8" name="Group 7"/>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959000451"/>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36182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Toxic values from some organics</a:t>
            </a:r>
            <a:endParaRPr lang="en-US" sz="3200" dirty="0">
              <a:solidFill>
                <a:prstClr val="white"/>
              </a:solidFill>
              <a:latin typeface="Avenir Heavy"/>
              <a:cs typeface="Avenir Heavy"/>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801383588"/>
              </p:ext>
            </p:extLst>
          </p:nvPr>
        </p:nvGraphicFramePr>
        <p:xfrm>
          <a:off x="1051246" y="930661"/>
          <a:ext cx="4911703" cy="4297680"/>
        </p:xfrm>
        <a:graphic>
          <a:graphicData uri="http://schemas.openxmlformats.org/drawingml/2006/table">
            <a:tbl>
              <a:tblPr firstRow="1" bandRow="1">
                <a:tableStyleId>{69012ECD-51FC-41F1-AA8D-1B2483CD663E}</a:tableStyleId>
              </a:tblPr>
              <a:tblGrid>
                <a:gridCol w="2567436"/>
                <a:gridCol w="2344267"/>
              </a:tblGrid>
              <a:tr h="625069">
                <a:tc>
                  <a:txBody>
                    <a:bodyPr/>
                    <a:lstStyle/>
                    <a:p>
                      <a:pPr algn="l"/>
                      <a:endParaRPr lang="en-US" dirty="0"/>
                    </a:p>
                  </a:txBody>
                  <a:tcPr>
                    <a:solidFill>
                      <a:srgbClr val="6666FF"/>
                    </a:solidFill>
                  </a:tcPr>
                </a:tc>
                <a:tc>
                  <a:txBody>
                    <a:bodyPr/>
                    <a:lstStyle/>
                    <a:p>
                      <a:pPr algn="ctr"/>
                      <a:r>
                        <a:rPr lang="en-US" dirty="0" smtClean="0"/>
                        <a:t>toxic</a:t>
                      </a:r>
                      <a:r>
                        <a:rPr lang="en-US" baseline="0" dirty="0" smtClean="0"/>
                        <a:t> concentration </a:t>
                      </a:r>
                    </a:p>
                    <a:p>
                      <a:pPr algn="ctr"/>
                      <a:r>
                        <a:rPr lang="en-US" baseline="0" dirty="0" smtClean="0"/>
                        <a:t>(mg/L)</a:t>
                      </a:r>
                      <a:endParaRPr lang="en-US" dirty="0"/>
                    </a:p>
                  </a:txBody>
                  <a:tcPr>
                    <a:solidFill>
                      <a:srgbClr val="6666FF"/>
                    </a:solidFill>
                  </a:tcPr>
                </a:tc>
              </a:tr>
              <a:tr h="362143">
                <a:tc>
                  <a:txBody>
                    <a:bodyPr/>
                    <a:lstStyle/>
                    <a:p>
                      <a:pPr algn="l"/>
                      <a:r>
                        <a:rPr lang="en-US" dirty="0" smtClean="0"/>
                        <a:t>alcohol, </a:t>
                      </a:r>
                      <a:r>
                        <a:rPr lang="en-US" dirty="0" err="1" smtClean="0"/>
                        <a:t>allyl</a:t>
                      </a:r>
                      <a:endParaRPr lang="en-US" dirty="0"/>
                    </a:p>
                  </a:txBody>
                  <a:tcPr/>
                </a:tc>
                <a:tc>
                  <a:txBody>
                    <a:bodyPr/>
                    <a:lstStyle/>
                    <a:p>
                      <a:pPr algn="ctr"/>
                      <a:r>
                        <a:rPr lang="en-US" dirty="0" smtClean="0"/>
                        <a:t> 100</a:t>
                      </a:r>
                      <a:endParaRPr lang="en-US" dirty="0"/>
                    </a:p>
                  </a:txBody>
                  <a:tcPr/>
                </a:tc>
              </a:tr>
              <a:tr h="362143">
                <a:tc>
                  <a:txBody>
                    <a:bodyPr/>
                    <a:lstStyle/>
                    <a:p>
                      <a:pPr algn="l"/>
                      <a:r>
                        <a:rPr lang="en-US" dirty="0" smtClean="0"/>
                        <a:t>alcohol,</a:t>
                      </a:r>
                      <a:r>
                        <a:rPr lang="en-US" baseline="0" dirty="0" smtClean="0"/>
                        <a:t> </a:t>
                      </a:r>
                      <a:r>
                        <a:rPr lang="en-US" baseline="0" dirty="0" err="1" smtClean="0"/>
                        <a:t>octyl</a:t>
                      </a:r>
                      <a:endParaRPr lang="en-US" dirty="0"/>
                    </a:p>
                  </a:txBody>
                  <a:tcPr/>
                </a:tc>
                <a:tc>
                  <a:txBody>
                    <a:bodyPr/>
                    <a:lstStyle/>
                    <a:p>
                      <a:pPr algn="ctr"/>
                      <a:r>
                        <a:rPr lang="en-US" dirty="0" smtClean="0"/>
                        <a:t>200</a:t>
                      </a:r>
                      <a:endParaRPr lang="en-US" dirty="0"/>
                    </a:p>
                  </a:txBody>
                  <a:tcPr/>
                </a:tc>
              </a:tr>
              <a:tr h="362143">
                <a:tc>
                  <a:txBody>
                    <a:bodyPr/>
                    <a:lstStyle/>
                    <a:p>
                      <a:pPr algn="l"/>
                      <a:r>
                        <a:rPr lang="en-US" dirty="0" smtClean="0"/>
                        <a:t>acrylonitrile</a:t>
                      </a:r>
                      <a:endParaRPr lang="en-US" dirty="0"/>
                    </a:p>
                  </a:txBody>
                  <a:tcPr/>
                </a:tc>
                <a:tc>
                  <a:txBody>
                    <a:bodyPr/>
                    <a:lstStyle/>
                    <a:p>
                      <a:pPr algn="ctr"/>
                      <a:r>
                        <a:rPr lang="en-US" dirty="0" smtClean="0"/>
                        <a:t>5 </a:t>
                      </a:r>
                      <a:endParaRPr lang="en-US" dirty="0"/>
                    </a:p>
                  </a:txBody>
                  <a:tcPr/>
                </a:tc>
              </a:tr>
              <a:tr h="362143">
                <a:tc>
                  <a:txBody>
                    <a:bodyPr/>
                    <a:lstStyle/>
                    <a:p>
                      <a:pPr algn="l"/>
                      <a:r>
                        <a:rPr lang="en-US" dirty="0" err="1" smtClean="0"/>
                        <a:t>benzidine</a:t>
                      </a:r>
                      <a:endParaRPr lang="en-US" dirty="0"/>
                    </a:p>
                  </a:txBody>
                  <a:tcPr/>
                </a:tc>
                <a:tc>
                  <a:txBody>
                    <a:bodyPr/>
                    <a:lstStyle/>
                    <a:p>
                      <a:pPr algn="ctr"/>
                      <a:r>
                        <a:rPr lang="en-US" dirty="0" smtClean="0"/>
                        <a:t>5</a:t>
                      </a:r>
                      <a:endParaRPr lang="en-US" dirty="0"/>
                    </a:p>
                  </a:txBody>
                  <a:tcPr/>
                </a:tc>
              </a:tr>
              <a:tr h="362143">
                <a:tc>
                  <a:txBody>
                    <a:bodyPr/>
                    <a:lstStyle/>
                    <a:p>
                      <a:pPr algn="l"/>
                      <a:r>
                        <a:rPr lang="en-US" dirty="0" smtClean="0"/>
                        <a:t>chloroform</a:t>
                      </a:r>
                      <a:endParaRPr lang="en-US" dirty="0"/>
                    </a:p>
                  </a:txBody>
                  <a:tcPr/>
                </a:tc>
                <a:tc>
                  <a:txBody>
                    <a:bodyPr/>
                    <a:lstStyle/>
                    <a:p>
                      <a:pPr algn="ctr"/>
                      <a:r>
                        <a:rPr lang="en-US" dirty="0" smtClean="0"/>
                        <a:t>10 - 16</a:t>
                      </a:r>
                      <a:endParaRPr lang="en-US" dirty="0"/>
                    </a:p>
                  </a:txBody>
                  <a:tcPr/>
                </a:tc>
              </a:tr>
              <a:tr h="362143">
                <a:tc>
                  <a:txBody>
                    <a:bodyPr/>
                    <a:lstStyle/>
                    <a:p>
                      <a:pPr algn="l"/>
                      <a:r>
                        <a:rPr lang="en-US" dirty="0" smtClean="0"/>
                        <a:t>carbon tetrachloride</a:t>
                      </a:r>
                      <a:endParaRPr lang="en-US" dirty="0"/>
                    </a:p>
                  </a:txBody>
                  <a:tcPr/>
                </a:tc>
                <a:tc>
                  <a:txBody>
                    <a:bodyPr/>
                    <a:lstStyle/>
                    <a:p>
                      <a:pPr algn="ctr"/>
                      <a:r>
                        <a:rPr lang="en-US" dirty="0" smtClean="0"/>
                        <a:t>10 - 20</a:t>
                      </a:r>
                      <a:endParaRPr lang="en-US" dirty="0"/>
                    </a:p>
                  </a:txBody>
                  <a:tcPr/>
                </a:tc>
              </a:tr>
              <a:tr h="362143">
                <a:tc>
                  <a:txBody>
                    <a:bodyPr/>
                    <a:lstStyle/>
                    <a:p>
                      <a:pPr algn="l"/>
                      <a:r>
                        <a:rPr lang="en-US" dirty="0" smtClean="0"/>
                        <a:t>methylene chloride</a:t>
                      </a:r>
                      <a:endParaRPr lang="en-US" dirty="0"/>
                    </a:p>
                  </a:txBody>
                  <a:tcPr/>
                </a:tc>
                <a:tc>
                  <a:txBody>
                    <a:bodyPr/>
                    <a:lstStyle/>
                    <a:p>
                      <a:pPr algn="ctr"/>
                      <a:r>
                        <a:rPr lang="en-US" dirty="0" smtClean="0"/>
                        <a:t>100 - 500</a:t>
                      </a:r>
                      <a:endParaRPr lang="en-US" dirty="0"/>
                    </a:p>
                  </a:txBody>
                  <a:tcPr/>
                </a:tc>
              </a:tr>
              <a:tr h="362143">
                <a:tc>
                  <a:txBody>
                    <a:bodyPr/>
                    <a:lstStyle/>
                    <a:p>
                      <a:pPr algn="l"/>
                      <a:r>
                        <a:rPr lang="en-US" dirty="0" smtClean="0"/>
                        <a:t>1,1,1-trichloroethane</a:t>
                      </a:r>
                      <a:endParaRPr lang="en-US" dirty="0"/>
                    </a:p>
                  </a:txBody>
                  <a:tcPr/>
                </a:tc>
                <a:tc>
                  <a:txBody>
                    <a:bodyPr/>
                    <a:lstStyle/>
                    <a:p>
                      <a:pPr algn="ctr"/>
                      <a:r>
                        <a:rPr lang="en-US" dirty="0" smtClean="0"/>
                        <a:t>1</a:t>
                      </a:r>
                      <a:endParaRPr lang="en-US" dirty="0"/>
                    </a:p>
                  </a:txBody>
                  <a:tcPr/>
                </a:tc>
              </a:tr>
              <a:tr h="362143">
                <a:tc>
                  <a:txBody>
                    <a:bodyPr/>
                    <a:lstStyle/>
                    <a:p>
                      <a:pPr algn="l"/>
                      <a:r>
                        <a:rPr lang="en-US" dirty="0" err="1" smtClean="0"/>
                        <a:t>trichlorofluoromethane</a:t>
                      </a:r>
                      <a:endParaRPr lang="en-US" dirty="0"/>
                    </a:p>
                  </a:txBody>
                  <a:tcPr/>
                </a:tc>
                <a:tc>
                  <a:txBody>
                    <a:bodyPr/>
                    <a:lstStyle/>
                    <a:p>
                      <a:pPr algn="ctr"/>
                      <a:r>
                        <a:rPr lang="en-US" dirty="0" smtClean="0"/>
                        <a:t>20</a:t>
                      </a:r>
                      <a:endParaRPr lang="en-US" dirty="0"/>
                    </a:p>
                  </a:txBody>
                  <a:tcPr/>
                </a:tc>
              </a:tr>
              <a:tr h="362143">
                <a:tc>
                  <a:txBody>
                    <a:bodyPr/>
                    <a:lstStyle/>
                    <a:p>
                      <a:pPr algn="l"/>
                      <a:r>
                        <a:rPr lang="en-US" dirty="0" err="1" smtClean="0"/>
                        <a:t>trichlorotrifluoroethane</a:t>
                      </a:r>
                      <a:endParaRPr lang="en-US" dirty="0"/>
                    </a:p>
                  </a:txBody>
                  <a:tcPr/>
                </a:tc>
                <a:tc>
                  <a:txBody>
                    <a:bodyPr/>
                    <a:lstStyle/>
                    <a:p>
                      <a:pPr algn="ctr"/>
                      <a:r>
                        <a:rPr lang="en-US" dirty="0" smtClean="0"/>
                        <a:t>5</a:t>
                      </a:r>
                      <a:endParaRPr lang="en-US" dirty="0"/>
                    </a:p>
                  </a:txBody>
                  <a:tcPr/>
                </a:tc>
              </a:tr>
            </a:tbl>
          </a:graphicData>
        </a:graphic>
      </p:graphicFrame>
      <p:sp>
        <p:nvSpPr>
          <p:cNvPr id="8" name="TextBox 7"/>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08903014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64496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Five functional groups of bacteria</a:t>
            </a:r>
            <a:endParaRPr lang="en-US" sz="3200" dirty="0">
              <a:solidFill>
                <a:prstClr val="white"/>
              </a:solidFill>
              <a:latin typeface="Avenir Heavy"/>
              <a:cs typeface="Avenir Heavy"/>
            </a:endParaRPr>
          </a:p>
        </p:txBody>
      </p:sp>
      <p:sp>
        <p:nvSpPr>
          <p:cNvPr id="6" name="TextBox 5"/>
          <p:cNvSpPr txBox="1"/>
          <p:nvPr/>
        </p:nvSpPr>
        <p:spPr>
          <a:xfrm>
            <a:off x="425618" y="787471"/>
            <a:ext cx="4211409" cy="3808735"/>
          </a:xfrm>
          <a:prstGeom prst="rect">
            <a:avLst/>
          </a:prstGeom>
          <a:noFill/>
        </p:spPr>
        <p:txBody>
          <a:bodyPr wrap="none" rtlCol="0">
            <a:spAutoFit/>
          </a:bodyPr>
          <a:lstStyle/>
          <a:p>
            <a:pPr marL="342900" indent="-342900">
              <a:lnSpc>
                <a:spcPct val="150000"/>
              </a:lnSpc>
              <a:buFont typeface="+mj-lt"/>
              <a:buAutoNum type="arabicPeriod"/>
            </a:pPr>
            <a:r>
              <a:rPr lang="en-US" dirty="0" smtClean="0">
                <a:solidFill>
                  <a:prstClr val="black"/>
                </a:solidFill>
                <a:latin typeface="Avenir Black"/>
                <a:cs typeface="Avenir Black"/>
              </a:rPr>
              <a:t>Fermenting bacteria</a:t>
            </a:r>
          </a:p>
          <a:p>
            <a:pPr>
              <a:lnSpc>
                <a:spcPct val="150000"/>
              </a:lnSpc>
            </a:pPr>
            <a:endParaRPr lang="en-US" dirty="0" smtClean="0">
              <a:solidFill>
                <a:prstClr val="black"/>
              </a:solidFill>
              <a:latin typeface="Avenir Black"/>
              <a:cs typeface="Avenir Black"/>
            </a:endParaRPr>
          </a:p>
          <a:p>
            <a:pPr marL="342900" indent="-342900">
              <a:lnSpc>
                <a:spcPct val="150000"/>
              </a:lnSpc>
              <a:buFont typeface="+mj-lt"/>
              <a:buAutoNum type="arabicPeriod"/>
            </a:pPr>
            <a:r>
              <a:rPr lang="en-US" dirty="0" smtClean="0">
                <a:solidFill>
                  <a:prstClr val="black"/>
                </a:solidFill>
                <a:latin typeface="Avenir Black"/>
                <a:cs typeface="Avenir Black"/>
              </a:rPr>
              <a:t>Hydrogen (H</a:t>
            </a:r>
            <a:r>
              <a:rPr lang="en-US" baseline="-25000" dirty="0" smtClean="0">
                <a:solidFill>
                  <a:prstClr val="black"/>
                </a:solidFill>
                <a:latin typeface="Avenir Black"/>
                <a:cs typeface="Avenir Black"/>
              </a:rPr>
              <a:t>2</a:t>
            </a:r>
            <a:r>
              <a:rPr lang="en-US" dirty="0" smtClean="0">
                <a:solidFill>
                  <a:prstClr val="black"/>
                </a:solidFill>
                <a:latin typeface="Avenir Black"/>
                <a:cs typeface="Avenir Black"/>
              </a:rPr>
              <a:t>)-producing bacteria</a:t>
            </a:r>
          </a:p>
          <a:p>
            <a:pPr>
              <a:lnSpc>
                <a:spcPct val="150000"/>
              </a:lnSpc>
            </a:pPr>
            <a:endParaRPr lang="en-US" dirty="0" smtClean="0">
              <a:solidFill>
                <a:prstClr val="black"/>
              </a:solidFill>
              <a:latin typeface="Avenir Black"/>
              <a:cs typeface="Avenir Black"/>
            </a:endParaRPr>
          </a:p>
          <a:p>
            <a:pPr marL="342900" indent="-342900">
              <a:lnSpc>
                <a:spcPct val="150000"/>
              </a:lnSpc>
              <a:buFont typeface="+mj-lt"/>
              <a:buAutoNum type="arabicPeriod"/>
            </a:pPr>
            <a:r>
              <a:rPr lang="en-US" dirty="0" smtClean="0">
                <a:solidFill>
                  <a:prstClr val="black"/>
                </a:solidFill>
                <a:latin typeface="Avenir Black"/>
                <a:cs typeface="Avenir Black"/>
              </a:rPr>
              <a:t>H</a:t>
            </a:r>
            <a:r>
              <a:rPr lang="en-US" baseline="-25000" dirty="0" smtClean="0">
                <a:solidFill>
                  <a:prstClr val="black"/>
                </a:solidFill>
                <a:latin typeface="Avenir Black"/>
                <a:cs typeface="Avenir Black"/>
              </a:rPr>
              <a:t>2</a:t>
            </a:r>
            <a:r>
              <a:rPr lang="en-US" dirty="0" smtClean="0">
                <a:solidFill>
                  <a:prstClr val="black"/>
                </a:solidFill>
                <a:latin typeface="Avenir Black"/>
                <a:cs typeface="Avenir Black"/>
              </a:rPr>
              <a:t>-consuming bacteria</a:t>
            </a:r>
          </a:p>
          <a:p>
            <a:pPr>
              <a:lnSpc>
                <a:spcPct val="150000"/>
              </a:lnSpc>
            </a:pPr>
            <a:endParaRPr lang="en-US" dirty="0" smtClean="0">
              <a:solidFill>
                <a:prstClr val="black"/>
              </a:solidFill>
              <a:latin typeface="Avenir Black"/>
              <a:cs typeface="Avenir Black"/>
            </a:endParaRPr>
          </a:p>
          <a:p>
            <a:pPr marL="342900" indent="-342900">
              <a:lnSpc>
                <a:spcPct val="150000"/>
              </a:lnSpc>
              <a:buFont typeface="+mj-lt"/>
              <a:buAutoNum type="arabicPeriod"/>
            </a:pPr>
            <a:r>
              <a:rPr lang="en-US" dirty="0" smtClean="0">
                <a:solidFill>
                  <a:prstClr val="black"/>
                </a:solidFill>
                <a:latin typeface="Avenir Black"/>
                <a:cs typeface="Avenir Black"/>
              </a:rPr>
              <a:t>CO</a:t>
            </a:r>
            <a:r>
              <a:rPr lang="en-US" baseline="-25000" dirty="0" smtClean="0">
                <a:solidFill>
                  <a:prstClr val="black"/>
                </a:solidFill>
                <a:latin typeface="Avenir Black"/>
                <a:cs typeface="Avenir Black"/>
              </a:rPr>
              <a:t>2</a:t>
            </a:r>
            <a:r>
              <a:rPr lang="en-US" dirty="0" smtClean="0">
                <a:solidFill>
                  <a:prstClr val="black"/>
                </a:solidFill>
                <a:latin typeface="Avenir Black"/>
                <a:cs typeface="Avenir Black"/>
              </a:rPr>
              <a:t>-reducing methanogens</a:t>
            </a:r>
          </a:p>
          <a:p>
            <a:pPr marL="342900" indent="-342900">
              <a:lnSpc>
                <a:spcPct val="150000"/>
              </a:lnSpc>
              <a:buFont typeface="+mj-lt"/>
              <a:buAutoNum type="arabicPeriod"/>
            </a:pPr>
            <a:endParaRPr lang="en-US" dirty="0">
              <a:solidFill>
                <a:prstClr val="black"/>
              </a:solidFill>
              <a:latin typeface="Avenir Black"/>
              <a:cs typeface="Avenir Black"/>
            </a:endParaRPr>
          </a:p>
          <a:p>
            <a:pPr marL="342900" indent="-342900">
              <a:lnSpc>
                <a:spcPct val="150000"/>
              </a:lnSpc>
              <a:buFont typeface="+mj-lt"/>
              <a:buAutoNum type="arabicPeriod"/>
            </a:pPr>
            <a:r>
              <a:rPr lang="en-US" dirty="0" err="1" smtClean="0">
                <a:solidFill>
                  <a:prstClr val="black"/>
                </a:solidFill>
                <a:latin typeface="Avenir Black"/>
                <a:cs typeface="Avenir Black"/>
              </a:rPr>
              <a:t>Aceticlastic</a:t>
            </a:r>
            <a:r>
              <a:rPr lang="en-US" dirty="0" smtClean="0">
                <a:solidFill>
                  <a:prstClr val="black"/>
                </a:solidFill>
                <a:latin typeface="Avenir Black"/>
                <a:cs typeface="Avenir Black"/>
              </a:rPr>
              <a:t> methanogens</a:t>
            </a:r>
          </a:p>
        </p:txBody>
      </p:sp>
      <p:sp>
        <p:nvSpPr>
          <p:cNvPr id="9" name="TextBox 8"/>
          <p:cNvSpPr txBox="1"/>
          <p:nvPr/>
        </p:nvSpPr>
        <p:spPr>
          <a:xfrm>
            <a:off x="1578429" y="6349998"/>
            <a:ext cx="2160167" cy="338554"/>
          </a:xfrm>
          <a:prstGeom prst="rect">
            <a:avLst/>
          </a:prstGeom>
          <a:noFill/>
        </p:spPr>
        <p:txBody>
          <a:bodyPr wrap="none" rtlCol="0">
            <a:spAutoFit/>
          </a:bodyPr>
          <a:lstStyle/>
          <a:p>
            <a:r>
              <a:rPr lang="en-US" sz="1600" dirty="0" err="1" smtClean="0"/>
              <a:t>Farhan</a:t>
            </a:r>
            <a:r>
              <a:rPr lang="en-US" sz="1600" dirty="0" smtClean="0"/>
              <a:t> &amp; </a:t>
            </a:r>
            <a:r>
              <a:rPr lang="en-US" sz="1600" dirty="0" err="1" smtClean="0"/>
              <a:t>Farhan</a:t>
            </a:r>
            <a:r>
              <a:rPr lang="en-US" sz="1600" dirty="0" smtClean="0"/>
              <a:t> (2006)</a:t>
            </a:r>
            <a:endParaRPr lang="en-US" sz="1600" dirty="0"/>
          </a:p>
        </p:txBody>
      </p:sp>
      <p:sp>
        <p:nvSpPr>
          <p:cNvPr id="10" name="TextBox 9"/>
          <p:cNvSpPr txBox="1"/>
          <p:nvPr/>
        </p:nvSpPr>
        <p:spPr>
          <a:xfrm>
            <a:off x="4887634" y="4226874"/>
            <a:ext cx="2403222" cy="369332"/>
          </a:xfrm>
          <a:prstGeom prst="rect">
            <a:avLst/>
          </a:prstGeom>
          <a:noFill/>
        </p:spPr>
        <p:txBody>
          <a:bodyPr wrap="none" rtlCol="0">
            <a:spAutoFit/>
          </a:bodyPr>
          <a:lstStyle/>
          <a:p>
            <a:r>
              <a:rPr lang="en-US" dirty="0" smtClean="0"/>
              <a:t>CH</a:t>
            </a:r>
            <a:r>
              <a:rPr lang="en-US" baseline="-25000" dirty="0" smtClean="0"/>
              <a:t>3</a:t>
            </a:r>
            <a:r>
              <a:rPr lang="en-US" dirty="0" smtClean="0"/>
              <a:t>COOH </a:t>
            </a:r>
            <a:r>
              <a:rPr lang="en-US" dirty="0" smtClean="0">
                <a:sym typeface="Wingdings"/>
              </a:rPr>
              <a:t>  CH</a:t>
            </a:r>
            <a:r>
              <a:rPr lang="en-US" baseline="-25000" dirty="0" smtClean="0">
                <a:sym typeface="Wingdings"/>
              </a:rPr>
              <a:t>4</a:t>
            </a:r>
            <a:r>
              <a:rPr lang="en-US" dirty="0" smtClean="0">
                <a:sym typeface="Wingdings"/>
              </a:rPr>
              <a:t> + CO</a:t>
            </a:r>
            <a:r>
              <a:rPr lang="en-US" baseline="-25000" dirty="0" smtClean="0">
                <a:sym typeface="Wingdings"/>
              </a:rPr>
              <a:t>2</a:t>
            </a:r>
            <a:endParaRPr lang="en-US" baseline="-25000" dirty="0"/>
          </a:p>
        </p:txBody>
      </p:sp>
      <p:sp>
        <p:nvSpPr>
          <p:cNvPr id="11" name="TextBox 10"/>
          <p:cNvSpPr txBox="1"/>
          <p:nvPr/>
        </p:nvSpPr>
        <p:spPr>
          <a:xfrm>
            <a:off x="4887634" y="3363273"/>
            <a:ext cx="2587442" cy="369332"/>
          </a:xfrm>
          <a:prstGeom prst="rect">
            <a:avLst/>
          </a:prstGeom>
          <a:noFill/>
        </p:spPr>
        <p:txBody>
          <a:bodyPr wrap="none" rtlCol="0">
            <a:spAutoFit/>
          </a:bodyPr>
          <a:lstStyle/>
          <a:p>
            <a:r>
              <a:rPr lang="en-US" dirty="0" smtClean="0"/>
              <a:t>CO</a:t>
            </a:r>
            <a:r>
              <a:rPr lang="en-US" baseline="-25000" dirty="0" smtClean="0"/>
              <a:t>2</a:t>
            </a:r>
            <a:r>
              <a:rPr lang="en-US" dirty="0"/>
              <a:t> </a:t>
            </a:r>
            <a:r>
              <a:rPr lang="en-US" dirty="0" smtClean="0"/>
              <a:t>+  4H</a:t>
            </a:r>
            <a:r>
              <a:rPr lang="en-US" baseline="-25000" dirty="0" smtClean="0"/>
              <a:t>2</a:t>
            </a:r>
            <a:r>
              <a:rPr lang="en-US" dirty="0" smtClean="0"/>
              <a:t> </a:t>
            </a:r>
            <a:r>
              <a:rPr lang="en-US" dirty="0" smtClean="0">
                <a:sym typeface="Wingdings"/>
              </a:rPr>
              <a:t>  CH</a:t>
            </a:r>
            <a:r>
              <a:rPr lang="en-US" baseline="-25000" dirty="0" smtClean="0">
                <a:sym typeface="Wingdings"/>
              </a:rPr>
              <a:t>4</a:t>
            </a:r>
            <a:r>
              <a:rPr lang="en-US" dirty="0" smtClean="0">
                <a:sym typeface="Wingdings"/>
              </a:rPr>
              <a:t> + 2H</a:t>
            </a:r>
            <a:r>
              <a:rPr lang="en-US" baseline="-25000" dirty="0" smtClean="0">
                <a:sym typeface="Wingdings"/>
              </a:rPr>
              <a:t>2</a:t>
            </a:r>
            <a:r>
              <a:rPr lang="en-US" dirty="0" smtClean="0">
                <a:sym typeface="Wingdings"/>
              </a:rPr>
              <a:t>O</a:t>
            </a:r>
            <a:endParaRPr lang="en-US" baseline="-25000" dirty="0"/>
          </a:p>
        </p:txBody>
      </p:sp>
      <p:sp>
        <p:nvSpPr>
          <p:cNvPr id="12" name="TextBox 11"/>
          <p:cNvSpPr txBox="1"/>
          <p:nvPr/>
        </p:nvSpPr>
        <p:spPr>
          <a:xfrm>
            <a:off x="747215" y="4502255"/>
            <a:ext cx="3326552" cy="369332"/>
          </a:xfrm>
          <a:prstGeom prst="rect">
            <a:avLst/>
          </a:prstGeom>
          <a:noFill/>
        </p:spPr>
        <p:txBody>
          <a:bodyPr wrap="none" rtlCol="0">
            <a:spAutoFit/>
          </a:bodyPr>
          <a:lstStyle/>
          <a:p>
            <a:pPr marL="285750" indent="-285750">
              <a:buFont typeface="Arial"/>
              <a:buChar char="•"/>
            </a:pPr>
            <a:r>
              <a:rPr lang="en-US" dirty="0" smtClean="0">
                <a:latin typeface="Avenir Medium"/>
                <a:cs typeface="Avenir Medium"/>
              </a:rPr>
              <a:t>~ 70% methane production</a:t>
            </a:r>
            <a:endParaRPr lang="en-US" baseline="-25000" dirty="0">
              <a:latin typeface="Avenir Medium"/>
              <a:cs typeface="Avenir Medium"/>
            </a:endParaRPr>
          </a:p>
        </p:txBody>
      </p:sp>
      <p:sp>
        <p:nvSpPr>
          <p:cNvPr id="13" name="TextBox 12"/>
          <p:cNvSpPr txBox="1"/>
          <p:nvPr/>
        </p:nvSpPr>
        <p:spPr>
          <a:xfrm>
            <a:off x="761511" y="3674940"/>
            <a:ext cx="3890809" cy="369332"/>
          </a:xfrm>
          <a:prstGeom prst="rect">
            <a:avLst/>
          </a:prstGeom>
          <a:noFill/>
        </p:spPr>
        <p:txBody>
          <a:bodyPr wrap="none" rtlCol="0">
            <a:spAutoFit/>
          </a:bodyPr>
          <a:lstStyle/>
          <a:p>
            <a:pPr marL="285750" indent="-285750">
              <a:buFont typeface="Arial"/>
              <a:buChar char="•"/>
            </a:pPr>
            <a:r>
              <a:rPr lang="en-US" dirty="0" smtClean="0">
                <a:latin typeface="Avenir Medium"/>
                <a:cs typeface="Avenir Medium"/>
              </a:rPr>
              <a:t>~20 – 3 0% methane production</a:t>
            </a:r>
            <a:endParaRPr lang="en-US" baseline="-25000" dirty="0">
              <a:latin typeface="Avenir Medium"/>
              <a:cs typeface="Avenir Medium"/>
            </a:endParaRPr>
          </a:p>
        </p:txBody>
      </p:sp>
      <p:grpSp>
        <p:nvGrpSpPr>
          <p:cNvPr id="14" name="Group 13"/>
          <p:cNvGrpSpPr/>
          <p:nvPr/>
        </p:nvGrpSpPr>
        <p:grpSpPr>
          <a:xfrm>
            <a:off x="8098116" y="14530"/>
            <a:ext cx="830994" cy="634504"/>
            <a:chOff x="2066934" y="1319924"/>
            <a:chExt cx="3038142" cy="2464745"/>
          </a:xfrm>
        </p:grpSpPr>
        <p:sp>
          <p:nvSpPr>
            <p:cNvPr id="15" name="Oval 14"/>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ardrop 15"/>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515018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257909"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pH dependent toxins</a:t>
            </a:r>
            <a:endParaRPr lang="en-US" sz="3200" dirty="0">
              <a:solidFill>
                <a:prstClr val="white"/>
              </a:solidFill>
              <a:latin typeface="Avenir Heavy"/>
              <a:cs typeface="Avenir Heavy"/>
            </a:endParaRPr>
          </a:p>
        </p:txBody>
      </p:sp>
      <p:sp>
        <p:nvSpPr>
          <p:cNvPr id="6" name="TextBox 5"/>
          <p:cNvSpPr txBox="1"/>
          <p:nvPr/>
        </p:nvSpPr>
        <p:spPr>
          <a:xfrm>
            <a:off x="228600" y="691880"/>
            <a:ext cx="3970894" cy="108029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The toxicity of ammonia (NH</a:t>
            </a:r>
            <a:r>
              <a:rPr lang="en-US" sz="2000" baseline="-25000" dirty="0" smtClean="0">
                <a:solidFill>
                  <a:prstClr val="black"/>
                </a:solidFill>
                <a:latin typeface="Avenir Medium"/>
                <a:cs typeface="Avenir Medium"/>
                <a:sym typeface="Wingdings"/>
              </a:rPr>
              <a:t>3</a:t>
            </a:r>
            <a:r>
              <a:rPr lang="en-US" dirty="0" smtClean="0">
                <a:solidFill>
                  <a:prstClr val="black"/>
                </a:solidFill>
                <a:latin typeface="Avenir Medium"/>
                <a:cs typeface="Avenir Medium"/>
                <a:sym typeface="Wingdings"/>
              </a:rPr>
              <a:t>), sulfides (S</a:t>
            </a:r>
            <a:r>
              <a:rPr lang="en-US" sz="2000" baseline="30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 &amp; cyanides (CN</a:t>
            </a:r>
            <a:r>
              <a:rPr lang="en-US" sz="2000" baseline="30000" dirty="0" smtClean="0">
                <a:solidFill>
                  <a:prstClr val="black"/>
                </a:solidFill>
                <a:latin typeface="Avenir Medium"/>
                <a:cs typeface="Avenir Medium"/>
                <a:sym typeface="Wingdings"/>
              </a:rPr>
              <a:t>-1</a:t>
            </a:r>
            <a:r>
              <a:rPr lang="en-US" dirty="0" smtClean="0">
                <a:solidFill>
                  <a:prstClr val="black"/>
                </a:solidFill>
                <a:latin typeface="Avenir Medium"/>
                <a:cs typeface="Avenir Medium"/>
                <a:sym typeface="Wingdings"/>
              </a:rPr>
              <a:t>) is </a:t>
            </a:r>
            <a:r>
              <a:rPr lang="en-US" dirty="0" smtClean="0">
                <a:solidFill>
                  <a:prstClr val="black"/>
                </a:solidFill>
                <a:latin typeface="Avenir Black"/>
                <a:cs typeface="Avenir Black"/>
                <a:sym typeface="Wingdings"/>
              </a:rPr>
              <a:t>pH dependent. </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pic>
        <p:nvPicPr>
          <p:cNvPr id="9" name="Picture 8"/>
          <p:cNvPicPr>
            <a:picLocks noChangeAspect="1"/>
          </p:cNvPicPr>
          <p:nvPr/>
        </p:nvPicPr>
        <p:blipFill>
          <a:blip r:embed="rId3"/>
          <a:stretch>
            <a:fillRect/>
          </a:stretch>
        </p:blipFill>
        <p:spPr>
          <a:xfrm>
            <a:off x="4605399" y="954926"/>
            <a:ext cx="4089400" cy="5105400"/>
          </a:xfrm>
          <a:prstGeom prst="rect">
            <a:avLst/>
          </a:prstGeom>
        </p:spPr>
      </p:pic>
      <p:sp>
        <p:nvSpPr>
          <p:cNvPr id="10" name="TextBox 9"/>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TextBox 7"/>
          <p:cNvSpPr txBox="1"/>
          <p:nvPr/>
        </p:nvSpPr>
        <p:spPr>
          <a:xfrm>
            <a:off x="228600" y="1985134"/>
            <a:ext cx="3970894" cy="1933863"/>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Ammonia</a:t>
            </a:r>
            <a:r>
              <a:rPr lang="en-US" dirty="0" smtClean="0">
                <a:solidFill>
                  <a:prstClr val="black"/>
                </a:solidFill>
                <a:latin typeface="Avenir Medium"/>
                <a:cs typeface="Avenir Medium"/>
                <a:sym typeface="Wingdings"/>
              </a:rPr>
              <a:t> becomes less toxic as pH decreases because low pH adds a H to create ammonium. Ammonium can’t cross the bacterial membrane as readily.</a:t>
            </a:r>
          </a:p>
          <a:p>
            <a:pPr>
              <a:lnSpc>
                <a:spcPct val="120000"/>
              </a:lnSpc>
            </a:pPr>
            <a:endParaRPr lang="en-US" sz="1000" dirty="0">
              <a:solidFill>
                <a:prstClr val="black"/>
              </a:solidFill>
              <a:latin typeface="Avenir Medium"/>
              <a:cs typeface="Avenir Medium"/>
              <a:sym typeface="Wingdings"/>
            </a:endParaRPr>
          </a:p>
        </p:txBody>
      </p:sp>
      <p:sp>
        <p:nvSpPr>
          <p:cNvPr id="11" name="TextBox 10"/>
          <p:cNvSpPr txBox="1"/>
          <p:nvPr/>
        </p:nvSpPr>
        <p:spPr>
          <a:xfrm>
            <a:off x="228600" y="3996734"/>
            <a:ext cx="3970894" cy="207749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Sulfides</a:t>
            </a:r>
            <a:r>
              <a:rPr lang="en-US" dirty="0" smtClean="0">
                <a:solidFill>
                  <a:prstClr val="black"/>
                </a:solidFill>
                <a:latin typeface="Avenir Medium"/>
                <a:cs typeface="Avenir Medium"/>
                <a:sym typeface="Wingdings"/>
              </a:rPr>
              <a:t> and </a:t>
            </a:r>
            <a:r>
              <a:rPr lang="en-US" dirty="0" smtClean="0">
                <a:solidFill>
                  <a:prstClr val="black"/>
                </a:solidFill>
                <a:latin typeface="Avenir Black"/>
                <a:cs typeface="Avenir Black"/>
                <a:sym typeface="Wingdings"/>
              </a:rPr>
              <a:t>cyanides</a:t>
            </a:r>
            <a:r>
              <a:rPr lang="en-US" dirty="0" smtClean="0">
                <a:solidFill>
                  <a:prstClr val="black"/>
                </a:solidFill>
                <a:latin typeface="Avenir Medium"/>
                <a:cs typeface="Avenir Medium"/>
                <a:sym typeface="Wingdings"/>
              </a:rPr>
              <a:t> become more toxic as pH drops because their protonated &amp; neutral forms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and HCN) are better able to cross bacterial membranes than non-protonated forms.</a:t>
            </a:r>
          </a:p>
        </p:txBody>
      </p:sp>
      <p:grpSp>
        <p:nvGrpSpPr>
          <p:cNvPr id="12" name="Group 11"/>
          <p:cNvGrpSpPr/>
          <p:nvPr/>
        </p:nvGrpSpPr>
        <p:grpSpPr>
          <a:xfrm>
            <a:off x="8098116" y="14530"/>
            <a:ext cx="830994" cy="634504"/>
            <a:chOff x="2066934" y="1319924"/>
            <a:chExt cx="3038142" cy="2464745"/>
          </a:xfrm>
        </p:grpSpPr>
        <p:sp>
          <p:nvSpPr>
            <p:cNvPr id="13" name="Oval 12"/>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ardrop 13"/>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1450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54456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Ammonia toxicity</a:t>
            </a:r>
            <a:endParaRPr lang="en-US" sz="3200" dirty="0">
              <a:solidFill>
                <a:prstClr val="white"/>
              </a:solidFill>
              <a:latin typeface="Avenir Heavy"/>
              <a:cs typeface="Avenir Heavy"/>
            </a:endParaRPr>
          </a:p>
        </p:txBody>
      </p:sp>
      <p:sp>
        <p:nvSpPr>
          <p:cNvPr id="6" name="TextBox 5"/>
          <p:cNvSpPr txBox="1"/>
          <p:nvPr/>
        </p:nvSpPr>
        <p:spPr>
          <a:xfrm>
            <a:off x="228599" y="691880"/>
            <a:ext cx="8770311" cy="108029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rPr>
              <a:t>Ammonia nitrogen (NH</a:t>
            </a:r>
            <a:r>
              <a:rPr lang="en-US" sz="2000" baseline="-25000" dirty="0" smtClean="0">
                <a:solidFill>
                  <a:prstClr val="black"/>
                </a:solidFill>
                <a:latin typeface="Avenir Medium"/>
                <a:cs typeface="Avenir Medium"/>
              </a:rPr>
              <a:t>4</a:t>
            </a:r>
            <a:r>
              <a:rPr lang="en-US" sz="2000" baseline="30000" dirty="0" smtClean="0">
                <a:solidFill>
                  <a:prstClr val="black"/>
                </a:solidFill>
                <a:latin typeface="Avenir Medium"/>
                <a:cs typeface="Avenir Medium"/>
              </a:rPr>
              <a:t>+1</a:t>
            </a:r>
            <a:r>
              <a:rPr lang="en-US" dirty="0" smtClean="0">
                <a:solidFill>
                  <a:prstClr val="black"/>
                </a:solidFill>
                <a:latin typeface="Avenir Medium"/>
                <a:cs typeface="Avenir Medium"/>
              </a:rPr>
              <a:t>-N or ammonium ions NH</a:t>
            </a:r>
            <a:r>
              <a:rPr lang="en-US" sz="2000" baseline="-25000" dirty="0" smtClean="0">
                <a:solidFill>
                  <a:prstClr val="black"/>
                </a:solidFill>
                <a:latin typeface="Avenir Medium"/>
                <a:cs typeface="Avenir Medium"/>
              </a:rPr>
              <a:t>4</a:t>
            </a:r>
            <a:r>
              <a:rPr lang="en-US" sz="2000" baseline="30000" dirty="0" smtClean="0">
                <a:solidFill>
                  <a:prstClr val="black"/>
                </a:solidFill>
                <a:latin typeface="Avenir Medium"/>
                <a:cs typeface="Avenir Medium"/>
              </a:rPr>
              <a:t>+1</a:t>
            </a:r>
            <a:r>
              <a:rPr lang="en-US" dirty="0" smtClean="0">
                <a:solidFill>
                  <a:prstClr val="black"/>
                </a:solidFill>
                <a:latin typeface="Avenir Medium"/>
                <a:cs typeface="Avenir Medium"/>
              </a:rPr>
              <a:t>) are both reduced forms of ammonia and can be added in feedstock or produced during digestion of amino acids &amp; proteins. </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5" name="TextBox 4"/>
          <p:cNvSpPr txBox="1"/>
          <p:nvPr/>
        </p:nvSpPr>
        <p:spPr>
          <a:xfrm>
            <a:off x="5735270" y="1802401"/>
            <a:ext cx="2765413" cy="646331"/>
          </a:xfrm>
          <a:prstGeom prst="rect">
            <a:avLst/>
          </a:prstGeom>
          <a:noFill/>
        </p:spPr>
        <p:txBody>
          <a:bodyPr wrap="none" rtlCol="0">
            <a:spAutoFit/>
          </a:bodyPr>
          <a:lstStyle/>
          <a:p>
            <a:r>
              <a:rPr lang="en-US" dirty="0" smtClean="0"/>
              <a:t>equal concentrations @ 9.3</a:t>
            </a:r>
          </a:p>
          <a:p>
            <a:r>
              <a:rPr lang="en-US" dirty="0" smtClean="0"/>
              <a:t>   only 0.5% ammonia @ 7.0</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80206366"/>
              </p:ext>
            </p:extLst>
          </p:nvPr>
        </p:nvGraphicFramePr>
        <p:xfrm>
          <a:off x="1687865" y="4222063"/>
          <a:ext cx="6096000" cy="1483360"/>
        </p:xfrm>
        <a:graphic>
          <a:graphicData uri="http://schemas.openxmlformats.org/drawingml/2006/table">
            <a:tbl>
              <a:tblPr firstRow="1" bandRow="1">
                <a:tableStyleId>{2D5ABB26-0587-4C30-8999-92F81FD0307C}</a:tableStyleId>
              </a:tblPr>
              <a:tblGrid>
                <a:gridCol w="2313168"/>
                <a:gridCol w="3782832"/>
              </a:tblGrid>
              <a:tr h="370840">
                <a:tc>
                  <a:txBody>
                    <a:bodyPr/>
                    <a:lstStyle/>
                    <a:p>
                      <a:r>
                        <a:rPr lang="en-US" b="1" dirty="0" smtClean="0">
                          <a:solidFill>
                            <a:schemeClr val="bg1"/>
                          </a:solidFill>
                        </a:rPr>
                        <a:t>NH4+1 / NH3 (mg/L)</a:t>
                      </a:r>
                      <a:endParaRPr lang="en-US" b="1" dirty="0">
                        <a:solidFill>
                          <a:schemeClr val="bg1"/>
                        </a:solidFill>
                      </a:endParaRPr>
                    </a:p>
                  </a:txBody>
                  <a:tcPr>
                    <a:solidFill>
                      <a:srgbClr val="6666FF"/>
                    </a:solidFill>
                  </a:tcPr>
                </a:tc>
                <a:tc>
                  <a:txBody>
                    <a:bodyPr/>
                    <a:lstStyle/>
                    <a:p>
                      <a:pPr algn="r"/>
                      <a:r>
                        <a:rPr lang="en-US" b="1" dirty="0" smtClean="0">
                          <a:solidFill>
                            <a:schemeClr val="bg1"/>
                          </a:solidFill>
                        </a:rPr>
                        <a:t>effect</a:t>
                      </a:r>
                      <a:endParaRPr lang="en-US" b="1" dirty="0">
                        <a:solidFill>
                          <a:schemeClr val="bg1"/>
                        </a:solidFill>
                      </a:endParaRPr>
                    </a:p>
                  </a:txBody>
                  <a:tcPr>
                    <a:solidFill>
                      <a:srgbClr val="6666FF"/>
                    </a:solidFill>
                  </a:tcPr>
                </a:tc>
              </a:tr>
              <a:tr h="370840">
                <a:tc>
                  <a:txBody>
                    <a:bodyPr/>
                    <a:lstStyle/>
                    <a:p>
                      <a:r>
                        <a:rPr lang="en-US" dirty="0" smtClean="0"/>
                        <a:t>50 - 200</a:t>
                      </a:r>
                      <a:endParaRPr lang="en-US" dirty="0"/>
                    </a:p>
                  </a:txBody>
                  <a:tcPr/>
                </a:tc>
                <a:tc>
                  <a:txBody>
                    <a:bodyPr/>
                    <a:lstStyle/>
                    <a:p>
                      <a:pPr algn="r"/>
                      <a:r>
                        <a:rPr lang="en-US" dirty="0" smtClean="0"/>
                        <a:t>stimulatory (good)</a:t>
                      </a:r>
                      <a:endParaRPr lang="en-US" dirty="0"/>
                    </a:p>
                  </a:txBody>
                  <a:tcPr/>
                </a:tc>
              </a:tr>
              <a:tr h="370840">
                <a:tc>
                  <a:txBody>
                    <a:bodyPr/>
                    <a:lstStyle/>
                    <a:p>
                      <a:r>
                        <a:rPr lang="en-US" dirty="0" smtClean="0"/>
                        <a:t>200 - 1000</a:t>
                      </a:r>
                      <a:endParaRPr lang="en-US" dirty="0"/>
                    </a:p>
                  </a:txBody>
                  <a:tcPr/>
                </a:tc>
                <a:tc>
                  <a:txBody>
                    <a:bodyPr/>
                    <a:lstStyle/>
                    <a:p>
                      <a:pPr algn="r"/>
                      <a:r>
                        <a:rPr lang="en-US" dirty="0" smtClean="0"/>
                        <a:t>no adverse</a:t>
                      </a:r>
                      <a:r>
                        <a:rPr lang="en-US" baseline="0" dirty="0" smtClean="0"/>
                        <a:t> effect</a:t>
                      </a:r>
                      <a:endParaRPr lang="en-US" dirty="0"/>
                    </a:p>
                  </a:txBody>
                  <a:tcPr/>
                </a:tc>
              </a:tr>
              <a:tr h="370840">
                <a:tc>
                  <a:txBody>
                    <a:bodyPr/>
                    <a:lstStyle/>
                    <a:p>
                      <a:r>
                        <a:rPr lang="en-US" dirty="0" smtClean="0"/>
                        <a:t>1500 – 3000</a:t>
                      </a:r>
                      <a:endParaRPr lang="en-US" dirty="0"/>
                    </a:p>
                  </a:txBody>
                  <a:tcPr/>
                </a:tc>
                <a:tc>
                  <a:txBody>
                    <a:bodyPr/>
                    <a:lstStyle/>
                    <a:p>
                      <a:pPr algn="r"/>
                      <a:r>
                        <a:rPr lang="en-US" dirty="0" smtClean="0"/>
                        <a:t>inhibitory</a:t>
                      </a:r>
                      <a:r>
                        <a:rPr lang="en-US" baseline="0" dirty="0" smtClean="0"/>
                        <a:t> at pH &gt; 7 (can cause failure)</a:t>
                      </a:r>
                      <a:endParaRPr lang="en-US" dirty="0"/>
                    </a:p>
                  </a:txBody>
                  <a:tcPr/>
                </a:tc>
              </a:tr>
            </a:tbl>
          </a:graphicData>
        </a:graphic>
      </p:graphicFrame>
      <p:sp>
        <p:nvSpPr>
          <p:cNvPr id="8" name="Curved Right Arrow 7"/>
          <p:cNvSpPr/>
          <p:nvPr/>
        </p:nvSpPr>
        <p:spPr>
          <a:xfrm rot="1959403">
            <a:off x="740233" y="4436723"/>
            <a:ext cx="586551" cy="1548145"/>
          </a:xfrm>
          <a:prstGeom prst="curvedRightArrow">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10" name="TextBox 9"/>
          <p:cNvSpPr txBox="1"/>
          <p:nvPr/>
        </p:nvSpPr>
        <p:spPr>
          <a:xfrm>
            <a:off x="228599" y="1787460"/>
            <a:ext cx="8770311"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The form of ammonia depends on pH:</a:t>
            </a:r>
          </a:p>
          <a:p>
            <a:pPr>
              <a:lnSpc>
                <a:spcPct val="120000"/>
              </a:lnSpc>
            </a:pPr>
            <a:r>
              <a:rPr lang="en-US" dirty="0">
                <a:solidFill>
                  <a:prstClr val="black"/>
                </a:solidFill>
                <a:latin typeface="Avenir Medium"/>
                <a:cs typeface="Avenir Medium"/>
              </a:rPr>
              <a:t>	</a:t>
            </a:r>
            <a:r>
              <a:rPr lang="en-US" dirty="0" smtClean="0">
                <a:solidFill>
                  <a:prstClr val="black"/>
                </a:solidFill>
                <a:latin typeface="Avenir Medium"/>
                <a:cs typeface="Avenir Medium"/>
              </a:rPr>
              <a:t>				NH</a:t>
            </a:r>
            <a:r>
              <a:rPr lang="en-US" sz="2000" baseline="-25000" dirty="0" smtClean="0">
                <a:solidFill>
                  <a:prstClr val="black"/>
                </a:solidFill>
                <a:latin typeface="Avenir Medium"/>
                <a:cs typeface="Avenir Medium"/>
              </a:rPr>
              <a:t>4</a:t>
            </a:r>
            <a:r>
              <a:rPr lang="en-US" sz="2000" baseline="30000" dirty="0" smtClean="0">
                <a:solidFill>
                  <a:prstClr val="black"/>
                </a:solidFill>
                <a:latin typeface="Avenir Medium"/>
                <a:cs typeface="Avenir Medium"/>
              </a:rPr>
              <a:t>+1</a:t>
            </a:r>
            <a:r>
              <a:rPr lang="en-US" dirty="0" smtClean="0">
                <a:solidFill>
                  <a:prstClr val="black"/>
                </a:solidFill>
                <a:latin typeface="Avenir Medium"/>
                <a:cs typeface="Avenir Medium"/>
              </a:rPr>
              <a:t>  </a:t>
            </a:r>
            <a:r>
              <a:rPr lang="en-US" dirty="0" smtClean="0">
                <a:solidFill>
                  <a:prstClr val="black"/>
                </a:solidFill>
                <a:latin typeface="Avenir Medium"/>
                <a:cs typeface="Avenir Medium"/>
                <a:sym typeface="Wingdings"/>
              </a:rPr>
              <a:t>  NH</a:t>
            </a:r>
            <a:r>
              <a:rPr lang="en-US" sz="2000" baseline="-25000" dirty="0" smtClean="0">
                <a:solidFill>
                  <a:prstClr val="black"/>
                </a:solidFill>
                <a:latin typeface="Avenir Medium"/>
                <a:cs typeface="Avenir Medium"/>
                <a:sym typeface="Wingdings"/>
              </a:rPr>
              <a:t>3</a:t>
            </a:r>
            <a:r>
              <a:rPr lang="en-US" dirty="0" smtClean="0">
                <a:solidFill>
                  <a:prstClr val="black"/>
                </a:solidFill>
                <a:latin typeface="Avenir Medium"/>
                <a:cs typeface="Avenir Medium"/>
                <a:sym typeface="Wingdings"/>
              </a:rPr>
              <a:t> + H</a:t>
            </a:r>
            <a:r>
              <a:rPr lang="en-US" sz="2000" baseline="30000" dirty="0" smtClean="0">
                <a:solidFill>
                  <a:prstClr val="black"/>
                </a:solidFill>
                <a:latin typeface="Avenir Medium"/>
                <a:cs typeface="Avenir Medium"/>
                <a:sym typeface="Wingdings"/>
              </a:rPr>
              <a:t>+1</a:t>
            </a:r>
          </a:p>
        </p:txBody>
      </p:sp>
      <p:sp>
        <p:nvSpPr>
          <p:cNvPr id="11" name="TextBox 10"/>
          <p:cNvSpPr txBox="1"/>
          <p:nvPr/>
        </p:nvSpPr>
        <p:spPr>
          <a:xfrm>
            <a:off x="228599" y="2534412"/>
            <a:ext cx="8770311" cy="747897"/>
          </a:xfrm>
          <a:prstGeom prst="rect">
            <a:avLst/>
          </a:prstGeom>
          <a:noFill/>
        </p:spPr>
        <p:txBody>
          <a:bodyPr wrap="square" rtlCol="0">
            <a:spAutoFit/>
          </a:bodyPr>
          <a:lstStyle/>
          <a:p>
            <a:pPr marL="285750" indent="-285750">
              <a:lnSpc>
                <a:spcPct val="120000"/>
              </a:lnSpc>
              <a:buFont typeface="Arial"/>
              <a:buChar char="•"/>
            </a:pPr>
            <a:r>
              <a:rPr lang="en-US" dirty="0" smtClean="0">
                <a:solidFill>
                  <a:prstClr val="black"/>
                </a:solidFill>
                <a:latin typeface="Avenir Medium"/>
                <a:cs typeface="Avenir Medium"/>
                <a:sym typeface="Wingdings"/>
              </a:rPr>
              <a:t>(NH</a:t>
            </a:r>
            <a:r>
              <a:rPr lang="en-US" sz="2000" baseline="-25000" dirty="0" smtClean="0">
                <a:solidFill>
                  <a:prstClr val="black"/>
                </a:solidFill>
                <a:latin typeface="Avenir Medium"/>
                <a:cs typeface="Avenir Medium"/>
                <a:sym typeface="Wingdings"/>
              </a:rPr>
              <a:t>3</a:t>
            </a:r>
            <a:r>
              <a:rPr lang="en-US" dirty="0" smtClean="0">
                <a:solidFill>
                  <a:prstClr val="black"/>
                </a:solidFill>
                <a:latin typeface="Avenir Medium"/>
                <a:cs typeface="Avenir Medium"/>
                <a:sym typeface="Wingdings"/>
              </a:rPr>
              <a:t>) is </a:t>
            </a:r>
            <a:r>
              <a:rPr lang="en-US" dirty="0" smtClean="0">
                <a:solidFill>
                  <a:prstClr val="black"/>
                </a:solidFill>
                <a:latin typeface="Avenir Black"/>
                <a:cs typeface="Avenir Black"/>
                <a:sym typeface="Wingdings"/>
              </a:rPr>
              <a:t>toxic to methanogens </a:t>
            </a:r>
            <a:r>
              <a:rPr lang="en-US" dirty="0" smtClean="0">
                <a:solidFill>
                  <a:prstClr val="black"/>
                </a:solidFill>
                <a:latin typeface="Avenir Medium"/>
                <a:cs typeface="Avenir Medium"/>
                <a:sym typeface="Wingdings"/>
              </a:rPr>
              <a:t>&amp; toxicity is pH-dependent, decreasing with decreasing pH as ammonia is converted to ammonium (NH</a:t>
            </a:r>
            <a:r>
              <a:rPr lang="en-US" sz="2000" baseline="-25000" dirty="0" smtClean="0">
                <a:solidFill>
                  <a:prstClr val="black"/>
                </a:solidFill>
                <a:latin typeface="Avenir Medium"/>
                <a:cs typeface="Avenir Medium"/>
                <a:sym typeface="Wingdings"/>
              </a:rPr>
              <a:t>4</a:t>
            </a:r>
            <a:r>
              <a:rPr lang="en-US" sz="2000" baseline="30000" dirty="0" smtClean="0">
                <a:solidFill>
                  <a:prstClr val="black"/>
                </a:solidFill>
                <a:latin typeface="Avenir Medium"/>
                <a:cs typeface="Avenir Medium"/>
                <a:sym typeface="Wingdings"/>
              </a:rPr>
              <a:t>+1</a:t>
            </a:r>
            <a:r>
              <a:rPr lang="en-US" dirty="0" smtClean="0">
                <a:solidFill>
                  <a:prstClr val="black"/>
                </a:solidFill>
                <a:latin typeface="Avenir Medium"/>
                <a:cs typeface="Avenir Medium"/>
                <a:sym typeface="Wingdings"/>
              </a:rPr>
              <a:t>).</a:t>
            </a:r>
            <a:endParaRPr lang="en-US" sz="1000" dirty="0">
              <a:solidFill>
                <a:prstClr val="black"/>
              </a:solidFill>
              <a:latin typeface="Avenir Medium"/>
              <a:cs typeface="Avenir Medium"/>
              <a:sym typeface="Wingdings"/>
            </a:endParaRPr>
          </a:p>
        </p:txBody>
      </p:sp>
      <p:sp>
        <p:nvSpPr>
          <p:cNvPr id="12" name="TextBox 11"/>
          <p:cNvSpPr txBox="1"/>
          <p:nvPr/>
        </p:nvSpPr>
        <p:spPr>
          <a:xfrm>
            <a:off x="228599" y="3322095"/>
            <a:ext cx="8770311" cy="747897"/>
          </a:xfrm>
          <a:prstGeom prst="rect">
            <a:avLst/>
          </a:prstGeom>
          <a:noFill/>
        </p:spPr>
        <p:txBody>
          <a:bodyPr wrap="square" rtlCol="0">
            <a:spAutoFit/>
          </a:bodyPr>
          <a:lstStyle/>
          <a:p>
            <a:pPr marL="285750" indent="-285750">
              <a:lnSpc>
                <a:spcPct val="120000"/>
              </a:lnSpc>
              <a:buFont typeface="Arial"/>
              <a:buChar char="•"/>
            </a:pPr>
            <a:r>
              <a:rPr lang="en-US" dirty="0" err="1" smtClean="0">
                <a:solidFill>
                  <a:prstClr val="black"/>
                </a:solidFill>
                <a:latin typeface="Avenir Medium"/>
                <a:cs typeface="Avenir Medium"/>
                <a:sym typeface="Wingdings"/>
              </a:rPr>
              <a:t>Unacclimated</a:t>
            </a:r>
            <a:r>
              <a:rPr lang="en-US" dirty="0" smtClean="0">
                <a:solidFill>
                  <a:prstClr val="black"/>
                </a:solidFill>
                <a:latin typeface="Avenir Medium"/>
                <a:cs typeface="Avenir Medium"/>
                <a:sym typeface="Wingdings"/>
              </a:rPr>
              <a:t> bacteria can be </a:t>
            </a:r>
            <a:r>
              <a:rPr lang="en-US" dirty="0" smtClean="0">
                <a:solidFill>
                  <a:prstClr val="black"/>
                </a:solidFill>
                <a:latin typeface="Avenir Black"/>
                <a:cs typeface="Avenir Black"/>
                <a:sym typeface="Wingdings"/>
              </a:rPr>
              <a:t>inhibited by ammonia concentrations &gt;50 mg/L</a:t>
            </a:r>
            <a:r>
              <a:rPr lang="en-US" dirty="0" smtClean="0">
                <a:solidFill>
                  <a:prstClr val="black"/>
                </a:solidFill>
                <a:latin typeface="Avenir Medium"/>
                <a:cs typeface="Avenir Medium"/>
                <a:sym typeface="Wingdings"/>
              </a:rPr>
              <a:t>, but acclimated bacteria are more tolerant:</a:t>
            </a:r>
          </a:p>
        </p:txBody>
      </p:sp>
      <p:sp>
        <p:nvSpPr>
          <p:cNvPr id="13" name="TextBox 12"/>
          <p:cNvSpPr txBox="1"/>
          <p:nvPr/>
        </p:nvSpPr>
        <p:spPr>
          <a:xfrm>
            <a:off x="945767" y="5738695"/>
            <a:ext cx="8153401" cy="415498"/>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Ammonium is the preferred source of N for reproducing bacteria &amp; buffers.</a:t>
            </a:r>
          </a:p>
        </p:txBody>
      </p:sp>
      <p:grpSp>
        <p:nvGrpSpPr>
          <p:cNvPr id="14" name="Group 13"/>
          <p:cNvGrpSpPr/>
          <p:nvPr/>
        </p:nvGrpSpPr>
        <p:grpSpPr>
          <a:xfrm>
            <a:off x="8098116" y="14530"/>
            <a:ext cx="830994" cy="634504"/>
            <a:chOff x="2066934" y="1319924"/>
            <a:chExt cx="3038142" cy="2464745"/>
          </a:xfrm>
        </p:grpSpPr>
        <p:sp>
          <p:nvSpPr>
            <p:cNvPr id="15" name="Oval 14"/>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ardrop 15"/>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659882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10" grpId="0"/>
      <p:bldP spid="11" grpId="0"/>
      <p:bldP spid="12" grpId="0"/>
      <p:bldP spid="1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70156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Ammonia toxicity: </a:t>
            </a:r>
            <a:r>
              <a:rPr lang="en-US" sz="3200" dirty="0" smtClean="0">
                <a:solidFill>
                  <a:prstClr val="white"/>
                </a:solidFill>
                <a:latin typeface="Avenir Heavy"/>
                <a:cs typeface="Avenir Heavy"/>
              </a:rPr>
              <a:t>treatment</a:t>
            </a:r>
            <a:endParaRPr lang="en-US" sz="3200" dirty="0">
              <a:solidFill>
                <a:prstClr val="white"/>
              </a:solidFill>
              <a:latin typeface="Avenir Heavy"/>
              <a:cs typeface="Avenir Heavy"/>
            </a:endParaRPr>
          </a:p>
        </p:txBody>
      </p:sp>
      <p:sp>
        <p:nvSpPr>
          <p:cNvPr id="6" name="TextBox 5"/>
          <p:cNvSpPr txBox="1"/>
          <p:nvPr/>
        </p:nvSpPr>
        <p:spPr>
          <a:xfrm>
            <a:off x="228600" y="828426"/>
            <a:ext cx="8770311" cy="1412694"/>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Treatment? </a:t>
            </a:r>
          </a:p>
          <a:p>
            <a:pPr marL="285750" indent="-285750">
              <a:lnSpc>
                <a:spcPct val="120000"/>
              </a:lnSpc>
              <a:buFont typeface="Arial"/>
              <a:buChar char="•"/>
            </a:pPr>
            <a:r>
              <a:rPr lang="en-US" dirty="0" smtClean="0">
                <a:solidFill>
                  <a:prstClr val="black"/>
                </a:solidFill>
                <a:latin typeface="Avenir Medium"/>
                <a:cs typeface="Avenir Medium"/>
                <a:sym typeface="Wingdings"/>
              </a:rPr>
              <a:t>Lower digester pH </a:t>
            </a:r>
          </a:p>
          <a:p>
            <a:pPr marL="285750" indent="-285750">
              <a:lnSpc>
                <a:spcPct val="120000"/>
              </a:lnSpc>
              <a:buFont typeface="Arial"/>
              <a:buChar char="•"/>
            </a:pPr>
            <a:r>
              <a:rPr lang="en-US" dirty="0" smtClean="0">
                <a:solidFill>
                  <a:prstClr val="black"/>
                </a:solidFill>
                <a:latin typeface="Avenir Medium"/>
                <a:cs typeface="Avenir Medium"/>
                <a:sym typeface="Wingdings"/>
              </a:rPr>
              <a:t>Dilute AD  slurry with material less likely to form ammonia: low protein feedstock.</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8" name="TextBox 7"/>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7" name="TextBox 6"/>
          <p:cNvSpPr txBox="1"/>
          <p:nvPr/>
        </p:nvSpPr>
        <p:spPr>
          <a:xfrm>
            <a:off x="228600" y="2439270"/>
            <a:ext cx="8770311" cy="2742290"/>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To some extent, ammonia toxicity is </a:t>
            </a:r>
            <a:r>
              <a:rPr lang="en-US" dirty="0" smtClean="0">
                <a:solidFill>
                  <a:prstClr val="black"/>
                </a:solidFill>
                <a:latin typeface="Avenir Black"/>
                <a:cs typeface="Avenir Black"/>
                <a:sym typeface="Wingdings"/>
              </a:rPr>
              <a:t>‘self-correcting’:</a:t>
            </a:r>
          </a:p>
          <a:p>
            <a:pPr marL="285750" indent="-285750">
              <a:lnSpc>
                <a:spcPct val="120000"/>
              </a:lnSpc>
              <a:buFont typeface="Arial"/>
              <a:buChar char="•"/>
            </a:pPr>
            <a:r>
              <a:rPr lang="en-US" dirty="0" smtClean="0">
                <a:solidFill>
                  <a:prstClr val="black"/>
                </a:solidFill>
                <a:latin typeface="Avenir Medium"/>
                <a:cs typeface="Avenir Medium"/>
                <a:sym typeface="Wingdings"/>
              </a:rPr>
              <a:t>Ammonia concentrations rise (perhaps due to increasing pH or high-protein feedstock);</a:t>
            </a:r>
          </a:p>
          <a:p>
            <a:pPr marL="285750" indent="-285750">
              <a:lnSpc>
                <a:spcPct val="120000"/>
              </a:lnSpc>
              <a:buFont typeface="Arial"/>
              <a:buChar char="•"/>
            </a:pPr>
            <a:r>
              <a:rPr lang="en-US" dirty="0" smtClean="0">
                <a:solidFill>
                  <a:prstClr val="black"/>
                </a:solidFill>
                <a:latin typeface="Avenir Medium"/>
                <a:cs typeface="Avenir Medium"/>
                <a:sym typeface="Wingdings"/>
              </a:rPr>
              <a:t>Methanogens become inhibited;</a:t>
            </a:r>
          </a:p>
          <a:p>
            <a:pPr marL="285750" indent="-285750">
              <a:lnSpc>
                <a:spcPct val="120000"/>
              </a:lnSpc>
              <a:buFont typeface="Arial"/>
              <a:buChar char="•"/>
            </a:pPr>
            <a:r>
              <a:rPr lang="en-US" dirty="0" smtClean="0">
                <a:solidFill>
                  <a:prstClr val="black"/>
                </a:solidFill>
                <a:latin typeface="Avenir Medium"/>
                <a:cs typeface="Avenir Medium"/>
                <a:sym typeface="Wingdings"/>
              </a:rPr>
              <a:t>Fermenting bacteria continue to produce VFAs;</a:t>
            </a:r>
          </a:p>
          <a:p>
            <a:pPr marL="285750" indent="-285750">
              <a:lnSpc>
                <a:spcPct val="120000"/>
              </a:lnSpc>
              <a:buFont typeface="Arial"/>
              <a:buChar char="•"/>
            </a:pPr>
            <a:r>
              <a:rPr lang="en-US" dirty="0" smtClean="0">
                <a:solidFill>
                  <a:prstClr val="black"/>
                </a:solidFill>
                <a:latin typeface="Avenir Medium"/>
                <a:cs typeface="Avenir Medium"/>
                <a:sym typeface="Wingdings"/>
              </a:rPr>
              <a:t>Accumulating VFAs lower pH, converting ammonia to ammonium; and</a:t>
            </a:r>
          </a:p>
          <a:p>
            <a:pPr marL="285750" indent="-285750">
              <a:lnSpc>
                <a:spcPct val="120000"/>
              </a:lnSpc>
              <a:buFont typeface="Arial"/>
              <a:buChar char="•"/>
            </a:pPr>
            <a:r>
              <a:rPr lang="en-US" dirty="0" smtClean="0">
                <a:solidFill>
                  <a:prstClr val="black"/>
                </a:solidFill>
                <a:latin typeface="Avenir Medium"/>
                <a:cs typeface="Avenir Medium"/>
                <a:sym typeface="Wingdings"/>
              </a:rPr>
              <a:t>This </a:t>
            </a:r>
            <a:r>
              <a:rPr lang="en-US" i="1" u="sng" dirty="0" smtClean="0">
                <a:solidFill>
                  <a:prstClr val="black"/>
                </a:solidFill>
                <a:latin typeface="Avenir Medium"/>
                <a:cs typeface="Avenir Medium"/>
                <a:sym typeface="Wingdings"/>
              </a:rPr>
              <a:t>may</a:t>
            </a:r>
            <a:r>
              <a:rPr lang="en-US" i="1" dirty="0" smtClean="0">
                <a:solidFill>
                  <a:prstClr val="black"/>
                </a:solidFill>
                <a:latin typeface="Avenir Medium"/>
                <a:cs typeface="Avenir Medium"/>
                <a:sym typeface="Wingdings"/>
              </a:rPr>
              <a:t> </a:t>
            </a:r>
            <a:r>
              <a:rPr lang="en-US" dirty="0" smtClean="0">
                <a:solidFill>
                  <a:prstClr val="black"/>
                </a:solidFill>
                <a:latin typeface="Avenir Medium"/>
                <a:cs typeface="Avenir Medium"/>
                <a:sym typeface="Wingdings"/>
              </a:rPr>
              <a:t>allow </a:t>
            </a:r>
            <a:r>
              <a:rPr lang="en-US" dirty="0" err="1" smtClean="0">
                <a:solidFill>
                  <a:prstClr val="black"/>
                </a:solidFill>
                <a:latin typeface="Avenir Medium"/>
                <a:cs typeface="Avenir Medium"/>
                <a:sym typeface="Wingdings"/>
              </a:rPr>
              <a:t>methanogenesis</a:t>
            </a:r>
            <a:r>
              <a:rPr lang="en-US" dirty="0" smtClean="0">
                <a:solidFill>
                  <a:prstClr val="black"/>
                </a:solidFill>
                <a:latin typeface="Avenir Medium"/>
                <a:cs typeface="Avenir Medium"/>
                <a:sym typeface="Wingdings"/>
              </a:rPr>
              <a:t> to resume.</a:t>
            </a:r>
          </a:p>
          <a:p>
            <a:pPr>
              <a:lnSpc>
                <a:spcPct val="120000"/>
              </a:lnSpc>
            </a:pPr>
            <a:endParaRPr lang="en-US" dirty="0">
              <a:solidFill>
                <a:prstClr val="black"/>
              </a:solidFill>
              <a:latin typeface="Avenir Medium"/>
              <a:cs typeface="Avenir Medium"/>
              <a:sym typeface="Wingdings"/>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0404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428870"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a:t>
            </a:r>
            <a:r>
              <a:rPr lang="en-US" sz="3200" baseline="-25000" dirty="0" smtClean="0">
                <a:solidFill>
                  <a:prstClr val="white"/>
                </a:solidFill>
                <a:latin typeface="Avenir Heavy"/>
                <a:cs typeface="Avenir Heavy"/>
              </a:rPr>
              <a:t>2</a:t>
            </a:r>
            <a:r>
              <a:rPr lang="en-US" sz="3200" dirty="0" smtClean="0">
                <a:solidFill>
                  <a:prstClr val="white"/>
                </a:solidFill>
                <a:latin typeface="Avenir Heavy"/>
                <a:cs typeface="Avenir Heavy"/>
              </a:rPr>
              <a:t>S toxicity</a:t>
            </a:r>
            <a:endParaRPr lang="en-US" sz="3200" dirty="0">
              <a:solidFill>
                <a:prstClr val="white"/>
              </a:solidFill>
              <a:latin typeface="Avenir Heavy"/>
              <a:cs typeface="Avenir Heavy"/>
            </a:endParaRPr>
          </a:p>
        </p:txBody>
      </p:sp>
      <p:sp>
        <p:nvSpPr>
          <p:cNvPr id="6" name="TextBox 5"/>
          <p:cNvSpPr txBox="1"/>
          <p:nvPr/>
        </p:nvSpPr>
        <p:spPr>
          <a:xfrm>
            <a:off x="228600" y="828426"/>
            <a:ext cx="8770311" cy="1412694"/>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Sulfides (S</a:t>
            </a:r>
            <a:r>
              <a:rPr lang="en-US" sz="2000" baseline="30000" dirty="0" smtClean="0">
                <a:solidFill>
                  <a:prstClr val="black"/>
                </a:solidFill>
                <a:latin typeface="Avenir Black"/>
                <a:cs typeface="Avenir Black"/>
                <a:sym typeface="Wingdings"/>
              </a:rPr>
              <a:t>-2</a:t>
            </a:r>
            <a:r>
              <a:rPr lang="en-US" dirty="0" smtClean="0">
                <a:solidFill>
                  <a:prstClr val="black"/>
                </a:solidFill>
                <a:latin typeface="Avenir Black"/>
                <a:cs typeface="Avenir Black"/>
                <a:sym typeface="Wingdings"/>
              </a:rPr>
              <a:t>)</a:t>
            </a:r>
            <a:r>
              <a:rPr lang="en-US" dirty="0" smtClean="0">
                <a:solidFill>
                  <a:prstClr val="black"/>
                </a:solidFill>
                <a:latin typeface="Avenir Medium"/>
                <a:cs typeface="Avenir Medium"/>
                <a:sym typeface="Wingdings"/>
              </a:rPr>
              <a:t> are an essential bacterial nutrient, but nearly never limiting.</a:t>
            </a:r>
          </a:p>
          <a:p>
            <a:pPr marL="285750" indent="-285750">
              <a:lnSpc>
                <a:spcPct val="120000"/>
              </a:lnSpc>
              <a:buFont typeface="Arial"/>
              <a:buChar char="•"/>
            </a:pPr>
            <a:r>
              <a:rPr lang="en-US" dirty="0" smtClean="0">
                <a:solidFill>
                  <a:prstClr val="black"/>
                </a:solidFill>
                <a:latin typeface="Avenir Medium"/>
                <a:cs typeface="Avenir Medium"/>
                <a:sym typeface="Wingdings"/>
              </a:rPr>
              <a:t>Excess sulfide or hydrogen sulfide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are toxic</a:t>
            </a:r>
          </a:p>
          <a:p>
            <a:pPr marL="742950" lvl="1" indent="-285750">
              <a:lnSpc>
                <a:spcPct val="120000"/>
              </a:lnSpc>
              <a:buFont typeface="Arial"/>
              <a:buChar char="•"/>
            </a:pPr>
            <a:r>
              <a:rPr lang="en-US" dirty="0" smtClean="0">
                <a:solidFill>
                  <a:prstClr val="black"/>
                </a:solidFill>
                <a:latin typeface="Avenir Medium"/>
                <a:cs typeface="Avenir Medium"/>
                <a:sym typeface="Wingdings"/>
              </a:rPr>
              <a:t>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is an acid and a gas!</a:t>
            </a:r>
          </a:p>
          <a:p>
            <a:pPr marL="742950" lvl="1" indent="-285750">
              <a:lnSpc>
                <a:spcPct val="120000"/>
              </a:lnSpc>
              <a:buFont typeface="Arial"/>
              <a:buChar char="•"/>
            </a:pPr>
            <a:r>
              <a:rPr lang="en-US" dirty="0" smtClean="0">
                <a:solidFill>
                  <a:prstClr val="black"/>
                </a:solidFill>
                <a:latin typeface="Avenir Medium"/>
                <a:cs typeface="Avenir Medium"/>
                <a:sym typeface="Wingdings"/>
              </a:rPr>
              <a:t>Amino acids &amp; proteins are the most common sources of sulfur.</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TextBox 7"/>
          <p:cNvSpPr txBox="1"/>
          <p:nvPr/>
        </p:nvSpPr>
        <p:spPr>
          <a:xfrm>
            <a:off x="228600" y="2390530"/>
            <a:ext cx="8770311"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Sulfate</a:t>
            </a:r>
            <a:r>
              <a:rPr lang="en-US" dirty="0" smtClean="0">
                <a:solidFill>
                  <a:prstClr val="black"/>
                </a:solidFill>
                <a:latin typeface="Avenir Medium"/>
                <a:cs typeface="Avenir Medium"/>
                <a:sym typeface="Wingdings"/>
              </a:rPr>
              <a:t> </a:t>
            </a:r>
            <a:r>
              <a:rPr lang="en-US" dirty="0">
                <a:solidFill>
                  <a:prstClr val="black"/>
                </a:solidFill>
                <a:latin typeface="Avenir Medium"/>
                <a:cs typeface="Avenir Medium"/>
                <a:sym typeface="Wingdings"/>
              </a:rPr>
              <a:t>(SO</a:t>
            </a:r>
            <a:r>
              <a:rPr lang="en-US" sz="2000" baseline="-25000" dirty="0">
                <a:solidFill>
                  <a:prstClr val="black"/>
                </a:solidFill>
                <a:latin typeface="Avenir Medium"/>
                <a:cs typeface="Avenir Medium"/>
                <a:sym typeface="Wingdings"/>
              </a:rPr>
              <a:t>4</a:t>
            </a:r>
            <a:r>
              <a:rPr lang="en-US" sz="2000" baseline="30000" dirty="0">
                <a:solidFill>
                  <a:prstClr val="black"/>
                </a:solidFill>
                <a:latin typeface="Avenir Medium"/>
                <a:cs typeface="Avenir Medium"/>
                <a:sym typeface="Wingdings"/>
              </a:rPr>
              <a:t>-2</a:t>
            </a:r>
            <a:r>
              <a:rPr lang="en-US" dirty="0">
                <a:solidFill>
                  <a:prstClr val="black"/>
                </a:solidFill>
                <a:latin typeface="Avenir Medium"/>
                <a:cs typeface="Avenir Medium"/>
                <a:sym typeface="Wingdings"/>
              </a:rPr>
              <a:t>) has little effect on </a:t>
            </a:r>
            <a:r>
              <a:rPr lang="en-US" dirty="0" err="1">
                <a:solidFill>
                  <a:prstClr val="black"/>
                </a:solidFill>
                <a:latin typeface="Avenir Medium"/>
                <a:cs typeface="Avenir Medium"/>
                <a:sym typeface="Wingdings"/>
              </a:rPr>
              <a:t>methanogenesis</a:t>
            </a:r>
            <a:r>
              <a:rPr lang="en-US" dirty="0">
                <a:solidFill>
                  <a:prstClr val="black"/>
                </a:solidFill>
                <a:latin typeface="Avenir Medium"/>
                <a:cs typeface="Avenir Medium"/>
                <a:sym typeface="Wingdings"/>
              </a:rPr>
              <a:t>, but this form of S is reduced to H</a:t>
            </a:r>
            <a:r>
              <a:rPr lang="en-US" sz="2000" baseline="-25000" dirty="0">
                <a:solidFill>
                  <a:prstClr val="black"/>
                </a:solidFill>
                <a:latin typeface="Avenir Medium"/>
                <a:cs typeface="Avenir Medium"/>
                <a:sym typeface="Wingdings"/>
              </a:rPr>
              <a:t>2</a:t>
            </a:r>
            <a:r>
              <a:rPr lang="en-US" dirty="0">
                <a:solidFill>
                  <a:prstClr val="black"/>
                </a:solidFill>
                <a:latin typeface="Avenir Medium"/>
                <a:cs typeface="Avenir Medium"/>
                <a:sym typeface="Wingdings"/>
              </a:rPr>
              <a:t>S by sulfate-reducing bacteria (SRB)</a:t>
            </a:r>
            <a:r>
              <a:rPr lang="en-US" dirty="0" smtClean="0">
                <a:solidFill>
                  <a:prstClr val="black"/>
                </a:solidFill>
                <a:latin typeface="Avenir Medium"/>
                <a:cs typeface="Avenir Medium"/>
                <a:sym typeface="Wingdings"/>
              </a:rPr>
              <a:t>.</a:t>
            </a:r>
            <a:endParaRPr lang="en-US" dirty="0">
              <a:solidFill>
                <a:prstClr val="black"/>
              </a:solidFill>
              <a:latin typeface="Avenir Medium"/>
              <a:cs typeface="Avenir Medium"/>
              <a:sym typeface="Wingdings"/>
            </a:endParaRPr>
          </a:p>
        </p:txBody>
      </p:sp>
      <p:sp>
        <p:nvSpPr>
          <p:cNvPr id="9" name="TextBox 8"/>
          <p:cNvSpPr txBox="1"/>
          <p:nvPr/>
        </p:nvSpPr>
        <p:spPr>
          <a:xfrm>
            <a:off x="228600" y="3362542"/>
            <a:ext cx="8770311" cy="2742290"/>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H</a:t>
            </a:r>
            <a:r>
              <a:rPr lang="en-US" sz="2000" baseline="-25000" dirty="0" smtClean="0">
                <a:solidFill>
                  <a:prstClr val="black"/>
                </a:solidFill>
                <a:latin typeface="Avenir Black"/>
                <a:cs typeface="Avenir Black"/>
                <a:sym typeface="Wingdings"/>
              </a:rPr>
              <a:t>2</a:t>
            </a:r>
            <a:r>
              <a:rPr lang="en-US" dirty="0" smtClean="0">
                <a:solidFill>
                  <a:prstClr val="black"/>
                </a:solidFill>
                <a:latin typeface="Avenir Black"/>
                <a:cs typeface="Avenir Black"/>
                <a:sym typeface="Wingdings"/>
              </a:rPr>
              <a:t>S toxicity </a:t>
            </a:r>
            <a:r>
              <a:rPr lang="en-US" dirty="0" smtClean="0">
                <a:solidFill>
                  <a:prstClr val="black"/>
                </a:solidFill>
                <a:latin typeface="Avenir Medium"/>
                <a:cs typeface="Avenir Medium"/>
                <a:sym typeface="Wingdings"/>
              </a:rPr>
              <a:t>is most severe for </a:t>
            </a:r>
            <a:r>
              <a:rPr lang="en-US" u="sng" dirty="0" smtClean="0">
                <a:solidFill>
                  <a:prstClr val="black"/>
                </a:solidFill>
                <a:latin typeface="Avenir Medium"/>
                <a:cs typeface="Avenir Medium"/>
                <a:sym typeface="Wingdings"/>
              </a:rPr>
              <a:t>hydrogen-consuming methanogens </a:t>
            </a:r>
            <a:r>
              <a:rPr lang="en-US" dirty="0" smtClean="0">
                <a:solidFill>
                  <a:prstClr val="black"/>
                </a:solidFill>
                <a:latin typeface="Avenir Medium"/>
                <a:cs typeface="Avenir Medium"/>
                <a:sym typeface="Wingdings"/>
              </a:rPr>
              <a:t>&amp; less severe fro </a:t>
            </a:r>
            <a:r>
              <a:rPr lang="en-US" dirty="0" err="1" smtClean="0">
                <a:solidFill>
                  <a:prstClr val="black"/>
                </a:solidFill>
                <a:latin typeface="Avenir Medium"/>
                <a:cs typeface="Avenir Medium"/>
                <a:sym typeface="Wingdings"/>
              </a:rPr>
              <a:t>acetoclastic</a:t>
            </a:r>
            <a:r>
              <a:rPr lang="en-US" dirty="0" smtClean="0">
                <a:solidFill>
                  <a:prstClr val="black"/>
                </a:solidFill>
                <a:latin typeface="Avenir Medium"/>
                <a:cs typeface="Avenir Medium"/>
                <a:sym typeface="Wingdings"/>
              </a:rPr>
              <a:t> methanogens. </a:t>
            </a:r>
            <a:r>
              <a:rPr lang="en-US" u="sng" dirty="0" smtClean="0">
                <a:solidFill>
                  <a:prstClr val="black"/>
                </a:solidFill>
                <a:latin typeface="Avenir Medium"/>
                <a:cs typeface="Avenir Medium"/>
                <a:sym typeface="Wingdings"/>
              </a:rPr>
              <a:t>Fermenting bacteria </a:t>
            </a:r>
            <a:r>
              <a:rPr lang="en-US" dirty="0" smtClean="0">
                <a:solidFill>
                  <a:prstClr val="black"/>
                </a:solidFill>
                <a:latin typeface="Avenir Medium"/>
                <a:cs typeface="Avenir Medium"/>
                <a:sym typeface="Wingdings"/>
              </a:rPr>
              <a:t>that break feedstock down into small organic acids are also susceptible to inhibition by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a:t>
            </a:r>
          </a:p>
          <a:p>
            <a:pPr marL="285750" indent="-285750">
              <a:lnSpc>
                <a:spcPct val="120000"/>
              </a:lnSpc>
              <a:buFont typeface="Arial"/>
              <a:buChar char="•"/>
            </a:pPr>
            <a:r>
              <a:rPr lang="en-US" dirty="0" smtClean="0">
                <a:solidFill>
                  <a:prstClr val="black"/>
                </a:solidFill>
                <a:latin typeface="Avenir Medium"/>
                <a:cs typeface="Avenir Medium"/>
                <a:sym typeface="Wingdings"/>
              </a:rPr>
              <a:t>Toxicity occurs at dissolved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levels of </a:t>
            </a:r>
            <a:r>
              <a:rPr lang="en-US" dirty="0" smtClean="0">
                <a:solidFill>
                  <a:prstClr val="black"/>
                </a:solidFill>
                <a:latin typeface="Avenir Black"/>
                <a:cs typeface="Avenir Black"/>
                <a:sym typeface="Wingdings"/>
              </a:rPr>
              <a:t>&gt; 200 mg/L</a:t>
            </a:r>
            <a:r>
              <a:rPr lang="en-US" dirty="0" smtClean="0">
                <a:solidFill>
                  <a:prstClr val="black"/>
                </a:solidFill>
                <a:latin typeface="Avenir Medium"/>
                <a:cs typeface="Avenir Medium"/>
                <a:sym typeface="Wingdings"/>
              </a:rPr>
              <a:t>.</a:t>
            </a:r>
          </a:p>
          <a:p>
            <a:pPr marL="285750" indent="-285750">
              <a:lnSpc>
                <a:spcPct val="120000"/>
              </a:lnSpc>
              <a:buFont typeface="Arial"/>
              <a:buChar char="•"/>
            </a:pPr>
            <a:r>
              <a:rPr lang="en-US" dirty="0" smtClean="0">
                <a:solidFill>
                  <a:prstClr val="black"/>
                </a:solidFill>
                <a:latin typeface="Avenir Medium"/>
                <a:cs typeface="Avenir Medium"/>
                <a:sym typeface="Wingdings"/>
              </a:rPr>
              <a:t>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a:t>
            </a:r>
            <a:r>
              <a:rPr lang="en-US" dirty="0" smtClean="0">
                <a:solidFill>
                  <a:prstClr val="black"/>
                </a:solidFill>
                <a:latin typeface="Avenir Black"/>
                <a:cs typeface="Avenir Black"/>
                <a:sym typeface="Wingdings"/>
              </a:rPr>
              <a:t>partitions</a:t>
            </a:r>
            <a:r>
              <a:rPr lang="en-US" dirty="0" smtClean="0">
                <a:solidFill>
                  <a:prstClr val="black"/>
                </a:solidFill>
                <a:latin typeface="Avenir Medium"/>
                <a:cs typeface="Avenir Medium"/>
                <a:sym typeface="Wingdings"/>
              </a:rPr>
              <a:t> between digester slurry and biogas (</a:t>
            </a:r>
            <a:r>
              <a:rPr lang="en-US" dirty="0" err="1" smtClean="0">
                <a:solidFill>
                  <a:prstClr val="black"/>
                </a:solidFill>
                <a:latin typeface="Avenir Medium"/>
                <a:cs typeface="Avenir Medium"/>
                <a:sym typeface="Wingdings"/>
              </a:rPr>
              <a:t>ie</a:t>
            </a:r>
            <a:r>
              <a:rPr lang="en-US" dirty="0" smtClean="0">
                <a:solidFill>
                  <a:prstClr val="black"/>
                </a:solidFill>
                <a:latin typeface="Avenir Medium"/>
                <a:cs typeface="Avenir Medium"/>
                <a:sym typeface="Wingdings"/>
              </a:rPr>
              <a:t> dissolved vs. gas).</a:t>
            </a:r>
          </a:p>
          <a:p>
            <a:pPr marL="285750" indent="-285750">
              <a:lnSpc>
                <a:spcPct val="120000"/>
              </a:lnSpc>
              <a:buFont typeface="Arial"/>
              <a:buChar char="•"/>
            </a:pPr>
            <a:r>
              <a:rPr lang="en-US" dirty="0" smtClean="0">
                <a:solidFill>
                  <a:prstClr val="black"/>
                </a:solidFill>
                <a:latin typeface="Avenir Medium"/>
                <a:cs typeface="Avenir Medium"/>
                <a:sym typeface="Wingdings"/>
              </a:rPr>
              <a:t>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production </a:t>
            </a:r>
            <a:r>
              <a:rPr lang="en-US" dirty="0" smtClean="0">
                <a:solidFill>
                  <a:prstClr val="black"/>
                </a:solidFill>
                <a:latin typeface="Avenir Black"/>
                <a:cs typeface="Avenir Black"/>
                <a:sym typeface="Wingdings"/>
              </a:rPr>
              <a:t>increases at low organic loading rates </a:t>
            </a:r>
            <a:r>
              <a:rPr lang="en-US" dirty="0" smtClean="0">
                <a:solidFill>
                  <a:prstClr val="black"/>
                </a:solidFill>
                <a:latin typeface="Avenir Medium"/>
                <a:cs typeface="Avenir Medium"/>
                <a:sym typeface="Wingdings"/>
              </a:rPr>
              <a:t>because of decreased biogas production. Increased concentrations of CO</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 and CH</a:t>
            </a:r>
            <a:r>
              <a:rPr lang="en-US" sz="2000" baseline="-25000" dirty="0" smtClean="0">
                <a:solidFill>
                  <a:prstClr val="black"/>
                </a:solidFill>
                <a:latin typeface="Avenir Medium"/>
                <a:cs typeface="Avenir Medium"/>
                <a:sym typeface="Wingdings"/>
              </a:rPr>
              <a:t>4</a:t>
            </a:r>
            <a:r>
              <a:rPr lang="en-US" dirty="0" smtClean="0">
                <a:solidFill>
                  <a:prstClr val="black"/>
                </a:solidFill>
                <a:latin typeface="Avenir Medium"/>
                <a:cs typeface="Avenir Medium"/>
                <a:sym typeface="Wingdings"/>
              </a:rPr>
              <a:t> inhibit formation of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a:t>
            </a: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70169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57991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a:t>
            </a:r>
            <a:r>
              <a:rPr lang="en-US" sz="3200" baseline="-25000" dirty="0" smtClean="0">
                <a:solidFill>
                  <a:prstClr val="white"/>
                </a:solidFill>
                <a:latin typeface="Avenir Heavy"/>
                <a:cs typeface="Avenir Heavy"/>
              </a:rPr>
              <a:t>2</a:t>
            </a:r>
            <a:r>
              <a:rPr lang="en-US" sz="3200" dirty="0" smtClean="0">
                <a:solidFill>
                  <a:prstClr val="white"/>
                </a:solidFill>
                <a:latin typeface="Avenir Heavy"/>
                <a:cs typeface="Avenir Heavy"/>
              </a:rPr>
              <a:t>S toxicity: treatment</a:t>
            </a:r>
            <a:endParaRPr lang="en-US" sz="3200" dirty="0">
              <a:solidFill>
                <a:prstClr val="white"/>
              </a:solidFill>
              <a:latin typeface="Avenir Heavy"/>
              <a:cs typeface="Avenir Heavy"/>
            </a:endParaRPr>
          </a:p>
        </p:txBody>
      </p:sp>
      <p:sp>
        <p:nvSpPr>
          <p:cNvPr id="6" name="TextBox 5"/>
          <p:cNvSpPr txBox="1"/>
          <p:nvPr/>
        </p:nvSpPr>
        <p:spPr>
          <a:xfrm>
            <a:off x="228600" y="785136"/>
            <a:ext cx="8770311" cy="2409891"/>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Precipitation:</a:t>
            </a:r>
          </a:p>
          <a:p>
            <a:pPr>
              <a:lnSpc>
                <a:spcPct val="120000"/>
              </a:lnSpc>
            </a:pPr>
            <a:r>
              <a:rPr lang="en-US" dirty="0" smtClean="0">
                <a:solidFill>
                  <a:prstClr val="black"/>
                </a:solidFill>
                <a:latin typeface="Avenir Medium"/>
                <a:cs typeface="Avenir Medium"/>
                <a:sym typeface="Wingdings"/>
              </a:rPr>
              <a:t>Sulfides are toxic only in their </a:t>
            </a:r>
            <a:r>
              <a:rPr lang="en-US" dirty="0" smtClean="0">
                <a:solidFill>
                  <a:prstClr val="black"/>
                </a:solidFill>
                <a:latin typeface="Avenir Black"/>
                <a:cs typeface="Avenir Black"/>
                <a:sym typeface="Wingdings"/>
              </a:rPr>
              <a:t>soluble</a:t>
            </a:r>
            <a:r>
              <a:rPr lang="en-US" dirty="0" smtClean="0">
                <a:solidFill>
                  <a:prstClr val="black"/>
                </a:solidFill>
                <a:latin typeface="Avenir Medium"/>
                <a:cs typeface="Avenir Medium"/>
                <a:sym typeface="Wingdings"/>
              </a:rPr>
              <a:t> form. Sulfide can be </a:t>
            </a:r>
            <a:r>
              <a:rPr lang="en-US" dirty="0" smtClean="0">
                <a:solidFill>
                  <a:prstClr val="black"/>
                </a:solidFill>
                <a:latin typeface="Avenir Black"/>
                <a:cs typeface="Avenir Black"/>
                <a:sym typeface="Wingdings"/>
              </a:rPr>
              <a:t>precipitated</a:t>
            </a:r>
            <a:r>
              <a:rPr lang="en-US" dirty="0" smtClean="0">
                <a:solidFill>
                  <a:prstClr val="black"/>
                </a:solidFill>
                <a:latin typeface="Avenir Medium"/>
                <a:cs typeface="Avenir Medium"/>
                <a:sym typeface="Wingdings"/>
              </a:rPr>
              <a:t> (made solid rather than soluble) by reaction with metals, most commonly iron.</a:t>
            </a:r>
          </a:p>
          <a:p>
            <a:pPr marL="285750" indent="-285750">
              <a:lnSpc>
                <a:spcPct val="120000"/>
              </a:lnSpc>
              <a:buFont typeface="Arial"/>
              <a:buChar char="•"/>
            </a:pPr>
            <a:r>
              <a:rPr lang="en-US" dirty="0" smtClean="0">
                <a:solidFill>
                  <a:prstClr val="black"/>
                </a:solidFill>
                <a:latin typeface="Avenir Medium"/>
                <a:cs typeface="Avenir Medium"/>
                <a:sym typeface="Wingdings"/>
              </a:rPr>
              <a:t>Addition of iron ions (typically as </a:t>
            </a:r>
            <a:r>
              <a:rPr lang="en-US" dirty="0" smtClean="0">
                <a:solidFill>
                  <a:prstClr val="black"/>
                </a:solidFill>
                <a:latin typeface="Avenir Black"/>
                <a:cs typeface="Avenir Black"/>
                <a:sym typeface="Wingdings"/>
              </a:rPr>
              <a:t>ferric or ferrous chloride</a:t>
            </a:r>
            <a:r>
              <a:rPr lang="en-US" dirty="0" smtClean="0">
                <a:solidFill>
                  <a:prstClr val="black"/>
                </a:solidFill>
                <a:latin typeface="Avenir Medium"/>
                <a:cs typeface="Avenir Medium"/>
                <a:sym typeface="Wingdings"/>
              </a:rPr>
              <a:t>) precipitates sulfides, forming a black sludge.</a:t>
            </a:r>
          </a:p>
          <a:p>
            <a:pPr marL="285750" indent="-285750">
              <a:lnSpc>
                <a:spcPct val="120000"/>
              </a:lnSpc>
              <a:buFont typeface="Arial"/>
              <a:buChar char="•"/>
            </a:pPr>
            <a:r>
              <a:rPr lang="en-US" dirty="0" smtClean="0">
                <a:solidFill>
                  <a:prstClr val="black"/>
                </a:solidFill>
                <a:latin typeface="Avenir Medium"/>
                <a:cs typeface="Avenir Medium"/>
                <a:sym typeface="Wingdings"/>
              </a:rPr>
              <a:t>Note that iron precipitation lowers the concentration of sulfides and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but does not completely prevent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formation. This treatment lowers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TextBox 7"/>
          <p:cNvSpPr txBox="1"/>
          <p:nvPr/>
        </p:nvSpPr>
        <p:spPr>
          <a:xfrm>
            <a:off x="228600" y="3356408"/>
            <a:ext cx="8770311"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Diluting slurry </a:t>
            </a:r>
            <a:r>
              <a:rPr lang="en-US" dirty="0" smtClean="0">
                <a:solidFill>
                  <a:prstClr val="black"/>
                </a:solidFill>
                <a:latin typeface="Avenir Medium"/>
                <a:cs typeface="Avenir Medium"/>
                <a:sym typeface="Wingdings"/>
              </a:rPr>
              <a:t>to reduce the concentration of sulfides.</a:t>
            </a:r>
          </a:p>
        </p:txBody>
      </p:sp>
      <p:sp>
        <p:nvSpPr>
          <p:cNvPr id="9" name="TextBox 8"/>
          <p:cNvSpPr txBox="1"/>
          <p:nvPr/>
        </p:nvSpPr>
        <p:spPr>
          <a:xfrm>
            <a:off x="228600" y="3985332"/>
            <a:ext cx="8770311"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Feedstock</a:t>
            </a:r>
            <a:r>
              <a:rPr lang="en-US" dirty="0" smtClean="0">
                <a:solidFill>
                  <a:prstClr val="black"/>
                </a:solidFill>
                <a:latin typeface="Avenir Medium"/>
                <a:cs typeface="Avenir Medium"/>
                <a:sym typeface="Wingdings"/>
              </a:rPr>
              <a:t>: reduce the amount of sulfate &amp; sulfide in feedstock, mainly by monitoring and capping levels of protein in the AD diet.</a:t>
            </a:r>
          </a:p>
        </p:txBody>
      </p:sp>
      <p:sp>
        <p:nvSpPr>
          <p:cNvPr id="10" name="TextBox 9"/>
          <p:cNvSpPr txBox="1"/>
          <p:nvPr/>
        </p:nvSpPr>
        <p:spPr>
          <a:xfrm>
            <a:off x="228600" y="5003352"/>
            <a:ext cx="8770311"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Scrubbing biogas</a:t>
            </a:r>
            <a:r>
              <a:rPr lang="en-US" dirty="0" smtClean="0">
                <a:solidFill>
                  <a:prstClr val="black"/>
                </a:solidFill>
                <a:latin typeface="Avenir Medium"/>
                <a:cs typeface="Avenir Medium"/>
                <a:sym typeface="Wingdings"/>
              </a:rPr>
              <a:t> to remove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&amp; </a:t>
            </a:r>
            <a:r>
              <a:rPr lang="en-US" dirty="0" smtClean="0">
                <a:solidFill>
                  <a:prstClr val="black"/>
                </a:solidFill>
                <a:latin typeface="Avenir Black"/>
                <a:cs typeface="Avenir Black"/>
                <a:sym typeface="Wingdings"/>
              </a:rPr>
              <a:t>recirculating the scrubbed biogas </a:t>
            </a:r>
            <a:r>
              <a:rPr lang="en-US" dirty="0" smtClean="0">
                <a:solidFill>
                  <a:prstClr val="black"/>
                </a:solidFill>
                <a:latin typeface="Avenir Medium"/>
                <a:cs typeface="Avenir Medium"/>
                <a:sym typeface="Wingdings"/>
              </a:rPr>
              <a:t>into the AD slurry so that the remaining methane, carbon dioxide and hydrogen can inhibit formation of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a:t>
            </a:r>
            <a:endParaRPr lang="en-US" dirty="0">
              <a:solidFill>
                <a:prstClr val="black"/>
              </a:solidFill>
              <a:latin typeface="Avenir Black"/>
              <a:cs typeface="Avenir Black"/>
              <a:sym typeface="Wingdings"/>
            </a:endParaRPr>
          </a:p>
        </p:txBody>
      </p:sp>
      <p:grpSp>
        <p:nvGrpSpPr>
          <p:cNvPr id="11" name="Group 10"/>
          <p:cNvGrpSpPr/>
          <p:nvPr/>
        </p:nvGrpSpPr>
        <p:grpSpPr>
          <a:xfrm>
            <a:off x="8098116" y="14530"/>
            <a:ext cx="830994" cy="634504"/>
            <a:chOff x="2066934" y="1319924"/>
            <a:chExt cx="3038142" cy="2464745"/>
          </a:xfrm>
        </p:grpSpPr>
        <p:sp>
          <p:nvSpPr>
            <p:cNvPr id="12" name="Oval 11"/>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ardrop 12"/>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840598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22837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Heavy metal toxicity</a:t>
            </a:r>
            <a:endParaRPr lang="en-US" sz="3200" dirty="0">
              <a:solidFill>
                <a:prstClr val="white"/>
              </a:solidFill>
              <a:latin typeface="Avenir Heavy"/>
              <a:cs typeface="Avenir Heavy"/>
            </a:endParaRPr>
          </a:p>
        </p:txBody>
      </p:sp>
      <p:sp>
        <p:nvSpPr>
          <p:cNvPr id="6" name="TextBox 5"/>
          <p:cNvSpPr txBox="1"/>
          <p:nvPr/>
        </p:nvSpPr>
        <p:spPr>
          <a:xfrm>
            <a:off x="228600" y="785136"/>
            <a:ext cx="8770311" cy="3074689"/>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Heavy metal ions </a:t>
            </a:r>
            <a:r>
              <a:rPr lang="en-US" dirty="0" smtClean="0">
                <a:solidFill>
                  <a:prstClr val="black"/>
                </a:solidFill>
                <a:latin typeface="Avenir Medium"/>
                <a:cs typeface="Avenir Medium"/>
                <a:sym typeface="Wingdings"/>
              </a:rPr>
              <a:t>inhibit </a:t>
            </a:r>
            <a:br>
              <a:rPr lang="en-US" dirty="0" smtClean="0">
                <a:solidFill>
                  <a:prstClr val="black"/>
                </a:solidFill>
                <a:latin typeface="Avenir Medium"/>
                <a:cs typeface="Avenir Medium"/>
                <a:sym typeface="Wingdings"/>
              </a:rPr>
            </a:br>
            <a:r>
              <a:rPr lang="en-US" dirty="0" err="1" smtClean="0">
                <a:solidFill>
                  <a:prstClr val="black"/>
                </a:solidFill>
                <a:latin typeface="Avenir Medium"/>
                <a:cs typeface="Avenir Medium"/>
                <a:sym typeface="Wingdings"/>
              </a:rPr>
              <a:t>methanogensis</a:t>
            </a:r>
            <a:r>
              <a:rPr lang="en-US" dirty="0" smtClean="0">
                <a:solidFill>
                  <a:prstClr val="black"/>
                </a:solidFill>
                <a:latin typeface="Avenir Medium"/>
                <a:cs typeface="Avenir Medium"/>
                <a:sym typeface="Wingdings"/>
              </a:rPr>
              <a:t> when present </a:t>
            </a:r>
            <a:br>
              <a:rPr lang="en-US" dirty="0" smtClean="0">
                <a:solidFill>
                  <a:prstClr val="black"/>
                </a:solidFill>
                <a:latin typeface="Avenir Medium"/>
                <a:cs typeface="Avenir Medium"/>
                <a:sym typeface="Wingdings"/>
              </a:rPr>
            </a:br>
            <a:r>
              <a:rPr lang="en-US" dirty="0" smtClean="0">
                <a:solidFill>
                  <a:prstClr val="black"/>
                </a:solidFill>
                <a:latin typeface="Avenir Medium"/>
                <a:cs typeface="Avenir Medium"/>
                <a:sym typeface="Wingdings"/>
              </a:rPr>
              <a:t>in </a:t>
            </a:r>
            <a:r>
              <a:rPr lang="en-US" dirty="0" smtClean="0">
                <a:solidFill>
                  <a:prstClr val="black"/>
                </a:solidFill>
                <a:latin typeface="Avenir Black"/>
                <a:cs typeface="Avenir Black"/>
                <a:sym typeface="Wingdings"/>
              </a:rPr>
              <a:t>soluble</a:t>
            </a:r>
            <a:r>
              <a:rPr lang="en-US" dirty="0">
                <a:solidFill>
                  <a:prstClr val="black"/>
                </a:solidFill>
                <a:latin typeface="Avenir Medium"/>
                <a:cs typeface="Avenir Medium"/>
                <a:sym typeface="Wingdings"/>
              </a:rPr>
              <a:t> </a:t>
            </a:r>
            <a:r>
              <a:rPr lang="en-US" dirty="0" smtClean="0">
                <a:solidFill>
                  <a:prstClr val="black"/>
                </a:solidFill>
                <a:latin typeface="Avenir Medium"/>
                <a:cs typeface="Avenir Medium"/>
                <a:sym typeface="Wingdings"/>
              </a:rPr>
              <a:t>form: ionic &amp; </a:t>
            </a:r>
            <a:br>
              <a:rPr lang="en-US" dirty="0" smtClean="0">
                <a:solidFill>
                  <a:prstClr val="black"/>
                </a:solidFill>
                <a:latin typeface="Avenir Medium"/>
                <a:cs typeface="Avenir Medium"/>
                <a:sym typeface="Wingdings"/>
              </a:rPr>
            </a:br>
            <a:r>
              <a:rPr lang="en-US" dirty="0" smtClean="0">
                <a:solidFill>
                  <a:prstClr val="black"/>
                </a:solidFill>
                <a:latin typeface="Avenir Medium"/>
                <a:cs typeface="Avenir Medium"/>
                <a:sym typeface="Wingdings"/>
              </a:rPr>
              <a:t>not combined with anions.</a:t>
            </a:r>
          </a:p>
          <a:p>
            <a:pPr marL="742950" lvl="1" indent="-285750">
              <a:lnSpc>
                <a:spcPct val="120000"/>
              </a:lnSpc>
              <a:buFont typeface="Arial"/>
              <a:buChar char="•"/>
            </a:pPr>
            <a:r>
              <a:rPr lang="en-US" dirty="0" smtClean="0">
                <a:solidFill>
                  <a:prstClr val="black"/>
                </a:solidFill>
                <a:latin typeface="Avenir Medium"/>
                <a:cs typeface="Avenir Medium"/>
                <a:sym typeface="Wingdings"/>
              </a:rPr>
              <a:t>Cobalt ion (Co)</a:t>
            </a:r>
          </a:p>
          <a:p>
            <a:pPr marL="742950" lvl="1" indent="-285750">
              <a:lnSpc>
                <a:spcPct val="120000"/>
              </a:lnSpc>
              <a:buFont typeface="Arial"/>
              <a:buChar char="•"/>
            </a:pPr>
            <a:r>
              <a:rPr lang="en-US" dirty="0" smtClean="0">
                <a:solidFill>
                  <a:prstClr val="black"/>
                </a:solidFill>
                <a:latin typeface="Avenir Medium"/>
                <a:cs typeface="Avenir Medium"/>
                <a:sym typeface="Wingdings"/>
              </a:rPr>
              <a:t>*Copper ion (Cu)</a:t>
            </a:r>
          </a:p>
          <a:p>
            <a:pPr marL="742950" lvl="1" indent="-285750">
              <a:lnSpc>
                <a:spcPct val="120000"/>
              </a:lnSpc>
              <a:buFont typeface="Arial"/>
              <a:buChar char="•"/>
            </a:pPr>
            <a:r>
              <a:rPr lang="en-US" dirty="0" smtClean="0">
                <a:solidFill>
                  <a:prstClr val="black"/>
                </a:solidFill>
                <a:latin typeface="Avenir Medium"/>
                <a:cs typeface="Avenir Medium"/>
                <a:sym typeface="Wingdings"/>
              </a:rPr>
              <a:t>Iron ion (Fe)</a:t>
            </a:r>
          </a:p>
          <a:p>
            <a:pPr marL="742950" lvl="1" indent="-285750">
              <a:lnSpc>
                <a:spcPct val="120000"/>
              </a:lnSpc>
              <a:buFont typeface="Arial"/>
              <a:buChar char="•"/>
            </a:pPr>
            <a:r>
              <a:rPr lang="en-US" dirty="0" smtClean="0">
                <a:solidFill>
                  <a:prstClr val="black"/>
                </a:solidFill>
                <a:latin typeface="Avenir Medium"/>
                <a:cs typeface="Avenir Medium"/>
                <a:sym typeface="Wingdings"/>
              </a:rPr>
              <a:t>*Nickel ion (Ni)</a:t>
            </a:r>
          </a:p>
          <a:p>
            <a:pPr marL="742950" lvl="1" indent="-285750">
              <a:lnSpc>
                <a:spcPct val="120000"/>
              </a:lnSpc>
              <a:buFont typeface="Arial"/>
              <a:buChar char="•"/>
            </a:pPr>
            <a:r>
              <a:rPr lang="en-US" dirty="0" smtClean="0">
                <a:solidFill>
                  <a:prstClr val="black"/>
                </a:solidFill>
                <a:latin typeface="Avenir Medium"/>
                <a:cs typeface="Avenir Medium"/>
                <a:sym typeface="Wingdings"/>
              </a:rPr>
              <a:t>*Zinc ion (Zn)</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pic>
        <p:nvPicPr>
          <p:cNvPr id="5" name="Picture 4"/>
          <p:cNvPicPr>
            <a:picLocks noChangeAspect="1"/>
          </p:cNvPicPr>
          <p:nvPr/>
        </p:nvPicPr>
        <p:blipFill>
          <a:blip r:embed="rId3"/>
          <a:stretch>
            <a:fillRect/>
          </a:stretch>
        </p:blipFill>
        <p:spPr>
          <a:xfrm>
            <a:off x="3695057" y="785136"/>
            <a:ext cx="5118100" cy="5372100"/>
          </a:xfrm>
          <a:prstGeom prst="rect">
            <a:avLst/>
          </a:prstGeom>
        </p:spPr>
      </p:pic>
      <p:sp>
        <p:nvSpPr>
          <p:cNvPr id="8" name="TextBox 7"/>
          <p:cNvSpPr txBox="1"/>
          <p:nvPr/>
        </p:nvSpPr>
        <p:spPr>
          <a:xfrm>
            <a:off x="228600" y="3979353"/>
            <a:ext cx="8770311" cy="2077492"/>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Metal ions absorb to anionic </a:t>
            </a:r>
            <a:br>
              <a:rPr lang="en-US" dirty="0" smtClean="0">
                <a:solidFill>
                  <a:prstClr val="black"/>
                </a:solidFill>
                <a:latin typeface="Avenir Medium"/>
                <a:cs typeface="Avenir Medium"/>
                <a:sym typeface="Wingdings"/>
              </a:rPr>
            </a:br>
            <a:r>
              <a:rPr lang="en-US" dirty="0" smtClean="0">
                <a:solidFill>
                  <a:prstClr val="black"/>
                </a:solidFill>
                <a:latin typeface="Avenir Medium"/>
                <a:cs typeface="Avenir Medium"/>
                <a:sym typeface="Wingdings"/>
              </a:rPr>
              <a:t>(negatively charged) functional</a:t>
            </a:r>
            <a:br>
              <a:rPr lang="en-US" dirty="0" smtClean="0">
                <a:solidFill>
                  <a:prstClr val="black"/>
                </a:solidFill>
                <a:latin typeface="Avenir Medium"/>
                <a:cs typeface="Avenir Medium"/>
                <a:sym typeface="Wingdings"/>
              </a:rPr>
            </a:br>
            <a:r>
              <a:rPr lang="en-US" dirty="0" smtClean="0">
                <a:solidFill>
                  <a:prstClr val="black"/>
                </a:solidFill>
                <a:latin typeface="Avenir Medium"/>
                <a:cs typeface="Avenir Medium"/>
                <a:sym typeface="Wingdings"/>
              </a:rPr>
              <a:t>groups on bacterial membranes.</a:t>
            </a:r>
            <a:br>
              <a:rPr lang="en-US" dirty="0" smtClean="0">
                <a:solidFill>
                  <a:prstClr val="black"/>
                </a:solidFill>
                <a:latin typeface="Avenir Medium"/>
                <a:cs typeface="Avenir Medium"/>
                <a:sym typeface="Wingdings"/>
              </a:rPr>
            </a:br>
            <a:r>
              <a:rPr lang="en-US" dirty="0" smtClean="0">
                <a:solidFill>
                  <a:prstClr val="black"/>
                </a:solidFill>
                <a:latin typeface="Avenir Medium"/>
                <a:cs typeface="Avenir Medium"/>
                <a:sym typeface="Wingdings"/>
              </a:rPr>
              <a:t>Once taken in, the ions inhibit</a:t>
            </a:r>
            <a:br>
              <a:rPr lang="en-US" dirty="0" smtClean="0">
                <a:solidFill>
                  <a:prstClr val="black"/>
                </a:solidFill>
                <a:latin typeface="Avenir Medium"/>
                <a:cs typeface="Avenir Medium"/>
                <a:sym typeface="Wingdings"/>
              </a:rPr>
            </a:br>
            <a:r>
              <a:rPr lang="en-US" dirty="0" smtClean="0">
                <a:solidFill>
                  <a:prstClr val="black"/>
                </a:solidFill>
                <a:latin typeface="Avenir Medium"/>
                <a:cs typeface="Avenir Medium"/>
                <a:sym typeface="Wingdings"/>
              </a:rPr>
              <a:t>enzyme activity &amp; prevent</a:t>
            </a:r>
            <a:br>
              <a:rPr lang="en-US" dirty="0" smtClean="0">
                <a:solidFill>
                  <a:prstClr val="black"/>
                </a:solidFill>
                <a:latin typeface="Avenir Medium"/>
                <a:cs typeface="Avenir Medium"/>
                <a:sym typeface="Wingdings"/>
              </a:rPr>
            </a:br>
            <a:r>
              <a:rPr lang="en-US" dirty="0" err="1" smtClean="0">
                <a:solidFill>
                  <a:prstClr val="black"/>
                </a:solidFill>
                <a:latin typeface="Avenir Medium"/>
                <a:cs typeface="Avenir Medium"/>
                <a:sym typeface="Wingdings"/>
              </a:rPr>
              <a:t>methanogenesis</a:t>
            </a:r>
            <a:r>
              <a:rPr lang="en-US" dirty="0" smtClean="0">
                <a:solidFill>
                  <a:prstClr val="black"/>
                </a:solidFill>
                <a:latin typeface="Avenir Medium"/>
                <a:cs typeface="Avenir Medium"/>
                <a:sym typeface="Wingdings"/>
              </a:rPr>
              <a:t>.</a:t>
            </a:r>
            <a:endParaRPr lang="en-US" dirty="0">
              <a:solidFill>
                <a:prstClr val="black"/>
              </a:solidFill>
              <a:latin typeface="Avenir Medium"/>
              <a:cs typeface="Avenir Medium"/>
              <a:sym typeface="Wingdings"/>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863612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26499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Heavy metal toxicity: treatment</a:t>
            </a:r>
            <a:endParaRPr lang="en-US" sz="3200" dirty="0">
              <a:solidFill>
                <a:prstClr val="white"/>
              </a:solidFill>
              <a:latin typeface="Avenir Heavy"/>
              <a:cs typeface="Avenir Heavy"/>
            </a:endParaRPr>
          </a:p>
        </p:txBody>
      </p:sp>
      <p:sp>
        <p:nvSpPr>
          <p:cNvPr id="6" name="TextBox 5"/>
          <p:cNvSpPr txBox="1"/>
          <p:nvPr/>
        </p:nvSpPr>
        <p:spPr>
          <a:xfrm>
            <a:off x="206187" y="785136"/>
            <a:ext cx="8770311" cy="1601464"/>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Avoid contaminated feedstock: </a:t>
            </a:r>
            <a:r>
              <a:rPr lang="en-US" dirty="0" smtClean="0">
                <a:solidFill>
                  <a:prstClr val="black"/>
                </a:solidFill>
                <a:latin typeface="Avenir Medium"/>
                <a:cs typeface="Avenir Medium"/>
                <a:sym typeface="Wingdings"/>
              </a:rPr>
              <a:t>feedstock with significant concentrations of heavy metal ions.</a:t>
            </a:r>
          </a:p>
          <a:p>
            <a:pPr marL="742950" lvl="1" indent="-285750">
              <a:lnSpc>
                <a:spcPct val="120000"/>
              </a:lnSpc>
              <a:buFont typeface="Arial"/>
              <a:buChar char="•"/>
            </a:pPr>
            <a:r>
              <a:rPr lang="en-US" dirty="0" smtClean="0">
                <a:solidFill>
                  <a:prstClr val="black"/>
                </a:solidFill>
                <a:latin typeface="Avenir Medium"/>
                <a:cs typeface="Avenir Medium"/>
                <a:sym typeface="Wingdings"/>
              </a:rPr>
              <a:t>Cu, Ni, Zn are the most problematic</a:t>
            </a:r>
          </a:p>
          <a:p>
            <a:pPr marL="742950" lvl="1" indent="-285750">
              <a:lnSpc>
                <a:spcPct val="120000"/>
              </a:lnSpc>
              <a:buFont typeface="Arial"/>
              <a:buChar char="•"/>
            </a:pPr>
            <a:r>
              <a:rPr lang="en-US" dirty="0" smtClean="0">
                <a:solidFill>
                  <a:prstClr val="black"/>
                </a:solidFill>
                <a:latin typeface="Avenir Medium"/>
                <a:cs typeface="Avenir Medium"/>
                <a:sym typeface="Wingdings"/>
              </a:rPr>
              <a:t>Cu is often used as in dairy farm footbaths.</a:t>
            </a:r>
          </a:p>
          <a:p>
            <a:pPr>
              <a:lnSpc>
                <a:spcPct val="120000"/>
              </a:lnSpc>
            </a:pPr>
            <a:endParaRPr lang="en-US" sz="1000" dirty="0">
              <a:solidFill>
                <a:prstClr val="black"/>
              </a:solidFill>
              <a:latin typeface="Avenir Black"/>
              <a:cs typeface="Avenir Black"/>
              <a:sym typeface="Wingdings"/>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TextBox 7"/>
          <p:cNvSpPr txBox="1"/>
          <p:nvPr/>
        </p:nvSpPr>
        <p:spPr>
          <a:xfrm>
            <a:off x="2431745" y="4291403"/>
            <a:ext cx="3377885" cy="369332"/>
          </a:xfrm>
          <a:prstGeom prst="rect">
            <a:avLst/>
          </a:prstGeom>
          <a:noFill/>
        </p:spPr>
        <p:txBody>
          <a:bodyPr wrap="none" rtlCol="0">
            <a:spAutoFit/>
          </a:bodyPr>
          <a:lstStyle/>
          <a:p>
            <a:r>
              <a:rPr lang="en-US" dirty="0" smtClean="0"/>
              <a:t>Precipitation increases at pH &gt; 7.5</a:t>
            </a:r>
            <a:endParaRPr lang="en-US" dirty="0"/>
          </a:p>
        </p:txBody>
      </p:sp>
      <p:sp>
        <p:nvSpPr>
          <p:cNvPr id="9" name="Right Bracket 8"/>
          <p:cNvSpPr/>
          <p:nvPr/>
        </p:nvSpPr>
        <p:spPr>
          <a:xfrm>
            <a:off x="2287432" y="4233683"/>
            <a:ext cx="144313" cy="505061"/>
          </a:xfrm>
          <a:prstGeom prst="rightBracket">
            <a:avLst/>
          </a:pr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TextBox 9"/>
          <p:cNvSpPr txBox="1"/>
          <p:nvPr/>
        </p:nvSpPr>
        <p:spPr>
          <a:xfrm>
            <a:off x="5253461" y="5011102"/>
            <a:ext cx="3189883" cy="923330"/>
          </a:xfrm>
          <a:prstGeom prst="rect">
            <a:avLst/>
          </a:prstGeom>
          <a:noFill/>
          <a:ln>
            <a:solidFill>
              <a:schemeClr val="tx1"/>
            </a:solidFill>
            <a:prstDash val="dot"/>
          </a:ln>
        </p:spPr>
        <p:txBody>
          <a:bodyPr wrap="none" rtlCol="0">
            <a:spAutoFit/>
          </a:bodyPr>
          <a:lstStyle/>
          <a:p>
            <a:r>
              <a:rPr lang="en-US" dirty="0" smtClean="0"/>
              <a:t>Note that chloride and nitrate</a:t>
            </a:r>
            <a:br>
              <a:rPr lang="en-US" dirty="0" smtClean="0"/>
            </a:br>
            <a:r>
              <a:rPr lang="en-US" dirty="0" smtClean="0"/>
              <a:t>combine with metals but do not</a:t>
            </a:r>
            <a:br>
              <a:rPr lang="en-US" dirty="0" smtClean="0"/>
            </a:br>
            <a:r>
              <a:rPr lang="en-US" dirty="0" smtClean="0"/>
              <a:t>form insoluble precipitates.</a:t>
            </a:r>
            <a:endParaRPr lang="en-US" dirty="0"/>
          </a:p>
        </p:txBody>
      </p:sp>
      <p:sp>
        <p:nvSpPr>
          <p:cNvPr id="11" name="TextBox 10"/>
          <p:cNvSpPr txBox="1"/>
          <p:nvPr/>
        </p:nvSpPr>
        <p:spPr>
          <a:xfrm>
            <a:off x="206187" y="2730477"/>
            <a:ext cx="8770311" cy="2742290"/>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Precipitate</a:t>
            </a:r>
            <a:r>
              <a:rPr lang="en-US" dirty="0" smtClean="0">
                <a:solidFill>
                  <a:prstClr val="black"/>
                </a:solidFill>
                <a:latin typeface="Avenir Medium"/>
                <a:cs typeface="Avenir Medium"/>
                <a:sym typeface="Wingdings"/>
              </a:rPr>
              <a:t> the metal ions by adding </a:t>
            </a:r>
            <a:r>
              <a:rPr lang="en-US" dirty="0" smtClean="0">
                <a:solidFill>
                  <a:prstClr val="black"/>
                </a:solidFill>
                <a:latin typeface="Avenir Black"/>
                <a:cs typeface="Avenir Black"/>
                <a:sym typeface="Wingdings"/>
              </a:rPr>
              <a:t>chelating agents </a:t>
            </a:r>
            <a:r>
              <a:rPr lang="en-US" dirty="0" smtClean="0">
                <a:solidFill>
                  <a:prstClr val="black"/>
                </a:solidFill>
                <a:latin typeface="Avenir Medium"/>
                <a:cs typeface="Avenir Medium"/>
                <a:sym typeface="Wingdings"/>
              </a:rPr>
              <a:t>that will bind them, reducing the concentration of ions that can bind to bacterial cells.</a:t>
            </a:r>
            <a:br>
              <a:rPr lang="en-US" dirty="0" smtClean="0">
                <a:solidFill>
                  <a:prstClr val="black"/>
                </a:solidFill>
                <a:latin typeface="Avenir Medium"/>
                <a:cs typeface="Avenir Medium"/>
                <a:sym typeface="Wingdings"/>
              </a:rPr>
            </a:br>
            <a:r>
              <a:rPr lang="en-US" u="sng" dirty="0" smtClean="0">
                <a:solidFill>
                  <a:prstClr val="black"/>
                </a:solidFill>
                <a:latin typeface="Avenir Medium"/>
                <a:cs typeface="Avenir Medium"/>
                <a:sym typeface="Wingdings"/>
              </a:rPr>
              <a:t>Chelating agents?</a:t>
            </a:r>
          </a:p>
          <a:p>
            <a:pPr marL="742950" lvl="1" indent="-285750">
              <a:lnSpc>
                <a:spcPct val="120000"/>
              </a:lnSpc>
              <a:buFont typeface="Arial"/>
              <a:buChar char="•"/>
            </a:pPr>
            <a:r>
              <a:rPr lang="en-US" dirty="0" smtClean="0">
                <a:solidFill>
                  <a:prstClr val="black"/>
                </a:solidFill>
                <a:latin typeface="Avenir Medium"/>
                <a:cs typeface="Avenir Medium"/>
                <a:sym typeface="Wingdings"/>
              </a:rPr>
              <a:t>Oxides</a:t>
            </a:r>
          </a:p>
          <a:p>
            <a:pPr marL="742950" lvl="1" indent="-285750">
              <a:lnSpc>
                <a:spcPct val="120000"/>
              </a:lnSpc>
              <a:buFont typeface="Arial"/>
              <a:buChar char="•"/>
            </a:pPr>
            <a:r>
              <a:rPr lang="en-US" dirty="0" smtClean="0">
                <a:solidFill>
                  <a:prstClr val="black"/>
                </a:solidFill>
                <a:latin typeface="Avenir Medium"/>
                <a:cs typeface="Avenir Medium"/>
                <a:sym typeface="Wingdings"/>
              </a:rPr>
              <a:t>Hydroxides</a:t>
            </a:r>
          </a:p>
          <a:p>
            <a:pPr marL="742950" lvl="1" indent="-285750">
              <a:lnSpc>
                <a:spcPct val="120000"/>
              </a:lnSpc>
              <a:buFont typeface="Arial"/>
              <a:buChar char="•"/>
            </a:pPr>
            <a:r>
              <a:rPr lang="en-US" dirty="0" smtClean="0">
                <a:solidFill>
                  <a:prstClr val="black"/>
                </a:solidFill>
                <a:latin typeface="Avenir Medium"/>
                <a:cs typeface="Avenir Medium"/>
                <a:sym typeface="Wingdings"/>
              </a:rPr>
              <a:t>Sulfides</a:t>
            </a:r>
          </a:p>
          <a:p>
            <a:pPr marL="742950" lvl="1" indent="-285750">
              <a:lnSpc>
                <a:spcPct val="120000"/>
              </a:lnSpc>
              <a:buFont typeface="Arial"/>
              <a:buChar char="•"/>
            </a:pPr>
            <a:r>
              <a:rPr lang="en-US" dirty="0" smtClean="0">
                <a:solidFill>
                  <a:prstClr val="black"/>
                </a:solidFill>
                <a:latin typeface="Avenir Medium"/>
                <a:cs typeface="Avenir Medium"/>
                <a:sym typeface="Wingdings"/>
              </a:rPr>
              <a:t>Carbonates </a:t>
            </a:r>
            <a:endParaRPr lang="en-US" dirty="0">
              <a:solidFill>
                <a:prstClr val="black"/>
              </a:solidFill>
              <a:latin typeface="Avenir Medium"/>
              <a:cs typeface="Avenir Medium"/>
              <a:sym typeface="Wingdings"/>
            </a:endParaRPr>
          </a:p>
          <a:p>
            <a:pPr marL="742950" lvl="1" indent="-285750">
              <a:lnSpc>
                <a:spcPct val="120000"/>
              </a:lnSpc>
              <a:buFont typeface="Arial"/>
              <a:buChar char="•"/>
            </a:pPr>
            <a:endParaRPr lang="en-US" dirty="0" smtClean="0">
              <a:solidFill>
                <a:prstClr val="black"/>
              </a:solidFill>
              <a:latin typeface="Avenir Medium"/>
              <a:cs typeface="Avenir Medium"/>
              <a:sym typeface="Wingdings"/>
            </a:endParaRPr>
          </a:p>
        </p:txBody>
      </p:sp>
      <p:grpSp>
        <p:nvGrpSpPr>
          <p:cNvPr id="12" name="Group 11"/>
          <p:cNvGrpSpPr/>
          <p:nvPr/>
        </p:nvGrpSpPr>
        <p:grpSpPr>
          <a:xfrm>
            <a:off x="8098116" y="14530"/>
            <a:ext cx="830994" cy="634504"/>
            <a:chOff x="2066934" y="1319924"/>
            <a:chExt cx="3038142" cy="2464745"/>
          </a:xfrm>
        </p:grpSpPr>
        <p:sp>
          <p:nvSpPr>
            <p:cNvPr id="13" name="Oval 12"/>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ardrop 13"/>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898259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15423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Alternate electron acceptor toxicity</a:t>
            </a:r>
            <a:endParaRPr lang="en-US" sz="3200" dirty="0">
              <a:solidFill>
                <a:prstClr val="white"/>
              </a:solidFill>
              <a:latin typeface="Avenir Heavy"/>
              <a:cs typeface="Avenir Heavy"/>
            </a:endParaRPr>
          </a:p>
        </p:txBody>
      </p:sp>
      <p:sp>
        <p:nvSpPr>
          <p:cNvPr id="6" name="TextBox 5"/>
          <p:cNvSpPr txBox="1"/>
          <p:nvPr/>
        </p:nvSpPr>
        <p:spPr>
          <a:xfrm>
            <a:off x="228600" y="785136"/>
            <a:ext cx="8770311" cy="207749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Nitrate (NO</a:t>
            </a:r>
            <a:r>
              <a:rPr lang="en-US" sz="2000" baseline="-25000" dirty="0" smtClean="0">
                <a:solidFill>
                  <a:prstClr val="black"/>
                </a:solidFill>
                <a:latin typeface="Avenir Black"/>
                <a:cs typeface="Avenir Black"/>
                <a:sym typeface="Wingdings"/>
              </a:rPr>
              <a:t>3</a:t>
            </a:r>
            <a:r>
              <a:rPr lang="en-US" sz="2000" baseline="30000" dirty="0" smtClean="0">
                <a:solidFill>
                  <a:prstClr val="black"/>
                </a:solidFill>
                <a:latin typeface="Avenir Black"/>
                <a:cs typeface="Avenir Black"/>
                <a:sym typeface="Wingdings"/>
              </a:rPr>
              <a:t>-1</a:t>
            </a:r>
            <a:r>
              <a:rPr lang="en-US" dirty="0" smtClean="0">
                <a:solidFill>
                  <a:prstClr val="black"/>
                </a:solidFill>
                <a:latin typeface="Avenir Black"/>
                <a:cs typeface="Avenir Black"/>
                <a:sym typeface="Wingdings"/>
              </a:rPr>
              <a:t>) </a:t>
            </a:r>
            <a:r>
              <a:rPr lang="en-US" dirty="0" smtClean="0">
                <a:solidFill>
                  <a:prstClr val="black"/>
                </a:solidFill>
                <a:latin typeface="Avenir Medium"/>
                <a:cs typeface="Avenir Medium"/>
                <a:sym typeface="Wingdings"/>
              </a:rPr>
              <a:t>and</a:t>
            </a:r>
            <a:r>
              <a:rPr lang="en-US" dirty="0" smtClean="0">
                <a:solidFill>
                  <a:prstClr val="black"/>
                </a:solidFill>
                <a:latin typeface="Avenir Black"/>
                <a:cs typeface="Avenir Black"/>
                <a:sym typeface="Wingdings"/>
              </a:rPr>
              <a:t> sulfate (SO</a:t>
            </a:r>
            <a:r>
              <a:rPr lang="en-US" sz="2000" baseline="-25000" dirty="0" smtClean="0">
                <a:solidFill>
                  <a:prstClr val="black"/>
                </a:solidFill>
                <a:latin typeface="Avenir Black"/>
                <a:cs typeface="Avenir Black"/>
                <a:sym typeface="Wingdings"/>
              </a:rPr>
              <a:t>4</a:t>
            </a:r>
            <a:r>
              <a:rPr lang="en-US" sz="2000" baseline="30000" dirty="0" smtClean="0">
                <a:solidFill>
                  <a:prstClr val="black"/>
                </a:solidFill>
                <a:latin typeface="Avenir Black"/>
                <a:cs typeface="Avenir Black"/>
                <a:sym typeface="Wingdings"/>
              </a:rPr>
              <a:t>-2</a:t>
            </a:r>
            <a:r>
              <a:rPr lang="en-US" dirty="0" smtClean="0">
                <a:solidFill>
                  <a:prstClr val="black"/>
                </a:solidFill>
                <a:latin typeface="Avenir Black"/>
                <a:cs typeface="Avenir Black"/>
                <a:sym typeface="Wingdings"/>
              </a:rPr>
              <a:t>) </a:t>
            </a:r>
            <a:r>
              <a:rPr lang="en-US" dirty="0" smtClean="0">
                <a:solidFill>
                  <a:prstClr val="black"/>
                </a:solidFill>
                <a:latin typeface="Avenir Medium"/>
                <a:cs typeface="Avenir Medium"/>
                <a:sym typeface="Wingdings"/>
              </a:rPr>
              <a:t>ions can inhibit </a:t>
            </a:r>
            <a:r>
              <a:rPr lang="en-US" dirty="0" err="1" smtClean="0">
                <a:solidFill>
                  <a:prstClr val="black"/>
                </a:solidFill>
                <a:latin typeface="Avenir Medium"/>
                <a:cs typeface="Avenir Medium"/>
                <a:sym typeface="Wingdings"/>
              </a:rPr>
              <a:t>methanogenesis</a:t>
            </a:r>
            <a:r>
              <a:rPr lang="en-US" dirty="0" smtClean="0">
                <a:solidFill>
                  <a:prstClr val="black"/>
                </a:solidFill>
                <a:latin typeface="Avenir Medium"/>
                <a:cs typeface="Avenir Medium"/>
                <a:sym typeface="Wingdings"/>
              </a:rPr>
              <a:t> by increasing the redox value in the AD process.</a:t>
            </a:r>
            <a:endParaRPr lang="en-US" dirty="0">
              <a:solidFill>
                <a:prstClr val="black"/>
              </a:solidFill>
              <a:latin typeface="Avenir Medium"/>
              <a:cs typeface="Avenir Medium"/>
              <a:sym typeface="Wingdings"/>
            </a:endParaRPr>
          </a:p>
          <a:p>
            <a:pPr marL="742950" lvl="1" indent="-285750">
              <a:lnSpc>
                <a:spcPct val="120000"/>
              </a:lnSpc>
              <a:buFont typeface="Arial"/>
              <a:buChar char="•"/>
            </a:pPr>
            <a:r>
              <a:rPr lang="en-US" dirty="0" err="1" smtClean="0">
                <a:solidFill>
                  <a:prstClr val="black"/>
                </a:solidFill>
                <a:latin typeface="Avenir Medium"/>
                <a:cs typeface="Avenir Medium"/>
                <a:sym typeface="Wingdings"/>
              </a:rPr>
              <a:t>Methanogenesis</a:t>
            </a:r>
            <a:r>
              <a:rPr lang="en-US" dirty="0" smtClean="0">
                <a:solidFill>
                  <a:prstClr val="black"/>
                </a:solidFill>
                <a:latin typeface="Avenir Medium"/>
                <a:cs typeface="Avenir Medium"/>
                <a:sym typeface="Wingdings"/>
              </a:rPr>
              <a:t> requires very low redox values of -300 mV.</a:t>
            </a:r>
          </a:p>
          <a:p>
            <a:pPr marL="742950" lvl="1" indent="-285750">
              <a:lnSpc>
                <a:spcPct val="120000"/>
              </a:lnSpc>
              <a:buFont typeface="Arial"/>
              <a:buChar char="•"/>
            </a:pPr>
            <a:r>
              <a:rPr lang="en-US" dirty="0" smtClean="0">
                <a:solidFill>
                  <a:prstClr val="black"/>
                </a:solidFill>
                <a:latin typeface="Avenir Medium"/>
                <a:cs typeface="Avenir Medium"/>
                <a:sym typeface="Wingdings"/>
              </a:rPr>
              <a:t>When nitrate &amp; sulfate are present, sulfate reducing bacteria (SRB) out-compete methane forming bacteria.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S concentrations rise and methane levels drop.</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TextBox 7"/>
          <p:cNvSpPr txBox="1"/>
          <p:nvPr/>
        </p:nvSpPr>
        <p:spPr>
          <a:xfrm>
            <a:off x="228600" y="3323943"/>
            <a:ext cx="8770311"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Treatment = avoidance</a:t>
            </a:r>
            <a:endParaRPr lang="en-US" dirty="0">
              <a:solidFill>
                <a:prstClr val="black"/>
              </a:solidFill>
              <a:latin typeface="Avenir Black"/>
              <a:cs typeface="Avenir Black"/>
              <a:sym typeface="Wingdings"/>
            </a:endParaRP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02199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54483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Alkaline </a:t>
            </a:r>
            <a:r>
              <a:rPr lang="en-US" sz="3200" dirty="0" err="1" smtClean="0">
                <a:solidFill>
                  <a:prstClr val="white"/>
                </a:solidFill>
                <a:latin typeface="Avenir Heavy"/>
                <a:cs typeface="Avenir Heavy"/>
              </a:rPr>
              <a:t>cation</a:t>
            </a:r>
            <a:r>
              <a:rPr lang="en-US" sz="3200" dirty="0" smtClean="0">
                <a:solidFill>
                  <a:prstClr val="white"/>
                </a:solidFill>
                <a:latin typeface="Avenir Heavy"/>
                <a:cs typeface="Avenir Heavy"/>
              </a:rPr>
              <a:t> toxicity</a:t>
            </a:r>
            <a:endParaRPr lang="en-US" sz="3200" dirty="0">
              <a:solidFill>
                <a:prstClr val="white"/>
              </a:solidFill>
              <a:latin typeface="Avenir Heavy"/>
              <a:cs typeface="Avenir Heavy"/>
            </a:endParaRPr>
          </a:p>
        </p:txBody>
      </p:sp>
      <p:sp>
        <p:nvSpPr>
          <p:cNvPr id="6" name="TextBox 5"/>
          <p:cNvSpPr txBox="1"/>
          <p:nvPr/>
        </p:nvSpPr>
        <p:spPr>
          <a:xfrm>
            <a:off x="228600" y="785136"/>
            <a:ext cx="8770311" cy="1745093"/>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These metal ions are often added to AD to </a:t>
            </a:r>
            <a:r>
              <a:rPr lang="en-US" dirty="0" smtClean="0">
                <a:solidFill>
                  <a:prstClr val="black"/>
                </a:solidFill>
                <a:latin typeface="Avenir Black"/>
                <a:cs typeface="Avenir Black"/>
                <a:sym typeface="Wingdings"/>
              </a:rPr>
              <a:t>increase alkalinity </a:t>
            </a:r>
            <a:r>
              <a:rPr lang="en-US" dirty="0" smtClean="0">
                <a:solidFill>
                  <a:prstClr val="black"/>
                </a:solidFill>
                <a:latin typeface="Avenir Medium"/>
                <a:cs typeface="Avenir Medium"/>
                <a:sym typeface="Wingdings"/>
              </a:rPr>
              <a:t>and </a:t>
            </a:r>
            <a:r>
              <a:rPr lang="en-US" dirty="0" smtClean="0">
                <a:solidFill>
                  <a:prstClr val="black"/>
                </a:solidFill>
                <a:latin typeface="Avenir Black"/>
                <a:cs typeface="Avenir Black"/>
                <a:sym typeface="Wingdings"/>
              </a:rPr>
              <a:t>buffer </a:t>
            </a:r>
            <a:r>
              <a:rPr lang="en-US" dirty="0" err="1" smtClean="0">
                <a:solidFill>
                  <a:prstClr val="black"/>
                </a:solidFill>
                <a:latin typeface="Avenir Black"/>
                <a:cs typeface="Avenir Black"/>
                <a:sym typeface="Wingdings"/>
              </a:rPr>
              <a:t>pH</a:t>
            </a:r>
            <a:r>
              <a:rPr lang="en-US" dirty="0" err="1" smtClean="0">
                <a:solidFill>
                  <a:prstClr val="black"/>
                </a:solidFill>
                <a:latin typeface="Avenir Medium"/>
                <a:cs typeface="Avenir Medium"/>
                <a:sym typeface="Wingdings"/>
              </a:rPr>
              <a:t>.</a:t>
            </a:r>
            <a:endParaRPr lang="en-US" dirty="0" smtClean="0">
              <a:solidFill>
                <a:prstClr val="black"/>
              </a:solidFill>
              <a:latin typeface="Avenir Medium"/>
              <a:cs typeface="Avenir Medium"/>
              <a:sym typeface="Wingdings"/>
            </a:endParaRPr>
          </a:p>
          <a:p>
            <a:pPr marL="742950" lvl="1" indent="-285750">
              <a:lnSpc>
                <a:spcPct val="120000"/>
              </a:lnSpc>
              <a:buFont typeface="Arial"/>
              <a:buChar char="•"/>
            </a:pPr>
            <a:r>
              <a:rPr lang="en-US" dirty="0" smtClean="0">
                <a:solidFill>
                  <a:prstClr val="black"/>
                </a:solidFill>
                <a:latin typeface="Avenir Medium"/>
                <a:cs typeface="Avenir Medium"/>
                <a:sym typeface="Wingdings"/>
              </a:rPr>
              <a:t>Ca</a:t>
            </a:r>
            <a:r>
              <a:rPr lang="en-US" sz="2000" baseline="30000" dirty="0" smtClean="0">
                <a:solidFill>
                  <a:prstClr val="black"/>
                </a:solidFill>
                <a:latin typeface="Avenir Medium"/>
                <a:cs typeface="Avenir Medium"/>
                <a:sym typeface="Wingdings"/>
              </a:rPr>
              <a:t>+2</a:t>
            </a:r>
            <a:endParaRPr lang="en-US" baseline="30000" dirty="0" smtClean="0">
              <a:solidFill>
                <a:prstClr val="black"/>
              </a:solidFill>
              <a:latin typeface="Avenir Medium"/>
              <a:cs typeface="Avenir Medium"/>
              <a:sym typeface="Wingdings"/>
            </a:endParaRPr>
          </a:p>
          <a:p>
            <a:pPr marL="742950" lvl="1" indent="-285750">
              <a:lnSpc>
                <a:spcPct val="120000"/>
              </a:lnSpc>
              <a:buFont typeface="Arial"/>
              <a:buChar char="•"/>
            </a:pPr>
            <a:r>
              <a:rPr lang="en-US" dirty="0" smtClean="0">
                <a:solidFill>
                  <a:prstClr val="black"/>
                </a:solidFill>
                <a:latin typeface="Avenir Medium"/>
                <a:cs typeface="Avenir Medium"/>
                <a:sym typeface="Wingdings"/>
              </a:rPr>
              <a:t>Mg</a:t>
            </a:r>
            <a:r>
              <a:rPr lang="en-US" sz="2000" baseline="30000" dirty="0" smtClean="0">
                <a:solidFill>
                  <a:prstClr val="black"/>
                </a:solidFill>
                <a:latin typeface="Avenir Medium"/>
                <a:cs typeface="Avenir Medium"/>
                <a:sym typeface="Wingdings"/>
              </a:rPr>
              <a:t>+2</a:t>
            </a:r>
            <a:endParaRPr lang="en-US" baseline="30000" dirty="0" smtClean="0">
              <a:solidFill>
                <a:prstClr val="black"/>
              </a:solidFill>
              <a:latin typeface="Avenir Medium"/>
              <a:cs typeface="Avenir Medium"/>
              <a:sym typeface="Wingdings"/>
            </a:endParaRPr>
          </a:p>
          <a:p>
            <a:pPr marL="742950" lvl="1" indent="-285750">
              <a:lnSpc>
                <a:spcPct val="120000"/>
              </a:lnSpc>
              <a:buFont typeface="Arial"/>
              <a:buChar char="•"/>
            </a:pPr>
            <a:r>
              <a:rPr lang="en-US" dirty="0" smtClean="0">
                <a:solidFill>
                  <a:prstClr val="black"/>
                </a:solidFill>
                <a:latin typeface="Avenir Medium"/>
                <a:cs typeface="Avenir Medium"/>
                <a:sym typeface="Wingdings"/>
              </a:rPr>
              <a:t>K</a:t>
            </a:r>
            <a:r>
              <a:rPr lang="en-US" sz="2000" baseline="30000" dirty="0" smtClean="0">
                <a:solidFill>
                  <a:prstClr val="black"/>
                </a:solidFill>
                <a:latin typeface="Avenir Medium"/>
                <a:cs typeface="Avenir Medium"/>
                <a:sym typeface="Wingdings"/>
              </a:rPr>
              <a:t>+1</a:t>
            </a:r>
            <a:endParaRPr lang="en-US" baseline="30000" dirty="0" smtClean="0">
              <a:solidFill>
                <a:prstClr val="black"/>
              </a:solidFill>
              <a:latin typeface="Avenir Medium"/>
              <a:cs typeface="Avenir Medium"/>
              <a:sym typeface="Wingdings"/>
            </a:endParaRPr>
          </a:p>
          <a:p>
            <a:pPr marL="742950" lvl="1" indent="-285750">
              <a:lnSpc>
                <a:spcPct val="120000"/>
              </a:lnSpc>
              <a:buFont typeface="Arial"/>
              <a:buChar char="•"/>
            </a:pPr>
            <a:r>
              <a:rPr lang="en-US" dirty="0" smtClean="0">
                <a:solidFill>
                  <a:prstClr val="black"/>
                </a:solidFill>
                <a:latin typeface="Avenir Medium"/>
                <a:cs typeface="Avenir Medium"/>
                <a:sym typeface="Wingdings"/>
              </a:rPr>
              <a:t>Na</a:t>
            </a:r>
            <a:r>
              <a:rPr lang="en-US" sz="2000" baseline="30000" dirty="0" smtClean="0">
                <a:solidFill>
                  <a:prstClr val="black"/>
                </a:solidFill>
                <a:latin typeface="Avenir Medium"/>
                <a:cs typeface="Avenir Medium"/>
                <a:sym typeface="Wingdings"/>
              </a:rPr>
              <a:t>+1</a:t>
            </a:r>
            <a:endParaRPr lang="en-US" baseline="30000" dirty="0" smtClean="0">
              <a:solidFill>
                <a:prstClr val="black"/>
              </a:solidFill>
              <a:latin typeface="Avenir Medium"/>
              <a:cs typeface="Avenir Medium"/>
              <a:sym typeface="Wingdings"/>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TextBox 7"/>
          <p:cNvSpPr txBox="1"/>
          <p:nvPr/>
        </p:nvSpPr>
        <p:spPr>
          <a:xfrm>
            <a:off x="228600" y="2868889"/>
            <a:ext cx="8770311" cy="141269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Alkaline </a:t>
            </a:r>
            <a:r>
              <a:rPr lang="en-US" dirty="0" err="1" smtClean="0">
                <a:solidFill>
                  <a:prstClr val="black"/>
                </a:solidFill>
                <a:latin typeface="Avenir Medium"/>
                <a:cs typeface="Avenir Medium"/>
                <a:sym typeface="Wingdings"/>
              </a:rPr>
              <a:t>cations</a:t>
            </a:r>
            <a:r>
              <a:rPr lang="en-US" dirty="0" smtClean="0">
                <a:solidFill>
                  <a:prstClr val="black"/>
                </a:solidFill>
                <a:latin typeface="Avenir Medium"/>
                <a:cs typeface="Avenir Medium"/>
                <a:sym typeface="Wingdings"/>
              </a:rPr>
              <a:t> can have </a:t>
            </a:r>
            <a:r>
              <a:rPr lang="en-US" u="sng" dirty="0" smtClean="0">
                <a:solidFill>
                  <a:prstClr val="black"/>
                </a:solidFill>
                <a:latin typeface="Avenir Black"/>
                <a:cs typeface="Avenir Black"/>
                <a:sym typeface="Wingdings"/>
              </a:rPr>
              <a:t>stimulatory or inhibitory effects</a:t>
            </a:r>
            <a:r>
              <a:rPr lang="en-US" dirty="0" smtClean="0">
                <a:solidFill>
                  <a:prstClr val="black"/>
                </a:solidFill>
                <a:latin typeface="Avenir Medium"/>
                <a:cs typeface="Avenir Medium"/>
                <a:sym typeface="Wingdings"/>
              </a:rPr>
              <a:t>, depending on their concentration.</a:t>
            </a:r>
          </a:p>
          <a:p>
            <a:pPr marL="285750" indent="-285750">
              <a:lnSpc>
                <a:spcPct val="120000"/>
              </a:lnSpc>
              <a:buFont typeface="Arial"/>
              <a:buChar char="•"/>
            </a:pPr>
            <a:r>
              <a:rPr lang="en-US" dirty="0" smtClean="0">
                <a:solidFill>
                  <a:prstClr val="black"/>
                </a:solidFill>
                <a:latin typeface="Avenir Medium"/>
                <a:cs typeface="Avenir Medium"/>
                <a:sym typeface="Wingdings"/>
              </a:rPr>
              <a:t>At 100 – 400 mg/L AD activity is enhanced.</a:t>
            </a:r>
          </a:p>
          <a:p>
            <a:pPr marL="285750" indent="-285750">
              <a:lnSpc>
                <a:spcPct val="120000"/>
              </a:lnSpc>
              <a:buFont typeface="Arial"/>
              <a:buChar char="•"/>
            </a:pPr>
            <a:r>
              <a:rPr lang="en-US" dirty="0" smtClean="0">
                <a:solidFill>
                  <a:prstClr val="black"/>
                </a:solidFill>
                <a:latin typeface="Avenir Medium"/>
                <a:cs typeface="Avenir Medium"/>
                <a:sym typeface="Wingdings"/>
              </a:rPr>
              <a:t>At concentration &gt; 1500 mg/L significant toxicity can occur.</a:t>
            </a:r>
          </a:p>
        </p:txBody>
      </p:sp>
      <p:sp>
        <p:nvSpPr>
          <p:cNvPr id="9" name="TextBox 8"/>
          <p:cNvSpPr txBox="1"/>
          <p:nvPr/>
        </p:nvSpPr>
        <p:spPr>
          <a:xfrm>
            <a:off x="228600" y="4930428"/>
            <a:ext cx="8770311"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Treatment</a:t>
            </a:r>
            <a:r>
              <a:rPr lang="en-US" dirty="0" smtClean="0">
                <a:solidFill>
                  <a:prstClr val="black"/>
                </a:solidFill>
                <a:latin typeface="Avenir Medium"/>
                <a:cs typeface="Avenir Medium"/>
                <a:sym typeface="Wingdings"/>
              </a:rPr>
              <a:t> = dilution or avoidance in feedstock.</a:t>
            </a:r>
            <a:endParaRPr lang="en-US" dirty="0">
              <a:solidFill>
                <a:prstClr val="black"/>
              </a:solidFill>
              <a:latin typeface="Avenir Medium"/>
              <a:cs typeface="Avenir Medium"/>
              <a:sym typeface="Wingdings"/>
            </a:endParaRP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453370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417141"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Benzene ring compound toxicity</a:t>
            </a:r>
            <a:endParaRPr lang="en-US" sz="3200" dirty="0">
              <a:solidFill>
                <a:prstClr val="white"/>
              </a:solidFill>
              <a:latin typeface="Avenir Heavy"/>
              <a:cs typeface="Avenir Heavy"/>
            </a:endParaRPr>
          </a:p>
        </p:txBody>
      </p:sp>
      <p:sp>
        <p:nvSpPr>
          <p:cNvPr id="6" name="TextBox 5"/>
          <p:cNvSpPr txBox="1"/>
          <p:nvPr/>
        </p:nvSpPr>
        <p:spPr>
          <a:xfrm>
            <a:off x="228600" y="785136"/>
            <a:ext cx="8770311" cy="2409891"/>
          </a:xfrm>
          <a:prstGeom prst="rect">
            <a:avLst/>
          </a:prstGeom>
          <a:noFill/>
        </p:spPr>
        <p:txBody>
          <a:bodyPr wrap="square" rtlCol="0">
            <a:spAutoFit/>
          </a:bodyPr>
          <a:lstStyle/>
          <a:p>
            <a:pPr>
              <a:lnSpc>
                <a:spcPct val="120000"/>
              </a:lnSpc>
            </a:pPr>
            <a:r>
              <a:rPr lang="en-US" dirty="0" err="1" smtClean="0">
                <a:solidFill>
                  <a:prstClr val="black"/>
                </a:solidFill>
                <a:latin typeface="Avenir Medium"/>
                <a:cs typeface="Avenir Medium"/>
                <a:sym typeface="Wingdings"/>
              </a:rPr>
              <a:t>Methanogenesis</a:t>
            </a:r>
            <a:r>
              <a:rPr lang="en-US" dirty="0" smtClean="0">
                <a:solidFill>
                  <a:prstClr val="black"/>
                </a:solidFill>
                <a:latin typeface="Avenir Medium"/>
                <a:cs typeface="Avenir Medium"/>
                <a:sym typeface="Wingdings"/>
              </a:rPr>
              <a:t> is inhibited by a number of compounds whose structure is based on </a:t>
            </a:r>
            <a:r>
              <a:rPr lang="en-US" dirty="0" smtClean="0">
                <a:solidFill>
                  <a:prstClr val="black"/>
                </a:solidFill>
                <a:latin typeface="Avenir Black"/>
                <a:cs typeface="Avenir Black"/>
                <a:sym typeface="Wingdings"/>
              </a:rPr>
              <a:t>benzene</a:t>
            </a:r>
            <a:r>
              <a:rPr lang="en-US" dirty="0" smtClean="0">
                <a:solidFill>
                  <a:prstClr val="black"/>
                </a:solidFill>
                <a:latin typeface="Avenir Medium"/>
                <a:cs typeface="Avenir Medium"/>
                <a:sym typeface="Wingdings"/>
              </a:rPr>
              <a:t> or </a:t>
            </a:r>
            <a:r>
              <a:rPr lang="en-US" dirty="0" smtClean="0">
                <a:solidFill>
                  <a:prstClr val="black"/>
                </a:solidFill>
                <a:latin typeface="Avenir Black"/>
                <a:cs typeface="Avenir Black"/>
                <a:sym typeface="Wingdings"/>
              </a:rPr>
              <a:t>phenolic rings</a:t>
            </a:r>
            <a:r>
              <a:rPr lang="en-US" dirty="0" smtClean="0">
                <a:solidFill>
                  <a:prstClr val="black"/>
                </a:solidFill>
                <a:latin typeface="Avenir Medium"/>
                <a:cs typeface="Avenir Medium"/>
                <a:sym typeface="Wingdings"/>
              </a:rPr>
              <a:t>.</a:t>
            </a:r>
          </a:p>
          <a:p>
            <a:pPr marL="742950" lvl="1" indent="-285750">
              <a:lnSpc>
                <a:spcPct val="120000"/>
              </a:lnSpc>
              <a:buFont typeface="Arial"/>
              <a:buChar char="•"/>
            </a:pPr>
            <a:r>
              <a:rPr lang="en-US" dirty="0" smtClean="0">
                <a:solidFill>
                  <a:prstClr val="black"/>
                </a:solidFill>
                <a:latin typeface="Avenir Medium"/>
                <a:cs typeface="Avenir Medium"/>
                <a:sym typeface="Wingdings"/>
              </a:rPr>
              <a:t>Benzene</a:t>
            </a:r>
          </a:p>
          <a:p>
            <a:pPr marL="742950" lvl="1" indent="-285750">
              <a:lnSpc>
                <a:spcPct val="120000"/>
              </a:lnSpc>
              <a:buFont typeface="Arial"/>
              <a:buChar char="•"/>
            </a:pPr>
            <a:r>
              <a:rPr lang="en-US" dirty="0" smtClean="0">
                <a:solidFill>
                  <a:prstClr val="black"/>
                </a:solidFill>
                <a:latin typeface="Avenir Medium"/>
                <a:cs typeface="Avenir Medium"/>
                <a:sym typeface="Wingdings"/>
              </a:rPr>
              <a:t>Pentachlorophenol</a:t>
            </a:r>
          </a:p>
          <a:p>
            <a:pPr marL="742950" lvl="1" indent="-285750">
              <a:lnSpc>
                <a:spcPct val="120000"/>
              </a:lnSpc>
              <a:buFont typeface="Arial"/>
              <a:buChar char="•"/>
            </a:pPr>
            <a:r>
              <a:rPr lang="en-US" dirty="0" smtClean="0">
                <a:solidFill>
                  <a:prstClr val="black"/>
                </a:solidFill>
                <a:latin typeface="Avenir Medium"/>
                <a:cs typeface="Avenir Medium"/>
                <a:sym typeface="Wingdings"/>
              </a:rPr>
              <a:t>Phenol</a:t>
            </a:r>
          </a:p>
          <a:p>
            <a:pPr marL="742950" lvl="1" indent="-285750">
              <a:lnSpc>
                <a:spcPct val="120000"/>
              </a:lnSpc>
              <a:buFont typeface="Arial"/>
              <a:buChar char="•"/>
            </a:pPr>
            <a:r>
              <a:rPr lang="en-US" dirty="0" smtClean="0">
                <a:solidFill>
                  <a:prstClr val="black"/>
                </a:solidFill>
                <a:latin typeface="Avenir Medium"/>
                <a:cs typeface="Avenir Medium"/>
                <a:sym typeface="Wingdings"/>
              </a:rPr>
              <a:t>Phenolic compounds</a:t>
            </a:r>
          </a:p>
          <a:p>
            <a:pPr marL="742950" lvl="1" indent="-285750">
              <a:lnSpc>
                <a:spcPct val="120000"/>
              </a:lnSpc>
              <a:buFont typeface="Arial"/>
              <a:buChar char="•"/>
            </a:pPr>
            <a:r>
              <a:rPr lang="en-US" dirty="0" smtClean="0">
                <a:solidFill>
                  <a:prstClr val="black"/>
                </a:solidFill>
                <a:latin typeface="Avenir Medium"/>
                <a:cs typeface="Avenir Medium"/>
                <a:sym typeface="Wingdings"/>
              </a:rPr>
              <a:t>Toluene</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Curved Right Arrow 7"/>
          <p:cNvSpPr/>
          <p:nvPr/>
        </p:nvSpPr>
        <p:spPr>
          <a:xfrm rot="17365922" flipH="1">
            <a:off x="3625276" y="2019803"/>
            <a:ext cx="586551" cy="1090330"/>
          </a:xfrm>
          <a:prstGeom prst="curvedRightArrow">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5" name="TextBox 4"/>
          <p:cNvSpPr txBox="1"/>
          <p:nvPr/>
        </p:nvSpPr>
        <p:spPr>
          <a:xfrm>
            <a:off x="3942588" y="2873773"/>
            <a:ext cx="1992853" cy="923330"/>
          </a:xfrm>
          <a:prstGeom prst="rect">
            <a:avLst/>
          </a:prstGeom>
          <a:noFill/>
        </p:spPr>
        <p:txBody>
          <a:bodyPr wrap="none" rtlCol="0">
            <a:spAutoFit/>
          </a:bodyPr>
          <a:lstStyle/>
          <a:p>
            <a:pPr marL="285750" indent="-285750">
              <a:buFont typeface="Arial"/>
              <a:buChar char="•"/>
            </a:pPr>
            <a:r>
              <a:rPr lang="en-US" dirty="0" err="1" smtClean="0">
                <a:latin typeface="Avenir Medium"/>
                <a:cs typeface="Avenir Medium"/>
              </a:rPr>
              <a:t>Chlorophenols</a:t>
            </a:r>
            <a:endParaRPr lang="en-US" dirty="0" smtClean="0">
              <a:latin typeface="Avenir Medium"/>
              <a:cs typeface="Avenir Medium"/>
            </a:endParaRPr>
          </a:p>
          <a:p>
            <a:pPr marL="285750" indent="-285750">
              <a:buFont typeface="Arial"/>
              <a:buChar char="•"/>
            </a:pPr>
            <a:r>
              <a:rPr lang="en-US" dirty="0" err="1" smtClean="0">
                <a:latin typeface="Avenir Medium"/>
                <a:cs typeface="Avenir Medium"/>
              </a:rPr>
              <a:t>Nitrophenols</a:t>
            </a:r>
            <a:endParaRPr lang="en-US" dirty="0" smtClean="0">
              <a:latin typeface="Avenir Medium"/>
              <a:cs typeface="Avenir Medium"/>
            </a:endParaRPr>
          </a:p>
          <a:p>
            <a:pPr marL="285750" indent="-285750">
              <a:buFont typeface="Arial"/>
              <a:buChar char="•"/>
            </a:pPr>
            <a:r>
              <a:rPr lang="en-US" dirty="0" smtClean="0">
                <a:latin typeface="Avenir Black"/>
                <a:cs typeface="Avenir Black"/>
              </a:rPr>
              <a:t>Tannins</a:t>
            </a:r>
            <a:endParaRPr lang="en-US" dirty="0">
              <a:latin typeface="Avenir Black"/>
              <a:cs typeface="Avenir Black"/>
            </a:endParaRPr>
          </a:p>
        </p:txBody>
      </p:sp>
      <p:sp>
        <p:nvSpPr>
          <p:cNvPr id="9" name="TextBox 8"/>
          <p:cNvSpPr txBox="1"/>
          <p:nvPr/>
        </p:nvSpPr>
        <p:spPr>
          <a:xfrm>
            <a:off x="1822695" y="4246967"/>
            <a:ext cx="3724096" cy="646331"/>
          </a:xfrm>
          <a:prstGeom prst="rect">
            <a:avLst/>
          </a:prstGeom>
          <a:noFill/>
        </p:spPr>
        <p:txBody>
          <a:bodyPr wrap="none" rtlCol="0">
            <a:spAutoFit/>
          </a:bodyPr>
          <a:lstStyle/>
          <a:p>
            <a:r>
              <a:rPr lang="en-US" dirty="0" smtClean="0">
                <a:latin typeface="Avenir Medium"/>
                <a:cs typeface="Avenir Medium"/>
              </a:rPr>
              <a:t>From fruits &amp; vegetables &amp; coffee </a:t>
            </a:r>
          </a:p>
          <a:p>
            <a:pPr marL="285750" indent="-285750">
              <a:buFont typeface="Arial"/>
              <a:buChar char="•"/>
            </a:pPr>
            <a:r>
              <a:rPr lang="en-US" dirty="0" smtClean="0">
                <a:latin typeface="Avenir Medium"/>
                <a:cs typeface="Avenir Medium"/>
              </a:rPr>
              <a:t>Toxic at 700 mg/L</a:t>
            </a:r>
            <a:endParaRPr lang="en-US" dirty="0">
              <a:latin typeface="Avenir Medium"/>
              <a:cs typeface="Avenir Medium"/>
            </a:endParaRPr>
          </a:p>
        </p:txBody>
      </p:sp>
      <p:sp>
        <p:nvSpPr>
          <p:cNvPr id="10" name="Curved Right Arrow 9"/>
          <p:cNvSpPr/>
          <p:nvPr/>
        </p:nvSpPr>
        <p:spPr>
          <a:xfrm rot="20275861" flipH="1">
            <a:off x="5326857" y="3455589"/>
            <a:ext cx="586551" cy="1090330"/>
          </a:xfrm>
          <a:prstGeom prst="curvedRightArrow">
            <a:avLst/>
          </a:prstGeom>
          <a:noFill/>
          <a:ln w="28575"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 name="TextBox 10"/>
          <p:cNvSpPr txBox="1"/>
          <p:nvPr/>
        </p:nvSpPr>
        <p:spPr>
          <a:xfrm>
            <a:off x="373689" y="5368435"/>
            <a:ext cx="8770311"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Treatment</a:t>
            </a:r>
            <a:r>
              <a:rPr lang="en-US" dirty="0" smtClean="0">
                <a:solidFill>
                  <a:prstClr val="black"/>
                </a:solidFill>
                <a:latin typeface="Avenir Medium"/>
                <a:cs typeface="Avenir Medium"/>
                <a:sym typeface="Wingdings"/>
              </a:rPr>
              <a:t> = avoidance of toxic levels</a:t>
            </a:r>
          </a:p>
        </p:txBody>
      </p:sp>
      <p:grpSp>
        <p:nvGrpSpPr>
          <p:cNvPr id="12" name="Group 11"/>
          <p:cNvGrpSpPr/>
          <p:nvPr/>
        </p:nvGrpSpPr>
        <p:grpSpPr>
          <a:xfrm>
            <a:off x="8098116" y="14530"/>
            <a:ext cx="830994" cy="634504"/>
            <a:chOff x="2066934" y="1319924"/>
            <a:chExt cx="3038142" cy="2464745"/>
          </a:xfrm>
        </p:grpSpPr>
        <p:sp>
          <p:nvSpPr>
            <p:cNvPr id="13" name="Oval 12"/>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ardrop 13"/>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1010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p:bldP spid="9" grpId="0"/>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812608"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3 steps of AD</a:t>
            </a:r>
            <a:endParaRPr lang="en-US" sz="3200" dirty="0">
              <a:solidFill>
                <a:prstClr val="white"/>
              </a:solidFill>
              <a:latin typeface="Avenir Heavy"/>
              <a:cs typeface="Avenir Heavy"/>
            </a:endParaRPr>
          </a:p>
        </p:txBody>
      </p:sp>
      <p:sp>
        <p:nvSpPr>
          <p:cNvPr id="6" name="TextBox 5"/>
          <p:cNvSpPr txBox="1"/>
          <p:nvPr/>
        </p:nvSpPr>
        <p:spPr>
          <a:xfrm>
            <a:off x="425618" y="787471"/>
            <a:ext cx="8112012" cy="747897"/>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Most methane is made from </a:t>
            </a:r>
            <a:r>
              <a:rPr lang="en-US" dirty="0" smtClean="0">
                <a:solidFill>
                  <a:prstClr val="black"/>
                </a:solidFill>
                <a:latin typeface="Avenir Black"/>
                <a:cs typeface="Avenir Black"/>
              </a:rPr>
              <a:t>acetate, </a:t>
            </a:r>
            <a:r>
              <a:rPr lang="en-US" dirty="0" smtClean="0">
                <a:solidFill>
                  <a:prstClr val="black"/>
                </a:solidFill>
                <a:latin typeface="Avenir Next Medium"/>
                <a:cs typeface="Avenir Next Medium"/>
              </a:rPr>
              <a:t>but some is made by </a:t>
            </a:r>
            <a:r>
              <a:rPr lang="en-US" dirty="0" smtClean="0">
                <a:solidFill>
                  <a:prstClr val="black"/>
                </a:solidFill>
                <a:latin typeface="Avenir Black"/>
                <a:cs typeface="Avenir Black"/>
              </a:rPr>
              <a:t>reducing CO</a:t>
            </a:r>
            <a:r>
              <a:rPr lang="en-US" sz="2400" baseline="-25000" dirty="0" smtClean="0">
                <a:solidFill>
                  <a:prstClr val="black"/>
                </a:solidFill>
                <a:latin typeface="Avenir Black"/>
                <a:cs typeface="Avenir Black"/>
              </a:rPr>
              <a:t>2</a:t>
            </a:r>
            <a:r>
              <a:rPr lang="en-US" dirty="0" smtClean="0">
                <a:solidFill>
                  <a:prstClr val="black"/>
                </a:solidFill>
                <a:latin typeface="Avenir Black"/>
                <a:cs typeface="Avenir Black"/>
              </a:rPr>
              <a:t/>
            </a:r>
            <a:br>
              <a:rPr lang="en-US" dirty="0" smtClean="0">
                <a:solidFill>
                  <a:prstClr val="black"/>
                </a:solidFill>
                <a:latin typeface="Avenir Black"/>
                <a:cs typeface="Avenir Black"/>
              </a:rPr>
            </a:br>
            <a:r>
              <a:rPr lang="en-US" dirty="0" smtClean="0">
                <a:solidFill>
                  <a:prstClr val="black"/>
                </a:solidFill>
                <a:latin typeface="Avenir Black"/>
                <a:cs typeface="Avenir Black"/>
              </a:rPr>
              <a:t>with H</a:t>
            </a:r>
            <a:r>
              <a:rPr lang="en-US" sz="2400" baseline="-25000" dirty="0" smtClean="0">
                <a:solidFill>
                  <a:prstClr val="black"/>
                </a:solidFill>
                <a:latin typeface="Avenir Black"/>
                <a:cs typeface="Avenir Black"/>
              </a:rPr>
              <a:t>2</a:t>
            </a:r>
            <a:r>
              <a:rPr lang="en-US" dirty="0" smtClean="0">
                <a:solidFill>
                  <a:prstClr val="black"/>
                </a:solidFill>
                <a:latin typeface="Avenir Black"/>
                <a:cs typeface="Avenir Black"/>
              </a:rPr>
              <a:t>.</a:t>
            </a:r>
            <a:endParaRPr lang="en-US" dirty="0" smtClean="0">
              <a:solidFill>
                <a:prstClr val="black"/>
              </a:solidFill>
              <a:latin typeface="Avenir Next Medium"/>
              <a:cs typeface="Avenir Next Medium"/>
            </a:endParaRPr>
          </a:p>
        </p:txBody>
      </p:sp>
      <p:pic>
        <p:nvPicPr>
          <p:cNvPr id="5" name="Picture 4" descr="Screen Shot 2014-02-23 at 7.17.0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300" y="1535368"/>
            <a:ext cx="7137400" cy="4559300"/>
          </a:xfrm>
          <a:prstGeom prst="rect">
            <a:avLst/>
          </a:prstGeom>
        </p:spPr>
      </p:pic>
      <p:sp>
        <p:nvSpPr>
          <p:cNvPr id="4" name="Oval 3"/>
          <p:cNvSpPr/>
          <p:nvPr/>
        </p:nvSpPr>
        <p:spPr>
          <a:xfrm>
            <a:off x="6233148" y="3978094"/>
            <a:ext cx="647935" cy="53127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b="1" dirty="0" smtClean="0">
                <a:solidFill>
                  <a:schemeClr val="tx1"/>
                </a:solidFill>
              </a:rPr>
              <a:t>72%</a:t>
            </a:r>
            <a:endParaRPr lang="en-US" sz="1600" b="1" dirty="0">
              <a:solidFill>
                <a:schemeClr val="tx1"/>
              </a:solidFill>
            </a:endParaRPr>
          </a:p>
        </p:txBody>
      </p:sp>
      <p:sp>
        <p:nvSpPr>
          <p:cNvPr id="7" name="Oval 6"/>
          <p:cNvSpPr/>
          <p:nvPr/>
        </p:nvSpPr>
        <p:spPr>
          <a:xfrm>
            <a:off x="6320755" y="2212716"/>
            <a:ext cx="647935" cy="531276"/>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b="1" dirty="0" smtClean="0">
                <a:solidFill>
                  <a:schemeClr val="tx1"/>
                </a:solidFill>
              </a:rPr>
              <a:t>28%</a:t>
            </a:r>
            <a:endParaRPr lang="en-US" sz="1600" b="1" dirty="0">
              <a:solidFill>
                <a:schemeClr val="tx1"/>
              </a:solidFill>
            </a:endParaRP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89790439"/>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97106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Feedback inhibition</a:t>
            </a:r>
            <a:endParaRPr lang="en-US" sz="3200" dirty="0">
              <a:solidFill>
                <a:prstClr val="white"/>
              </a:solidFill>
              <a:latin typeface="Avenir Heavy"/>
              <a:cs typeface="Avenir Heavy"/>
            </a:endParaRPr>
          </a:p>
        </p:txBody>
      </p:sp>
      <p:sp>
        <p:nvSpPr>
          <p:cNvPr id="6" name="TextBox 5"/>
          <p:cNvSpPr txBox="1"/>
          <p:nvPr/>
        </p:nvSpPr>
        <p:spPr>
          <a:xfrm>
            <a:off x="228600" y="785136"/>
            <a:ext cx="8770311" cy="141269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Fermentation produces ‘intermediate’ compounds that methanogens convert to methane:</a:t>
            </a:r>
          </a:p>
          <a:p>
            <a:pPr marL="742950" lvl="1" indent="-285750">
              <a:lnSpc>
                <a:spcPct val="120000"/>
              </a:lnSpc>
              <a:buFont typeface="Arial"/>
              <a:buChar char="•"/>
            </a:pPr>
            <a:r>
              <a:rPr lang="en-US" dirty="0" smtClean="0">
                <a:solidFill>
                  <a:prstClr val="black"/>
                </a:solidFill>
                <a:latin typeface="Avenir Medium"/>
                <a:cs typeface="Avenir Medium"/>
                <a:sym typeface="Wingdings"/>
              </a:rPr>
              <a:t>H</a:t>
            </a:r>
            <a:r>
              <a:rPr lang="en-US" sz="24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 gas</a:t>
            </a:r>
          </a:p>
          <a:p>
            <a:pPr marL="742950" lvl="1" indent="-285750">
              <a:lnSpc>
                <a:spcPct val="120000"/>
              </a:lnSpc>
              <a:buFont typeface="Arial"/>
              <a:buChar char="•"/>
            </a:pPr>
            <a:r>
              <a:rPr lang="en-US" dirty="0" smtClean="0">
                <a:solidFill>
                  <a:prstClr val="black"/>
                </a:solidFill>
                <a:latin typeface="Avenir Medium"/>
                <a:cs typeface="Avenir Medium"/>
                <a:sym typeface="Wingdings"/>
              </a:rPr>
              <a:t>VFAs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8" name="TextBox 7"/>
          <p:cNvSpPr txBox="1"/>
          <p:nvPr/>
        </p:nvSpPr>
        <p:spPr>
          <a:xfrm>
            <a:off x="228600" y="2287476"/>
            <a:ext cx="8770311" cy="141269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At high concentrations, these intermediates cause  </a:t>
            </a:r>
            <a:r>
              <a:rPr lang="en-US" dirty="0" smtClean="0">
                <a:solidFill>
                  <a:prstClr val="black"/>
                </a:solidFill>
                <a:latin typeface="Avenir Black"/>
                <a:cs typeface="Avenir Black"/>
                <a:sym typeface="Wingdings"/>
              </a:rPr>
              <a:t>feedback inhibition </a:t>
            </a:r>
            <a:r>
              <a:rPr lang="en-US" dirty="0" smtClean="0">
                <a:solidFill>
                  <a:prstClr val="black"/>
                </a:solidFill>
                <a:latin typeface="Avenir Medium"/>
                <a:cs typeface="Avenir Medium"/>
                <a:sym typeface="Wingdings"/>
              </a:rPr>
              <a:t>in order to slow down production until conversion can catch up. </a:t>
            </a:r>
          </a:p>
          <a:p>
            <a:pPr marL="285750" indent="-285750">
              <a:lnSpc>
                <a:spcPct val="120000"/>
              </a:lnSpc>
              <a:buFont typeface="Arial"/>
              <a:buChar char="•"/>
            </a:pPr>
            <a:r>
              <a:rPr lang="en-US" dirty="0" smtClean="0">
                <a:solidFill>
                  <a:prstClr val="black"/>
                </a:solidFill>
                <a:latin typeface="Avenir Medium"/>
                <a:cs typeface="Avenir Medium"/>
                <a:sym typeface="Wingdings"/>
              </a:rPr>
              <a:t>Feedback inhibition slows the metabolic rate of </a:t>
            </a:r>
            <a:r>
              <a:rPr lang="en-US" u="sng" dirty="0" smtClean="0">
                <a:solidFill>
                  <a:prstClr val="black"/>
                </a:solidFill>
                <a:latin typeface="Avenir Medium"/>
                <a:cs typeface="Avenir Medium"/>
                <a:sym typeface="Wingdings"/>
              </a:rPr>
              <a:t>fermenting bacteria</a:t>
            </a:r>
            <a:r>
              <a:rPr lang="en-US" dirty="0" smtClean="0">
                <a:solidFill>
                  <a:prstClr val="black"/>
                </a:solidFill>
                <a:latin typeface="Avenir Medium"/>
                <a:cs typeface="Avenir Medium"/>
                <a:sym typeface="Wingdings"/>
              </a:rPr>
              <a:t>…</a:t>
            </a:r>
          </a:p>
          <a:p>
            <a:pPr marL="285750" indent="-285750">
              <a:lnSpc>
                <a:spcPct val="120000"/>
              </a:lnSpc>
              <a:buFont typeface="Arial"/>
              <a:buChar char="•"/>
            </a:pPr>
            <a:r>
              <a:rPr lang="en-US" dirty="0" smtClean="0">
                <a:solidFill>
                  <a:prstClr val="black"/>
                </a:solidFill>
                <a:latin typeface="Avenir Medium"/>
                <a:cs typeface="Avenir Medium"/>
                <a:sym typeface="Wingdings"/>
              </a:rPr>
              <a:t>… but also inhibits production of </a:t>
            </a:r>
            <a:r>
              <a:rPr lang="en-US" u="sng" dirty="0" smtClean="0">
                <a:solidFill>
                  <a:prstClr val="black"/>
                </a:solidFill>
                <a:latin typeface="Avenir Medium"/>
                <a:cs typeface="Avenir Medium"/>
                <a:sym typeface="Wingdings"/>
              </a:rPr>
              <a:t>methane</a:t>
            </a:r>
            <a:r>
              <a:rPr lang="en-US" dirty="0" smtClean="0">
                <a:solidFill>
                  <a:prstClr val="black"/>
                </a:solidFill>
                <a:latin typeface="Avenir Medium"/>
                <a:cs typeface="Avenir Medium"/>
                <a:sym typeface="Wingdings"/>
              </a:rPr>
              <a:t>.</a:t>
            </a:r>
          </a:p>
        </p:txBody>
      </p:sp>
      <p:sp>
        <p:nvSpPr>
          <p:cNvPr id="9" name="TextBox 8"/>
          <p:cNvSpPr txBox="1"/>
          <p:nvPr/>
        </p:nvSpPr>
        <p:spPr>
          <a:xfrm>
            <a:off x="228600" y="3828050"/>
            <a:ext cx="8770311" cy="1412694"/>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High partial pressure (concentration) of H</a:t>
            </a:r>
            <a:r>
              <a:rPr lang="en-US" sz="2000" baseline="-25000" dirty="0" smtClean="0">
                <a:solidFill>
                  <a:prstClr val="black"/>
                </a:solidFill>
                <a:latin typeface="Avenir Medium"/>
                <a:cs typeface="Avenir Medium"/>
                <a:sym typeface="Wingdings"/>
              </a:rPr>
              <a:t>2</a:t>
            </a:r>
            <a:r>
              <a:rPr lang="en-US" dirty="0" smtClean="0">
                <a:solidFill>
                  <a:prstClr val="black"/>
                </a:solidFill>
                <a:latin typeface="Avenir Medium"/>
                <a:cs typeface="Avenir Medium"/>
                <a:sym typeface="Wingdings"/>
              </a:rPr>
              <a:t> inhibits acetate-producing bacteria.</a:t>
            </a:r>
          </a:p>
          <a:p>
            <a:pPr>
              <a:lnSpc>
                <a:spcPct val="120000"/>
              </a:lnSpc>
            </a:pPr>
            <a:r>
              <a:rPr lang="en-US" dirty="0" smtClean="0">
                <a:solidFill>
                  <a:prstClr val="black"/>
                </a:solidFill>
                <a:latin typeface="Avenir Medium"/>
                <a:cs typeface="Avenir Medium"/>
                <a:sym typeface="Wingdings"/>
              </a:rPr>
              <a:t>Accumulation of VFAs inhibits methanogens by direct toxicity:</a:t>
            </a:r>
          </a:p>
          <a:p>
            <a:pPr marL="285750" indent="-285750">
              <a:lnSpc>
                <a:spcPct val="120000"/>
              </a:lnSpc>
              <a:buFont typeface="Arial"/>
              <a:buChar char="•"/>
            </a:pPr>
            <a:r>
              <a:rPr lang="en-US" dirty="0" smtClean="0">
                <a:solidFill>
                  <a:prstClr val="black"/>
                </a:solidFill>
                <a:latin typeface="Avenir Medium"/>
                <a:cs typeface="Avenir Medium"/>
                <a:sym typeface="Wingdings"/>
              </a:rPr>
              <a:t>Increased </a:t>
            </a:r>
            <a:r>
              <a:rPr lang="en-US" dirty="0" smtClean="0">
                <a:solidFill>
                  <a:prstClr val="black"/>
                </a:solidFill>
                <a:latin typeface="Avenir Black"/>
                <a:cs typeface="Avenir Black"/>
                <a:sym typeface="Wingdings"/>
              </a:rPr>
              <a:t>propionate</a:t>
            </a:r>
            <a:r>
              <a:rPr lang="en-US" dirty="0" smtClean="0">
                <a:solidFill>
                  <a:prstClr val="black"/>
                </a:solidFill>
                <a:latin typeface="Avenir Medium"/>
                <a:cs typeface="Avenir Medium"/>
                <a:sym typeface="Wingdings"/>
              </a:rPr>
              <a:t> concentration is a sign of excess VFAs.</a:t>
            </a:r>
          </a:p>
          <a:p>
            <a:pPr marL="285750" indent="-285750">
              <a:lnSpc>
                <a:spcPct val="120000"/>
              </a:lnSpc>
              <a:buFont typeface="Arial"/>
              <a:buChar char="•"/>
            </a:pPr>
            <a:r>
              <a:rPr lang="en-US" dirty="0" smtClean="0">
                <a:solidFill>
                  <a:prstClr val="black"/>
                </a:solidFill>
                <a:latin typeface="Avenir Black"/>
                <a:cs typeface="Avenir Black"/>
                <a:sym typeface="Wingdings"/>
              </a:rPr>
              <a:t>Loss of alkalinity </a:t>
            </a:r>
            <a:r>
              <a:rPr lang="en-US" dirty="0" smtClean="0">
                <a:solidFill>
                  <a:prstClr val="black"/>
                </a:solidFill>
                <a:latin typeface="Avenir Medium"/>
                <a:cs typeface="Avenir Medium"/>
                <a:sym typeface="Wingdings"/>
              </a:rPr>
              <a:t>or </a:t>
            </a:r>
            <a:r>
              <a:rPr lang="en-US" dirty="0" smtClean="0">
                <a:solidFill>
                  <a:prstClr val="black"/>
                </a:solidFill>
                <a:latin typeface="Avenir Black"/>
                <a:cs typeface="Avenir Black"/>
                <a:sym typeface="Wingdings"/>
              </a:rPr>
              <a:t>decrease in pH </a:t>
            </a:r>
            <a:r>
              <a:rPr lang="en-US" dirty="0" smtClean="0">
                <a:solidFill>
                  <a:prstClr val="black"/>
                </a:solidFill>
                <a:latin typeface="Avenir Medium"/>
                <a:cs typeface="Avenir Medium"/>
                <a:sym typeface="Wingdings"/>
              </a:rPr>
              <a:t>is caused by VFA accumulation.</a:t>
            </a:r>
          </a:p>
        </p:txBody>
      </p:sp>
      <p:sp>
        <p:nvSpPr>
          <p:cNvPr id="10" name="TextBox 9"/>
          <p:cNvSpPr txBox="1"/>
          <p:nvPr/>
        </p:nvSpPr>
        <p:spPr>
          <a:xfrm>
            <a:off x="228600" y="5357253"/>
            <a:ext cx="8770311" cy="747897"/>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Two-phase AD (separation of hydrolysis &amp; AD as in VTCAD’s design) usually decreases feedback inhibition, increases stability &amp; resistance to toxins.</a:t>
            </a:r>
          </a:p>
        </p:txBody>
      </p:sp>
      <p:grpSp>
        <p:nvGrpSpPr>
          <p:cNvPr id="11" name="Group 10"/>
          <p:cNvGrpSpPr/>
          <p:nvPr/>
        </p:nvGrpSpPr>
        <p:grpSpPr>
          <a:xfrm>
            <a:off x="8098116" y="14530"/>
            <a:ext cx="830994" cy="634504"/>
            <a:chOff x="2066934" y="1319924"/>
            <a:chExt cx="3038142" cy="2464745"/>
          </a:xfrm>
        </p:grpSpPr>
        <p:sp>
          <p:nvSpPr>
            <p:cNvPr id="12" name="Oval 11"/>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ardrop 12"/>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720875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505814"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VFA toxicity</a:t>
            </a:r>
            <a:endParaRPr lang="en-US" sz="3200" dirty="0">
              <a:solidFill>
                <a:prstClr val="white"/>
              </a:solidFill>
              <a:latin typeface="Avenir Heavy"/>
              <a:cs typeface="Avenir Heavy"/>
            </a:endParaRPr>
          </a:p>
        </p:txBody>
      </p:sp>
      <p:sp>
        <p:nvSpPr>
          <p:cNvPr id="6" name="TextBox 5"/>
          <p:cNvSpPr txBox="1"/>
          <p:nvPr/>
        </p:nvSpPr>
        <p:spPr>
          <a:xfrm>
            <a:off x="228600" y="764990"/>
            <a:ext cx="8770311" cy="1745093"/>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Build up of </a:t>
            </a:r>
            <a:r>
              <a:rPr lang="en-US" dirty="0" smtClean="0">
                <a:solidFill>
                  <a:prstClr val="black"/>
                </a:solidFill>
                <a:latin typeface="Avenir Black"/>
                <a:cs typeface="Avenir Black"/>
                <a:sym typeface="Wingdings"/>
              </a:rPr>
              <a:t>1-3 carbon VFAs </a:t>
            </a:r>
            <a:r>
              <a:rPr lang="en-US" dirty="0" smtClean="0">
                <a:solidFill>
                  <a:prstClr val="black"/>
                </a:solidFill>
                <a:latin typeface="Avenir Medium"/>
                <a:cs typeface="Avenir Medium"/>
                <a:sym typeface="Wingdings"/>
              </a:rPr>
              <a:t>in </a:t>
            </a:r>
            <a:r>
              <a:rPr lang="en-US" dirty="0" err="1" smtClean="0">
                <a:solidFill>
                  <a:prstClr val="black"/>
                </a:solidFill>
                <a:latin typeface="Avenir Medium"/>
                <a:cs typeface="Avenir Medium"/>
                <a:sym typeface="Wingdings"/>
              </a:rPr>
              <a:t>unionzed</a:t>
            </a:r>
            <a:r>
              <a:rPr lang="en-US" dirty="0" smtClean="0">
                <a:solidFill>
                  <a:prstClr val="black"/>
                </a:solidFill>
                <a:latin typeface="Avenir Medium"/>
                <a:cs typeface="Avenir Medium"/>
                <a:sym typeface="Wingdings"/>
              </a:rPr>
              <a:t> form decreases alkalinity and </a:t>
            </a:r>
            <a:r>
              <a:rPr lang="en-US" dirty="0" err="1" smtClean="0">
                <a:solidFill>
                  <a:prstClr val="black"/>
                </a:solidFill>
                <a:latin typeface="Avenir Medium"/>
                <a:cs typeface="Avenir Medium"/>
                <a:sym typeface="Wingdings"/>
              </a:rPr>
              <a:t>pH.</a:t>
            </a:r>
            <a:endParaRPr lang="en-US" dirty="0" smtClean="0">
              <a:solidFill>
                <a:prstClr val="black"/>
              </a:solidFill>
              <a:latin typeface="Avenir Medium"/>
              <a:cs typeface="Avenir Medium"/>
              <a:sym typeface="Wingdings"/>
            </a:endParaRPr>
          </a:p>
          <a:p>
            <a:pPr marL="742950" lvl="1" indent="-285750">
              <a:lnSpc>
                <a:spcPct val="120000"/>
              </a:lnSpc>
              <a:buFont typeface="Arial"/>
              <a:buChar char="•"/>
            </a:pPr>
            <a:r>
              <a:rPr lang="en-US" dirty="0" smtClean="0">
                <a:solidFill>
                  <a:prstClr val="black"/>
                </a:solidFill>
                <a:latin typeface="Avenir Medium"/>
                <a:cs typeface="Avenir Medium"/>
                <a:sym typeface="Wingdings"/>
              </a:rPr>
              <a:t>Toxicity occurs at neutral </a:t>
            </a:r>
            <a:r>
              <a:rPr lang="en-US" dirty="0" err="1" smtClean="0">
                <a:solidFill>
                  <a:prstClr val="black"/>
                </a:solidFill>
                <a:latin typeface="Avenir Medium"/>
                <a:cs typeface="Avenir Medium"/>
                <a:sym typeface="Wingdings"/>
              </a:rPr>
              <a:t>pH.</a:t>
            </a:r>
            <a:endParaRPr lang="en-US" dirty="0" smtClean="0">
              <a:solidFill>
                <a:prstClr val="black"/>
              </a:solidFill>
              <a:latin typeface="Avenir Medium"/>
              <a:cs typeface="Avenir Medium"/>
              <a:sym typeface="Wingdings"/>
            </a:endParaRPr>
          </a:p>
          <a:p>
            <a:pPr marL="742950" lvl="1" indent="-285750">
              <a:lnSpc>
                <a:spcPct val="120000"/>
              </a:lnSpc>
              <a:buFont typeface="Arial"/>
              <a:buChar char="•"/>
            </a:pPr>
            <a:r>
              <a:rPr lang="en-US" dirty="0" smtClean="0">
                <a:solidFill>
                  <a:prstClr val="black"/>
                </a:solidFill>
                <a:latin typeface="Avenir Medium"/>
                <a:cs typeface="Avenir Medium"/>
                <a:sym typeface="Wingdings"/>
              </a:rPr>
              <a:t>Both acid-forming and methane-forming bacteria are inhibited.</a:t>
            </a:r>
          </a:p>
          <a:p>
            <a:pPr marL="742950" lvl="1" indent="-285750">
              <a:lnSpc>
                <a:spcPct val="120000"/>
              </a:lnSpc>
              <a:buFont typeface="Arial"/>
              <a:buChar char="•"/>
            </a:pPr>
            <a:r>
              <a:rPr lang="en-US" dirty="0" smtClean="0">
                <a:solidFill>
                  <a:prstClr val="black"/>
                </a:solidFill>
                <a:latin typeface="Avenir Black"/>
                <a:cs typeface="Avenir Black"/>
                <a:sym typeface="Wingdings"/>
              </a:rPr>
              <a:t>Propionate</a:t>
            </a:r>
            <a:r>
              <a:rPr lang="en-US" dirty="0" smtClean="0">
                <a:solidFill>
                  <a:prstClr val="black"/>
                </a:solidFill>
                <a:latin typeface="Avenir Medium"/>
                <a:cs typeface="Avenir Medium"/>
                <a:sym typeface="Wingdings"/>
              </a:rPr>
              <a:t> is the most toxic VFA.</a:t>
            </a:r>
          </a:p>
          <a:p>
            <a:pPr marL="742950" lvl="1" indent="-285750">
              <a:lnSpc>
                <a:spcPct val="120000"/>
              </a:lnSpc>
              <a:buFont typeface="Arial"/>
              <a:buChar char="•"/>
            </a:pPr>
            <a:r>
              <a:rPr lang="en-US" dirty="0" smtClean="0">
                <a:solidFill>
                  <a:prstClr val="black"/>
                </a:solidFill>
                <a:latin typeface="Avenir Medium"/>
                <a:cs typeface="Avenir Medium"/>
                <a:sym typeface="Wingdings"/>
              </a:rPr>
              <a:t>Toxic effects occur at propionate concentrations of &lt; 5 mg/L.</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graphicFrame>
        <p:nvGraphicFramePr>
          <p:cNvPr id="8" name="Table 7"/>
          <p:cNvGraphicFramePr>
            <a:graphicFrameLocks noGrp="1"/>
          </p:cNvGraphicFramePr>
          <p:nvPr>
            <p:extLst>
              <p:ext uri="{D42A27DB-BD31-4B8C-83A1-F6EECF244321}">
                <p14:modId xmlns:p14="http://schemas.microsoft.com/office/powerpoint/2010/main" val="40572497"/>
              </p:ext>
            </p:extLst>
          </p:nvPr>
        </p:nvGraphicFramePr>
        <p:xfrm>
          <a:off x="1972322" y="2726141"/>
          <a:ext cx="5071179" cy="2123440"/>
        </p:xfrm>
        <a:graphic>
          <a:graphicData uri="http://schemas.openxmlformats.org/drawingml/2006/table">
            <a:tbl>
              <a:tblPr firstRow="1" bandRow="1">
                <a:tableStyleId>{2D5ABB26-0587-4C30-8999-92F81FD0307C}</a:tableStyleId>
              </a:tblPr>
              <a:tblGrid>
                <a:gridCol w="1911202"/>
                <a:gridCol w="1469584"/>
                <a:gridCol w="1690393"/>
              </a:tblGrid>
              <a:tr h="370840">
                <a:tc>
                  <a:txBody>
                    <a:bodyPr/>
                    <a:lstStyle/>
                    <a:p>
                      <a:endParaRPr lang="en-US" b="1" dirty="0" smtClean="0">
                        <a:solidFill>
                          <a:srgbClr val="FFFFFF"/>
                        </a:solidFill>
                      </a:endParaRPr>
                    </a:p>
                    <a:p>
                      <a:r>
                        <a:rPr lang="en-US" b="1" dirty="0" smtClean="0">
                          <a:solidFill>
                            <a:srgbClr val="FFFFFF"/>
                          </a:solidFill>
                        </a:rPr>
                        <a:t>VFA</a:t>
                      </a:r>
                      <a:endParaRPr lang="en-US" b="1" dirty="0">
                        <a:solidFill>
                          <a:srgbClr val="FFFFFF"/>
                        </a:solidFill>
                      </a:endParaRPr>
                    </a:p>
                  </a:txBody>
                  <a:tcPr>
                    <a:solidFill>
                      <a:srgbClr val="6666FF"/>
                    </a:solidFill>
                  </a:tcPr>
                </a:tc>
                <a:tc>
                  <a:txBody>
                    <a:bodyPr/>
                    <a:lstStyle/>
                    <a:p>
                      <a:pPr algn="ctr"/>
                      <a:endParaRPr lang="en-US" b="1" dirty="0" smtClean="0">
                        <a:solidFill>
                          <a:srgbClr val="FFFFFF"/>
                        </a:solidFill>
                      </a:endParaRPr>
                    </a:p>
                    <a:p>
                      <a:pPr algn="ctr"/>
                      <a:r>
                        <a:rPr lang="en-US" b="1" dirty="0" smtClean="0">
                          <a:solidFill>
                            <a:srgbClr val="FFFFFF"/>
                          </a:solidFill>
                        </a:rPr>
                        <a:t>aka</a:t>
                      </a:r>
                      <a:endParaRPr lang="en-US" b="1" dirty="0">
                        <a:solidFill>
                          <a:srgbClr val="FFFFFF"/>
                        </a:solidFill>
                      </a:endParaRPr>
                    </a:p>
                  </a:txBody>
                  <a:tcPr>
                    <a:solidFill>
                      <a:srgbClr val="6666FF"/>
                    </a:solidFill>
                  </a:tcPr>
                </a:tc>
                <a:tc>
                  <a:txBody>
                    <a:bodyPr/>
                    <a:lstStyle/>
                    <a:p>
                      <a:pPr algn="ctr"/>
                      <a:r>
                        <a:rPr lang="en-US" b="1" dirty="0" smtClean="0">
                          <a:solidFill>
                            <a:srgbClr val="FFFFFF"/>
                          </a:solidFill>
                        </a:rPr>
                        <a:t>number</a:t>
                      </a:r>
                      <a:r>
                        <a:rPr lang="en-US" b="1" baseline="0" dirty="0" smtClean="0">
                          <a:solidFill>
                            <a:srgbClr val="FFFFFF"/>
                          </a:solidFill>
                        </a:rPr>
                        <a:t> of carbons</a:t>
                      </a:r>
                      <a:endParaRPr lang="en-US" b="1" dirty="0">
                        <a:solidFill>
                          <a:srgbClr val="FFFFFF"/>
                        </a:solidFill>
                      </a:endParaRPr>
                    </a:p>
                  </a:txBody>
                  <a:tcPr>
                    <a:solidFill>
                      <a:srgbClr val="6666FF"/>
                    </a:solidFill>
                  </a:tcPr>
                </a:tc>
              </a:tr>
              <a:tr h="370840">
                <a:tc>
                  <a:txBody>
                    <a:bodyPr/>
                    <a:lstStyle/>
                    <a:p>
                      <a:r>
                        <a:rPr lang="en-US" dirty="0" smtClean="0"/>
                        <a:t>Acetic acid</a:t>
                      </a:r>
                      <a:endParaRPr lang="en-US" dirty="0"/>
                    </a:p>
                  </a:txBody>
                  <a:tcPr/>
                </a:tc>
                <a:tc>
                  <a:txBody>
                    <a:bodyPr/>
                    <a:lstStyle/>
                    <a:p>
                      <a:pPr algn="ctr"/>
                      <a:r>
                        <a:rPr lang="en-US" dirty="0" smtClean="0"/>
                        <a:t>acetate</a:t>
                      </a:r>
                      <a:endParaRPr lang="en-US" dirty="0"/>
                    </a:p>
                  </a:txBody>
                  <a:tcPr/>
                </a:tc>
                <a:tc>
                  <a:txBody>
                    <a:bodyPr/>
                    <a:lstStyle/>
                    <a:p>
                      <a:pPr algn="ctr"/>
                      <a:r>
                        <a:rPr lang="en-US" dirty="0" smtClean="0"/>
                        <a:t>2</a:t>
                      </a:r>
                      <a:endParaRPr lang="en-US" dirty="0"/>
                    </a:p>
                  </a:txBody>
                  <a:tcPr/>
                </a:tc>
              </a:tr>
              <a:tr h="370840">
                <a:tc>
                  <a:txBody>
                    <a:bodyPr/>
                    <a:lstStyle/>
                    <a:p>
                      <a:r>
                        <a:rPr lang="en-US" dirty="0" err="1" smtClean="0"/>
                        <a:t>Propionoic</a:t>
                      </a:r>
                      <a:r>
                        <a:rPr lang="en-US" dirty="0" smtClean="0"/>
                        <a:t>* acid</a:t>
                      </a:r>
                      <a:endParaRPr lang="en-US" dirty="0"/>
                    </a:p>
                  </a:txBody>
                  <a:tcPr/>
                </a:tc>
                <a:tc>
                  <a:txBody>
                    <a:bodyPr/>
                    <a:lstStyle/>
                    <a:p>
                      <a:pPr algn="ctr"/>
                      <a:r>
                        <a:rPr lang="en-US" dirty="0" smtClean="0"/>
                        <a:t>propionate</a:t>
                      </a:r>
                      <a:endParaRPr lang="en-US" dirty="0"/>
                    </a:p>
                  </a:txBody>
                  <a:tcPr/>
                </a:tc>
                <a:tc>
                  <a:txBody>
                    <a:bodyPr/>
                    <a:lstStyle/>
                    <a:p>
                      <a:pPr algn="ctr"/>
                      <a:r>
                        <a:rPr lang="en-US" dirty="0" smtClean="0"/>
                        <a:t>3</a:t>
                      </a:r>
                      <a:endParaRPr lang="en-US" dirty="0"/>
                    </a:p>
                  </a:txBody>
                  <a:tcPr/>
                </a:tc>
              </a:tr>
              <a:tr h="370840">
                <a:tc>
                  <a:txBody>
                    <a:bodyPr/>
                    <a:lstStyle/>
                    <a:p>
                      <a:r>
                        <a:rPr lang="en-US" dirty="0" smtClean="0"/>
                        <a:t>Butyric acid</a:t>
                      </a:r>
                      <a:endParaRPr lang="en-US" dirty="0"/>
                    </a:p>
                  </a:txBody>
                  <a:tcPr/>
                </a:tc>
                <a:tc>
                  <a:txBody>
                    <a:bodyPr/>
                    <a:lstStyle/>
                    <a:p>
                      <a:pPr algn="ctr"/>
                      <a:r>
                        <a:rPr lang="en-US" dirty="0" smtClean="0"/>
                        <a:t>butyrate</a:t>
                      </a:r>
                      <a:endParaRPr lang="en-US" dirty="0"/>
                    </a:p>
                  </a:txBody>
                  <a:tcPr/>
                </a:tc>
                <a:tc>
                  <a:txBody>
                    <a:bodyPr/>
                    <a:lstStyle/>
                    <a:p>
                      <a:pPr algn="ctr"/>
                      <a:r>
                        <a:rPr lang="en-US" dirty="0" smtClean="0"/>
                        <a:t>4</a:t>
                      </a:r>
                      <a:endParaRPr lang="en-US" dirty="0"/>
                    </a:p>
                  </a:txBody>
                  <a:tcPr/>
                </a:tc>
              </a:tr>
              <a:tr h="370840">
                <a:tc>
                  <a:txBody>
                    <a:bodyPr/>
                    <a:lstStyle/>
                    <a:p>
                      <a:r>
                        <a:rPr lang="en-US" dirty="0" err="1" smtClean="0"/>
                        <a:t>Valeric</a:t>
                      </a:r>
                      <a:r>
                        <a:rPr lang="en-US" dirty="0" smtClean="0"/>
                        <a:t> acid</a:t>
                      </a:r>
                      <a:endParaRPr lang="en-US" dirty="0"/>
                    </a:p>
                  </a:txBody>
                  <a:tcPr/>
                </a:tc>
                <a:tc>
                  <a:txBody>
                    <a:bodyPr/>
                    <a:lstStyle/>
                    <a:p>
                      <a:pPr algn="ctr"/>
                      <a:r>
                        <a:rPr lang="en-US" dirty="0" err="1" smtClean="0"/>
                        <a:t>valerate</a:t>
                      </a:r>
                      <a:endParaRPr lang="en-US" dirty="0"/>
                    </a:p>
                  </a:txBody>
                  <a:tcPr/>
                </a:tc>
                <a:tc>
                  <a:txBody>
                    <a:bodyPr/>
                    <a:lstStyle/>
                    <a:p>
                      <a:pPr algn="ctr"/>
                      <a:r>
                        <a:rPr lang="en-US" dirty="0" smtClean="0"/>
                        <a:t>5</a:t>
                      </a:r>
                      <a:endParaRPr lang="en-US" dirty="0"/>
                    </a:p>
                  </a:txBody>
                  <a:tcPr/>
                </a:tc>
              </a:tr>
            </a:tbl>
          </a:graphicData>
        </a:graphic>
      </p:graphicFrame>
      <p:sp>
        <p:nvSpPr>
          <p:cNvPr id="9" name="TextBox 8"/>
          <p:cNvSpPr txBox="1"/>
          <p:nvPr/>
        </p:nvSpPr>
        <p:spPr>
          <a:xfrm>
            <a:off x="326255" y="5192901"/>
            <a:ext cx="8770311"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Treatment:</a:t>
            </a:r>
          </a:p>
          <a:p>
            <a:pPr>
              <a:lnSpc>
                <a:spcPct val="120000"/>
              </a:lnSpc>
            </a:pPr>
            <a:r>
              <a:rPr lang="en-US" dirty="0" smtClean="0">
                <a:solidFill>
                  <a:prstClr val="black"/>
                </a:solidFill>
                <a:latin typeface="Avenir Medium"/>
                <a:cs typeface="Avenir Medium"/>
                <a:sym typeface="Wingdings"/>
              </a:rPr>
              <a:t>Overcome VFA inhibition by add alkaline compounds to buffer </a:t>
            </a:r>
            <a:r>
              <a:rPr lang="en-US" dirty="0" err="1" smtClean="0">
                <a:solidFill>
                  <a:prstClr val="black"/>
                </a:solidFill>
                <a:latin typeface="Avenir Medium"/>
                <a:cs typeface="Avenir Medium"/>
                <a:sym typeface="Wingdings"/>
              </a:rPr>
              <a:t>pH.</a:t>
            </a:r>
            <a:endParaRPr lang="en-US" dirty="0" smtClean="0">
              <a:solidFill>
                <a:prstClr val="black"/>
              </a:solidFill>
              <a:latin typeface="Avenir Medium"/>
              <a:cs typeface="Avenir Medium"/>
              <a:sym typeface="Wingdings"/>
            </a:endParaRP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0667231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737468" cy="584776"/>
          </a:xfrm>
          <a:prstGeom prst="rect">
            <a:avLst/>
          </a:prstGeom>
          <a:noFill/>
        </p:spPr>
        <p:txBody>
          <a:bodyPr wrap="none" rtlCol="0">
            <a:spAutoFit/>
          </a:bodyPr>
          <a:lstStyle/>
          <a:p>
            <a:pPr defTabSz="914400"/>
            <a:r>
              <a:rPr lang="en-US" sz="3200" dirty="0">
                <a:solidFill>
                  <a:prstClr val="white"/>
                </a:solidFill>
                <a:latin typeface="Avenir Heavy"/>
                <a:cs typeface="Avenir Heavy"/>
              </a:rPr>
              <a:t>L</a:t>
            </a:r>
            <a:r>
              <a:rPr lang="en-US" sz="3200" dirty="0" smtClean="0">
                <a:solidFill>
                  <a:prstClr val="white"/>
                </a:solidFill>
                <a:latin typeface="Avenir Heavy"/>
                <a:cs typeface="Avenir Heavy"/>
              </a:rPr>
              <a:t>ong-chain fatty acid toxicity</a:t>
            </a:r>
            <a:endParaRPr lang="en-US" sz="3200" dirty="0">
              <a:solidFill>
                <a:prstClr val="white"/>
              </a:solidFill>
              <a:latin typeface="Avenir Heavy"/>
              <a:cs typeface="Avenir Heavy"/>
            </a:endParaRPr>
          </a:p>
        </p:txBody>
      </p:sp>
      <p:sp>
        <p:nvSpPr>
          <p:cNvPr id="6" name="TextBox 5"/>
          <p:cNvSpPr txBox="1"/>
          <p:nvPr/>
        </p:nvSpPr>
        <p:spPr>
          <a:xfrm>
            <a:off x="228600" y="764990"/>
            <a:ext cx="8770311" cy="1412694"/>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Long-chain fatty acids: </a:t>
            </a:r>
            <a:r>
              <a:rPr lang="en-US" dirty="0" smtClean="0">
                <a:solidFill>
                  <a:prstClr val="black"/>
                </a:solidFill>
                <a:latin typeface="Avenir Medium"/>
                <a:cs typeface="Avenir Medium"/>
                <a:sym typeface="Wingdings"/>
              </a:rPr>
              <a:t>the structure of these fatty acids is very similar to the lipids found in the cell walls of </a:t>
            </a:r>
            <a:r>
              <a:rPr lang="en-US" dirty="0" err="1" smtClean="0">
                <a:solidFill>
                  <a:prstClr val="black"/>
                </a:solidFill>
                <a:latin typeface="Avenir Medium"/>
                <a:cs typeface="Avenir Medium"/>
                <a:sym typeface="Wingdings"/>
              </a:rPr>
              <a:t>acetoclastic</a:t>
            </a:r>
            <a:r>
              <a:rPr lang="en-US" dirty="0" smtClean="0">
                <a:solidFill>
                  <a:prstClr val="black"/>
                </a:solidFill>
                <a:latin typeface="Avenir Medium"/>
                <a:cs typeface="Avenir Medium"/>
                <a:sym typeface="Wingdings"/>
              </a:rPr>
              <a:t> and methane-forming bacteria, causing these fatty acids to </a:t>
            </a:r>
            <a:r>
              <a:rPr lang="en-US" dirty="0" smtClean="0">
                <a:solidFill>
                  <a:prstClr val="black"/>
                </a:solidFill>
                <a:latin typeface="Avenir Black"/>
                <a:cs typeface="Avenir Black"/>
                <a:sym typeface="Wingdings"/>
              </a:rPr>
              <a:t>dissolve the cell wall</a:t>
            </a:r>
            <a:r>
              <a:rPr lang="en-US" dirty="0" smtClean="0">
                <a:solidFill>
                  <a:prstClr val="black"/>
                </a:solidFill>
                <a:latin typeface="Avenir Medium"/>
                <a:cs typeface="Avenir Medium"/>
                <a:sym typeface="Wingdings"/>
              </a:rPr>
              <a:t> and kill bacteria at low concentrations.</a:t>
            </a:r>
          </a:p>
          <a:p>
            <a:pPr marL="285750" indent="-285750">
              <a:lnSpc>
                <a:spcPct val="120000"/>
              </a:lnSpc>
              <a:buFont typeface="Arial"/>
              <a:buChar char="•"/>
            </a:pPr>
            <a:r>
              <a:rPr lang="en-US" dirty="0" smtClean="0">
                <a:solidFill>
                  <a:prstClr val="black"/>
                </a:solidFill>
                <a:latin typeface="Avenir Medium"/>
                <a:cs typeface="Avenir Medium"/>
                <a:sym typeface="Wingdings"/>
              </a:rPr>
              <a:t>This is an example of the ‘like dissolves like’ principle of chemical solubility.</a:t>
            </a:r>
            <a:endParaRPr lang="en-US" dirty="0" smtClean="0">
              <a:solidFill>
                <a:prstClr val="black"/>
              </a:solidFill>
              <a:latin typeface="Avenir Black"/>
              <a:cs typeface="Avenir Black"/>
              <a:sym typeface="Wingdings"/>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5" name="TextBox 4"/>
          <p:cNvSpPr txBox="1"/>
          <p:nvPr/>
        </p:nvSpPr>
        <p:spPr>
          <a:xfrm>
            <a:off x="8623490" y="4519080"/>
            <a:ext cx="184666" cy="369332"/>
          </a:xfrm>
          <a:prstGeom prst="rect">
            <a:avLst/>
          </a:prstGeom>
          <a:noFill/>
        </p:spPr>
        <p:txBody>
          <a:bodyPr wrap="none" rtlCol="0">
            <a:spAutoFit/>
          </a:bodyPr>
          <a:lstStyle/>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2786650"/>
              </p:ext>
            </p:extLst>
          </p:nvPr>
        </p:nvGraphicFramePr>
        <p:xfrm>
          <a:off x="640845" y="2376352"/>
          <a:ext cx="7855645" cy="2219960"/>
        </p:xfrm>
        <a:graphic>
          <a:graphicData uri="http://schemas.openxmlformats.org/drawingml/2006/table">
            <a:tbl>
              <a:tblPr firstRow="1" bandRow="1">
                <a:tableStyleId>{2D5ABB26-0587-4C30-8999-92F81FD0307C}</a:tableStyleId>
              </a:tblPr>
              <a:tblGrid>
                <a:gridCol w="2613626"/>
                <a:gridCol w="959806"/>
                <a:gridCol w="1343729"/>
                <a:gridCol w="2938484"/>
              </a:tblGrid>
              <a:tr h="370840">
                <a:tc>
                  <a:txBody>
                    <a:bodyPr/>
                    <a:lstStyle/>
                    <a:p>
                      <a:r>
                        <a:rPr lang="en-US" b="1" dirty="0" smtClean="0">
                          <a:solidFill>
                            <a:srgbClr val="FFFFFF"/>
                          </a:solidFill>
                        </a:rPr>
                        <a:t>Fatty acid</a:t>
                      </a:r>
                      <a:endParaRPr lang="en-US" b="1" dirty="0">
                        <a:solidFill>
                          <a:srgbClr val="FFFFFF"/>
                        </a:solidFill>
                      </a:endParaRPr>
                    </a:p>
                  </a:txBody>
                  <a:tcPr>
                    <a:solidFill>
                      <a:srgbClr val="6666FF"/>
                    </a:solidFill>
                  </a:tcPr>
                </a:tc>
                <a:tc>
                  <a:txBody>
                    <a:bodyPr/>
                    <a:lstStyle/>
                    <a:p>
                      <a:pPr algn="ctr"/>
                      <a:r>
                        <a:rPr lang="en-US" b="1" dirty="0" smtClean="0">
                          <a:solidFill>
                            <a:srgbClr val="FFFFFF"/>
                          </a:solidFill>
                        </a:rPr>
                        <a:t>Carbons</a:t>
                      </a:r>
                      <a:endParaRPr lang="en-US" b="1" dirty="0">
                        <a:solidFill>
                          <a:srgbClr val="FFFFFF"/>
                        </a:solidFill>
                      </a:endParaRPr>
                    </a:p>
                  </a:txBody>
                  <a:tcPr>
                    <a:solidFill>
                      <a:srgbClr val="6666FF"/>
                    </a:solidFill>
                  </a:tcPr>
                </a:tc>
                <a:tc>
                  <a:txBody>
                    <a:bodyPr/>
                    <a:lstStyle/>
                    <a:p>
                      <a:pPr algn="r"/>
                      <a:r>
                        <a:rPr lang="en-US" b="1" dirty="0" smtClean="0">
                          <a:solidFill>
                            <a:srgbClr val="FFFFFF"/>
                          </a:solidFill>
                        </a:rPr>
                        <a:t>Sat/</a:t>
                      </a:r>
                      <a:r>
                        <a:rPr lang="en-US" b="1" dirty="0" err="1" smtClean="0">
                          <a:solidFill>
                            <a:srgbClr val="FFFFFF"/>
                          </a:solidFill>
                        </a:rPr>
                        <a:t>unsat</a:t>
                      </a:r>
                      <a:endParaRPr lang="en-US" b="1" dirty="0">
                        <a:solidFill>
                          <a:srgbClr val="FFFFFF"/>
                        </a:solidFill>
                      </a:endParaRPr>
                    </a:p>
                  </a:txBody>
                  <a:tcPr>
                    <a:solidFill>
                      <a:srgbClr val="6666FF"/>
                    </a:solidFill>
                  </a:tcPr>
                </a:tc>
                <a:tc>
                  <a:txBody>
                    <a:bodyPr/>
                    <a:lstStyle/>
                    <a:p>
                      <a:pPr algn="r"/>
                      <a:r>
                        <a:rPr lang="en-US" b="1" dirty="0" smtClean="0">
                          <a:solidFill>
                            <a:srgbClr val="FFFFFF"/>
                          </a:solidFill>
                        </a:rPr>
                        <a:t>formula</a:t>
                      </a:r>
                      <a:endParaRPr lang="en-US" b="1" dirty="0">
                        <a:solidFill>
                          <a:srgbClr val="FFFFFF"/>
                        </a:solidFill>
                      </a:endParaRPr>
                    </a:p>
                  </a:txBody>
                  <a:tcPr>
                    <a:solidFill>
                      <a:srgbClr val="6666FF"/>
                    </a:solidFill>
                  </a:tcPr>
                </a:tc>
              </a:tr>
              <a:tr h="344446">
                <a:tc>
                  <a:txBody>
                    <a:bodyPr/>
                    <a:lstStyle/>
                    <a:p>
                      <a:r>
                        <a:rPr lang="en-US" dirty="0" err="1" smtClean="0"/>
                        <a:t>Caprylic</a:t>
                      </a:r>
                      <a:r>
                        <a:rPr lang="en-US" dirty="0" smtClean="0"/>
                        <a:t> (</a:t>
                      </a:r>
                      <a:r>
                        <a:rPr lang="en-US" dirty="0" err="1" smtClean="0"/>
                        <a:t>octanoic</a:t>
                      </a:r>
                      <a:r>
                        <a:rPr lang="en-US" dirty="0" smtClean="0"/>
                        <a:t>)</a:t>
                      </a:r>
                      <a:endParaRPr lang="en-US" dirty="0"/>
                    </a:p>
                  </a:txBody>
                  <a:tcPr/>
                </a:tc>
                <a:tc>
                  <a:txBody>
                    <a:bodyPr/>
                    <a:lstStyle/>
                    <a:p>
                      <a:pPr algn="ctr"/>
                      <a:r>
                        <a:rPr lang="en-US" dirty="0" smtClean="0"/>
                        <a:t>8</a:t>
                      </a:r>
                      <a:endParaRPr lang="en-US" dirty="0"/>
                    </a:p>
                  </a:txBody>
                  <a:tcPr/>
                </a:tc>
                <a:tc>
                  <a:txBody>
                    <a:bodyPr/>
                    <a:lstStyle/>
                    <a:p>
                      <a:pPr algn="r"/>
                      <a:r>
                        <a:rPr lang="en-US" dirty="0" smtClean="0"/>
                        <a:t>saturated</a:t>
                      </a:r>
                      <a:endParaRPr lang="en-US" dirty="0"/>
                    </a:p>
                  </a:txBody>
                  <a:tcPr/>
                </a:tc>
                <a:tc>
                  <a:txBody>
                    <a:bodyPr/>
                    <a:lstStyle/>
                    <a:p>
                      <a:pPr algn="r"/>
                      <a:r>
                        <a:rPr lang="en-US" dirty="0" smtClean="0"/>
                        <a:t>CH</a:t>
                      </a:r>
                      <a:r>
                        <a:rPr lang="en-US" sz="2000" baseline="-25000" dirty="0" smtClean="0"/>
                        <a:t>3</a:t>
                      </a:r>
                      <a:r>
                        <a:rPr lang="en-US" dirty="0" smtClean="0"/>
                        <a:t>(CH</a:t>
                      </a:r>
                      <a:r>
                        <a:rPr lang="en-US" sz="2000" baseline="-25000" dirty="0" smtClean="0"/>
                        <a:t>2</a:t>
                      </a:r>
                      <a:r>
                        <a:rPr lang="en-US" dirty="0" smtClean="0"/>
                        <a:t>)</a:t>
                      </a:r>
                      <a:r>
                        <a:rPr lang="en-US" sz="2000" baseline="-25000" dirty="0" smtClean="0"/>
                        <a:t>6</a:t>
                      </a:r>
                      <a:r>
                        <a:rPr lang="en-US" dirty="0" smtClean="0"/>
                        <a:t>COOH</a:t>
                      </a:r>
                      <a:endParaRPr lang="en-US" dirty="0"/>
                    </a:p>
                  </a:txBody>
                  <a:tcPr/>
                </a:tc>
              </a:tr>
              <a:tr h="370840">
                <a:tc>
                  <a:txBody>
                    <a:bodyPr/>
                    <a:lstStyle/>
                    <a:p>
                      <a:r>
                        <a:rPr lang="en-US" dirty="0" err="1" smtClean="0"/>
                        <a:t>Capric</a:t>
                      </a:r>
                      <a:r>
                        <a:rPr lang="en-US" baseline="0" dirty="0" smtClean="0"/>
                        <a:t> (</a:t>
                      </a:r>
                      <a:r>
                        <a:rPr lang="en-US" baseline="0" dirty="0" err="1" smtClean="0"/>
                        <a:t>decanoic</a:t>
                      </a:r>
                      <a:r>
                        <a:rPr lang="en-US" baseline="0" dirty="0" smtClean="0"/>
                        <a:t>)</a:t>
                      </a:r>
                      <a:endParaRPr lang="en-US" dirty="0"/>
                    </a:p>
                  </a:txBody>
                  <a:tcPr/>
                </a:tc>
                <a:tc>
                  <a:txBody>
                    <a:bodyPr/>
                    <a:lstStyle/>
                    <a:p>
                      <a:pPr algn="ctr"/>
                      <a:r>
                        <a:rPr lang="en-US" dirty="0" smtClean="0"/>
                        <a:t>10</a:t>
                      </a:r>
                      <a:endParaRPr lang="en-US" dirty="0"/>
                    </a:p>
                  </a:txBody>
                  <a:tcPr/>
                </a:tc>
                <a:tc>
                  <a:txBody>
                    <a:bodyPr/>
                    <a:lstStyle/>
                    <a:p>
                      <a:pPr algn="r"/>
                      <a:r>
                        <a:rPr lang="en-US" dirty="0" smtClean="0"/>
                        <a:t>saturated</a:t>
                      </a:r>
                      <a:endParaRPr lang="en-US" dirty="0"/>
                    </a:p>
                  </a:txBody>
                  <a:tcPr/>
                </a:tc>
                <a:tc>
                  <a:txBody>
                    <a:bodyPr/>
                    <a:lstStyle/>
                    <a:p>
                      <a:pPr algn="r"/>
                      <a:r>
                        <a:rPr lang="en-US" dirty="0" smtClean="0"/>
                        <a:t>CH</a:t>
                      </a:r>
                      <a:r>
                        <a:rPr lang="en-US" sz="2000" baseline="-25000" dirty="0" smtClean="0"/>
                        <a:t>3</a:t>
                      </a:r>
                      <a:r>
                        <a:rPr lang="en-US" dirty="0" smtClean="0"/>
                        <a:t>(CH</a:t>
                      </a:r>
                      <a:r>
                        <a:rPr lang="en-US" sz="2000" baseline="-25000" dirty="0" smtClean="0"/>
                        <a:t>2</a:t>
                      </a:r>
                      <a:r>
                        <a:rPr lang="en-US" dirty="0" smtClean="0"/>
                        <a:t>)</a:t>
                      </a:r>
                      <a:r>
                        <a:rPr lang="en-US" sz="2000" baseline="-25000" dirty="0" smtClean="0"/>
                        <a:t>8</a:t>
                      </a:r>
                      <a:r>
                        <a:rPr lang="en-US" dirty="0" smtClean="0"/>
                        <a:t>COOH</a:t>
                      </a:r>
                      <a:endParaRPr lang="en-US" dirty="0"/>
                    </a:p>
                  </a:txBody>
                  <a:tcPr/>
                </a:tc>
              </a:tr>
              <a:tr h="370840">
                <a:tc>
                  <a:txBody>
                    <a:bodyPr/>
                    <a:lstStyle/>
                    <a:p>
                      <a:r>
                        <a:rPr lang="en-US" dirty="0" err="1" smtClean="0"/>
                        <a:t>Lauric</a:t>
                      </a:r>
                      <a:r>
                        <a:rPr lang="en-US" dirty="0" smtClean="0"/>
                        <a:t>* (</a:t>
                      </a:r>
                      <a:r>
                        <a:rPr lang="en-US" dirty="0" err="1" smtClean="0"/>
                        <a:t>dodecanoic</a:t>
                      </a:r>
                      <a:r>
                        <a:rPr lang="en-US" dirty="0" smtClean="0"/>
                        <a:t>)</a:t>
                      </a:r>
                      <a:endParaRPr lang="en-US" dirty="0"/>
                    </a:p>
                  </a:txBody>
                  <a:tcPr/>
                </a:tc>
                <a:tc>
                  <a:txBody>
                    <a:bodyPr/>
                    <a:lstStyle/>
                    <a:p>
                      <a:pPr algn="ctr"/>
                      <a:r>
                        <a:rPr lang="en-US" dirty="0" smtClean="0"/>
                        <a:t>12</a:t>
                      </a:r>
                      <a:endParaRPr lang="en-US" dirty="0"/>
                    </a:p>
                  </a:txBody>
                  <a:tcPr/>
                </a:tc>
                <a:tc>
                  <a:txBody>
                    <a:bodyPr/>
                    <a:lstStyle/>
                    <a:p>
                      <a:pPr algn="r"/>
                      <a:r>
                        <a:rPr lang="en-US" dirty="0" smtClean="0"/>
                        <a:t>saturated</a:t>
                      </a:r>
                      <a:endParaRPr lang="en-US" dirty="0"/>
                    </a:p>
                  </a:txBody>
                  <a:tcPr/>
                </a:tc>
                <a:tc>
                  <a:txBody>
                    <a:bodyPr/>
                    <a:lstStyle/>
                    <a:p>
                      <a:pPr algn="r"/>
                      <a:r>
                        <a:rPr lang="en-US" dirty="0" smtClean="0"/>
                        <a:t>CH</a:t>
                      </a:r>
                      <a:r>
                        <a:rPr lang="en-US" sz="2000" baseline="-25000" dirty="0" smtClean="0"/>
                        <a:t>3</a:t>
                      </a:r>
                      <a:r>
                        <a:rPr lang="en-US" dirty="0" smtClean="0"/>
                        <a:t>(CH</a:t>
                      </a:r>
                      <a:r>
                        <a:rPr lang="en-US" sz="2000" baseline="-25000" dirty="0" smtClean="0"/>
                        <a:t>2</a:t>
                      </a:r>
                      <a:r>
                        <a:rPr lang="en-US" dirty="0" smtClean="0"/>
                        <a:t>)</a:t>
                      </a:r>
                      <a:r>
                        <a:rPr lang="en-US" sz="2000" baseline="-25000" dirty="0" smtClean="0"/>
                        <a:t>10</a:t>
                      </a:r>
                      <a:r>
                        <a:rPr lang="en-US" dirty="0" smtClean="0"/>
                        <a:t>COOH</a:t>
                      </a:r>
                      <a:endParaRPr lang="en-US" dirty="0"/>
                    </a:p>
                  </a:txBody>
                  <a:tcPr/>
                </a:tc>
              </a:tr>
              <a:tr h="370840">
                <a:tc>
                  <a:txBody>
                    <a:bodyPr/>
                    <a:lstStyle/>
                    <a:p>
                      <a:r>
                        <a:rPr lang="en-US" dirty="0" err="1" smtClean="0"/>
                        <a:t>Myristic</a:t>
                      </a:r>
                      <a:r>
                        <a:rPr lang="en-US" dirty="0" smtClean="0"/>
                        <a:t> (</a:t>
                      </a:r>
                      <a:r>
                        <a:rPr lang="en-US" dirty="0" err="1" smtClean="0"/>
                        <a:t>tetradecanoic</a:t>
                      </a:r>
                      <a:r>
                        <a:rPr lang="en-US" dirty="0" smtClean="0"/>
                        <a:t>)</a:t>
                      </a:r>
                      <a:endParaRPr lang="en-US" dirty="0"/>
                    </a:p>
                  </a:txBody>
                  <a:tcPr/>
                </a:tc>
                <a:tc>
                  <a:txBody>
                    <a:bodyPr/>
                    <a:lstStyle/>
                    <a:p>
                      <a:pPr algn="ctr"/>
                      <a:r>
                        <a:rPr lang="en-US" dirty="0" smtClean="0"/>
                        <a:t>14</a:t>
                      </a:r>
                      <a:endParaRPr lang="en-US" dirty="0"/>
                    </a:p>
                  </a:txBody>
                  <a:tcPr/>
                </a:tc>
                <a:tc>
                  <a:txBody>
                    <a:bodyPr/>
                    <a:lstStyle/>
                    <a:p>
                      <a:pPr algn="r"/>
                      <a:r>
                        <a:rPr lang="en-US" dirty="0" smtClean="0"/>
                        <a:t>saturated</a:t>
                      </a:r>
                      <a:endParaRPr lang="en-US" dirty="0"/>
                    </a:p>
                  </a:txBody>
                  <a:tcPr/>
                </a:tc>
                <a:tc>
                  <a:txBody>
                    <a:bodyPr/>
                    <a:lstStyle/>
                    <a:p>
                      <a:pPr algn="r"/>
                      <a:r>
                        <a:rPr lang="en-US" dirty="0" smtClean="0"/>
                        <a:t>CH</a:t>
                      </a:r>
                      <a:r>
                        <a:rPr lang="en-US" sz="2000" baseline="-25000" dirty="0" smtClean="0"/>
                        <a:t>3</a:t>
                      </a:r>
                      <a:r>
                        <a:rPr lang="en-US" dirty="0" smtClean="0"/>
                        <a:t>(CH</a:t>
                      </a:r>
                      <a:r>
                        <a:rPr lang="en-US" sz="2000" baseline="-25000" dirty="0" smtClean="0"/>
                        <a:t>2</a:t>
                      </a:r>
                      <a:r>
                        <a:rPr lang="en-US" dirty="0" smtClean="0"/>
                        <a:t>)</a:t>
                      </a:r>
                      <a:r>
                        <a:rPr lang="en-US" sz="2000" baseline="-25000" dirty="0" smtClean="0"/>
                        <a:t>12</a:t>
                      </a:r>
                      <a:r>
                        <a:rPr lang="en-US" dirty="0" smtClean="0"/>
                        <a:t>COOH</a:t>
                      </a:r>
                      <a:endParaRPr lang="en-US" dirty="0"/>
                    </a:p>
                  </a:txBody>
                  <a:tcPr/>
                </a:tc>
              </a:tr>
              <a:tr h="370840">
                <a:tc>
                  <a:txBody>
                    <a:bodyPr/>
                    <a:lstStyle/>
                    <a:p>
                      <a:r>
                        <a:rPr lang="en-US" dirty="0" smtClean="0"/>
                        <a:t>Oleic (cis-9-octadecanoic)</a:t>
                      </a:r>
                      <a:endParaRPr lang="en-US" dirty="0"/>
                    </a:p>
                  </a:txBody>
                  <a:tcPr/>
                </a:tc>
                <a:tc>
                  <a:txBody>
                    <a:bodyPr/>
                    <a:lstStyle/>
                    <a:p>
                      <a:pPr algn="ctr"/>
                      <a:r>
                        <a:rPr lang="en-US" dirty="0" smtClean="0"/>
                        <a:t>18</a:t>
                      </a:r>
                      <a:endParaRPr lang="en-US" dirty="0"/>
                    </a:p>
                  </a:txBody>
                  <a:tcPr/>
                </a:tc>
                <a:tc>
                  <a:txBody>
                    <a:bodyPr/>
                    <a:lstStyle/>
                    <a:p>
                      <a:pPr algn="r"/>
                      <a:r>
                        <a:rPr lang="en-US" dirty="0" smtClean="0"/>
                        <a:t>unsaturated</a:t>
                      </a:r>
                      <a:endParaRPr lang="en-US" dirty="0"/>
                    </a:p>
                  </a:txBody>
                  <a:tcPr/>
                </a:tc>
                <a:tc>
                  <a:txBody>
                    <a:bodyPr/>
                    <a:lstStyle/>
                    <a:p>
                      <a:pPr algn="r"/>
                      <a:r>
                        <a:rPr lang="en-US" dirty="0" smtClean="0"/>
                        <a:t>CH</a:t>
                      </a:r>
                      <a:r>
                        <a:rPr lang="en-US" baseline="-25000" dirty="0" smtClean="0"/>
                        <a:t>3</a:t>
                      </a:r>
                      <a:r>
                        <a:rPr lang="en-US" dirty="0" smtClean="0"/>
                        <a:t>(CH</a:t>
                      </a:r>
                      <a:r>
                        <a:rPr lang="en-US" sz="2000" baseline="-25000" dirty="0" smtClean="0"/>
                        <a:t>2</a:t>
                      </a:r>
                      <a:r>
                        <a:rPr lang="en-US" dirty="0" smtClean="0"/>
                        <a:t>)</a:t>
                      </a:r>
                      <a:r>
                        <a:rPr lang="en-US" sz="2000" baseline="-25000" dirty="0" smtClean="0"/>
                        <a:t>7</a:t>
                      </a:r>
                      <a:r>
                        <a:rPr lang="en-US" dirty="0" smtClean="0"/>
                        <a:t>=CH(CH</a:t>
                      </a:r>
                      <a:r>
                        <a:rPr lang="en-US" sz="2000" baseline="-25000" dirty="0" smtClean="0"/>
                        <a:t>2</a:t>
                      </a:r>
                      <a:r>
                        <a:rPr lang="en-US" dirty="0" smtClean="0"/>
                        <a:t>)</a:t>
                      </a:r>
                      <a:r>
                        <a:rPr lang="en-US" sz="2000" baseline="-25000" dirty="0" smtClean="0"/>
                        <a:t>7</a:t>
                      </a:r>
                      <a:r>
                        <a:rPr lang="en-US" dirty="0" smtClean="0"/>
                        <a:t>COOH</a:t>
                      </a:r>
                      <a:endParaRPr lang="en-US" dirty="0"/>
                    </a:p>
                  </a:txBody>
                  <a:tcPr/>
                </a:tc>
              </a:tr>
            </a:tbl>
          </a:graphicData>
        </a:graphic>
      </p:graphicFrame>
      <p:sp>
        <p:nvSpPr>
          <p:cNvPr id="9" name="TextBox 8"/>
          <p:cNvSpPr txBox="1"/>
          <p:nvPr/>
        </p:nvSpPr>
        <p:spPr>
          <a:xfrm>
            <a:off x="228600" y="4444375"/>
            <a:ext cx="8770311" cy="1745093"/>
          </a:xfrm>
          <a:prstGeom prst="rect">
            <a:avLst/>
          </a:prstGeom>
          <a:noFill/>
        </p:spPr>
        <p:txBody>
          <a:bodyPr wrap="square" rtlCol="0">
            <a:spAutoFit/>
          </a:bodyPr>
          <a:lstStyle/>
          <a:p>
            <a:pPr>
              <a:lnSpc>
                <a:spcPct val="120000"/>
              </a:lnSpc>
            </a:pPr>
            <a:endParaRPr lang="en-US" dirty="0" smtClean="0">
              <a:solidFill>
                <a:prstClr val="black"/>
              </a:solidFill>
              <a:latin typeface="Avenir Medium"/>
              <a:cs typeface="Avenir Medium"/>
              <a:sym typeface="Wingdings"/>
            </a:endParaRPr>
          </a:p>
          <a:p>
            <a:pPr marL="285750" indent="-285750">
              <a:lnSpc>
                <a:spcPct val="120000"/>
              </a:lnSpc>
              <a:buFont typeface="Arial"/>
              <a:buChar char="•"/>
            </a:pPr>
            <a:r>
              <a:rPr lang="en-US" dirty="0" smtClean="0">
                <a:solidFill>
                  <a:prstClr val="black"/>
                </a:solidFill>
                <a:latin typeface="Avenir Medium"/>
                <a:cs typeface="Avenir Medium"/>
                <a:sym typeface="Wingdings"/>
              </a:rPr>
              <a:t>All FAs of 8 – 18 C can be toxic.</a:t>
            </a:r>
          </a:p>
          <a:p>
            <a:pPr marL="285750" indent="-285750">
              <a:lnSpc>
                <a:spcPct val="120000"/>
              </a:lnSpc>
              <a:buFont typeface="Arial"/>
              <a:buChar char="•"/>
            </a:pPr>
            <a:r>
              <a:rPr lang="en-US" dirty="0" err="1" smtClean="0">
                <a:solidFill>
                  <a:prstClr val="black"/>
                </a:solidFill>
                <a:latin typeface="Avenir Black"/>
                <a:cs typeface="Avenir Black"/>
                <a:sym typeface="Wingdings"/>
              </a:rPr>
              <a:t>Lauric</a:t>
            </a:r>
            <a:r>
              <a:rPr lang="en-US" dirty="0" smtClean="0">
                <a:solidFill>
                  <a:prstClr val="black"/>
                </a:solidFill>
                <a:latin typeface="Avenir Medium"/>
                <a:cs typeface="Avenir Medium"/>
                <a:sym typeface="Wingdings"/>
              </a:rPr>
              <a:t> is the most toxic.</a:t>
            </a:r>
          </a:p>
          <a:p>
            <a:pPr marL="285750" indent="-285750">
              <a:lnSpc>
                <a:spcPct val="120000"/>
              </a:lnSpc>
              <a:buFont typeface="Arial"/>
              <a:buChar char="•"/>
            </a:pPr>
            <a:r>
              <a:rPr lang="en-US" dirty="0" smtClean="0">
                <a:solidFill>
                  <a:prstClr val="black"/>
                </a:solidFill>
                <a:latin typeface="Avenir Medium"/>
                <a:cs typeface="Avenir Medium"/>
                <a:sym typeface="Wingdings"/>
              </a:rPr>
              <a:t>Combinations can be </a:t>
            </a:r>
            <a:r>
              <a:rPr lang="en-US" u="sng" dirty="0" smtClean="0">
                <a:solidFill>
                  <a:prstClr val="black"/>
                </a:solidFill>
                <a:latin typeface="Avenir Medium"/>
                <a:cs typeface="Avenir Medium"/>
                <a:sym typeface="Wingdings"/>
              </a:rPr>
              <a:t>synergistically toxic</a:t>
            </a:r>
            <a:r>
              <a:rPr lang="en-US" dirty="0" smtClean="0">
                <a:solidFill>
                  <a:prstClr val="black"/>
                </a:solidFill>
                <a:latin typeface="Avenir Medium"/>
                <a:cs typeface="Avenir Medium"/>
                <a:sym typeface="Wingdings"/>
              </a:rPr>
              <a:t>.</a:t>
            </a:r>
          </a:p>
          <a:p>
            <a:pPr marL="285750" indent="-285750">
              <a:lnSpc>
                <a:spcPct val="120000"/>
              </a:lnSpc>
              <a:buFont typeface="Arial"/>
              <a:buChar char="•"/>
            </a:pPr>
            <a:r>
              <a:rPr lang="en-US" dirty="0" smtClean="0">
                <a:solidFill>
                  <a:prstClr val="black"/>
                </a:solidFill>
                <a:latin typeface="Avenir Medium"/>
                <a:cs typeface="Avenir Medium"/>
                <a:sym typeface="Wingdings"/>
              </a:rPr>
              <a:t>Concentrations of </a:t>
            </a:r>
            <a:r>
              <a:rPr lang="en-US" dirty="0" smtClean="0">
                <a:solidFill>
                  <a:prstClr val="black"/>
                </a:solidFill>
                <a:latin typeface="Avenir Black"/>
                <a:cs typeface="Avenir Black"/>
                <a:sym typeface="Wingdings"/>
              </a:rPr>
              <a:t>&gt; 500 g/L </a:t>
            </a:r>
            <a:r>
              <a:rPr lang="en-US" dirty="0" smtClean="0">
                <a:solidFill>
                  <a:prstClr val="black"/>
                </a:solidFill>
                <a:latin typeface="Avenir Medium"/>
                <a:cs typeface="Avenir Medium"/>
                <a:sym typeface="Wingdings"/>
              </a:rPr>
              <a:t>can be toxic to AD.</a:t>
            </a:r>
            <a:endParaRPr lang="en-US" dirty="0" smtClean="0">
              <a:solidFill>
                <a:prstClr val="black"/>
              </a:solidFill>
              <a:latin typeface="Avenir Black"/>
              <a:cs typeface="Avenir Black"/>
              <a:sym typeface="Wingdings"/>
            </a:endParaRP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980205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3.5</a:t>
            </a:r>
            <a:r>
              <a:rPr lang="en-US" dirty="0" smtClean="0">
                <a:solidFill>
                  <a:srgbClr val="000000"/>
                </a:solidFill>
                <a:latin typeface="Avenir Medium"/>
                <a:cs typeface="Avenir Medium"/>
              </a:rPr>
              <a:t> of the Module 3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23400513"/>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239060" y="942868"/>
            <a:ext cx="8486588" cy="1200329"/>
          </a:xfrm>
          <a:prstGeom prst="rect">
            <a:avLst/>
          </a:prstGeom>
          <a:noFill/>
        </p:spPr>
        <p:txBody>
          <a:bodyPr wrap="square" rtlCol="0">
            <a:spAutoFit/>
          </a:bodyPr>
          <a:lstStyle/>
          <a:p>
            <a:pPr algn="ctr"/>
            <a:r>
              <a:rPr lang="en-US" sz="3600" dirty="0" smtClean="0">
                <a:solidFill>
                  <a:prstClr val="black"/>
                </a:solidFill>
                <a:latin typeface="Avenir Black"/>
                <a:cs typeface="Avenir Black"/>
              </a:rPr>
              <a:t>Module 3: </a:t>
            </a:r>
            <a:endParaRPr lang="en-US" sz="3600" dirty="0">
              <a:solidFill>
                <a:prstClr val="black"/>
              </a:solidFill>
              <a:latin typeface="Avenir Black"/>
              <a:cs typeface="Avenir Black"/>
            </a:endParaRPr>
          </a:p>
          <a:p>
            <a:pPr algn="ctr"/>
            <a:r>
              <a:rPr lang="en-US" sz="3600" dirty="0">
                <a:solidFill>
                  <a:prstClr val="black"/>
                </a:solidFill>
                <a:latin typeface="Avenir Black"/>
                <a:cs typeface="Avenir Black"/>
              </a:rPr>
              <a:t>F</a:t>
            </a:r>
            <a:r>
              <a:rPr lang="en-US" sz="3600" dirty="0" smtClean="0">
                <a:solidFill>
                  <a:prstClr val="black"/>
                </a:solidFill>
                <a:latin typeface="Avenir Black"/>
                <a:cs typeface="Avenir Black"/>
              </a:rPr>
              <a:t>actors that affect AD</a:t>
            </a:r>
            <a:endParaRPr lang="en-US" sz="3600" dirty="0">
              <a:solidFill>
                <a:prstClr val="black"/>
              </a:solidFill>
              <a:latin typeface="Avenir Black"/>
              <a:cs typeface="Avenir Black"/>
            </a:endParaRPr>
          </a:p>
        </p:txBody>
      </p:sp>
      <p:sp>
        <p:nvSpPr>
          <p:cNvPr id="5" name="TextBox 4"/>
          <p:cNvSpPr txBox="1"/>
          <p:nvPr/>
        </p:nvSpPr>
        <p:spPr>
          <a:xfrm>
            <a:off x="2251633" y="2538741"/>
            <a:ext cx="5806631" cy="2708434"/>
          </a:xfrm>
          <a:prstGeom prst="rect">
            <a:avLst/>
          </a:prstGeom>
          <a:noFill/>
        </p:spPr>
        <p:txBody>
          <a:bodyPr wrap="none" rtlCol="0">
            <a:spAutoFit/>
          </a:bodyPr>
          <a:lstStyle/>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.1</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Microbial populations</a:t>
            </a: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.2</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Feedstock basics</a:t>
            </a:r>
            <a:endParaRPr lang="en-US" sz="2000" dirty="0">
              <a:solidFill>
                <a:schemeClr val="bg1">
                  <a:lumMod val="50000"/>
                </a:schemeClr>
              </a:solidFill>
              <a:latin typeface="Avenir Medium"/>
              <a:cs typeface="Avenir Medium"/>
            </a:endParaRPr>
          </a:p>
          <a:p>
            <a:pPr lvl="0" fontAlgn="t"/>
            <a:endParaRPr lang="en-US" sz="1000" dirty="0">
              <a:solidFill>
                <a:schemeClr val="bg1">
                  <a:lumMod val="50000"/>
                </a:schemeClr>
              </a:solidFill>
              <a:latin typeface="Avenir Medium"/>
              <a:cs typeface="Avenir Medium"/>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.3</a:t>
            </a:r>
            <a:r>
              <a:rPr lang="en-US" sz="2000" dirty="0">
                <a:solidFill>
                  <a:schemeClr val="bg1">
                    <a:lumMod val="50000"/>
                  </a:schemeClr>
                </a:solidFill>
                <a:latin typeface="Avenir Medium"/>
                <a:cs typeface="Avenir Medium"/>
              </a:rPr>
              <a:t>: </a:t>
            </a:r>
            <a:r>
              <a:rPr lang="en-US" sz="2000" dirty="0" smtClean="0">
                <a:solidFill>
                  <a:schemeClr val="bg1">
                    <a:lumMod val="50000"/>
                  </a:schemeClr>
                </a:solidFill>
                <a:latin typeface="Avenir Medium"/>
                <a:cs typeface="Avenir Medium"/>
              </a:rPr>
              <a:t>Loading rate &amp; retention times</a:t>
            </a:r>
          </a:p>
          <a:p>
            <a:pPr lvl="0" fontAlgn="t"/>
            <a:endParaRPr lang="en-US" sz="1000" dirty="0">
              <a:solidFill>
                <a:schemeClr val="tx1">
                  <a:lumMod val="50000"/>
                  <a:lumOff val="50000"/>
                </a:schemeClr>
              </a:solidFill>
              <a:latin typeface="Avenir Black"/>
              <a:cs typeface="Avenir Black"/>
            </a:endParaRPr>
          </a:p>
          <a:p>
            <a:pPr lvl="0" fontAlgn="t"/>
            <a:r>
              <a:rPr lang="en-US" sz="2000" dirty="0">
                <a:solidFill>
                  <a:schemeClr val="bg1">
                    <a:lumMod val="50000"/>
                  </a:schemeClr>
                </a:solidFill>
                <a:latin typeface="Avenir Medium"/>
                <a:cs typeface="Avenir Medium"/>
              </a:rPr>
              <a:t>3</a:t>
            </a:r>
            <a:r>
              <a:rPr lang="en-US" sz="2000" dirty="0" smtClean="0">
                <a:solidFill>
                  <a:schemeClr val="bg1">
                    <a:lumMod val="50000"/>
                  </a:schemeClr>
                </a:solidFill>
                <a:latin typeface="Avenir Medium"/>
                <a:cs typeface="Avenir Medium"/>
              </a:rPr>
              <a:t>.4: Temperature &amp; mixing</a:t>
            </a:r>
            <a:endParaRPr lang="en-US" sz="2000" dirty="0">
              <a:solidFill>
                <a:schemeClr val="bg1">
                  <a:lumMod val="50000"/>
                </a:schemeClr>
              </a:solidFill>
              <a:latin typeface="Avenir Medium"/>
              <a:cs typeface="Avenir Medium"/>
            </a:endParaRPr>
          </a:p>
          <a:p>
            <a:pPr lvl="0" fontAlgn="t"/>
            <a:endParaRPr lang="en-US" sz="1000" dirty="0">
              <a:solidFill>
                <a:schemeClr val="tx1">
                  <a:lumMod val="50000"/>
                  <a:lumOff val="50000"/>
                </a:schemeClr>
              </a:solidFill>
              <a:latin typeface="Avenir Black"/>
              <a:cs typeface="Avenir Black"/>
            </a:endParaRPr>
          </a:p>
          <a:p>
            <a:pPr lvl="0" fontAlgn="t"/>
            <a:r>
              <a:rPr lang="en-US" sz="2000" dirty="0" smtClean="0">
                <a:solidFill>
                  <a:schemeClr val="bg1">
                    <a:lumMod val="50000"/>
                  </a:schemeClr>
                </a:solidFill>
                <a:latin typeface="Avenir Medium"/>
                <a:cs typeface="Avenir Medium"/>
              </a:rPr>
              <a:t>3.5: </a:t>
            </a:r>
            <a:r>
              <a:rPr lang="en-US" sz="2000" dirty="0">
                <a:solidFill>
                  <a:schemeClr val="bg1">
                    <a:lumMod val="50000"/>
                  </a:schemeClr>
                </a:solidFill>
                <a:latin typeface="Avenir Medium"/>
                <a:cs typeface="Avenir Medium"/>
              </a:rPr>
              <a:t>Environmental </a:t>
            </a:r>
            <a:r>
              <a:rPr lang="en-US" sz="2000" dirty="0" smtClean="0">
                <a:solidFill>
                  <a:schemeClr val="bg1">
                    <a:lumMod val="50000"/>
                  </a:schemeClr>
                </a:solidFill>
                <a:latin typeface="Avenir Medium"/>
                <a:cs typeface="Avenir Medium"/>
              </a:rPr>
              <a:t>factors</a:t>
            </a:r>
          </a:p>
          <a:p>
            <a:pPr lvl="0" fontAlgn="t"/>
            <a:endParaRPr lang="en-US" sz="1000" dirty="0" smtClean="0">
              <a:solidFill>
                <a:schemeClr val="tx1">
                  <a:lumMod val="50000"/>
                  <a:lumOff val="50000"/>
                </a:schemeClr>
              </a:solidFill>
              <a:latin typeface="Avenir Black"/>
              <a:cs typeface="Avenir Black"/>
            </a:endParaRPr>
          </a:p>
          <a:p>
            <a:pPr lvl="0" fontAlgn="t"/>
            <a:r>
              <a:rPr lang="en-US" sz="2000" dirty="0" smtClean="0">
                <a:latin typeface="Avenir Black"/>
                <a:cs typeface="Avenir Black"/>
              </a:rPr>
              <a:t>3.6: Symptoms &amp; seven causes of unstable AD</a:t>
            </a:r>
            <a:endParaRPr lang="en-US" sz="2000" dirty="0">
              <a:latin typeface="Avenir Black"/>
              <a:cs typeface="Avenir Black"/>
            </a:endParaRPr>
          </a:p>
        </p:txBody>
      </p:sp>
      <p:sp>
        <p:nvSpPr>
          <p:cNvPr id="6" name="Rectangle 5"/>
          <p:cNvSpPr/>
          <p:nvPr/>
        </p:nvSpPr>
        <p:spPr>
          <a:xfrm>
            <a:off x="609670" y="5794896"/>
            <a:ext cx="7783094" cy="338554"/>
          </a:xfrm>
          <a:prstGeom prst="rect">
            <a:avLst/>
          </a:prstGeom>
        </p:spPr>
        <p:txBody>
          <a:bodyPr wrap="square">
            <a:spAutoFit/>
          </a:bodyPr>
          <a:lstStyle/>
          <a:p>
            <a:r>
              <a:rPr lang="en-US" sz="1600" dirty="0">
                <a:latin typeface="Avenir Next Medium"/>
                <a:cs typeface="Avenir Next Medium"/>
              </a:rPr>
              <a:t>This curriculum is </a:t>
            </a:r>
            <a:r>
              <a:rPr lang="en-US" sz="1600" dirty="0" smtClean="0">
                <a:latin typeface="Avenir Next Medium"/>
                <a:cs typeface="Avenir Next Medium"/>
              </a:rPr>
              <a:t>adapted from: </a:t>
            </a:r>
            <a:r>
              <a:rPr lang="en-US" sz="1600" dirty="0" err="1" smtClean="0">
                <a:latin typeface="Avenir Next Medium"/>
                <a:cs typeface="Avenir Next Medium"/>
              </a:rPr>
              <a:t>eXtension</a:t>
            </a:r>
            <a:r>
              <a:rPr lang="en-US" sz="1600" dirty="0" smtClean="0">
                <a:latin typeface="Avenir Next Medium"/>
                <a:cs typeface="Avenir Next Medium"/>
              </a:rPr>
              <a:t> </a:t>
            </a:r>
            <a:r>
              <a:rPr lang="en-US" sz="1600" dirty="0">
                <a:latin typeface="Avenir Next Medium"/>
                <a:cs typeface="Avenir Next Medium"/>
              </a:rPr>
              <a:t>Course 3: AD, University of Wisconsin</a:t>
            </a:r>
            <a:endParaRPr lang="en-US" sz="1400" dirty="0">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02091010"/>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4" name="TextBox 3"/>
          <p:cNvSpPr txBox="1"/>
          <p:nvPr/>
        </p:nvSpPr>
        <p:spPr>
          <a:xfrm>
            <a:off x="507894" y="2418051"/>
            <a:ext cx="8102688" cy="646331"/>
          </a:xfrm>
          <a:prstGeom prst="rect">
            <a:avLst/>
          </a:prstGeom>
          <a:noFill/>
        </p:spPr>
        <p:txBody>
          <a:bodyPr wrap="none" rtlCol="0">
            <a:spAutoFit/>
          </a:bodyPr>
          <a:lstStyle/>
          <a:p>
            <a:pPr algn="ctr"/>
            <a:r>
              <a:rPr lang="en-US" sz="3600" i="1" dirty="0" smtClean="0">
                <a:solidFill>
                  <a:prstClr val="black"/>
                </a:solidFill>
                <a:latin typeface="Avenir Black"/>
                <a:cs typeface="Avenir Black"/>
              </a:rPr>
              <a:t>Symptoms &amp; causes of unstable AD</a:t>
            </a:r>
            <a:endParaRPr lang="en-US" sz="3600" i="1" dirty="0">
              <a:solidFill>
                <a:prstClr val="black"/>
              </a:solidFill>
              <a:latin typeface="Avenir Black"/>
              <a:cs typeface="Avenir Black"/>
            </a:endParaRPr>
          </a:p>
        </p:txBody>
      </p:sp>
      <p:grpSp>
        <p:nvGrpSpPr>
          <p:cNvPr id="5" name="Group 4"/>
          <p:cNvGrpSpPr/>
          <p:nvPr/>
        </p:nvGrpSpPr>
        <p:grpSpPr>
          <a:xfrm>
            <a:off x="8098116" y="14530"/>
            <a:ext cx="830994" cy="634504"/>
            <a:chOff x="2066934" y="1319924"/>
            <a:chExt cx="3038142" cy="2464745"/>
          </a:xfrm>
        </p:grpSpPr>
        <p:sp>
          <p:nvSpPr>
            <p:cNvPr id="6" name="Oval 5"/>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ardrop 6"/>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24504441"/>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5198865" cy="584776"/>
          </a:xfrm>
          <a:prstGeom prst="rect">
            <a:avLst/>
          </a:prstGeom>
          <a:noFill/>
        </p:spPr>
        <p:txBody>
          <a:bodyPr wrap="none" rtlCol="0">
            <a:spAutoFit/>
          </a:bodyPr>
          <a:lstStyle/>
          <a:p>
            <a:pPr defTabSz="914400"/>
            <a:r>
              <a:rPr lang="en-US" sz="3200" dirty="0" smtClean="0">
                <a:solidFill>
                  <a:schemeClr val="bg1"/>
                </a:solidFill>
                <a:latin typeface="Avenir Heavy"/>
                <a:cs typeface="Avenir Heavy"/>
              </a:rPr>
              <a:t>Symptoms of unstable AD</a:t>
            </a:r>
            <a:endParaRPr lang="en-US" sz="3200" dirty="0">
              <a:solidFill>
                <a:schemeClr val="bg1"/>
              </a:solidFill>
              <a:latin typeface="Avenir Heavy"/>
              <a:cs typeface="Avenir Heavy"/>
            </a:endParaRPr>
          </a:p>
        </p:txBody>
      </p:sp>
      <p:sp>
        <p:nvSpPr>
          <p:cNvPr id="6" name="TextBox 5"/>
          <p:cNvSpPr txBox="1"/>
          <p:nvPr/>
        </p:nvSpPr>
        <p:spPr>
          <a:xfrm>
            <a:off x="228600" y="764990"/>
            <a:ext cx="8770311" cy="292695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Indicators of instability tend to be increases or decreases in operational parameters:</a:t>
            </a:r>
          </a:p>
          <a:p>
            <a:pPr>
              <a:lnSpc>
                <a:spcPct val="120000"/>
              </a:lnSpc>
            </a:pPr>
            <a:endParaRPr lang="en-US" sz="1000" dirty="0">
              <a:solidFill>
                <a:prstClr val="black"/>
              </a:solidFill>
              <a:latin typeface="Avenir Medium"/>
              <a:cs typeface="Avenir Medium"/>
              <a:sym typeface="Wingdings"/>
            </a:endParaRPr>
          </a:p>
          <a:p>
            <a:pPr>
              <a:lnSpc>
                <a:spcPct val="120000"/>
              </a:lnSpc>
            </a:pPr>
            <a:r>
              <a:rPr lang="en-US" dirty="0" smtClean="0">
                <a:solidFill>
                  <a:prstClr val="black"/>
                </a:solidFill>
                <a:latin typeface="Avenir Medium"/>
                <a:cs typeface="Avenir Medium"/>
                <a:sym typeface="Wingdings"/>
              </a:rPr>
              <a:t>	</a:t>
            </a:r>
            <a:r>
              <a:rPr lang="en-US" u="sng" dirty="0" smtClean="0">
                <a:solidFill>
                  <a:prstClr val="black"/>
                </a:solidFill>
                <a:latin typeface="Avenir Black"/>
                <a:cs typeface="Avenir Black"/>
                <a:sym typeface="Wingdings"/>
              </a:rPr>
              <a:t>Decreased</a:t>
            </a:r>
            <a:r>
              <a:rPr lang="en-US" dirty="0" smtClean="0">
                <a:solidFill>
                  <a:prstClr val="black"/>
                </a:solidFill>
                <a:latin typeface="Avenir Black"/>
                <a:cs typeface="Avenir Black"/>
                <a:sym typeface="Wingdings"/>
              </a:rPr>
              <a:t>:</a:t>
            </a:r>
          </a:p>
          <a:p>
            <a:pPr marL="742950" lvl="1" indent="-285750">
              <a:lnSpc>
                <a:spcPct val="120000"/>
              </a:lnSpc>
              <a:buFont typeface="Arial"/>
              <a:buChar char="•"/>
            </a:pPr>
            <a:r>
              <a:rPr lang="en-US" dirty="0" smtClean="0">
                <a:solidFill>
                  <a:prstClr val="black"/>
                </a:solidFill>
                <a:latin typeface="Avenir Medium"/>
                <a:cs typeface="Avenir Medium"/>
                <a:sym typeface="Wingdings"/>
              </a:rPr>
              <a:t>Biogas production</a:t>
            </a:r>
          </a:p>
          <a:p>
            <a:pPr marL="742950" lvl="1" indent="-285750">
              <a:lnSpc>
                <a:spcPct val="120000"/>
              </a:lnSpc>
              <a:buFont typeface="Arial"/>
              <a:buChar char="•"/>
            </a:pPr>
            <a:r>
              <a:rPr lang="en-US" dirty="0" smtClean="0">
                <a:solidFill>
                  <a:prstClr val="black"/>
                </a:solidFill>
                <a:latin typeface="Avenir Medium"/>
                <a:cs typeface="Avenir Medium"/>
                <a:sym typeface="Wingdings"/>
              </a:rPr>
              <a:t>Methane production</a:t>
            </a:r>
          </a:p>
          <a:p>
            <a:pPr marL="742950" lvl="1" indent="-285750">
              <a:lnSpc>
                <a:spcPct val="120000"/>
              </a:lnSpc>
              <a:buFont typeface="Arial"/>
              <a:buChar char="•"/>
            </a:pPr>
            <a:r>
              <a:rPr lang="en-US" dirty="0" smtClean="0">
                <a:solidFill>
                  <a:prstClr val="black"/>
                </a:solidFill>
                <a:latin typeface="Avenir Medium"/>
                <a:cs typeface="Avenir Medium"/>
                <a:sym typeface="Wingdings"/>
              </a:rPr>
              <a:t>Alkalinity</a:t>
            </a:r>
          </a:p>
          <a:p>
            <a:pPr marL="742950" lvl="1" indent="-285750">
              <a:lnSpc>
                <a:spcPct val="120000"/>
              </a:lnSpc>
              <a:buFont typeface="Arial"/>
              <a:buChar char="•"/>
            </a:pPr>
            <a:r>
              <a:rPr lang="en-US" dirty="0" smtClean="0">
                <a:solidFill>
                  <a:prstClr val="black"/>
                </a:solidFill>
                <a:latin typeface="Avenir Medium"/>
                <a:cs typeface="Avenir Medium"/>
                <a:sym typeface="Wingdings"/>
              </a:rPr>
              <a:t>pH</a:t>
            </a:r>
          </a:p>
          <a:p>
            <a:pPr marL="742950" lvl="1" indent="-285750">
              <a:lnSpc>
                <a:spcPct val="120000"/>
              </a:lnSpc>
              <a:buFont typeface="Arial"/>
              <a:buChar char="•"/>
            </a:pPr>
            <a:r>
              <a:rPr lang="en-US" dirty="0" smtClean="0">
                <a:solidFill>
                  <a:prstClr val="black"/>
                </a:solidFill>
                <a:latin typeface="Avenir Medium"/>
                <a:cs typeface="Avenir Medium"/>
                <a:sym typeface="Wingdings"/>
              </a:rPr>
              <a:t>Destruction of volatile solids (VS)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5" name="TextBox 4"/>
          <p:cNvSpPr txBox="1"/>
          <p:nvPr/>
        </p:nvSpPr>
        <p:spPr>
          <a:xfrm>
            <a:off x="8623490" y="4519080"/>
            <a:ext cx="184666" cy="369332"/>
          </a:xfrm>
          <a:prstGeom prst="rect">
            <a:avLst/>
          </a:prstGeom>
          <a:noFill/>
        </p:spPr>
        <p:txBody>
          <a:bodyPr wrap="none" rtlCol="0">
            <a:spAutoFit/>
          </a:bodyPr>
          <a:lstStyle/>
          <a:p>
            <a:endParaRPr lang="en-US" dirty="0"/>
          </a:p>
        </p:txBody>
      </p:sp>
      <p:sp>
        <p:nvSpPr>
          <p:cNvPr id="8" name="TextBox 7"/>
          <p:cNvSpPr txBox="1"/>
          <p:nvPr/>
        </p:nvSpPr>
        <p:spPr>
          <a:xfrm>
            <a:off x="5005852" y="1643527"/>
            <a:ext cx="2390398" cy="923330"/>
          </a:xfrm>
          <a:prstGeom prst="rect">
            <a:avLst/>
          </a:prstGeom>
          <a:noFill/>
        </p:spPr>
        <p:txBody>
          <a:bodyPr wrap="none" rtlCol="0">
            <a:spAutoFit/>
          </a:bodyPr>
          <a:lstStyle/>
          <a:p>
            <a:r>
              <a:rPr lang="en-US" u="sng" dirty="0" smtClean="0">
                <a:latin typeface="Avenir Black"/>
                <a:cs typeface="Avenir Black"/>
              </a:rPr>
              <a:t>Increased</a:t>
            </a:r>
            <a:r>
              <a:rPr lang="en-US" dirty="0" smtClean="0">
                <a:latin typeface="Avenir Black"/>
                <a:cs typeface="Avenir Black"/>
              </a:rPr>
              <a:t>:</a:t>
            </a:r>
          </a:p>
          <a:p>
            <a:pPr marL="285750" indent="-285750">
              <a:buFont typeface="Arial"/>
              <a:buChar char="•"/>
            </a:pPr>
            <a:r>
              <a:rPr lang="en-US" dirty="0" smtClean="0">
                <a:latin typeface="Avenir Medium"/>
                <a:cs typeface="Avenir Medium"/>
              </a:rPr>
              <a:t>VFA concentration</a:t>
            </a:r>
          </a:p>
          <a:p>
            <a:pPr marL="285750" indent="-285750">
              <a:buFont typeface="Arial"/>
              <a:buChar char="•"/>
            </a:pPr>
            <a:r>
              <a:rPr lang="en-US" dirty="0" smtClean="0">
                <a:latin typeface="Avenir Medium"/>
                <a:cs typeface="Avenir Medium"/>
              </a:rPr>
              <a:t>% CO2 in biogas</a:t>
            </a:r>
            <a:endParaRPr lang="en-US" dirty="0">
              <a:latin typeface="Avenir Medium"/>
              <a:cs typeface="Avenir Medium"/>
            </a:endParaRPr>
          </a:p>
        </p:txBody>
      </p:sp>
      <p:sp>
        <p:nvSpPr>
          <p:cNvPr id="9" name="TextBox 8"/>
          <p:cNvSpPr txBox="1"/>
          <p:nvPr/>
        </p:nvSpPr>
        <p:spPr>
          <a:xfrm>
            <a:off x="228600" y="3691946"/>
            <a:ext cx="8770311"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Methane</a:t>
            </a:r>
            <a:r>
              <a:rPr lang="en-US" dirty="0" smtClean="0">
                <a:solidFill>
                  <a:prstClr val="black"/>
                </a:solidFill>
                <a:latin typeface="Avenir Medium"/>
                <a:cs typeface="Avenir Medium"/>
                <a:sym typeface="Wingdings"/>
              </a:rPr>
              <a:t> is a better indicator than biogas volume.</a:t>
            </a:r>
          </a:p>
          <a:p>
            <a:pPr marL="285750" indent="-285750">
              <a:lnSpc>
                <a:spcPct val="120000"/>
              </a:lnSpc>
              <a:buFont typeface="Arial"/>
              <a:buChar char="•"/>
            </a:pPr>
            <a:r>
              <a:rPr lang="en-US" dirty="0" smtClean="0">
                <a:solidFill>
                  <a:prstClr val="black"/>
                </a:solidFill>
                <a:latin typeface="Avenir Medium"/>
                <a:cs typeface="Avenir Medium"/>
                <a:sym typeface="Wingdings"/>
              </a:rPr>
              <a:t>Changes in feedstock (drop in volume of VS content) normally decrease biogas &amp; methane production.</a:t>
            </a:r>
          </a:p>
        </p:txBody>
      </p:sp>
      <p:sp>
        <p:nvSpPr>
          <p:cNvPr id="10" name="TextBox 9"/>
          <p:cNvSpPr txBox="1"/>
          <p:nvPr/>
        </p:nvSpPr>
        <p:spPr>
          <a:xfrm>
            <a:off x="228600" y="4850699"/>
            <a:ext cx="8770311" cy="126496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Drops in methane + alkalinity</a:t>
            </a:r>
            <a:r>
              <a:rPr lang="en-US" dirty="0" smtClean="0">
                <a:solidFill>
                  <a:prstClr val="black"/>
                </a:solidFill>
                <a:latin typeface="Avenir Medium"/>
                <a:cs typeface="Avenir Medium"/>
                <a:sym typeface="Wingdings"/>
              </a:rPr>
              <a:t> are significant indicators of methanogen toxicity.</a:t>
            </a:r>
          </a:p>
          <a:p>
            <a:pPr>
              <a:lnSpc>
                <a:spcPct val="120000"/>
              </a:lnSpc>
            </a:pPr>
            <a:endParaRPr lang="en-US" sz="1000" dirty="0">
              <a:solidFill>
                <a:prstClr val="black"/>
              </a:solidFill>
              <a:latin typeface="Avenir Medium"/>
              <a:cs typeface="Avenir Medium"/>
              <a:sym typeface="Wingdings"/>
            </a:endParaRPr>
          </a:p>
          <a:p>
            <a:pPr>
              <a:lnSpc>
                <a:spcPct val="120000"/>
              </a:lnSpc>
            </a:pPr>
            <a:r>
              <a:rPr lang="en-US" dirty="0" smtClean="0">
                <a:solidFill>
                  <a:prstClr val="black"/>
                </a:solidFill>
                <a:latin typeface="Avenir Black"/>
                <a:cs typeface="Avenir Black"/>
                <a:sym typeface="Wingdings"/>
              </a:rPr>
              <a:t>Drop in methane </a:t>
            </a:r>
            <a:r>
              <a:rPr lang="en-US" dirty="0" smtClean="0">
                <a:solidFill>
                  <a:prstClr val="black"/>
                </a:solidFill>
                <a:latin typeface="Avenir Medium"/>
                <a:cs typeface="Avenir Medium"/>
                <a:sym typeface="Wingdings"/>
              </a:rPr>
              <a:t>(but not alkalinity) indicates that both fermenters &amp; methanogens are inhibited.</a:t>
            </a:r>
            <a:endParaRPr lang="en-US" dirty="0" smtClean="0">
              <a:solidFill>
                <a:prstClr val="black"/>
              </a:solidFill>
              <a:latin typeface="Avenir Black"/>
              <a:cs typeface="Avenir Black"/>
              <a:sym typeface="Wingdings"/>
            </a:endParaRPr>
          </a:p>
        </p:txBody>
      </p:sp>
      <p:grpSp>
        <p:nvGrpSpPr>
          <p:cNvPr id="11" name="Group 10"/>
          <p:cNvGrpSpPr/>
          <p:nvPr/>
        </p:nvGrpSpPr>
        <p:grpSpPr>
          <a:xfrm>
            <a:off x="8098116" y="14530"/>
            <a:ext cx="830994" cy="634504"/>
            <a:chOff x="2066934" y="1319924"/>
            <a:chExt cx="3038142" cy="2464745"/>
          </a:xfrm>
        </p:grpSpPr>
        <p:sp>
          <p:nvSpPr>
            <p:cNvPr id="12" name="Oval 11"/>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ardrop 12"/>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66488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6239521" cy="584776"/>
          </a:xfrm>
          <a:prstGeom prst="rect">
            <a:avLst/>
          </a:prstGeom>
          <a:noFill/>
        </p:spPr>
        <p:txBody>
          <a:bodyPr wrap="none" rtlCol="0">
            <a:spAutoFit/>
          </a:bodyPr>
          <a:lstStyle/>
          <a:p>
            <a:pPr defTabSz="914400"/>
            <a:r>
              <a:rPr lang="en-US" sz="3200" dirty="0" smtClean="0">
                <a:solidFill>
                  <a:schemeClr val="bg1"/>
                </a:solidFill>
                <a:latin typeface="Avenir Heavy"/>
                <a:cs typeface="Avenir Heavy"/>
              </a:rPr>
              <a:t>7 causes of unstable (upset) AD</a:t>
            </a:r>
            <a:endParaRPr lang="en-US" sz="3200" dirty="0">
              <a:solidFill>
                <a:schemeClr val="bg1"/>
              </a:solidFill>
              <a:latin typeface="Avenir Heavy"/>
              <a:cs typeface="Avenir Heavy"/>
            </a:endParaRPr>
          </a:p>
        </p:txBody>
      </p:sp>
      <p:sp>
        <p:nvSpPr>
          <p:cNvPr id="6" name="TextBox 5"/>
          <p:cNvSpPr txBox="1"/>
          <p:nvPr/>
        </p:nvSpPr>
        <p:spPr>
          <a:xfrm>
            <a:off x="228600" y="764990"/>
            <a:ext cx="8770311" cy="3642536"/>
          </a:xfrm>
          <a:prstGeom prst="rect">
            <a:avLst/>
          </a:prstGeom>
          <a:noFill/>
        </p:spPr>
        <p:txBody>
          <a:bodyPr wrap="square" rtlCol="0">
            <a:spAutoFit/>
          </a:bodyPr>
          <a:lstStyle/>
          <a:p>
            <a:pPr>
              <a:lnSpc>
                <a:spcPct val="120000"/>
              </a:lnSpc>
            </a:pPr>
            <a:r>
              <a:rPr lang="en-US" dirty="0" smtClean="0">
                <a:solidFill>
                  <a:prstClr val="black"/>
                </a:solidFill>
                <a:latin typeface="Avenir Medium"/>
                <a:cs typeface="Avenir Medium"/>
                <a:sym typeface="Wingdings"/>
              </a:rPr>
              <a:t>Interruptions in steady state conditions cause upset &amp; unstable AD. We can boil down the causes to </a:t>
            </a:r>
            <a:r>
              <a:rPr lang="en-US" dirty="0" smtClean="0">
                <a:solidFill>
                  <a:prstClr val="black"/>
                </a:solidFill>
                <a:latin typeface="Avenir Black"/>
                <a:cs typeface="Avenir Black"/>
                <a:sym typeface="Wingdings"/>
              </a:rPr>
              <a:t>seven basic conditions:</a:t>
            </a:r>
          </a:p>
          <a:p>
            <a:pPr marL="800100" lvl="1" indent="-342900">
              <a:lnSpc>
                <a:spcPct val="150000"/>
              </a:lnSpc>
              <a:buFont typeface="+mj-lt"/>
              <a:buAutoNum type="arabicPeriod"/>
            </a:pPr>
            <a:r>
              <a:rPr lang="en-US" dirty="0" smtClean="0">
                <a:solidFill>
                  <a:prstClr val="black"/>
                </a:solidFill>
                <a:latin typeface="Avenir Medium"/>
                <a:cs typeface="Avenir Medium"/>
                <a:sym typeface="Wingdings"/>
              </a:rPr>
              <a:t>Hydraulic overload</a:t>
            </a:r>
          </a:p>
          <a:p>
            <a:pPr marL="800100" lvl="1" indent="-342900">
              <a:lnSpc>
                <a:spcPct val="150000"/>
              </a:lnSpc>
              <a:buFont typeface="+mj-lt"/>
              <a:buAutoNum type="arabicPeriod"/>
            </a:pPr>
            <a:r>
              <a:rPr lang="en-US" dirty="0" smtClean="0">
                <a:solidFill>
                  <a:prstClr val="black"/>
                </a:solidFill>
                <a:latin typeface="Avenir Medium"/>
                <a:cs typeface="Avenir Medium"/>
                <a:sym typeface="Wingdings"/>
              </a:rPr>
              <a:t>Organic overload</a:t>
            </a:r>
          </a:p>
          <a:p>
            <a:pPr marL="800100" lvl="1" indent="-342900">
              <a:lnSpc>
                <a:spcPct val="150000"/>
              </a:lnSpc>
              <a:buFont typeface="+mj-lt"/>
              <a:buAutoNum type="arabicPeriod"/>
            </a:pPr>
            <a:r>
              <a:rPr lang="en-US" dirty="0" smtClean="0">
                <a:solidFill>
                  <a:prstClr val="black"/>
                </a:solidFill>
                <a:latin typeface="Avenir Medium"/>
                <a:cs typeface="Avenir Medium"/>
                <a:sym typeface="Wingdings"/>
              </a:rPr>
              <a:t>pH change</a:t>
            </a:r>
          </a:p>
          <a:p>
            <a:pPr marL="800100" lvl="1" indent="-342900">
              <a:lnSpc>
                <a:spcPct val="150000"/>
              </a:lnSpc>
              <a:buFont typeface="+mj-lt"/>
              <a:buAutoNum type="arabicPeriod"/>
            </a:pPr>
            <a:r>
              <a:rPr lang="en-US" dirty="0" smtClean="0">
                <a:solidFill>
                  <a:prstClr val="black"/>
                </a:solidFill>
                <a:latin typeface="Avenir Medium"/>
                <a:cs typeface="Avenir Medium"/>
                <a:sym typeface="Wingdings"/>
              </a:rPr>
              <a:t>Temperature fluctuation</a:t>
            </a:r>
          </a:p>
          <a:p>
            <a:pPr marL="800100" lvl="1" indent="-342900">
              <a:lnSpc>
                <a:spcPct val="150000"/>
              </a:lnSpc>
              <a:buFont typeface="+mj-lt"/>
              <a:buAutoNum type="arabicPeriod"/>
            </a:pPr>
            <a:r>
              <a:rPr lang="en-US" dirty="0" smtClean="0">
                <a:solidFill>
                  <a:prstClr val="black"/>
                </a:solidFill>
                <a:latin typeface="Avenir Medium"/>
                <a:cs typeface="Avenir Medium"/>
                <a:sym typeface="Wingdings"/>
              </a:rPr>
              <a:t>Toxicity</a:t>
            </a:r>
          </a:p>
          <a:p>
            <a:pPr marL="800100" lvl="1" indent="-342900">
              <a:lnSpc>
                <a:spcPct val="150000"/>
              </a:lnSpc>
              <a:buFont typeface="+mj-lt"/>
              <a:buAutoNum type="arabicPeriod"/>
            </a:pPr>
            <a:r>
              <a:rPr lang="en-US" dirty="0" smtClean="0">
                <a:solidFill>
                  <a:prstClr val="black"/>
                </a:solidFill>
                <a:latin typeface="Avenir Medium"/>
                <a:cs typeface="Avenir Medium"/>
                <a:sym typeface="Wingdings"/>
              </a:rPr>
              <a:t>Large purge of sludge</a:t>
            </a:r>
          </a:p>
          <a:p>
            <a:pPr marL="800100" lvl="1" indent="-342900">
              <a:lnSpc>
                <a:spcPct val="150000"/>
              </a:lnSpc>
              <a:buFont typeface="+mj-lt"/>
              <a:buAutoNum type="arabicPeriod"/>
            </a:pPr>
            <a:r>
              <a:rPr lang="en-US" dirty="0" smtClean="0">
                <a:solidFill>
                  <a:prstClr val="black"/>
                </a:solidFill>
                <a:latin typeface="Avenir Medium"/>
                <a:cs typeface="Avenir Medium"/>
                <a:sym typeface="Wingdings"/>
              </a:rPr>
              <a:t>Sudden changes</a:t>
            </a: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5" name="TextBox 4"/>
          <p:cNvSpPr txBox="1"/>
          <p:nvPr/>
        </p:nvSpPr>
        <p:spPr>
          <a:xfrm>
            <a:off x="8623490" y="4519080"/>
            <a:ext cx="184666" cy="369332"/>
          </a:xfrm>
          <a:prstGeom prst="rect">
            <a:avLst/>
          </a:prstGeom>
          <a:noFill/>
        </p:spPr>
        <p:txBody>
          <a:bodyPr wrap="none" rtlCol="0">
            <a:spAutoFit/>
          </a:bodyPr>
          <a:lstStyle/>
          <a:p>
            <a:endParaRPr lang="en-US" dirty="0"/>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4680223"/>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289102" cy="584776"/>
          </a:xfrm>
          <a:prstGeom prst="rect">
            <a:avLst/>
          </a:prstGeom>
          <a:noFill/>
        </p:spPr>
        <p:txBody>
          <a:bodyPr wrap="none" rtlCol="0">
            <a:spAutoFit/>
          </a:bodyPr>
          <a:lstStyle/>
          <a:p>
            <a:pPr defTabSz="914400"/>
            <a:r>
              <a:rPr lang="en-US" sz="3200" dirty="0" smtClean="0">
                <a:solidFill>
                  <a:schemeClr val="bg1"/>
                </a:solidFill>
                <a:latin typeface="Avenir Heavy"/>
                <a:cs typeface="Avenir Heavy"/>
              </a:rPr>
              <a:t>1. Hydraulic overload</a:t>
            </a:r>
            <a:endParaRPr lang="en-US" sz="3200" dirty="0">
              <a:solidFill>
                <a:schemeClr val="bg1"/>
              </a:solidFill>
              <a:latin typeface="Avenir Heavy"/>
              <a:cs typeface="Avenir Heavy"/>
            </a:endParaRPr>
          </a:p>
        </p:txBody>
      </p:sp>
      <p:sp>
        <p:nvSpPr>
          <p:cNvPr id="6" name="TextBox 5"/>
          <p:cNvSpPr txBox="1"/>
          <p:nvPr/>
        </p:nvSpPr>
        <p:spPr>
          <a:xfrm>
            <a:off x="228600" y="764990"/>
            <a:ext cx="8770311" cy="4404284"/>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Hydraulic overload: </a:t>
            </a:r>
            <a:r>
              <a:rPr lang="en-US" dirty="0" smtClean="0">
                <a:solidFill>
                  <a:prstClr val="black"/>
                </a:solidFill>
                <a:latin typeface="Avenir Medium"/>
                <a:cs typeface="Avenir Medium"/>
                <a:sym typeface="Wingdings"/>
              </a:rPr>
              <a:t>when the HRT is reduced too much, so that methanogens are unable to reproduce fast enough to replace bacteria lost to washout (removal along with effluent).</a:t>
            </a:r>
          </a:p>
          <a:p>
            <a:pPr marL="742950" lvl="1" indent="-285750">
              <a:lnSpc>
                <a:spcPct val="120000"/>
              </a:lnSpc>
              <a:buFont typeface="Arial"/>
              <a:buChar char="•"/>
            </a:pPr>
            <a:r>
              <a:rPr lang="en-US" dirty="0" smtClean="0">
                <a:solidFill>
                  <a:prstClr val="black"/>
                </a:solidFill>
                <a:latin typeface="Avenir Medium"/>
                <a:cs typeface="Avenir Medium"/>
                <a:sym typeface="Wingdings"/>
              </a:rPr>
              <a:t>Overfeeding</a:t>
            </a:r>
          </a:p>
          <a:p>
            <a:pPr marL="742950" lvl="1" indent="-285750">
              <a:lnSpc>
                <a:spcPct val="120000"/>
              </a:lnSpc>
              <a:buFont typeface="Arial"/>
              <a:buChar char="•"/>
            </a:pPr>
            <a:r>
              <a:rPr lang="en-US" dirty="0" smtClean="0">
                <a:solidFill>
                  <a:prstClr val="black"/>
                </a:solidFill>
                <a:latin typeface="Avenir Medium"/>
                <a:cs typeface="Avenir Medium"/>
                <a:sym typeface="Wingdings"/>
              </a:rPr>
              <a:t>Purging sludge</a:t>
            </a:r>
          </a:p>
          <a:p>
            <a:pPr marL="742950" lvl="1" indent="-285750">
              <a:lnSpc>
                <a:spcPct val="120000"/>
              </a:lnSpc>
              <a:buFont typeface="Arial"/>
              <a:buChar char="•"/>
            </a:pPr>
            <a:r>
              <a:rPr lang="en-US" dirty="0" smtClean="0">
                <a:solidFill>
                  <a:prstClr val="black"/>
                </a:solidFill>
                <a:latin typeface="Avenir Medium"/>
                <a:cs typeface="Avenir Medium"/>
                <a:sym typeface="Wingdings"/>
              </a:rPr>
              <a:t>Reduction in digester volume</a:t>
            </a:r>
          </a:p>
          <a:p>
            <a:pPr marL="742950" lvl="1" indent="-285750">
              <a:lnSpc>
                <a:spcPct val="120000"/>
              </a:lnSpc>
              <a:buFont typeface="Arial"/>
              <a:buChar char="•"/>
            </a:pPr>
            <a:endParaRPr lang="en-US" dirty="0">
              <a:solidFill>
                <a:prstClr val="black"/>
              </a:solidFill>
              <a:latin typeface="Avenir Medium"/>
              <a:cs typeface="Avenir Medium"/>
              <a:sym typeface="Wingdings"/>
            </a:endParaRPr>
          </a:p>
          <a:p>
            <a:pPr>
              <a:lnSpc>
                <a:spcPct val="120000"/>
              </a:lnSpc>
            </a:pPr>
            <a:r>
              <a:rPr lang="en-US" dirty="0">
                <a:solidFill>
                  <a:prstClr val="black"/>
                </a:solidFill>
                <a:latin typeface="Avenir Black"/>
                <a:cs typeface="Avenir Black"/>
                <a:sym typeface="Wingdings"/>
              </a:rPr>
              <a:t>S</a:t>
            </a:r>
            <a:r>
              <a:rPr lang="en-US" dirty="0" smtClean="0">
                <a:solidFill>
                  <a:prstClr val="black"/>
                </a:solidFill>
                <a:latin typeface="Avenir Black"/>
                <a:cs typeface="Avenir Black"/>
                <a:sym typeface="Wingdings"/>
              </a:rPr>
              <a:t>ymptoms of hydraulic overload:</a:t>
            </a:r>
          </a:p>
          <a:p>
            <a:pPr marL="742950" lvl="1" indent="-285750">
              <a:lnSpc>
                <a:spcPct val="120000"/>
              </a:lnSpc>
              <a:buFont typeface="Arial"/>
              <a:buChar char="•"/>
            </a:pPr>
            <a:r>
              <a:rPr lang="en-US" dirty="0" smtClean="0">
                <a:solidFill>
                  <a:prstClr val="black"/>
                </a:solidFill>
                <a:latin typeface="Avenir Medium"/>
                <a:cs typeface="Avenir Medium"/>
                <a:sym typeface="Wingdings"/>
              </a:rPr>
              <a:t>Loss of alkalinity</a:t>
            </a:r>
          </a:p>
          <a:p>
            <a:pPr marL="742950" lvl="1" indent="-285750">
              <a:lnSpc>
                <a:spcPct val="120000"/>
              </a:lnSpc>
              <a:buFont typeface="Arial"/>
              <a:buChar char="•"/>
            </a:pPr>
            <a:r>
              <a:rPr lang="en-US" dirty="0" smtClean="0">
                <a:solidFill>
                  <a:prstClr val="black"/>
                </a:solidFill>
                <a:latin typeface="Avenir Medium"/>
                <a:cs typeface="Avenir Medium"/>
                <a:sym typeface="Wingdings"/>
              </a:rPr>
              <a:t>Build up of organic acids (sour digester)</a:t>
            </a:r>
          </a:p>
          <a:p>
            <a:pPr marL="742950" lvl="1" indent="-285750">
              <a:lnSpc>
                <a:spcPct val="120000"/>
              </a:lnSpc>
              <a:buFont typeface="Arial"/>
              <a:buChar char="•"/>
            </a:pPr>
            <a:r>
              <a:rPr lang="en-US" dirty="0" smtClean="0">
                <a:solidFill>
                  <a:prstClr val="black"/>
                </a:solidFill>
                <a:latin typeface="Avenir Medium"/>
                <a:cs typeface="Avenir Medium"/>
                <a:sym typeface="Wingdings"/>
              </a:rPr>
              <a:t>Drop in digester temperature</a:t>
            </a:r>
          </a:p>
          <a:p>
            <a:pPr marL="742950" lvl="1" indent="-285750">
              <a:lnSpc>
                <a:spcPct val="120000"/>
              </a:lnSpc>
              <a:buFont typeface="Arial"/>
              <a:buChar char="•"/>
            </a:pPr>
            <a:r>
              <a:rPr lang="en-US" dirty="0" smtClean="0">
                <a:solidFill>
                  <a:prstClr val="black"/>
                </a:solidFill>
                <a:latin typeface="Avenir Medium"/>
                <a:cs typeface="Avenir Medium"/>
                <a:sym typeface="Wingdings"/>
              </a:rPr>
              <a:t>Decreased methane production</a:t>
            </a:r>
          </a:p>
          <a:p>
            <a:pPr marL="742950" lvl="1" indent="-285750">
              <a:lnSpc>
                <a:spcPct val="120000"/>
              </a:lnSpc>
              <a:buFont typeface="Arial"/>
              <a:buChar char="•"/>
            </a:pPr>
            <a:r>
              <a:rPr lang="en-US" dirty="0" smtClean="0">
                <a:solidFill>
                  <a:prstClr val="black"/>
                </a:solidFill>
                <a:latin typeface="Avenir Medium"/>
                <a:cs typeface="Avenir Medium"/>
                <a:sym typeface="Wingdings"/>
              </a:rPr>
              <a:t>Decreased VS destruction</a:t>
            </a:r>
            <a:endParaRPr lang="en-US" dirty="0" smtClean="0">
              <a:solidFill>
                <a:prstClr val="black"/>
              </a:solidFill>
              <a:latin typeface="Avenir Black"/>
              <a:cs typeface="Avenir Black"/>
              <a:sym typeface="Wingdings"/>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5" name="TextBox 4"/>
          <p:cNvSpPr txBox="1"/>
          <p:nvPr/>
        </p:nvSpPr>
        <p:spPr>
          <a:xfrm>
            <a:off x="8623490" y="4519080"/>
            <a:ext cx="184666" cy="369332"/>
          </a:xfrm>
          <a:prstGeom prst="rect">
            <a:avLst/>
          </a:prstGeom>
          <a:noFill/>
        </p:spPr>
        <p:txBody>
          <a:bodyPr wrap="none" rtlCol="0">
            <a:spAutoFit/>
          </a:bodyPr>
          <a:lstStyle/>
          <a:p>
            <a:endParaRPr lang="en-US" dirty="0"/>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38829212"/>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1042730" cy="584776"/>
          </a:xfrm>
          <a:prstGeom prst="rect">
            <a:avLst/>
          </a:prstGeom>
          <a:noFill/>
        </p:spPr>
        <p:txBody>
          <a:bodyPr wrap="none" rtlCol="0">
            <a:spAutoFit/>
          </a:bodyPr>
          <a:lstStyle/>
          <a:p>
            <a:pPr defTabSz="914400"/>
            <a:r>
              <a:rPr lang="en-US" sz="3200" dirty="0" smtClean="0">
                <a:solidFill>
                  <a:schemeClr val="bg1"/>
                </a:solidFill>
                <a:latin typeface="Avenir Heavy"/>
                <a:cs typeface="Avenir Heavy"/>
              </a:rPr>
              <a:t>2</a:t>
            </a:r>
            <a:r>
              <a:rPr lang="en-US" sz="3200" dirty="0">
                <a:solidFill>
                  <a:schemeClr val="bg1"/>
                </a:solidFill>
                <a:latin typeface="Avenir Heavy"/>
                <a:cs typeface="Avenir Heavy"/>
              </a:rPr>
              <a:t> </a:t>
            </a:r>
            <a:r>
              <a:rPr lang="en-US" sz="3200" dirty="0" smtClean="0">
                <a:solidFill>
                  <a:schemeClr val="bg1"/>
                </a:solidFill>
                <a:latin typeface="Avenir Heavy"/>
                <a:cs typeface="Avenir Heavy"/>
              </a:rPr>
              <a:t>- 7</a:t>
            </a:r>
            <a:endParaRPr lang="en-US" sz="3200" dirty="0">
              <a:solidFill>
                <a:schemeClr val="bg1"/>
              </a:solidFill>
              <a:latin typeface="Avenir Heavy"/>
              <a:cs typeface="Avenir Heavy"/>
            </a:endParaRPr>
          </a:p>
        </p:txBody>
      </p:sp>
      <p:sp>
        <p:nvSpPr>
          <p:cNvPr id="6" name="TextBox 5"/>
          <p:cNvSpPr txBox="1"/>
          <p:nvPr/>
        </p:nvSpPr>
        <p:spPr>
          <a:xfrm>
            <a:off x="118243" y="764990"/>
            <a:ext cx="8770311" cy="1154162"/>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2. Organic overload: </a:t>
            </a:r>
            <a:r>
              <a:rPr lang="en-US" dirty="0" smtClean="0">
                <a:solidFill>
                  <a:prstClr val="black"/>
                </a:solidFill>
                <a:latin typeface="Avenir Medium"/>
                <a:cs typeface="Avenir Medium"/>
                <a:sym typeface="Wingdings"/>
              </a:rPr>
              <a:t>when the organic loading rate is too high.</a:t>
            </a:r>
          </a:p>
          <a:p>
            <a:pPr>
              <a:lnSpc>
                <a:spcPct val="120000"/>
              </a:lnSpc>
            </a:pPr>
            <a:endParaRPr lang="en-US" sz="300" dirty="0">
              <a:solidFill>
                <a:prstClr val="black"/>
              </a:solidFill>
              <a:latin typeface="Avenir Medium"/>
              <a:cs typeface="Avenir Medium"/>
              <a:sym typeface="Wingdings"/>
            </a:endParaRPr>
          </a:p>
          <a:p>
            <a:pPr>
              <a:lnSpc>
                <a:spcPct val="120000"/>
              </a:lnSpc>
            </a:pPr>
            <a:r>
              <a:rPr lang="en-US" dirty="0">
                <a:solidFill>
                  <a:prstClr val="black"/>
                </a:solidFill>
                <a:latin typeface="Avenir Black"/>
                <a:cs typeface="Avenir Black"/>
                <a:sym typeface="Wingdings"/>
              </a:rPr>
              <a:t> </a:t>
            </a:r>
            <a:r>
              <a:rPr lang="en-US" dirty="0" smtClean="0">
                <a:solidFill>
                  <a:prstClr val="black"/>
                </a:solidFill>
                <a:latin typeface="Avenir Black"/>
                <a:cs typeface="Avenir Black"/>
                <a:sym typeface="Wingdings"/>
              </a:rPr>
              <a:t>   Symptoms of organic overload:</a:t>
            </a:r>
          </a:p>
          <a:p>
            <a:pPr marL="742950" lvl="1" indent="-285750">
              <a:lnSpc>
                <a:spcPct val="120000"/>
              </a:lnSpc>
              <a:buFont typeface="Arial"/>
              <a:buChar char="•"/>
            </a:pPr>
            <a:r>
              <a:rPr lang="en-US" dirty="0" smtClean="0">
                <a:solidFill>
                  <a:prstClr val="black"/>
                </a:solidFill>
                <a:latin typeface="Avenir Medium"/>
                <a:cs typeface="Avenir Medium"/>
                <a:sym typeface="Wingdings"/>
              </a:rPr>
              <a:t>Overfeeding high protein feedstock causes build up of ammonia.</a:t>
            </a:r>
            <a:endParaRPr lang="en-US" dirty="0" smtClean="0">
              <a:solidFill>
                <a:prstClr val="black"/>
              </a:solidFill>
              <a:latin typeface="Avenir Black"/>
              <a:cs typeface="Avenir Black"/>
              <a:sym typeface="Wingdings"/>
            </a:endParaRPr>
          </a:p>
        </p:txBody>
      </p:sp>
      <p:sp>
        <p:nvSpPr>
          <p:cNvPr id="4" name="TextBox 3"/>
          <p:cNvSpPr txBox="1"/>
          <p:nvPr/>
        </p:nvSpPr>
        <p:spPr>
          <a:xfrm>
            <a:off x="1799109" y="5690994"/>
            <a:ext cx="184666" cy="369332"/>
          </a:xfrm>
          <a:prstGeom prst="rect">
            <a:avLst/>
          </a:prstGeom>
          <a:noFill/>
        </p:spPr>
        <p:txBody>
          <a:bodyPr wrap="none" rtlCol="0">
            <a:spAutoFit/>
          </a:bodyPr>
          <a:lstStyle/>
          <a:p>
            <a:endParaRPr lang="en-US" dirty="0"/>
          </a:p>
        </p:txBody>
      </p:sp>
      <p:sp>
        <p:nvSpPr>
          <p:cNvPr id="7" name="TextBox 6"/>
          <p:cNvSpPr txBox="1"/>
          <p:nvPr/>
        </p:nvSpPr>
        <p:spPr>
          <a:xfrm>
            <a:off x="1499810" y="6350112"/>
            <a:ext cx="1399241" cy="338554"/>
          </a:xfrm>
          <a:prstGeom prst="rect">
            <a:avLst/>
          </a:prstGeom>
          <a:noFill/>
        </p:spPr>
        <p:txBody>
          <a:bodyPr wrap="none" rtlCol="0">
            <a:spAutoFit/>
          </a:bodyPr>
          <a:lstStyle/>
          <a:p>
            <a:r>
              <a:rPr lang="en-US" sz="1600" dirty="0" err="1" smtClean="0"/>
              <a:t>Gerardi</a:t>
            </a:r>
            <a:r>
              <a:rPr lang="en-US" sz="1600" dirty="0" smtClean="0"/>
              <a:t> (2003)</a:t>
            </a:r>
            <a:endParaRPr lang="en-US" sz="1600" dirty="0"/>
          </a:p>
        </p:txBody>
      </p:sp>
      <p:sp>
        <p:nvSpPr>
          <p:cNvPr id="5" name="TextBox 4"/>
          <p:cNvSpPr txBox="1"/>
          <p:nvPr/>
        </p:nvSpPr>
        <p:spPr>
          <a:xfrm>
            <a:off x="8623490" y="4519080"/>
            <a:ext cx="184666" cy="369332"/>
          </a:xfrm>
          <a:prstGeom prst="rect">
            <a:avLst/>
          </a:prstGeom>
          <a:noFill/>
        </p:spPr>
        <p:txBody>
          <a:bodyPr wrap="none" rtlCol="0">
            <a:spAutoFit/>
          </a:bodyPr>
          <a:lstStyle/>
          <a:p>
            <a:endParaRPr lang="en-US" dirty="0"/>
          </a:p>
        </p:txBody>
      </p:sp>
      <p:sp>
        <p:nvSpPr>
          <p:cNvPr id="8" name="TextBox 7"/>
          <p:cNvSpPr txBox="1"/>
          <p:nvPr/>
        </p:nvSpPr>
        <p:spPr>
          <a:xfrm>
            <a:off x="118243" y="1940306"/>
            <a:ext cx="8770311"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3.  pH</a:t>
            </a:r>
            <a:r>
              <a:rPr lang="en-US" dirty="0" smtClean="0">
                <a:solidFill>
                  <a:prstClr val="black"/>
                </a:solidFill>
                <a:latin typeface="Avenir Medium"/>
                <a:cs typeface="Avenir Medium"/>
                <a:sym typeface="Wingdings"/>
              </a:rPr>
              <a:t> of less than </a:t>
            </a:r>
            <a:r>
              <a:rPr lang="en-US" dirty="0" smtClean="0">
                <a:solidFill>
                  <a:prstClr val="black"/>
                </a:solidFill>
                <a:latin typeface="Avenir Black"/>
                <a:cs typeface="Avenir Black"/>
                <a:sym typeface="Wingdings"/>
              </a:rPr>
              <a:t>6.8 </a:t>
            </a:r>
            <a:r>
              <a:rPr lang="en-US" dirty="0" smtClean="0">
                <a:solidFill>
                  <a:prstClr val="black"/>
                </a:solidFill>
                <a:latin typeface="Avenir Medium"/>
                <a:cs typeface="Avenir Medium"/>
                <a:sym typeface="Wingdings"/>
              </a:rPr>
              <a:t>in the AD tank is a sign of process instability.</a:t>
            </a:r>
          </a:p>
          <a:p>
            <a:pPr marL="742950" lvl="1" indent="-285750">
              <a:lnSpc>
                <a:spcPct val="120000"/>
              </a:lnSpc>
              <a:buFont typeface="Arial"/>
              <a:buChar char="•"/>
            </a:pPr>
            <a:r>
              <a:rPr lang="en-US" dirty="0" smtClean="0">
                <a:solidFill>
                  <a:prstClr val="black"/>
                </a:solidFill>
                <a:latin typeface="Avenir Medium"/>
                <a:cs typeface="Avenir Medium"/>
                <a:sym typeface="Wingdings"/>
              </a:rPr>
              <a:t>Loss of alkalinity is usually seen before the drop in pH, so monitoring of alkalinity is more useful.</a:t>
            </a:r>
          </a:p>
        </p:txBody>
      </p:sp>
      <p:sp>
        <p:nvSpPr>
          <p:cNvPr id="9" name="TextBox 8"/>
          <p:cNvSpPr txBox="1"/>
          <p:nvPr/>
        </p:nvSpPr>
        <p:spPr>
          <a:xfrm>
            <a:off x="118243" y="3021107"/>
            <a:ext cx="8770311" cy="1412694"/>
          </a:xfrm>
          <a:prstGeom prst="rect">
            <a:avLst/>
          </a:prstGeom>
          <a:noFill/>
        </p:spPr>
        <p:txBody>
          <a:bodyPr wrap="square" rtlCol="0">
            <a:spAutoFit/>
          </a:bodyPr>
          <a:lstStyle/>
          <a:p>
            <a:pPr marL="284163" indent="-284163">
              <a:lnSpc>
                <a:spcPct val="120000"/>
              </a:lnSpc>
            </a:pPr>
            <a:r>
              <a:rPr lang="en-US" dirty="0" smtClean="0">
                <a:solidFill>
                  <a:prstClr val="black"/>
                </a:solidFill>
                <a:latin typeface="Avenir Black"/>
                <a:cs typeface="Avenir Black"/>
                <a:sym typeface="Wingdings"/>
              </a:rPr>
              <a:t>4. </a:t>
            </a:r>
            <a:r>
              <a:rPr lang="en-US" dirty="0" smtClean="0">
                <a:solidFill>
                  <a:prstClr val="black"/>
                </a:solidFill>
                <a:latin typeface="Avenir Medium"/>
                <a:cs typeface="Avenir Medium"/>
                <a:sym typeface="Wingdings"/>
              </a:rPr>
              <a:t>Significant changes in the </a:t>
            </a:r>
            <a:r>
              <a:rPr lang="en-US" dirty="0" smtClean="0">
                <a:solidFill>
                  <a:prstClr val="black"/>
                </a:solidFill>
                <a:latin typeface="Avenir Black"/>
                <a:cs typeface="Avenir Black"/>
                <a:sym typeface="Wingdings"/>
              </a:rPr>
              <a:t>temperature</a:t>
            </a:r>
            <a:r>
              <a:rPr lang="en-US" dirty="0" smtClean="0">
                <a:solidFill>
                  <a:prstClr val="black"/>
                </a:solidFill>
                <a:latin typeface="Avenir Medium"/>
                <a:cs typeface="Avenir Medium"/>
                <a:sym typeface="Wingdings"/>
              </a:rPr>
              <a:t> of the AD tank can be caused by feeding too much material at one time.</a:t>
            </a:r>
          </a:p>
          <a:p>
            <a:pPr marL="742950" lvl="1" indent="-285750">
              <a:lnSpc>
                <a:spcPct val="120000"/>
              </a:lnSpc>
              <a:buFont typeface="Arial"/>
              <a:buChar char="•"/>
            </a:pPr>
            <a:r>
              <a:rPr lang="en-US" dirty="0" smtClean="0">
                <a:solidFill>
                  <a:prstClr val="black"/>
                </a:solidFill>
                <a:latin typeface="Avenir Medium"/>
                <a:cs typeface="Avenir Medium"/>
                <a:sym typeface="Wingdings"/>
              </a:rPr>
              <a:t>In a two-stage system, feeding may transiently decrease the temperature of the hydrolysis tank, but should not affect the AD tank. </a:t>
            </a:r>
          </a:p>
        </p:txBody>
      </p:sp>
      <p:sp>
        <p:nvSpPr>
          <p:cNvPr id="10" name="TextBox 9"/>
          <p:cNvSpPr txBox="1"/>
          <p:nvPr/>
        </p:nvSpPr>
        <p:spPr>
          <a:xfrm>
            <a:off x="118243" y="4441607"/>
            <a:ext cx="8770311"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5. Toxicity </a:t>
            </a:r>
            <a:r>
              <a:rPr lang="en-US" dirty="0" smtClean="0">
                <a:solidFill>
                  <a:prstClr val="black"/>
                </a:solidFill>
                <a:latin typeface="Avenir Medium"/>
                <a:cs typeface="Avenir Medium"/>
                <a:sym typeface="Wingdings"/>
              </a:rPr>
              <a:t>…. We’ve covered that!</a:t>
            </a:r>
          </a:p>
        </p:txBody>
      </p:sp>
      <p:sp>
        <p:nvSpPr>
          <p:cNvPr id="11" name="TextBox 10"/>
          <p:cNvSpPr txBox="1"/>
          <p:nvPr/>
        </p:nvSpPr>
        <p:spPr>
          <a:xfrm>
            <a:off x="118243" y="4931810"/>
            <a:ext cx="8770311" cy="415498"/>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6. Large purges of slurry </a:t>
            </a:r>
            <a:r>
              <a:rPr lang="en-US" dirty="0" smtClean="0">
                <a:solidFill>
                  <a:prstClr val="black"/>
                </a:solidFill>
                <a:latin typeface="Avenir Medium"/>
                <a:cs typeface="Avenir Medium"/>
                <a:sym typeface="Wingdings"/>
              </a:rPr>
              <a:t>lowers the HRT and may lower temperature.</a:t>
            </a:r>
          </a:p>
        </p:txBody>
      </p:sp>
      <p:sp>
        <p:nvSpPr>
          <p:cNvPr id="12" name="TextBox 11"/>
          <p:cNvSpPr txBox="1"/>
          <p:nvPr/>
        </p:nvSpPr>
        <p:spPr>
          <a:xfrm>
            <a:off x="118243" y="5407207"/>
            <a:ext cx="8770311"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sym typeface="Wingdings"/>
              </a:rPr>
              <a:t>7. Sudden changes in feedstock or operational process </a:t>
            </a:r>
            <a:r>
              <a:rPr lang="en-US" dirty="0" smtClean="0">
                <a:solidFill>
                  <a:prstClr val="black"/>
                </a:solidFill>
                <a:latin typeface="Avenir Medium"/>
                <a:cs typeface="Avenir Medium"/>
                <a:sym typeface="Wingdings"/>
              </a:rPr>
              <a:t>can shock or overwhelm   </a:t>
            </a:r>
          </a:p>
          <a:p>
            <a:pPr>
              <a:lnSpc>
                <a:spcPct val="120000"/>
              </a:lnSpc>
            </a:pPr>
            <a:r>
              <a:rPr lang="en-US" dirty="0">
                <a:solidFill>
                  <a:prstClr val="black"/>
                </a:solidFill>
                <a:latin typeface="Avenir Medium"/>
                <a:cs typeface="Avenir Medium"/>
                <a:sym typeface="Wingdings"/>
              </a:rPr>
              <a:t> </a:t>
            </a:r>
            <a:r>
              <a:rPr lang="en-US" dirty="0" smtClean="0">
                <a:solidFill>
                  <a:prstClr val="black"/>
                </a:solidFill>
                <a:latin typeface="Avenir Medium"/>
                <a:cs typeface="Avenir Medium"/>
                <a:sym typeface="Wingdings"/>
              </a:rPr>
              <a:t>    microbes before they have a chance to adapt.</a:t>
            </a:r>
          </a:p>
        </p:txBody>
      </p:sp>
      <p:grpSp>
        <p:nvGrpSpPr>
          <p:cNvPr id="13" name="Group 12"/>
          <p:cNvGrpSpPr/>
          <p:nvPr/>
        </p:nvGrpSpPr>
        <p:grpSpPr>
          <a:xfrm>
            <a:off x="8098116" y="14530"/>
            <a:ext cx="830994" cy="634504"/>
            <a:chOff x="2066934" y="1319924"/>
            <a:chExt cx="3038142" cy="2464745"/>
          </a:xfrm>
        </p:grpSpPr>
        <p:sp>
          <p:nvSpPr>
            <p:cNvPr id="14" name="Oval 13"/>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ardrop 14"/>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421159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812608"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3 steps of AD</a:t>
            </a:r>
            <a:endParaRPr lang="en-US" sz="3200" dirty="0">
              <a:solidFill>
                <a:prstClr val="white"/>
              </a:solidFill>
              <a:latin typeface="Avenir Heavy"/>
              <a:cs typeface="Avenir Heavy"/>
            </a:endParaRPr>
          </a:p>
        </p:txBody>
      </p:sp>
      <p:sp>
        <p:nvSpPr>
          <p:cNvPr id="6" name="TextBox 5"/>
          <p:cNvSpPr txBox="1"/>
          <p:nvPr/>
        </p:nvSpPr>
        <p:spPr>
          <a:xfrm>
            <a:off x="425618" y="787471"/>
            <a:ext cx="8479323" cy="1080296"/>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Stage 1: </a:t>
            </a:r>
            <a:r>
              <a:rPr lang="en-US" dirty="0" smtClean="0">
                <a:solidFill>
                  <a:prstClr val="black"/>
                </a:solidFill>
                <a:latin typeface="Avenir Next Medium"/>
                <a:cs typeface="Avenir Next Medium"/>
              </a:rPr>
              <a:t>Complex organic molecules are broken into </a:t>
            </a:r>
            <a:r>
              <a:rPr lang="en-US" u="sng" dirty="0" smtClean="0">
                <a:solidFill>
                  <a:prstClr val="black"/>
                </a:solidFill>
                <a:latin typeface="Avenir Next Medium"/>
                <a:cs typeface="Avenir Next Medium"/>
              </a:rPr>
              <a:t>simple organic acids </a:t>
            </a:r>
            <a:r>
              <a:rPr lang="en-US" dirty="0" smtClean="0">
                <a:solidFill>
                  <a:prstClr val="black"/>
                </a:solidFill>
                <a:latin typeface="Avenir Next Medium"/>
                <a:cs typeface="Avenir Next Medium"/>
              </a:rPr>
              <a:t>by</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                 bacterial enzymes secreted from (outside of) the bacterial cells.</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		The process is </a:t>
            </a:r>
            <a:r>
              <a:rPr lang="en-US" b="1" dirty="0" smtClean="0">
                <a:solidFill>
                  <a:prstClr val="black"/>
                </a:solidFill>
                <a:latin typeface="Avenir Black"/>
                <a:cs typeface="Avenir Black"/>
              </a:rPr>
              <a:t>slow</a:t>
            </a:r>
            <a:r>
              <a:rPr lang="en-US" dirty="0" smtClean="0">
                <a:solidFill>
                  <a:prstClr val="black"/>
                </a:solidFill>
                <a:latin typeface="Avenir Next Medium"/>
                <a:cs typeface="Avenir Next Medium"/>
              </a:rPr>
              <a:t>, although the bacteria reproduce quickly.</a:t>
            </a:r>
          </a:p>
        </p:txBody>
      </p:sp>
      <p:sp>
        <p:nvSpPr>
          <p:cNvPr id="8" name="TextBox 7"/>
          <p:cNvSpPr txBox="1"/>
          <p:nvPr/>
        </p:nvSpPr>
        <p:spPr>
          <a:xfrm>
            <a:off x="1568824" y="6350003"/>
            <a:ext cx="1263687" cy="338554"/>
          </a:xfrm>
          <a:prstGeom prst="rect">
            <a:avLst/>
          </a:prstGeom>
          <a:noFill/>
        </p:spPr>
        <p:txBody>
          <a:bodyPr wrap="none" rtlCol="0">
            <a:spAutoFit/>
          </a:bodyPr>
          <a:lstStyle/>
          <a:p>
            <a:r>
              <a:rPr lang="en-US" sz="1600" dirty="0" smtClean="0"/>
              <a:t>WPCF (1987)</a:t>
            </a:r>
            <a:endParaRPr lang="en-US" sz="1600" dirty="0"/>
          </a:p>
        </p:txBody>
      </p:sp>
      <p:sp>
        <p:nvSpPr>
          <p:cNvPr id="7" name="TextBox 6"/>
          <p:cNvSpPr txBox="1"/>
          <p:nvPr/>
        </p:nvSpPr>
        <p:spPr>
          <a:xfrm>
            <a:off x="425618" y="2150105"/>
            <a:ext cx="8479323" cy="747897"/>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Stage 2: </a:t>
            </a:r>
            <a:r>
              <a:rPr lang="en-US" dirty="0" smtClean="0">
                <a:solidFill>
                  <a:prstClr val="black"/>
                </a:solidFill>
                <a:latin typeface="Avenir Next Medium"/>
                <a:cs typeface="Avenir Next Medium"/>
              </a:rPr>
              <a:t>Organic acids are converted to </a:t>
            </a:r>
            <a:r>
              <a:rPr lang="en-US" u="sng" dirty="0" smtClean="0">
                <a:solidFill>
                  <a:prstClr val="black"/>
                </a:solidFill>
                <a:latin typeface="Avenir Next Medium"/>
                <a:cs typeface="Avenir Next Medium"/>
              </a:rPr>
              <a:t>volatile fatty acids (VFAs)</a:t>
            </a:r>
            <a:r>
              <a:rPr lang="en-US" dirty="0" smtClean="0">
                <a:solidFill>
                  <a:prstClr val="black"/>
                </a:solidFill>
                <a:latin typeface="Avenir Next Medium"/>
                <a:cs typeface="Avenir Next Medium"/>
              </a:rPr>
              <a:t>, mainly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                acetic acid. This process is </a:t>
            </a:r>
            <a:r>
              <a:rPr lang="en-US" dirty="0" smtClean="0">
                <a:solidFill>
                  <a:prstClr val="black"/>
                </a:solidFill>
                <a:latin typeface="Avenir Black"/>
                <a:cs typeface="Avenir Black"/>
              </a:rPr>
              <a:t>rapid</a:t>
            </a:r>
            <a:r>
              <a:rPr lang="en-US" dirty="0" smtClean="0">
                <a:solidFill>
                  <a:prstClr val="black"/>
                </a:solidFill>
                <a:latin typeface="Avenir Next Medium"/>
                <a:cs typeface="Avenir Next Medium"/>
              </a:rPr>
              <a:t>! + carbon dioxide to methane.</a:t>
            </a:r>
          </a:p>
        </p:txBody>
      </p:sp>
      <p:sp>
        <p:nvSpPr>
          <p:cNvPr id="9" name="TextBox 8"/>
          <p:cNvSpPr txBox="1"/>
          <p:nvPr/>
        </p:nvSpPr>
        <p:spPr>
          <a:xfrm>
            <a:off x="425618" y="3288622"/>
            <a:ext cx="8479323" cy="1745093"/>
          </a:xfrm>
          <a:prstGeom prst="rect">
            <a:avLst/>
          </a:prstGeom>
          <a:noFill/>
        </p:spPr>
        <p:txBody>
          <a:bodyPr wrap="square" rtlCol="0">
            <a:spAutoFit/>
          </a:bodyPr>
          <a:lstStyle/>
          <a:p>
            <a:pPr>
              <a:lnSpc>
                <a:spcPct val="120000"/>
              </a:lnSpc>
            </a:pPr>
            <a:r>
              <a:rPr lang="en-US" dirty="0" smtClean="0">
                <a:solidFill>
                  <a:prstClr val="black"/>
                </a:solidFill>
                <a:latin typeface="Avenir Black"/>
                <a:cs typeface="Avenir Black"/>
              </a:rPr>
              <a:t>Stage 3: </a:t>
            </a:r>
            <a:r>
              <a:rPr lang="en-US" dirty="0" smtClean="0">
                <a:solidFill>
                  <a:prstClr val="black"/>
                </a:solidFill>
                <a:latin typeface="Avenir Next Medium"/>
                <a:cs typeface="Avenir Next Medium"/>
              </a:rPr>
              <a:t>Two populations of methanogens convert </a:t>
            </a:r>
            <a:r>
              <a:rPr lang="en-US" u="sng" dirty="0" smtClean="0">
                <a:solidFill>
                  <a:prstClr val="black"/>
                </a:solidFill>
                <a:latin typeface="Avenir Next Medium"/>
                <a:cs typeface="Avenir Next Medium"/>
              </a:rPr>
              <a:t>acetate to methane</a:t>
            </a:r>
            <a:r>
              <a:rPr lang="en-US" dirty="0" smtClean="0">
                <a:solidFill>
                  <a:prstClr val="black"/>
                </a:solidFill>
                <a:latin typeface="Avenir Next Medium"/>
                <a:cs typeface="Avenir Next Medium"/>
              </a:rPr>
              <a:t>. This is </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                usually the </a:t>
            </a:r>
            <a:r>
              <a:rPr lang="en-US" u="sng" dirty="0" smtClean="0">
                <a:solidFill>
                  <a:prstClr val="black"/>
                </a:solidFill>
                <a:latin typeface="Avenir Black"/>
                <a:cs typeface="Avenir Black"/>
              </a:rPr>
              <a:t>rate-limiting step</a:t>
            </a:r>
            <a:r>
              <a:rPr lang="en-US" dirty="0" smtClean="0">
                <a:solidFill>
                  <a:prstClr val="black"/>
                </a:solidFill>
                <a:latin typeface="Avenir Next Medium"/>
                <a:cs typeface="Avenir Next Medium"/>
              </a:rPr>
              <a:t> because methanogens are slow-growing </a:t>
            </a:r>
          </a:p>
          <a:p>
            <a:pPr>
              <a:lnSpc>
                <a:spcPct val="120000"/>
              </a:lnSpc>
            </a:pPr>
            <a:r>
              <a:rPr lang="en-US" dirty="0">
                <a:solidFill>
                  <a:prstClr val="black"/>
                </a:solidFill>
                <a:latin typeface="Avenir Next Medium"/>
                <a:cs typeface="Avenir Next Medium"/>
              </a:rPr>
              <a:t> </a:t>
            </a:r>
            <a:r>
              <a:rPr lang="en-US" dirty="0" smtClean="0">
                <a:solidFill>
                  <a:prstClr val="black"/>
                </a:solidFill>
                <a:latin typeface="Avenir Next Medium"/>
                <a:cs typeface="Avenir Next Medium"/>
              </a:rPr>
              <a:t>               and sensitive to environmental factors.</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		1</a:t>
            </a:r>
            <a:r>
              <a:rPr lang="en-US" baseline="30000" dirty="0" smtClean="0">
                <a:solidFill>
                  <a:prstClr val="black"/>
                </a:solidFill>
                <a:latin typeface="Avenir Next Medium"/>
                <a:cs typeface="Avenir Next Medium"/>
              </a:rPr>
              <a:t>st</a:t>
            </a:r>
            <a:r>
              <a:rPr lang="en-US" dirty="0" smtClean="0">
                <a:solidFill>
                  <a:prstClr val="black"/>
                </a:solidFill>
                <a:latin typeface="Avenir Next Medium"/>
                <a:cs typeface="Avenir Next Medium"/>
              </a:rPr>
              <a:t> population converts acetic acid to methane.</a:t>
            </a:r>
          </a:p>
          <a:p>
            <a:pPr>
              <a:lnSpc>
                <a:spcPct val="120000"/>
              </a:lnSpc>
            </a:pPr>
            <a:r>
              <a:rPr lang="en-US" dirty="0" smtClean="0">
                <a:solidFill>
                  <a:prstClr val="black"/>
                </a:solidFill>
                <a:latin typeface="Avenir Next Medium"/>
                <a:cs typeface="Avenir Next Medium"/>
              </a:rPr>
              <a:t>		2</a:t>
            </a:r>
            <a:r>
              <a:rPr lang="en-US" baseline="30000" dirty="0" smtClean="0">
                <a:solidFill>
                  <a:prstClr val="black"/>
                </a:solidFill>
                <a:latin typeface="Avenir Next Medium"/>
                <a:cs typeface="Avenir Next Medium"/>
              </a:rPr>
              <a:t>nd</a:t>
            </a:r>
            <a:r>
              <a:rPr lang="en-US" dirty="0" smtClean="0">
                <a:solidFill>
                  <a:prstClr val="black"/>
                </a:solidFill>
                <a:latin typeface="Avenir Next Medium"/>
                <a:cs typeface="Avenir Next Medium"/>
              </a:rPr>
              <a:t> population converts hydrogen + carbon dioxide to methane.</a:t>
            </a:r>
          </a:p>
        </p:txBody>
      </p:sp>
      <p:grpSp>
        <p:nvGrpSpPr>
          <p:cNvPr id="10" name="Group 9"/>
          <p:cNvGrpSpPr/>
          <p:nvPr/>
        </p:nvGrpSpPr>
        <p:grpSpPr>
          <a:xfrm>
            <a:off x="8098116" y="14530"/>
            <a:ext cx="830994" cy="634504"/>
            <a:chOff x="2066934" y="1319924"/>
            <a:chExt cx="3038142" cy="2464745"/>
          </a:xfrm>
        </p:grpSpPr>
        <p:sp>
          <p:nvSpPr>
            <p:cNvPr id="11" name="Oval 10"/>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ardrop 11"/>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635951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2634459" cy="584776"/>
          </a:xfrm>
          <a:prstGeom prst="rect">
            <a:avLst/>
          </a:prstGeom>
          <a:noFill/>
        </p:spPr>
        <p:txBody>
          <a:bodyPr wrap="none" rtlCol="0">
            <a:spAutoFit/>
          </a:bodyPr>
          <a:lstStyle/>
          <a:p>
            <a:pPr defTabSz="914400"/>
            <a:r>
              <a:rPr lang="en-US" sz="3200" i="1" dirty="0" smtClean="0">
                <a:solidFill>
                  <a:prstClr val="white"/>
                </a:solidFill>
                <a:latin typeface="Avenir Heavy"/>
                <a:cs typeface="Avenir Heavy"/>
              </a:rPr>
              <a:t>Assessment!</a:t>
            </a:r>
            <a:endParaRPr lang="en-US" sz="3200" i="1" dirty="0">
              <a:solidFill>
                <a:prstClr val="white"/>
              </a:solidFill>
              <a:latin typeface="Avenir Heavy"/>
              <a:cs typeface="Avenir Heavy"/>
            </a:endParaRPr>
          </a:p>
        </p:txBody>
      </p:sp>
      <p:sp>
        <p:nvSpPr>
          <p:cNvPr id="6" name="TextBox 5"/>
          <p:cNvSpPr txBox="1"/>
          <p:nvPr/>
        </p:nvSpPr>
        <p:spPr>
          <a:xfrm>
            <a:off x="555754" y="2909954"/>
            <a:ext cx="7751570" cy="415498"/>
          </a:xfrm>
          <a:prstGeom prst="rect">
            <a:avLst/>
          </a:prstGeom>
          <a:noFill/>
        </p:spPr>
        <p:txBody>
          <a:bodyPr wrap="square" rtlCol="0">
            <a:spAutoFit/>
          </a:bodyPr>
          <a:lstStyle/>
          <a:p>
            <a:pPr>
              <a:lnSpc>
                <a:spcPct val="120000"/>
              </a:lnSpc>
            </a:pPr>
            <a:r>
              <a:rPr lang="en-US" dirty="0" smtClean="0">
                <a:solidFill>
                  <a:srgbClr val="000000"/>
                </a:solidFill>
                <a:latin typeface="Avenir Medium"/>
                <a:cs typeface="Avenir Medium"/>
              </a:rPr>
              <a:t>Please answer the questions in </a:t>
            </a:r>
            <a:r>
              <a:rPr lang="en-US" dirty="0" smtClean="0">
                <a:solidFill>
                  <a:srgbClr val="000000"/>
                </a:solidFill>
                <a:latin typeface="Avenir Black"/>
                <a:cs typeface="Avenir Black"/>
              </a:rPr>
              <a:t>section 3.6</a:t>
            </a:r>
            <a:r>
              <a:rPr lang="en-US" dirty="0" smtClean="0">
                <a:solidFill>
                  <a:srgbClr val="000000"/>
                </a:solidFill>
                <a:latin typeface="Avenir Medium"/>
                <a:cs typeface="Avenir Medium"/>
              </a:rPr>
              <a:t> of the Module 3 Assessment.</a:t>
            </a:r>
            <a:endParaRPr lang="en-US" dirty="0">
              <a:solidFill>
                <a:srgbClr val="000000"/>
              </a:solidFill>
              <a:latin typeface="Avenir Next Medium"/>
              <a:cs typeface="Avenir Next Medium"/>
            </a:endParaRP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59730570"/>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4044516"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Sources </a:t>
            </a:r>
            <a:r>
              <a:rPr lang="en-US" sz="3200" smtClean="0">
                <a:solidFill>
                  <a:prstClr val="white"/>
                </a:solidFill>
                <a:latin typeface="Avenir Heavy"/>
                <a:cs typeface="Avenir Heavy"/>
              </a:rPr>
              <a:t>&amp; resources</a:t>
            </a:r>
            <a:endParaRPr lang="en-US" sz="3200" dirty="0">
              <a:solidFill>
                <a:prstClr val="white"/>
              </a:solidFill>
              <a:latin typeface="Avenir Heavy"/>
              <a:cs typeface="Avenir Heavy"/>
            </a:endParaRPr>
          </a:p>
        </p:txBody>
      </p:sp>
      <p:sp>
        <p:nvSpPr>
          <p:cNvPr id="6" name="TextBox 5"/>
          <p:cNvSpPr txBox="1"/>
          <p:nvPr/>
        </p:nvSpPr>
        <p:spPr>
          <a:xfrm>
            <a:off x="425618" y="787471"/>
            <a:ext cx="8393453" cy="3643049"/>
          </a:xfrm>
          <a:prstGeom prst="rect">
            <a:avLst/>
          </a:prstGeom>
          <a:noFill/>
        </p:spPr>
        <p:txBody>
          <a:bodyPr wrap="square" rtlCol="0">
            <a:spAutoFit/>
          </a:bodyPr>
          <a:lstStyle/>
          <a:p>
            <a:r>
              <a:rPr lang="en-US" sz="1400" dirty="0">
                <a:latin typeface="Avenir Black"/>
                <a:cs typeface="Avenir Black"/>
              </a:rPr>
              <a:t>This curriculum is a modification of the wonderful:</a:t>
            </a:r>
          </a:p>
          <a:p>
            <a:pPr marL="285750" indent="-285750">
              <a:buFont typeface="Arial"/>
              <a:buChar char="•"/>
            </a:pPr>
            <a:r>
              <a:rPr lang="en-US" sz="1400" dirty="0" err="1">
                <a:latin typeface="Avenir Next Medium"/>
                <a:cs typeface="Avenir Next Medium"/>
              </a:rPr>
              <a:t>eXtension</a:t>
            </a:r>
            <a:r>
              <a:rPr lang="en-US" sz="1400" dirty="0">
                <a:latin typeface="Avenir Next Medium"/>
                <a:cs typeface="Avenir Next Medium"/>
              </a:rPr>
              <a:t> Course 3: AD, University of Wisconsin</a:t>
            </a:r>
            <a:endParaRPr lang="en-US" sz="1200" dirty="0">
              <a:latin typeface="Avenir Next Medium"/>
              <a:cs typeface="Avenir Next Medium"/>
            </a:endParaRPr>
          </a:p>
          <a:p>
            <a:r>
              <a:rPr lang="en-US" sz="1200" b="1" u="sng" dirty="0">
                <a:latin typeface="Avenir Next Medium"/>
                <a:cs typeface="Avenir Next Medium"/>
                <a:hlinkClick r:id="rId2"/>
              </a:rPr>
              <a:t>http://fyi.uwex.edu/biotrainingcenter/online-modules/series-three-anaerobic-digestion/</a:t>
            </a:r>
            <a:endParaRPr lang="en-US" sz="1200" b="1" u="sng" dirty="0">
              <a:latin typeface="Avenir Next Medium"/>
              <a:cs typeface="Avenir Next Medium"/>
            </a:endParaRPr>
          </a:p>
          <a:p>
            <a:endParaRPr lang="en-US" sz="1400" b="1" u="sng" dirty="0">
              <a:latin typeface="Avenir Next Medium"/>
              <a:cs typeface="Avenir Next Medium"/>
            </a:endParaRPr>
          </a:p>
          <a:p>
            <a:r>
              <a:rPr lang="en-US" sz="1400" dirty="0">
                <a:latin typeface="Avenir Black"/>
                <a:cs typeface="Avenir Black"/>
              </a:rPr>
              <a:t>Additional sources &amp; resources:</a:t>
            </a:r>
          </a:p>
          <a:p>
            <a:pPr>
              <a:lnSpc>
                <a:spcPct val="120000"/>
              </a:lnSpc>
            </a:pPr>
            <a:r>
              <a:rPr lang="en-US" sz="1400" dirty="0" smtClean="0">
                <a:solidFill>
                  <a:prstClr val="black"/>
                </a:solidFill>
                <a:latin typeface="Avenir Next Medium"/>
                <a:cs typeface="Avenir Next Medium"/>
              </a:rPr>
              <a:t>Fry (1973)</a:t>
            </a:r>
          </a:p>
          <a:p>
            <a:pPr>
              <a:lnSpc>
                <a:spcPct val="120000"/>
              </a:lnSpc>
            </a:pPr>
            <a:endParaRPr lang="en-US" sz="800" dirty="0">
              <a:solidFill>
                <a:prstClr val="black"/>
              </a:solidFill>
              <a:latin typeface="Avenir Next Medium"/>
              <a:cs typeface="Avenir Next Medium"/>
            </a:endParaRPr>
          </a:p>
          <a:p>
            <a:pPr>
              <a:lnSpc>
                <a:spcPct val="120000"/>
              </a:lnSpc>
            </a:pPr>
            <a:r>
              <a:rPr lang="en-US" sz="1400" dirty="0" err="1" smtClean="0">
                <a:solidFill>
                  <a:prstClr val="black"/>
                </a:solidFill>
                <a:latin typeface="Avenir Next Medium"/>
                <a:cs typeface="Avenir Next Medium"/>
              </a:rPr>
              <a:t>Gerardi</a:t>
            </a:r>
            <a:r>
              <a:rPr lang="en-US" sz="1400" dirty="0" smtClean="0">
                <a:solidFill>
                  <a:prstClr val="black"/>
                </a:solidFill>
                <a:latin typeface="Avenir Next Medium"/>
                <a:cs typeface="Avenir Next Medium"/>
              </a:rPr>
              <a:t>, M.H. (2003) The Microbiology of Anaerobic Digestion, John Wiley </a:t>
            </a:r>
            <a:br>
              <a:rPr lang="en-US" sz="1400" dirty="0" smtClean="0">
                <a:solidFill>
                  <a:prstClr val="black"/>
                </a:solidFill>
                <a:latin typeface="Avenir Next Medium"/>
                <a:cs typeface="Avenir Next Medium"/>
              </a:rPr>
            </a:br>
            <a:r>
              <a:rPr lang="en-US" sz="1400" dirty="0" smtClean="0">
                <a:solidFill>
                  <a:prstClr val="black"/>
                </a:solidFill>
                <a:latin typeface="Avenir Next Medium"/>
                <a:cs typeface="Avenir Next Medium"/>
              </a:rPr>
              <a:t>  &amp; Sons, New Jersey, </a:t>
            </a:r>
            <a:r>
              <a:rPr lang="en-US" sz="1400" dirty="0">
                <a:latin typeface="Avenir Next Medium"/>
                <a:cs typeface="Avenir Next Medium"/>
              </a:rPr>
              <a:t>ISBN 0-471-20693-</a:t>
            </a:r>
            <a:r>
              <a:rPr lang="en-US" sz="1400" dirty="0" smtClean="0">
                <a:latin typeface="Avenir Next Medium"/>
                <a:cs typeface="Avenir Next Medium"/>
              </a:rPr>
              <a:t>8</a:t>
            </a:r>
          </a:p>
          <a:p>
            <a:pPr>
              <a:lnSpc>
                <a:spcPct val="120000"/>
              </a:lnSpc>
            </a:pPr>
            <a:endParaRPr lang="en-US" sz="800" dirty="0" smtClean="0">
              <a:latin typeface="Avenir Next Medium"/>
              <a:cs typeface="Avenir Next Medium"/>
            </a:endParaRPr>
          </a:p>
          <a:p>
            <a:pPr>
              <a:lnSpc>
                <a:spcPct val="120000"/>
              </a:lnSpc>
            </a:pPr>
            <a:r>
              <a:rPr lang="en-US" sz="1400" dirty="0" smtClean="0">
                <a:latin typeface="Avenir Next Medium"/>
                <a:cs typeface="Avenir Next Medium"/>
              </a:rPr>
              <a:t>Saber (2009) Technology Investigation, Assessment, and Analysis</a:t>
            </a:r>
            <a:br>
              <a:rPr lang="en-US" sz="1400" dirty="0" smtClean="0">
                <a:latin typeface="Avenir Next Medium"/>
                <a:cs typeface="Avenir Next Medium"/>
              </a:rPr>
            </a:br>
            <a:r>
              <a:rPr lang="en-US" sz="1400" dirty="0" smtClean="0">
                <a:latin typeface="Avenir Next Medium"/>
                <a:cs typeface="Avenir Next Medium"/>
              </a:rPr>
              <a:t>   http://</a:t>
            </a:r>
            <a:r>
              <a:rPr lang="en-US" sz="1400" dirty="0" err="1" smtClean="0">
                <a:latin typeface="Avenir Next Medium"/>
                <a:cs typeface="Avenir Next Medium"/>
              </a:rPr>
              <a:t>media.godashboard.com</a:t>
            </a:r>
            <a:r>
              <a:rPr lang="en-US" sz="1400" dirty="0" smtClean="0">
                <a:latin typeface="Avenir Next Medium"/>
                <a:cs typeface="Avenir Next Medium"/>
              </a:rPr>
              <a:t>//</a:t>
            </a:r>
            <a:r>
              <a:rPr lang="en-US" sz="1400" dirty="0" err="1" smtClean="0">
                <a:latin typeface="Avenir Next Medium"/>
                <a:cs typeface="Avenir Next Medium"/>
              </a:rPr>
              <a:t>gti</a:t>
            </a:r>
            <a:r>
              <a:rPr lang="en-US" sz="1400" dirty="0" smtClean="0">
                <a:latin typeface="Avenir Next Medium"/>
                <a:cs typeface="Avenir Next Medium"/>
              </a:rPr>
              <a:t>/Pipeline_Quality_Biomethane_FINAL_TASK_1_REPORT2.pdf</a:t>
            </a:r>
          </a:p>
          <a:p>
            <a:pPr>
              <a:lnSpc>
                <a:spcPct val="120000"/>
              </a:lnSpc>
            </a:pPr>
            <a:endParaRPr lang="en-US" sz="800" dirty="0">
              <a:latin typeface="Avenir Next Medium"/>
              <a:cs typeface="Avenir Next Medium"/>
            </a:endParaRPr>
          </a:p>
          <a:p>
            <a:pPr>
              <a:lnSpc>
                <a:spcPct val="120000"/>
              </a:lnSpc>
            </a:pPr>
            <a:r>
              <a:rPr lang="en-US" sz="1400" dirty="0" err="1" smtClean="0">
                <a:latin typeface="Avenir Next Medium"/>
                <a:cs typeface="Avenir Next Medium"/>
              </a:rPr>
              <a:t>Yadvika</a:t>
            </a:r>
            <a:r>
              <a:rPr lang="en-US" sz="1400" dirty="0" smtClean="0">
                <a:latin typeface="Avenir Next Medium"/>
                <a:cs typeface="Avenir Next Medium"/>
              </a:rPr>
              <a:t>, S., </a:t>
            </a:r>
            <a:r>
              <a:rPr lang="en-US" sz="1400" dirty="0" err="1" smtClean="0">
                <a:latin typeface="Avenir Next Medium"/>
                <a:cs typeface="Avenir Next Medium"/>
              </a:rPr>
              <a:t>Sreekrishnan</a:t>
            </a:r>
            <a:r>
              <a:rPr lang="en-US" sz="1400" dirty="0" smtClean="0">
                <a:latin typeface="Avenir Next Medium"/>
                <a:cs typeface="Avenir Next Medium"/>
              </a:rPr>
              <a:t>, T., </a:t>
            </a:r>
            <a:r>
              <a:rPr lang="en-US" sz="1400" dirty="0" err="1" smtClean="0">
                <a:latin typeface="Avenir Next Medium"/>
                <a:cs typeface="Avenir Next Medium"/>
              </a:rPr>
              <a:t>Kohli</a:t>
            </a:r>
            <a:r>
              <a:rPr lang="en-US" sz="1400" dirty="0" smtClean="0">
                <a:latin typeface="Avenir Next Medium"/>
                <a:cs typeface="Avenir Next Medium"/>
              </a:rPr>
              <a:t>, S., </a:t>
            </a:r>
            <a:r>
              <a:rPr lang="en-US" sz="1400" dirty="0" err="1" smtClean="0">
                <a:latin typeface="Avenir Next Medium"/>
                <a:cs typeface="Avenir Next Medium"/>
              </a:rPr>
              <a:t>Rana</a:t>
            </a:r>
            <a:r>
              <a:rPr lang="en-US" sz="1400" dirty="0" smtClean="0">
                <a:latin typeface="Avenir Next Medium"/>
                <a:cs typeface="Avenir Next Medium"/>
              </a:rPr>
              <a:t>, V. (2004) Enhancement of biogas production from solid substrates using different techniques – a review, </a:t>
            </a:r>
            <a:r>
              <a:rPr lang="en-US" sz="1400" u="sng" dirty="0" err="1" smtClean="0">
                <a:latin typeface="Avenir Next Medium"/>
                <a:cs typeface="Avenir Next Medium"/>
              </a:rPr>
              <a:t>Bioresources</a:t>
            </a:r>
            <a:r>
              <a:rPr lang="en-US" sz="1400" u="sng" dirty="0" smtClean="0">
                <a:latin typeface="Avenir Next Medium"/>
                <a:cs typeface="Avenir Next Medium"/>
              </a:rPr>
              <a:t> Technology</a:t>
            </a:r>
            <a:r>
              <a:rPr lang="en-US" sz="1400" dirty="0" smtClean="0">
                <a:latin typeface="Avenir Next Medium"/>
                <a:cs typeface="Avenir Next Medium"/>
              </a:rPr>
              <a:t>, 95: 1-10</a:t>
            </a:r>
            <a:endParaRPr lang="en-US" sz="1400" dirty="0">
              <a:latin typeface="Avenir Next Medium"/>
              <a:cs typeface="Avenir Next Medium"/>
            </a:endParaRPr>
          </a:p>
          <a:p>
            <a:pPr>
              <a:lnSpc>
                <a:spcPct val="120000"/>
              </a:lnSpc>
            </a:pPr>
            <a:endParaRPr lang="en-US" sz="1400" dirty="0">
              <a:latin typeface="Avenir Next Medium"/>
              <a:cs typeface="Avenir Next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152102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7433697"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Balancing fermenters &amp; methanogens </a:t>
            </a:r>
            <a:endParaRPr lang="en-US" sz="3200" dirty="0">
              <a:solidFill>
                <a:prstClr val="white"/>
              </a:solidFill>
              <a:latin typeface="Avenir Heavy"/>
              <a:cs typeface="Avenir Heavy"/>
            </a:endParaRPr>
          </a:p>
        </p:txBody>
      </p:sp>
      <p:sp>
        <p:nvSpPr>
          <p:cNvPr id="6" name="TextBox 5"/>
          <p:cNvSpPr txBox="1"/>
          <p:nvPr/>
        </p:nvSpPr>
        <p:spPr>
          <a:xfrm>
            <a:off x="425618" y="787471"/>
            <a:ext cx="8186857" cy="1080296"/>
          </a:xfrm>
          <a:prstGeom prst="rect">
            <a:avLst/>
          </a:prstGeom>
          <a:noFill/>
        </p:spPr>
        <p:txBody>
          <a:bodyPr wrap="none" rtlCol="0">
            <a:spAutoFit/>
          </a:bodyPr>
          <a:lstStyle/>
          <a:p>
            <a:pPr>
              <a:lnSpc>
                <a:spcPct val="120000"/>
              </a:lnSpc>
            </a:pPr>
            <a:r>
              <a:rPr lang="en-US" dirty="0" smtClean="0">
                <a:solidFill>
                  <a:prstClr val="black"/>
                </a:solidFill>
                <a:latin typeface="Avenir Next Medium"/>
                <a:cs typeface="Avenir Next Medium"/>
              </a:rPr>
              <a:t>Efficient AD occurs when bacterial populations are high and the activities of</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fermenting and </a:t>
            </a:r>
            <a:r>
              <a:rPr lang="en-US" dirty="0" err="1" smtClean="0">
                <a:solidFill>
                  <a:prstClr val="black"/>
                </a:solidFill>
                <a:latin typeface="Avenir Next Medium"/>
                <a:cs typeface="Avenir Next Medium"/>
              </a:rPr>
              <a:t>methanogenic</a:t>
            </a:r>
            <a:r>
              <a:rPr lang="en-US" dirty="0" smtClean="0">
                <a:solidFill>
                  <a:prstClr val="black"/>
                </a:solidFill>
                <a:latin typeface="Avenir Next Medium"/>
                <a:cs typeface="Avenir Next Medium"/>
              </a:rPr>
              <a:t> bacteria are balanced. Any change in AD</a:t>
            </a:r>
            <a:br>
              <a:rPr lang="en-US" dirty="0" smtClean="0">
                <a:solidFill>
                  <a:prstClr val="black"/>
                </a:solidFill>
                <a:latin typeface="Avenir Next Medium"/>
                <a:cs typeface="Avenir Next Medium"/>
              </a:rPr>
            </a:br>
            <a:r>
              <a:rPr lang="en-US" dirty="0" smtClean="0">
                <a:solidFill>
                  <a:prstClr val="black"/>
                </a:solidFill>
                <a:latin typeface="Avenir Next Medium"/>
                <a:cs typeface="Avenir Next Medium"/>
              </a:rPr>
              <a:t>conditions (like temperature &amp; pH) affects that balance.</a:t>
            </a:r>
          </a:p>
        </p:txBody>
      </p:sp>
      <p:sp>
        <p:nvSpPr>
          <p:cNvPr id="5" name="TextBox 4"/>
          <p:cNvSpPr txBox="1"/>
          <p:nvPr/>
        </p:nvSpPr>
        <p:spPr>
          <a:xfrm>
            <a:off x="425618" y="1992416"/>
            <a:ext cx="7879080" cy="2077492"/>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A ‘sour’ digester </a:t>
            </a:r>
            <a:r>
              <a:rPr lang="en-US" dirty="0" smtClean="0">
                <a:solidFill>
                  <a:prstClr val="black"/>
                </a:solidFill>
                <a:latin typeface="Avenir Next Medium"/>
                <a:cs typeface="Avenir Next Medium"/>
              </a:rPr>
              <a:t>is an example of imbalance:</a:t>
            </a:r>
          </a:p>
          <a:p>
            <a:pPr marL="742950" lvl="1" indent="-285750">
              <a:lnSpc>
                <a:spcPct val="120000"/>
              </a:lnSpc>
              <a:buFont typeface="Arial"/>
              <a:buChar char="•"/>
            </a:pPr>
            <a:r>
              <a:rPr lang="en-US" dirty="0" smtClean="0">
                <a:solidFill>
                  <a:prstClr val="black"/>
                </a:solidFill>
                <a:latin typeface="Avenir Next Medium"/>
                <a:cs typeface="Avenir Next Medium"/>
              </a:rPr>
              <a:t>Methanogens work between pH 6.8 – 7.2.</a:t>
            </a:r>
          </a:p>
          <a:p>
            <a:pPr marL="742950" lvl="1" indent="-285750">
              <a:lnSpc>
                <a:spcPct val="120000"/>
              </a:lnSpc>
              <a:buFont typeface="Arial"/>
              <a:buChar char="•"/>
            </a:pPr>
            <a:r>
              <a:rPr lang="en-US" dirty="0" err="1" smtClean="0">
                <a:solidFill>
                  <a:prstClr val="black"/>
                </a:solidFill>
                <a:latin typeface="Avenir Next Medium"/>
                <a:cs typeface="Avenir Next Medium"/>
              </a:rPr>
              <a:t>Acetogenic</a:t>
            </a:r>
            <a:r>
              <a:rPr lang="en-US" dirty="0" smtClean="0">
                <a:solidFill>
                  <a:prstClr val="black"/>
                </a:solidFill>
                <a:latin typeface="Avenir Next Medium"/>
                <a:cs typeface="Avenir Next Medium"/>
              </a:rPr>
              <a:t> bacteria don’t mind low pH and keep making acetate.</a:t>
            </a:r>
          </a:p>
          <a:p>
            <a:pPr marL="742950" lvl="1" indent="-285750">
              <a:lnSpc>
                <a:spcPct val="120000"/>
              </a:lnSpc>
              <a:buFont typeface="Arial"/>
              <a:buChar char="•"/>
            </a:pPr>
            <a:r>
              <a:rPr lang="en-US" dirty="0" smtClean="0">
                <a:solidFill>
                  <a:prstClr val="black"/>
                </a:solidFill>
                <a:latin typeface="Avenir Next Medium"/>
                <a:cs typeface="Avenir Next Medium"/>
              </a:rPr>
              <a:t>Increased acetate concentrations lower the </a:t>
            </a:r>
            <a:r>
              <a:rPr lang="en-US" dirty="0" err="1" smtClean="0">
                <a:solidFill>
                  <a:prstClr val="black"/>
                </a:solidFill>
                <a:latin typeface="Avenir Next Medium"/>
                <a:cs typeface="Avenir Next Medium"/>
              </a:rPr>
              <a:t>pH.</a:t>
            </a:r>
            <a:endParaRPr lang="en-US" dirty="0" smtClean="0">
              <a:solidFill>
                <a:prstClr val="black"/>
              </a:solidFill>
              <a:latin typeface="Avenir Next Medium"/>
              <a:cs typeface="Avenir Next Medium"/>
            </a:endParaRPr>
          </a:p>
          <a:p>
            <a:pPr marL="742950" lvl="1" indent="-285750">
              <a:lnSpc>
                <a:spcPct val="120000"/>
              </a:lnSpc>
              <a:buFont typeface="Arial"/>
              <a:buChar char="•"/>
            </a:pPr>
            <a:r>
              <a:rPr lang="en-US" dirty="0" smtClean="0">
                <a:solidFill>
                  <a:prstClr val="black"/>
                </a:solidFill>
                <a:latin typeface="Avenir Next Medium"/>
                <a:cs typeface="Avenir Next Medium"/>
              </a:rPr>
              <a:t>Methanogens die and acetate accumulates, pH stays low.</a:t>
            </a:r>
          </a:p>
          <a:p>
            <a:pPr marL="742950" lvl="1" indent="-285750">
              <a:lnSpc>
                <a:spcPct val="120000"/>
              </a:lnSpc>
              <a:buFont typeface="Arial"/>
              <a:buChar char="•"/>
            </a:pPr>
            <a:r>
              <a:rPr lang="en-US" dirty="0" smtClean="0">
                <a:solidFill>
                  <a:prstClr val="black"/>
                </a:solidFill>
                <a:latin typeface="Avenir Next Medium"/>
                <a:cs typeface="Avenir Next Medium"/>
              </a:rPr>
              <a:t>Methane production stops.</a:t>
            </a:r>
          </a:p>
        </p:txBody>
      </p:sp>
      <p:sp>
        <p:nvSpPr>
          <p:cNvPr id="7" name="TextBox 6"/>
          <p:cNvSpPr txBox="1"/>
          <p:nvPr/>
        </p:nvSpPr>
        <p:spPr>
          <a:xfrm>
            <a:off x="425618" y="4251522"/>
            <a:ext cx="8097088" cy="1745093"/>
          </a:xfrm>
          <a:prstGeom prst="rect">
            <a:avLst/>
          </a:prstGeom>
          <a:noFill/>
        </p:spPr>
        <p:txBody>
          <a:bodyPr wrap="none" rtlCol="0">
            <a:spAutoFit/>
          </a:bodyPr>
          <a:lstStyle/>
          <a:p>
            <a:pPr>
              <a:lnSpc>
                <a:spcPct val="120000"/>
              </a:lnSpc>
            </a:pPr>
            <a:r>
              <a:rPr lang="en-US" u="sng" dirty="0" smtClean="0">
                <a:solidFill>
                  <a:prstClr val="black"/>
                </a:solidFill>
                <a:latin typeface="Avenir Next Medium"/>
                <a:cs typeface="Avenir Next Medium"/>
              </a:rPr>
              <a:t>The cure</a:t>
            </a:r>
            <a:r>
              <a:rPr lang="en-US" dirty="0" smtClean="0">
                <a:solidFill>
                  <a:prstClr val="black"/>
                </a:solidFill>
                <a:latin typeface="Avenir Next Medium"/>
                <a:cs typeface="Avenir Next Medium"/>
              </a:rPr>
              <a:t>?</a:t>
            </a:r>
          </a:p>
          <a:p>
            <a:pPr marL="742950" lvl="1" indent="-285750">
              <a:lnSpc>
                <a:spcPct val="120000"/>
              </a:lnSpc>
              <a:buFont typeface="Arial"/>
              <a:buChar char="•"/>
            </a:pPr>
            <a:r>
              <a:rPr lang="en-US" dirty="0" smtClean="0">
                <a:solidFill>
                  <a:prstClr val="black"/>
                </a:solidFill>
                <a:latin typeface="Avenir Next Medium"/>
                <a:cs typeface="Avenir Next Medium"/>
              </a:rPr>
              <a:t>Simply feed a plug flow AD.</a:t>
            </a:r>
          </a:p>
          <a:p>
            <a:pPr marL="742950" lvl="1" indent="-285750">
              <a:lnSpc>
                <a:spcPct val="120000"/>
              </a:lnSpc>
              <a:buFont typeface="Arial"/>
              <a:buChar char="•"/>
            </a:pPr>
            <a:r>
              <a:rPr lang="en-US" dirty="0" smtClean="0">
                <a:solidFill>
                  <a:prstClr val="black"/>
                </a:solidFill>
                <a:latin typeface="Avenir Next Medium"/>
                <a:cs typeface="Avenir Next Medium"/>
              </a:rPr>
              <a:t>Stop feeding a mixed AD and wait for biogas production to resume.</a:t>
            </a:r>
          </a:p>
          <a:p>
            <a:pPr marL="742950" lvl="1" indent="-285750">
              <a:lnSpc>
                <a:spcPct val="120000"/>
              </a:lnSpc>
              <a:buFont typeface="Arial"/>
              <a:buChar char="•"/>
            </a:pPr>
            <a:r>
              <a:rPr lang="en-US" dirty="0" smtClean="0">
                <a:solidFill>
                  <a:prstClr val="black"/>
                </a:solidFill>
                <a:latin typeface="Avenir Next Medium"/>
                <a:cs typeface="Avenir Next Medium"/>
              </a:rPr>
              <a:t>Test the slurry and treat as necessary (raise pH).</a:t>
            </a:r>
            <a:endParaRPr lang="en-US" dirty="0">
              <a:solidFill>
                <a:prstClr val="black"/>
              </a:solidFill>
              <a:latin typeface="Avenir Black"/>
              <a:cs typeface="Avenir Black"/>
            </a:endParaRPr>
          </a:p>
          <a:p>
            <a:pPr marL="742950" lvl="1" indent="-285750">
              <a:lnSpc>
                <a:spcPct val="120000"/>
              </a:lnSpc>
              <a:buFont typeface="Arial"/>
              <a:buChar char="•"/>
            </a:pPr>
            <a:r>
              <a:rPr lang="en-US" dirty="0" smtClean="0">
                <a:solidFill>
                  <a:prstClr val="black"/>
                </a:solidFill>
                <a:latin typeface="Avenir Next Medium"/>
                <a:cs typeface="Avenir Next Medium"/>
              </a:rPr>
              <a:t>As a last resort, empty it and start over.</a:t>
            </a:r>
          </a:p>
        </p:txBody>
      </p:sp>
      <p:grpSp>
        <p:nvGrpSpPr>
          <p:cNvPr id="8" name="Group 7"/>
          <p:cNvGrpSpPr/>
          <p:nvPr/>
        </p:nvGrpSpPr>
        <p:grpSpPr>
          <a:xfrm>
            <a:off x="8098116" y="14530"/>
            <a:ext cx="830994" cy="634504"/>
            <a:chOff x="2066934" y="1319924"/>
            <a:chExt cx="3038142" cy="2464745"/>
          </a:xfrm>
        </p:grpSpPr>
        <p:sp>
          <p:nvSpPr>
            <p:cNvPr id="9" name="Oval 8"/>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ardrop 9"/>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044210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3" name="TextBox 2"/>
          <p:cNvSpPr txBox="1"/>
          <p:nvPr/>
        </p:nvSpPr>
        <p:spPr>
          <a:xfrm>
            <a:off x="228600" y="49316"/>
            <a:ext cx="3711272" cy="584776"/>
          </a:xfrm>
          <a:prstGeom prst="rect">
            <a:avLst/>
          </a:prstGeom>
          <a:noFill/>
        </p:spPr>
        <p:txBody>
          <a:bodyPr wrap="none" rtlCol="0">
            <a:spAutoFit/>
          </a:bodyPr>
          <a:lstStyle/>
          <a:p>
            <a:pPr defTabSz="914400"/>
            <a:r>
              <a:rPr lang="en-US" sz="3200" dirty="0" smtClean="0">
                <a:solidFill>
                  <a:prstClr val="white"/>
                </a:solidFill>
                <a:latin typeface="Avenir Heavy"/>
                <a:cs typeface="Avenir Heavy"/>
              </a:rPr>
              <a:t>AD terms to know</a:t>
            </a:r>
            <a:endParaRPr lang="en-US" sz="3200" dirty="0">
              <a:solidFill>
                <a:prstClr val="white"/>
              </a:solidFill>
              <a:latin typeface="Avenir Heavy"/>
              <a:cs typeface="Avenir Heavy"/>
            </a:endParaRPr>
          </a:p>
        </p:txBody>
      </p:sp>
      <p:sp>
        <p:nvSpPr>
          <p:cNvPr id="6" name="TextBox 5"/>
          <p:cNvSpPr txBox="1"/>
          <p:nvPr/>
        </p:nvSpPr>
        <p:spPr>
          <a:xfrm>
            <a:off x="425618" y="787471"/>
            <a:ext cx="8586260" cy="2483757"/>
          </a:xfrm>
          <a:prstGeom prst="rect">
            <a:avLst/>
          </a:prstGeom>
          <a:noFill/>
        </p:spPr>
        <p:txBody>
          <a:bodyPr wrap="none" rtlCol="0">
            <a:spAutoFit/>
          </a:bodyPr>
          <a:lstStyle/>
          <a:p>
            <a:pPr>
              <a:lnSpc>
                <a:spcPct val="120000"/>
              </a:lnSpc>
            </a:pPr>
            <a:r>
              <a:rPr lang="en-US" dirty="0" smtClean="0">
                <a:solidFill>
                  <a:prstClr val="black"/>
                </a:solidFill>
                <a:latin typeface="Avenir Black"/>
                <a:cs typeface="Avenir Black"/>
              </a:rPr>
              <a:t>Stabilization</a:t>
            </a:r>
            <a:r>
              <a:rPr lang="en-US" dirty="0" smtClean="0">
                <a:solidFill>
                  <a:prstClr val="black"/>
                </a:solidFill>
                <a:latin typeface="Avenir Next Medium"/>
                <a:cs typeface="Avenir Next Medium"/>
              </a:rPr>
              <a:t>: reduction of the volatile solids content by AD</a:t>
            </a:r>
          </a:p>
          <a:p>
            <a:pPr>
              <a:lnSpc>
                <a:spcPct val="120000"/>
              </a:lnSpc>
            </a:pPr>
            <a:endParaRPr lang="en-US" sz="1000" dirty="0" smtClean="0">
              <a:solidFill>
                <a:prstClr val="black"/>
              </a:solidFill>
              <a:latin typeface="Avenir Next Medium"/>
              <a:cs typeface="Avenir Next Medium"/>
            </a:endParaRPr>
          </a:p>
          <a:p>
            <a:pPr>
              <a:lnSpc>
                <a:spcPct val="120000"/>
              </a:lnSpc>
            </a:pPr>
            <a:r>
              <a:rPr lang="en-US" dirty="0" smtClean="0">
                <a:solidFill>
                  <a:prstClr val="black"/>
                </a:solidFill>
                <a:latin typeface="Avenir Black"/>
                <a:cs typeface="Avenir Black"/>
              </a:rPr>
              <a:t>Volatile solids: </a:t>
            </a:r>
            <a:r>
              <a:rPr lang="en-US" dirty="0" smtClean="0">
                <a:solidFill>
                  <a:prstClr val="black"/>
                </a:solidFill>
                <a:latin typeface="Avenir Next Medium"/>
                <a:cs typeface="Avenir Next Medium"/>
              </a:rPr>
              <a:t>the portion of total solids that can be converted to biogas by AD</a:t>
            </a:r>
          </a:p>
          <a:p>
            <a:pPr>
              <a:lnSpc>
                <a:spcPct val="120000"/>
              </a:lnSpc>
            </a:pPr>
            <a:endParaRPr lang="en-US" sz="1000" dirty="0" smtClean="0">
              <a:solidFill>
                <a:prstClr val="black"/>
              </a:solidFill>
              <a:latin typeface="Avenir Black"/>
              <a:cs typeface="Avenir Black"/>
            </a:endParaRPr>
          </a:p>
          <a:p>
            <a:pPr>
              <a:lnSpc>
                <a:spcPct val="120000"/>
              </a:lnSpc>
            </a:pPr>
            <a:r>
              <a:rPr lang="en-US" dirty="0" smtClean="0">
                <a:solidFill>
                  <a:prstClr val="black"/>
                </a:solidFill>
                <a:latin typeface="Avenir Black"/>
                <a:cs typeface="Avenir Black"/>
              </a:rPr>
              <a:t>Total organic solids: </a:t>
            </a:r>
            <a:r>
              <a:rPr lang="en-US" dirty="0" smtClean="0">
                <a:solidFill>
                  <a:prstClr val="black"/>
                </a:solidFill>
                <a:latin typeface="Avenir Next Medium"/>
                <a:cs typeface="Avenir Next Medium"/>
              </a:rPr>
              <a:t>all organic matter</a:t>
            </a:r>
          </a:p>
          <a:p>
            <a:pPr>
              <a:lnSpc>
                <a:spcPct val="120000"/>
              </a:lnSpc>
            </a:pPr>
            <a:endParaRPr lang="en-US" sz="1000" dirty="0" smtClean="0">
              <a:solidFill>
                <a:prstClr val="black"/>
              </a:solidFill>
              <a:latin typeface="Avenir Black"/>
              <a:cs typeface="Avenir Black"/>
            </a:endParaRPr>
          </a:p>
          <a:p>
            <a:pPr>
              <a:lnSpc>
                <a:spcPct val="120000"/>
              </a:lnSpc>
            </a:pPr>
            <a:r>
              <a:rPr lang="en-US" dirty="0" smtClean="0">
                <a:solidFill>
                  <a:prstClr val="black"/>
                </a:solidFill>
                <a:latin typeface="Avenir Black"/>
                <a:cs typeface="Avenir Black"/>
              </a:rPr>
              <a:t>Feedstock: </a:t>
            </a:r>
            <a:r>
              <a:rPr lang="en-US" dirty="0" smtClean="0">
                <a:solidFill>
                  <a:prstClr val="black"/>
                </a:solidFill>
                <a:latin typeface="Avenir Next Medium"/>
                <a:cs typeface="Avenir Next Medium"/>
              </a:rPr>
              <a:t>any organic matter fed to the AD</a:t>
            </a:r>
          </a:p>
          <a:p>
            <a:pPr>
              <a:lnSpc>
                <a:spcPct val="120000"/>
              </a:lnSpc>
            </a:pPr>
            <a:endParaRPr lang="en-US" sz="1000" dirty="0" smtClean="0">
              <a:solidFill>
                <a:prstClr val="black"/>
              </a:solidFill>
              <a:latin typeface="Avenir Black"/>
              <a:cs typeface="Avenir Black"/>
            </a:endParaRPr>
          </a:p>
          <a:p>
            <a:pPr>
              <a:lnSpc>
                <a:spcPct val="120000"/>
              </a:lnSpc>
            </a:pPr>
            <a:r>
              <a:rPr lang="en-US" dirty="0" smtClean="0">
                <a:solidFill>
                  <a:prstClr val="black"/>
                </a:solidFill>
                <a:latin typeface="Avenir Black"/>
                <a:cs typeface="Avenir Black"/>
              </a:rPr>
              <a:t>Retention time: </a:t>
            </a:r>
            <a:r>
              <a:rPr lang="en-US" dirty="0" smtClean="0">
                <a:solidFill>
                  <a:prstClr val="black"/>
                </a:solidFill>
                <a:latin typeface="Avenir Next Medium"/>
                <a:cs typeface="Avenir Next Medium"/>
              </a:rPr>
              <a:t>the time feedstock spends in the AD; length of process</a:t>
            </a:r>
            <a:endParaRPr lang="en-US" dirty="0">
              <a:solidFill>
                <a:prstClr val="black"/>
              </a:solidFill>
              <a:latin typeface="Avenir Next Medium"/>
              <a:cs typeface="Avenir Next Medium"/>
            </a:endParaRPr>
          </a:p>
        </p:txBody>
      </p:sp>
      <p:grpSp>
        <p:nvGrpSpPr>
          <p:cNvPr id="5" name="Group 4"/>
          <p:cNvGrpSpPr/>
          <p:nvPr/>
        </p:nvGrpSpPr>
        <p:grpSpPr>
          <a:xfrm>
            <a:off x="8098116" y="14530"/>
            <a:ext cx="830994" cy="634504"/>
            <a:chOff x="2066934" y="1319924"/>
            <a:chExt cx="3038142" cy="2464745"/>
          </a:xfrm>
        </p:grpSpPr>
        <p:sp>
          <p:nvSpPr>
            <p:cNvPr id="7" name="Oval 6"/>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ardrop 7"/>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8010056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23454</TotalTime>
  <Words>12803</Words>
  <Application>Microsoft Macintosh PowerPoint</Application>
  <PresentationFormat>On-screen Show (4:3)</PresentationFormat>
  <Paragraphs>915</Paragraphs>
  <Slides>71</Slides>
  <Notes>53</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381</cp:revision>
  <dcterms:created xsi:type="dcterms:W3CDTF">2014-02-24T00:05:29Z</dcterms:created>
  <dcterms:modified xsi:type="dcterms:W3CDTF">2016-02-06T16:20:56Z</dcterms:modified>
</cp:coreProperties>
</file>