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15B35-0B4B-1B4F-87CC-41C777A6A9AD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D8509-ACE4-0A49-A7E5-805DC92D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7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437BD-962A-604B-9B16-519B68CCAC36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charset="0"/>
              </a:rPr>
              <a:t>In the early 1800s chemists found the chemistry of living things to be amazing and a bit intimidating:</a:t>
            </a:r>
          </a:p>
          <a:p>
            <a:pPr eaLnBrk="1" hangingPunct="1"/>
            <a:r>
              <a:rPr lang="en-US" smtClean="0">
                <a:latin typeface="Times" charset="0"/>
              </a:rPr>
              <a:t>“ Organic chemistry nowadays drives me mad. To me it appears like a primeval tropical forest full of the most remarkable things, a dreadful endless jungle into which one does not dare enter for there seems to be no way out.” – Friedrich Wohler, 1835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8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6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8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1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53F9-19C8-C240-B3BF-CBE90EF8E204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5D162-8FE9-5445-AC9B-6F687591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0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491" y="1264138"/>
            <a:ext cx="4544834" cy="37856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7F7F7F"/>
                </a:solidFill>
                <a:latin typeface="Candara"/>
                <a:cs typeface="Candara"/>
              </a:rPr>
              <a:t>Substitution </a:t>
            </a:r>
            <a:r>
              <a:rPr lang="en-US" sz="2000" b="1" dirty="0">
                <a:solidFill>
                  <a:srgbClr val="7F7F7F"/>
                </a:solidFill>
                <a:latin typeface="Candara"/>
                <a:cs typeface="Candara"/>
              </a:rPr>
              <a:t>r</a:t>
            </a:r>
            <a:r>
              <a:rPr lang="en-US" sz="2000" b="1" dirty="0" smtClean="0">
                <a:solidFill>
                  <a:srgbClr val="7F7F7F"/>
                </a:solidFill>
                <a:latin typeface="Candara"/>
                <a:cs typeface="Candara"/>
              </a:rPr>
              <a:t>eactions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SN1 (</a:t>
            </a:r>
            <a:r>
              <a:rPr lang="en-US" sz="2000" dirty="0" err="1" smtClean="0">
                <a:solidFill>
                  <a:srgbClr val="7F7F7F"/>
                </a:solidFill>
                <a:latin typeface="Candara"/>
                <a:cs typeface="Candara"/>
              </a:rPr>
              <a:t>nucleophilic</a:t>
            </a: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 substitution type 1)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SN2 (</a:t>
            </a:r>
            <a:r>
              <a:rPr lang="en-US" sz="2000" dirty="0" err="1" smtClean="0">
                <a:solidFill>
                  <a:srgbClr val="7F7F7F"/>
                </a:solidFill>
                <a:latin typeface="Candara"/>
                <a:cs typeface="Candara"/>
              </a:rPr>
              <a:t>nucleophilic</a:t>
            </a: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 substitution type 2)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Electrophilic substitution</a:t>
            </a:r>
          </a:p>
          <a:p>
            <a:pPr>
              <a:defRPr/>
            </a:pPr>
            <a:endParaRPr lang="en-US" sz="2000" dirty="0">
              <a:latin typeface="Candara"/>
              <a:cs typeface="Candara"/>
            </a:endParaRPr>
          </a:p>
          <a:p>
            <a:pPr>
              <a:defRPr/>
            </a:pPr>
            <a:r>
              <a:rPr lang="en-US" sz="2000" b="1" dirty="0" smtClean="0">
                <a:latin typeface="Candara"/>
                <a:cs typeface="Candara"/>
              </a:rPr>
              <a:t>Addition reactions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latin typeface="Candara"/>
                <a:cs typeface="Candara"/>
              </a:rPr>
              <a:t>Nucleophilic</a:t>
            </a:r>
            <a:r>
              <a:rPr lang="en-US" sz="2000" dirty="0" smtClean="0">
                <a:latin typeface="Candara"/>
                <a:cs typeface="Candara"/>
              </a:rPr>
              <a:t> addition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latin typeface="Candara"/>
                <a:cs typeface="Candara"/>
              </a:rPr>
              <a:t>Electrophilic addition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latin typeface="Candara"/>
              <a:cs typeface="Candara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7F7F7F"/>
                </a:solidFill>
                <a:latin typeface="Candara"/>
                <a:cs typeface="Candara"/>
              </a:rPr>
              <a:t>Elimination reactions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E1 (elimination type 1)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E2 (elimination type 2)</a:t>
            </a:r>
            <a:endParaRPr lang="en-US" sz="2000" dirty="0">
              <a:solidFill>
                <a:srgbClr val="7F7F7F"/>
              </a:solidFill>
              <a:latin typeface="Candara"/>
              <a:cs typeface="Candara"/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6" name="Picture 0" descr="JCE2004p1232fig1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321113" y="6403779"/>
            <a:ext cx="15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p.276 - 7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534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Animated Mechanisms of Basic Reactions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5570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6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654179" y="31287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512552" y="3328567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80660" y="349805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45083" y="34975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3060000">
            <a:off x="1711129" y="3752955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450" y="3470245"/>
            <a:ext cx="856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 – 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217211" y="32811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5" name="Curved Down Arrow 4"/>
          <p:cNvSpPr/>
          <p:nvPr/>
        </p:nvSpPr>
        <p:spPr>
          <a:xfrm rot="1028515" flipV="1">
            <a:off x="1885814" y="3721634"/>
            <a:ext cx="548350" cy="241858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9639386">
            <a:off x="2532186" y="3356629"/>
            <a:ext cx="350830" cy="242581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4824" y="325034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4824" y="356995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512552" y="3489743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rot="3060000">
            <a:off x="4343021" y="3744647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3092000" y="3670300"/>
            <a:ext cx="933707" cy="16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35145" y="3093950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27690" y="338459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+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63964" y="3686431"/>
            <a:ext cx="205767" cy="218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86331" y="366028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331" y="397989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80898" y="3867625"/>
            <a:ext cx="72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 -1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2" name="Teardrop 71"/>
          <p:cNvSpPr/>
          <p:nvPr/>
        </p:nvSpPr>
        <p:spPr>
          <a:xfrm rot="4460216">
            <a:off x="4245668" y="3586268"/>
            <a:ext cx="216621" cy="241019"/>
          </a:xfrm>
          <a:prstGeom prst="teardrop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ardrop 77"/>
          <p:cNvSpPr/>
          <p:nvPr/>
        </p:nvSpPr>
        <p:spPr>
          <a:xfrm rot="19766367" flipH="1">
            <a:off x="4575875" y="3721734"/>
            <a:ext cx="216621" cy="241019"/>
          </a:xfrm>
          <a:prstGeom prst="teardrop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639239" y="4868619"/>
            <a:ext cx="24527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1</a:t>
            </a:r>
          </a:p>
          <a:p>
            <a:r>
              <a:rPr lang="el-GR" dirty="0" smtClean="0">
                <a:solidFill>
                  <a:srgbClr val="0000FF"/>
                </a:solidFill>
                <a:latin typeface="Candara"/>
              </a:rPr>
              <a:t>π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bonds from the Nu: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attack the E+.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Bond e- go the the LG.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059798" y="5145618"/>
            <a:ext cx="1367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Loss of </a:t>
            </a:r>
            <a:r>
              <a:rPr lang="el-GR" dirty="0" smtClean="0">
                <a:solidFill>
                  <a:srgbClr val="0000FF"/>
                </a:solidFill>
                <a:latin typeface="Candara"/>
              </a:rPr>
              <a:t>π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creates a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</a:p>
        </p:txBody>
      </p:sp>
      <p:sp>
        <p:nvSpPr>
          <p:cNvPr id="87" name="Rectangular Callout 86"/>
          <p:cNvSpPr/>
          <p:nvPr/>
        </p:nvSpPr>
        <p:spPr>
          <a:xfrm flipV="1">
            <a:off x="601138" y="4868618"/>
            <a:ext cx="3826551" cy="1253531"/>
          </a:xfrm>
          <a:prstGeom prst="wedgeRectCallout">
            <a:avLst>
              <a:gd name="adj1" fmla="val -1156"/>
              <a:gd name="adj2" fmla="val 97666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3015059" y="5003800"/>
            <a:ext cx="0" cy="923397"/>
          </a:xfrm>
          <a:prstGeom prst="line">
            <a:avLst/>
          </a:prstGeom>
          <a:ln w="12700" cmpd="sng">
            <a:solidFill>
              <a:srgbClr val="0000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4118824" y="1477719"/>
            <a:ext cx="14310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holds + in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empty p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orbital</a:t>
            </a:r>
          </a:p>
        </p:txBody>
      </p:sp>
      <p:sp>
        <p:nvSpPr>
          <p:cNvPr id="91" name="Rectangular Callout 90"/>
          <p:cNvSpPr/>
          <p:nvPr/>
        </p:nvSpPr>
        <p:spPr>
          <a:xfrm>
            <a:off x="4100584" y="1460498"/>
            <a:ext cx="1347715" cy="1278209"/>
          </a:xfrm>
          <a:prstGeom prst="wedgeRectCallout">
            <a:avLst>
              <a:gd name="adj1" fmla="val 5634"/>
              <a:gd name="adj2" fmla="val 7170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 Box 22"/>
          <p:cNvSpPr txBox="1">
            <a:spLocks noChangeArrowheads="1"/>
          </p:cNvSpPr>
          <p:nvPr/>
        </p:nvSpPr>
        <p:spPr bwMode="auto">
          <a:xfrm>
            <a:off x="3293800" y="1469537"/>
            <a:ext cx="806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Cl-1 a good LG</a:t>
            </a:r>
          </a:p>
        </p:txBody>
      </p:sp>
      <p:sp>
        <p:nvSpPr>
          <p:cNvPr id="93" name="Rectangular Callout 92"/>
          <p:cNvSpPr/>
          <p:nvPr/>
        </p:nvSpPr>
        <p:spPr>
          <a:xfrm>
            <a:off x="3275561" y="1452317"/>
            <a:ext cx="750146" cy="923330"/>
          </a:xfrm>
          <a:prstGeom prst="wedgeRectCallout">
            <a:avLst>
              <a:gd name="adj1" fmla="val -29424"/>
              <a:gd name="adj2" fmla="val 199147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6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351982" y="2968823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654179" y="31287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Nu: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512552" y="3328567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80660" y="3498051"/>
            <a:ext cx="0" cy="3214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45083" y="3497582"/>
            <a:ext cx="0" cy="3214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3060000">
            <a:off x="1711129" y="3752955"/>
            <a:ext cx="101592" cy="30501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450" y="3470245"/>
            <a:ext cx="856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H –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Cl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: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217211" y="32811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andara"/>
              </a:rPr>
              <a:t>E+</a:t>
            </a:r>
          </a:p>
        </p:txBody>
      </p:sp>
      <p:sp>
        <p:nvSpPr>
          <p:cNvPr id="5" name="Curved Down Arrow 4"/>
          <p:cNvSpPr/>
          <p:nvPr/>
        </p:nvSpPr>
        <p:spPr>
          <a:xfrm rot="1028515" flipV="1">
            <a:off x="1885814" y="3721634"/>
            <a:ext cx="548350" cy="241858"/>
          </a:xfrm>
          <a:prstGeom prst="curved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9639386">
            <a:off x="2532186" y="3356629"/>
            <a:ext cx="350830" cy="242581"/>
          </a:xfrm>
          <a:prstGeom prst="curved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4824" y="3250341"/>
            <a:ext cx="3139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rgbClr val="7F7F7F"/>
              </a:solidFill>
              <a:latin typeface="Candara"/>
              <a:cs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4824" y="356995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..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512552" y="3489743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rot="3060000">
            <a:off x="4343021" y="3744647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3092000" y="3670300"/>
            <a:ext cx="933707" cy="16131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35145" y="3093950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27690" y="338459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+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63964" y="3686431"/>
            <a:ext cx="205767" cy="2182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86331" y="3660281"/>
            <a:ext cx="3139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331" y="397989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80898" y="3867625"/>
            <a:ext cx="72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:</a:t>
            </a:r>
            <a:r>
              <a:rPr lang="en-US" sz="2000" dirty="0" err="1" smtClean="0">
                <a:solidFill>
                  <a:srgbClr val="000000"/>
                </a:solidFill>
                <a:latin typeface="Candara"/>
                <a:cs typeface="Candara"/>
              </a:rPr>
              <a:t>Cl</a:t>
            </a:r>
            <a:r>
              <a:rPr lang="en-US" sz="2000" dirty="0" smtClean="0">
                <a:solidFill>
                  <a:srgbClr val="000000"/>
                </a:solidFill>
                <a:latin typeface="Candara"/>
                <a:cs typeface="Candara"/>
              </a:rPr>
              <a:t>: -1</a:t>
            </a:r>
            <a:endParaRPr lang="en-US" sz="2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5" name="Curved Down Arrow 44"/>
          <p:cNvSpPr/>
          <p:nvPr/>
        </p:nvSpPr>
        <p:spPr>
          <a:xfrm rot="20464869" flipV="1">
            <a:off x="3611277" y="3974419"/>
            <a:ext cx="1168028" cy="316260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Down Arrow 46"/>
          <p:cNvSpPr/>
          <p:nvPr/>
        </p:nvSpPr>
        <p:spPr>
          <a:xfrm rot="20361256">
            <a:off x="3461461" y="3561455"/>
            <a:ext cx="941188" cy="316260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278966" y="3355628"/>
            <a:ext cx="534814" cy="3385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948884" y="3688773"/>
            <a:ext cx="330082" cy="537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78966" y="3702616"/>
            <a:ext cx="1168393" cy="357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83002" y="2973324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83002" y="3134500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 rot="3060000">
            <a:off x="5913471" y="3389404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05595" y="2738707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6834740" y="3590245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43207" y="375142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/>
          <p:cNvSpPr/>
          <p:nvPr/>
        </p:nvSpPr>
        <p:spPr>
          <a:xfrm rot="3060000">
            <a:off x="6673676" y="4006325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65800" y="335562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6095426" y="3455915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39774" y="3433342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90405" y="321553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81938" y="351217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6832255" y="4051537"/>
            <a:ext cx="220337" cy="169015"/>
          </a:xfrm>
          <a:prstGeom prst="line">
            <a:avLst/>
          </a:prstGeom>
          <a:ln w="28575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02004" y="4028964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52635" y="3811158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044168" y="410779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2" name="Teardrop 71"/>
          <p:cNvSpPr/>
          <p:nvPr/>
        </p:nvSpPr>
        <p:spPr>
          <a:xfrm rot="4460216">
            <a:off x="4245668" y="3586268"/>
            <a:ext cx="216621" cy="241019"/>
          </a:xfrm>
          <a:prstGeom prst="teardrop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ardrop 77"/>
          <p:cNvSpPr/>
          <p:nvPr/>
        </p:nvSpPr>
        <p:spPr>
          <a:xfrm rot="19766367" flipH="1">
            <a:off x="4575875" y="3721734"/>
            <a:ext cx="216621" cy="241019"/>
          </a:xfrm>
          <a:prstGeom prst="teardrop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3180898" y="4220738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4118824" y="1477719"/>
            <a:ext cx="14310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holds + in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empty p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orbital</a:t>
            </a:r>
          </a:p>
        </p:txBody>
      </p:sp>
      <p:sp>
        <p:nvSpPr>
          <p:cNvPr id="91" name="Rectangular Callout 90"/>
          <p:cNvSpPr/>
          <p:nvPr/>
        </p:nvSpPr>
        <p:spPr>
          <a:xfrm>
            <a:off x="4100584" y="1460498"/>
            <a:ext cx="1347715" cy="1278209"/>
          </a:xfrm>
          <a:prstGeom prst="wedgeRectCallout">
            <a:avLst>
              <a:gd name="adj1" fmla="val 5634"/>
              <a:gd name="adj2" fmla="val 7170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22"/>
          <p:cNvSpPr txBox="1">
            <a:spLocks noChangeArrowheads="1"/>
          </p:cNvSpPr>
          <p:nvPr/>
        </p:nvSpPr>
        <p:spPr bwMode="auto">
          <a:xfrm>
            <a:off x="5610636" y="1452317"/>
            <a:ext cx="26443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addition product is a substituted alkane. Both enantiomers are formed.</a:t>
            </a:r>
          </a:p>
        </p:txBody>
      </p:sp>
      <p:sp>
        <p:nvSpPr>
          <p:cNvPr id="95" name="Rectangular Callout 94"/>
          <p:cNvSpPr/>
          <p:nvPr/>
        </p:nvSpPr>
        <p:spPr>
          <a:xfrm>
            <a:off x="5600699" y="1460498"/>
            <a:ext cx="2654301" cy="957771"/>
          </a:xfrm>
          <a:prstGeom prst="wedgeRectCallout">
            <a:avLst>
              <a:gd name="adj1" fmla="val 1806"/>
              <a:gd name="adj2" fmla="val 14030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4580238" y="4860437"/>
            <a:ext cx="2657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2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LG is the new Nu:- that attacks the carbocation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from either p orbital side</a:t>
            </a: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7209615" y="5112036"/>
            <a:ext cx="1367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So both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chiral forms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can form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7168502" y="5145551"/>
            <a:ext cx="0" cy="923397"/>
          </a:xfrm>
          <a:prstGeom prst="line">
            <a:avLst/>
          </a:prstGeom>
          <a:ln w="12700" cmpd="sng">
            <a:solidFill>
              <a:srgbClr val="0000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ular Callout 98"/>
          <p:cNvSpPr/>
          <p:nvPr/>
        </p:nvSpPr>
        <p:spPr>
          <a:xfrm flipV="1">
            <a:off x="4575971" y="4868618"/>
            <a:ext cx="4001536" cy="1253531"/>
          </a:xfrm>
          <a:prstGeom prst="wedgeRectCallout">
            <a:avLst>
              <a:gd name="adj1" fmla="val -10677"/>
              <a:gd name="adj2" fmla="val 10678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6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351982" y="2968823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654179" y="31287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512552" y="3328567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80660" y="349805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45083" y="34975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3060000">
            <a:off x="1711129" y="3752955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450" y="3470245"/>
            <a:ext cx="856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 – 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217211" y="32811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5" name="Curved Down Arrow 4"/>
          <p:cNvSpPr/>
          <p:nvPr/>
        </p:nvSpPr>
        <p:spPr>
          <a:xfrm rot="1028515" flipV="1">
            <a:off x="1885814" y="3721634"/>
            <a:ext cx="548350" cy="241858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9639386">
            <a:off x="2532186" y="3356629"/>
            <a:ext cx="350830" cy="242581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4824" y="325034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4824" y="356995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512552" y="3489743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 rot="3060000">
            <a:off x="4343021" y="3744647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3092000" y="3670300"/>
            <a:ext cx="933707" cy="16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35145" y="3093950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27690" y="338459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+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63964" y="3686431"/>
            <a:ext cx="205767" cy="218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86331" y="366028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331" y="397989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80898" y="3867625"/>
            <a:ext cx="72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 -1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5" name="Curved Down Arrow 44"/>
          <p:cNvSpPr/>
          <p:nvPr/>
        </p:nvSpPr>
        <p:spPr>
          <a:xfrm rot="20464869" flipV="1">
            <a:off x="3611277" y="3974419"/>
            <a:ext cx="1168028" cy="316260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Down Arrow 46"/>
          <p:cNvSpPr/>
          <p:nvPr/>
        </p:nvSpPr>
        <p:spPr>
          <a:xfrm rot="20361256">
            <a:off x="3461461" y="3561455"/>
            <a:ext cx="941188" cy="316260"/>
          </a:xfrm>
          <a:prstGeom prst="curvedDown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278966" y="3355628"/>
            <a:ext cx="534814" cy="3385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948884" y="3688773"/>
            <a:ext cx="330082" cy="537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78966" y="3702616"/>
            <a:ext cx="1168393" cy="357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83002" y="2973324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83002" y="3134500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 rot="3060000">
            <a:off x="5913471" y="3389404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05595" y="2738707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6834740" y="3590245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43207" y="375142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/>
          <p:cNvSpPr/>
          <p:nvPr/>
        </p:nvSpPr>
        <p:spPr>
          <a:xfrm rot="3060000">
            <a:off x="6673676" y="4006325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65800" y="335562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6095426" y="3455915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39774" y="3433342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90405" y="321553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81938" y="351217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6832255" y="4051537"/>
            <a:ext cx="220337" cy="169015"/>
          </a:xfrm>
          <a:prstGeom prst="line">
            <a:avLst/>
          </a:prstGeom>
          <a:ln w="28575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02004" y="4028964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52635" y="3811158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044168" y="410779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2" name="Teardrop 71"/>
          <p:cNvSpPr/>
          <p:nvPr/>
        </p:nvSpPr>
        <p:spPr>
          <a:xfrm rot="4460216">
            <a:off x="4245668" y="3586268"/>
            <a:ext cx="216621" cy="241019"/>
          </a:xfrm>
          <a:prstGeom prst="teardrop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ardrop 77"/>
          <p:cNvSpPr/>
          <p:nvPr/>
        </p:nvSpPr>
        <p:spPr>
          <a:xfrm rot="19766367" flipH="1">
            <a:off x="4575875" y="3721734"/>
            <a:ext cx="216621" cy="241019"/>
          </a:xfrm>
          <a:prstGeom prst="teardrop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3180898" y="4220738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486839" y="1477719"/>
            <a:ext cx="16099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is an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alkene &amp; acts as the Nu:</a:t>
            </a:r>
          </a:p>
        </p:txBody>
      </p:sp>
      <p:sp>
        <p:nvSpPr>
          <p:cNvPr id="79" name="Rectangular Callout 78"/>
          <p:cNvSpPr/>
          <p:nvPr/>
        </p:nvSpPr>
        <p:spPr>
          <a:xfrm>
            <a:off x="448739" y="1477720"/>
            <a:ext cx="1603372" cy="923330"/>
          </a:xfrm>
          <a:prstGeom prst="wedgeRectCallout">
            <a:avLst>
              <a:gd name="adj1" fmla="val 33029"/>
              <a:gd name="adj2" fmla="val 13312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auto">
          <a:xfrm>
            <a:off x="2146550" y="1494939"/>
            <a:ext cx="10508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provides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 E+</a:t>
            </a:r>
          </a:p>
        </p:txBody>
      </p:sp>
      <p:sp>
        <p:nvSpPr>
          <p:cNvPr id="84" name="Rectangular Callout 83"/>
          <p:cNvSpPr/>
          <p:nvPr/>
        </p:nvSpPr>
        <p:spPr>
          <a:xfrm>
            <a:off x="2128311" y="1477719"/>
            <a:ext cx="1069120" cy="923330"/>
          </a:xfrm>
          <a:prstGeom prst="wedgeRectCallout">
            <a:avLst>
              <a:gd name="adj1" fmla="val -31117"/>
              <a:gd name="adj2" fmla="val 13175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639239" y="4868619"/>
            <a:ext cx="24527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1</a:t>
            </a:r>
          </a:p>
          <a:p>
            <a:r>
              <a:rPr lang="el-GR" dirty="0" smtClean="0">
                <a:solidFill>
                  <a:srgbClr val="0000FF"/>
                </a:solidFill>
                <a:latin typeface="Candara"/>
              </a:rPr>
              <a:t>π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bonds from the Nu: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attack the E+.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Bond e- go the the LG.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059798" y="5145618"/>
            <a:ext cx="1367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Loss of </a:t>
            </a:r>
            <a:r>
              <a:rPr lang="el-GR" dirty="0" smtClean="0">
                <a:solidFill>
                  <a:srgbClr val="0000FF"/>
                </a:solidFill>
                <a:latin typeface="Candara"/>
              </a:rPr>
              <a:t>π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creates a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</a:p>
        </p:txBody>
      </p:sp>
      <p:sp>
        <p:nvSpPr>
          <p:cNvPr id="87" name="Rectangular Callout 86"/>
          <p:cNvSpPr/>
          <p:nvPr/>
        </p:nvSpPr>
        <p:spPr>
          <a:xfrm flipV="1">
            <a:off x="601138" y="4868618"/>
            <a:ext cx="3826551" cy="1253531"/>
          </a:xfrm>
          <a:prstGeom prst="wedgeRectCallout">
            <a:avLst>
              <a:gd name="adj1" fmla="val -1156"/>
              <a:gd name="adj2" fmla="val 97666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3015059" y="5003800"/>
            <a:ext cx="0" cy="923397"/>
          </a:xfrm>
          <a:prstGeom prst="line">
            <a:avLst/>
          </a:prstGeom>
          <a:ln w="12700" cmpd="sng">
            <a:solidFill>
              <a:srgbClr val="0000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4118824" y="1477719"/>
            <a:ext cx="14310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Carbocation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holds + in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empty p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orbital</a:t>
            </a:r>
          </a:p>
        </p:txBody>
      </p:sp>
      <p:sp>
        <p:nvSpPr>
          <p:cNvPr id="91" name="Rectangular Callout 90"/>
          <p:cNvSpPr/>
          <p:nvPr/>
        </p:nvSpPr>
        <p:spPr>
          <a:xfrm>
            <a:off x="4100584" y="1460498"/>
            <a:ext cx="1347715" cy="1278209"/>
          </a:xfrm>
          <a:prstGeom prst="wedgeRectCallout">
            <a:avLst>
              <a:gd name="adj1" fmla="val 5634"/>
              <a:gd name="adj2" fmla="val 7170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 Box 22"/>
          <p:cNvSpPr txBox="1">
            <a:spLocks noChangeArrowheads="1"/>
          </p:cNvSpPr>
          <p:nvPr/>
        </p:nvSpPr>
        <p:spPr bwMode="auto">
          <a:xfrm>
            <a:off x="3293800" y="1469537"/>
            <a:ext cx="806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Cl-1 a good LG</a:t>
            </a:r>
          </a:p>
        </p:txBody>
      </p:sp>
      <p:sp>
        <p:nvSpPr>
          <p:cNvPr id="93" name="Rectangular Callout 92"/>
          <p:cNvSpPr/>
          <p:nvPr/>
        </p:nvSpPr>
        <p:spPr>
          <a:xfrm>
            <a:off x="3275561" y="1452317"/>
            <a:ext cx="750146" cy="923330"/>
          </a:xfrm>
          <a:prstGeom prst="wedgeRectCallout">
            <a:avLst>
              <a:gd name="adj1" fmla="val -29424"/>
              <a:gd name="adj2" fmla="val 199147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22"/>
          <p:cNvSpPr txBox="1">
            <a:spLocks noChangeArrowheads="1"/>
          </p:cNvSpPr>
          <p:nvPr/>
        </p:nvSpPr>
        <p:spPr bwMode="auto">
          <a:xfrm>
            <a:off x="5610636" y="1452317"/>
            <a:ext cx="26443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addition product is a substituted alkane. Both enantiomers are formed.</a:t>
            </a:r>
          </a:p>
        </p:txBody>
      </p:sp>
      <p:sp>
        <p:nvSpPr>
          <p:cNvPr id="95" name="Rectangular Callout 94"/>
          <p:cNvSpPr/>
          <p:nvPr/>
        </p:nvSpPr>
        <p:spPr>
          <a:xfrm>
            <a:off x="5600699" y="1460498"/>
            <a:ext cx="2654301" cy="957771"/>
          </a:xfrm>
          <a:prstGeom prst="wedgeRectCallout">
            <a:avLst>
              <a:gd name="adj1" fmla="val 1806"/>
              <a:gd name="adj2" fmla="val 14030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4580238" y="4860437"/>
            <a:ext cx="2657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2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LG is the new Nu:- that attacks the carbocation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from either p orbital side</a:t>
            </a: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7209615" y="5112036"/>
            <a:ext cx="1367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So both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chiral forms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can form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7168502" y="5145551"/>
            <a:ext cx="0" cy="923397"/>
          </a:xfrm>
          <a:prstGeom prst="line">
            <a:avLst/>
          </a:prstGeom>
          <a:ln w="12700" cmpd="sng">
            <a:solidFill>
              <a:srgbClr val="0000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ular Callout 98"/>
          <p:cNvSpPr/>
          <p:nvPr/>
        </p:nvSpPr>
        <p:spPr>
          <a:xfrm flipV="1">
            <a:off x="4575971" y="4868618"/>
            <a:ext cx="4001536" cy="1253531"/>
          </a:xfrm>
          <a:prstGeom prst="wedgeRectCallout">
            <a:avLst>
              <a:gd name="adj1" fmla="val -10677"/>
              <a:gd name="adj2" fmla="val 10678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728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44414" y="1762560"/>
            <a:ext cx="387184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 smtClean="0">
                <a:latin typeface="Candara"/>
                <a:cs typeface="Candara"/>
              </a:rPr>
              <a:t>Addition Reactions</a:t>
            </a:r>
            <a:endParaRPr lang="en-US" sz="36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0171" y="2874370"/>
            <a:ext cx="7686720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A new group, either Nu: or E+, is added to a group with double</a:t>
            </a:r>
            <a:br>
              <a:rPr lang="en-US" sz="2000" b="1" dirty="0" smtClean="0">
                <a:latin typeface="Candara"/>
                <a:cs typeface="Candara"/>
              </a:rPr>
            </a:br>
            <a:r>
              <a:rPr lang="en-US" sz="2000" b="1" dirty="0" smtClean="0">
                <a:latin typeface="Candara"/>
                <a:cs typeface="Candara"/>
              </a:rPr>
              <a:t>bond(s). </a:t>
            </a:r>
            <a:endParaRPr lang="en-US" sz="2000" b="1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Addition </a:t>
            </a:r>
            <a:r>
              <a:rPr lang="en-US" sz="2000" b="1" dirty="0" smtClean="0">
                <a:latin typeface="Candara"/>
                <a:cs typeface="Candara"/>
              </a:rPr>
              <a:t>reactions convert double bonds in </a:t>
            </a:r>
            <a:r>
              <a:rPr lang="en-US" sz="2000" b="1" dirty="0" smtClean="0">
                <a:latin typeface="Candara"/>
                <a:cs typeface="Candara"/>
              </a:rPr>
              <a:t>substrates to </a:t>
            </a:r>
            <a:r>
              <a:rPr lang="en-US" sz="2000" b="1" dirty="0" smtClean="0">
                <a:latin typeface="Candara"/>
                <a:cs typeface="Candara"/>
              </a:rPr>
              <a:t>single </a:t>
            </a:r>
            <a:r>
              <a:rPr lang="en-US" sz="2000" b="1" dirty="0" smtClean="0">
                <a:latin typeface="Candara"/>
                <a:cs typeface="Candara"/>
              </a:rPr>
              <a:t/>
            </a:r>
            <a:br>
              <a:rPr lang="en-US" sz="2000" b="1" dirty="0" smtClean="0">
                <a:latin typeface="Candara"/>
                <a:cs typeface="Candara"/>
              </a:rPr>
            </a:br>
            <a:r>
              <a:rPr lang="en-US" sz="2000" b="1" dirty="0" smtClean="0">
                <a:latin typeface="Candara"/>
                <a:cs typeface="Candara"/>
              </a:rPr>
              <a:t>bonds </a:t>
            </a:r>
            <a:r>
              <a:rPr lang="en-US" sz="2000" b="1" dirty="0" smtClean="0">
                <a:latin typeface="Candara"/>
                <a:cs typeface="Candara"/>
              </a:rPr>
              <a:t>in products.</a:t>
            </a:r>
          </a:p>
          <a:p>
            <a:endParaRPr lang="en-US" sz="1000" b="1" dirty="0">
              <a:latin typeface="Candara"/>
              <a:cs typeface="Candara"/>
            </a:endParaRPr>
          </a:p>
          <a:p>
            <a:r>
              <a:rPr lang="en-US" sz="2000" b="1" dirty="0" smtClean="0">
                <a:latin typeface="Candara"/>
                <a:cs typeface="Candara"/>
              </a:rPr>
              <a:t>Generally: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Carbonyls react via a Nu: addition </a:t>
            </a:r>
            <a:r>
              <a:rPr lang="en-US" sz="2000" b="1" dirty="0" smtClean="0">
                <a:latin typeface="Candara"/>
                <a:cs typeface="Candara"/>
              </a:rPr>
              <a:t>mechanism.</a:t>
            </a:r>
            <a:endParaRPr lang="en-US" sz="2000" b="1" dirty="0" smtClean="0">
              <a:latin typeface="Candara"/>
              <a:cs typeface="Candara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If the Nu: is weak, an acid is used to polarize the </a:t>
            </a:r>
            <a:r>
              <a:rPr lang="en-US" sz="2000" b="1" dirty="0" smtClean="0">
                <a:latin typeface="Candara"/>
                <a:cs typeface="Candara"/>
              </a:rPr>
              <a:t>carbonyl.</a:t>
            </a:r>
            <a:endParaRPr lang="en-US" sz="2000" b="1" dirty="0" smtClean="0">
              <a:latin typeface="Candara"/>
              <a:cs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Alkenes react via E+ addition mechanism.</a:t>
            </a:r>
            <a:endParaRPr lang="en-US" sz="2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84411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405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5751" y="1404613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730642" y="205793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0594" y="1736989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05017" y="1736520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10169" y="2058253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827070" y="2063198"/>
            <a:ext cx="1473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27070" y="1594794"/>
            <a:ext cx="1279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H3C:-    +Li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7468" y="1270884"/>
            <a:ext cx="49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Li+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03201" y="1391913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723492" y="2045235"/>
            <a:ext cx="30995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34367" y="1723820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39519" y="2045553"/>
            <a:ext cx="309950" cy="15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901366" y="1207247"/>
            <a:ext cx="639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..  -1 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41246" y="2070635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342373" y="3797230"/>
            <a:ext cx="87126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</a:rPr>
              <a:t>Nucleophilic</a:t>
            </a:r>
            <a:r>
              <a:rPr lang="en-US" sz="2000" b="1" dirty="0" smtClean="0">
                <a:latin typeface="Candara"/>
              </a:rPr>
              <a:t> addition: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Carbonyl carbon is the E</a:t>
            </a:r>
            <a:r>
              <a:rPr lang="en-US" sz="2000" dirty="0" smtClean="0">
                <a:latin typeface="Candara"/>
              </a:rPr>
              <a:t>+.</a:t>
            </a:r>
            <a:endParaRPr lang="en-US" sz="2000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Reactant is a strong Nu:-  [If weaker Nu: is used, acid protonates C=O</a:t>
            </a:r>
            <a:r>
              <a:rPr lang="en-US" sz="2000" dirty="0" smtClean="0">
                <a:latin typeface="Candara"/>
              </a:rPr>
              <a:t>].</a:t>
            </a:r>
            <a:endParaRPr lang="en-US" sz="2000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Nu: is added to the E</a:t>
            </a:r>
            <a:r>
              <a:rPr lang="en-US" sz="2000" dirty="0" smtClean="0">
                <a:latin typeface="Candara"/>
              </a:rPr>
              <a:t>+.</a:t>
            </a:r>
            <a:endParaRPr lang="en-US" sz="2000" b="1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negative charge on the product is balanced by the </a:t>
            </a:r>
            <a:r>
              <a:rPr lang="en-US" sz="2000" dirty="0" smtClean="0">
                <a:latin typeface="Candara"/>
              </a:rPr>
              <a:t>counter-ion.</a:t>
            </a:r>
            <a:endParaRPr lang="en-US" sz="2000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product has lost the carbonyl </a:t>
            </a:r>
            <a:r>
              <a:rPr lang="en-US" sz="2000" dirty="0" smtClean="0">
                <a:latin typeface="Candara"/>
              </a:rPr>
              <a:t>group.</a:t>
            </a:r>
            <a:endParaRPr lang="en-US" sz="2000" dirty="0" smtClean="0">
              <a:latin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19195" y="2495477"/>
            <a:ext cx="1774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substrate with</a:t>
            </a:r>
            <a:b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carbonyl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05217" y="2495477"/>
            <a:ext cx="1649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larger alkane</a:t>
            </a:r>
            <a:b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w/o carbonyl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93714" y="2887520"/>
            <a:ext cx="1113199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88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405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617" y="283547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764508" y="348879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74460" y="316785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38883" y="31673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44035" y="348911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809206" y="3382994"/>
            <a:ext cx="711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9336" y="3152656"/>
            <a:ext cx="111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H3C:- +Li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915435" y="3451166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967783" y="2638109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41334" y="2600146"/>
            <a:ext cx="49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Li+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37067" y="272117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757358" y="3374497"/>
            <a:ext cx="30995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68233" y="30530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73385" y="3374815"/>
            <a:ext cx="309950" cy="15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935232" y="2536509"/>
            <a:ext cx="639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..  -1 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75112" y="3399897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1080203" y="1088966"/>
            <a:ext cx="206383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contains a carbonyl group.</a:t>
            </a:r>
          </a:p>
          <a:p>
            <a:endParaRPr lang="en-US" sz="1000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Dipolar + carbonyl C acts as the E+.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080203" y="1088965"/>
            <a:ext cx="2006762" cy="1354217"/>
          </a:xfrm>
          <a:prstGeom prst="wedgeRectCallout">
            <a:avLst>
              <a:gd name="adj1" fmla="val 36124"/>
              <a:gd name="adj2" fmla="val 75629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3194835" y="1101666"/>
            <a:ext cx="179626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is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as strong Nu:-</a:t>
            </a:r>
          </a:p>
          <a:p>
            <a:r>
              <a:rPr lang="en-US" sz="1000" dirty="0">
                <a:solidFill>
                  <a:srgbClr val="0000FF"/>
                </a:solidFill>
                <a:latin typeface="Candara"/>
              </a:rPr>
              <a:t/>
            </a:r>
            <a:br>
              <a:rPr lang="en-US" sz="1000" dirty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(w/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counterion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)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3194835" y="1088965"/>
            <a:ext cx="1677531" cy="1209735"/>
          </a:xfrm>
          <a:prstGeom prst="wedgeRectCallout">
            <a:avLst>
              <a:gd name="adj1" fmla="val -3113"/>
              <a:gd name="adj2" fmla="val 117859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3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405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617" y="283547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764508" y="348879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74460" y="316785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38883" y="31673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44035" y="348911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809206" y="3382994"/>
            <a:ext cx="711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9336" y="3152656"/>
            <a:ext cx="111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H3C:- +Li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915435" y="3451166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967783" y="2638109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855965" y="3425766"/>
            <a:ext cx="661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7" name="Curved Down Arrow 6"/>
          <p:cNvSpPr/>
          <p:nvPr/>
        </p:nvSpPr>
        <p:spPr>
          <a:xfrm rot="10800000">
            <a:off x="3086966" y="3754689"/>
            <a:ext cx="1036440" cy="338954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41334" y="2600146"/>
            <a:ext cx="49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Li+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0" name="Curved Down Arrow 29"/>
          <p:cNvSpPr/>
          <p:nvPr/>
        </p:nvSpPr>
        <p:spPr>
          <a:xfrm rot="15360921">
            <a:off x="2646310" y="3067654"/>
            <a:ext cx="340817" cy="282218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37067" y="272117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757358" y="3374497"/>
            <a:ext cx="30995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68233" y="30530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73385" y="3374815"/>
            <a:ext cx="309950" cy="15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935232" y="2536509"/>
            <a:ext cx="639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..  -1 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75112" y="3399897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3464812" y="4327027"/>
            <a:ext cx="34152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1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 attacks / adds to carbonyl C. π e- move to oxygen.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Counterion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balances negative O.</a:t>
            </a:r>
          </a:p>
        </p:txBody>
      </p:sp>
      <p:sp>
        <p:nvSpPr>
          <p:cNvPr id="48" name="Rectangular Callout 47"/>
          <p:cNvSpPr/>
          <p:nvPr/>
        </p:nvSpPr>
        <p:spPr>
          <a:xfrm flipV="1">
            <a:off x="3442402" y="4327026"/>
            <a:ext cx="3437633" cy="1354217"/>
          </a:xfrm>
          <a:prstGeom prst="wedgeRectCallout">
            <a:avLst>
              <a:gd name="adj1" fmla="val -1189"/>
              <a:gd name="adj2" fmla="val 10939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5760235" y="1088966"/>
            <a:ext cx="29773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Addition product loses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 double bond.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It’s negative charge is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balanced by the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counterion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5734835" y="1088965"/>
            <a:ext cx="2799565" cy="1209735"/>
          </a:xfrm>
          <a:prstGeom prst="wedgeRectCallout">
            <a:avLst>
              <a:gd name="adj1" fmla="val -35315"/>
              <a:gd name="adj2" fmla="val 74817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7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405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617" y="283547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764508" y="348879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74460" y="316785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38883" y="31673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44035" y="348911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809206" y="3382994"/>
            <a:ext cx="711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9336" y="3152656"/>
            <a:ext cx="111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H3C:- +Li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915435" y="3451166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967783" y="2638109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855965" y="3425766"/>
            <a:ext cx="661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Nu:-</a:t>
            </a:r>
          </a:p>
        </p:txBody>
      </p:sp>
      <p:sp>
        <p:nvSpPr>
          <p:cNvPr id="7" name="Curved Down Arrow 6"/>
          <p:cNvSpPr/>
          <p:nvPr/>
        </p:nvSpPr>
        <p:spPr>
          <a:xfrm rot="10800000">
            <a:off x="3086966" y="3754689"/>
            <a:ext cx="1036440" cy="338954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41334" y="2600146"/>
            <a:ext cx="49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Li+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0" name="Curved Down Arrow 29"/>
          <p:cNvSpPr/>
          <p:nvPr/>
        </p:nvSpPr>
        <p:spPr>
          <a:xfrm rot="15360921">
            <a:off x="2646310" y="3067654"/>
            <a:ext cx="340817" cy="282218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37067" y="272117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757358" y="3374497"/>
            <a:ext cx="30995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68233" y="30530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73385" y="3374815"/>
            <a:ext cx="309950" cy="15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935232" y="2536509"/>
            <a:ext cx="639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..  -1 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75112" y="3399897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1080203" y="1088966"/>
            <a:ext cx="206383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contains a carbonyl group.</a:t>
            </a:r>
          </a:p>
          <a:p>
            <a:endParaRPr lang="en-US" sz="1000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Dipolar + carbonyl C acts as the E+.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080203" y="1088965"/>
            <a:ext cx="2006762" cy="1354217"/>
          </a:xfrm>
          <a:prstGeom prst="wedgeRectCallout">
            <a:avLst>
              <a:gd name="adj1" fmla="val 36124"/>
              <a:gd name="adj2" fmla="val 75629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3194835" y="1101666"/>
            <a:ext cx="179626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is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as strong Nu:-</a:t>
            </a:r>
          </a:p>
          <a:p>
            <a:r>
              <a:rPr lang="en-US" sz="1000" dirty="0">
                <a:solidFill>
                  <a:srgbClr val="0000FF"/>
                </a:solidFill>
                <a:latin typeface="Candara"/>
              </a:rPr>
              <a:t/>
            </a:r>
            <a:br>
              <a:rPr lang="en-US" sz="1000" dirty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(w/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counterion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)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3194835" y="1088965"/>
            <a:ext cx="1677531" cy="1209735"/>
          </a:xfrm>
          <a:prstGeom prst="wedgeRectCallout">
            <a:avLst>
              <a:gd name="adj1" fmla="val -3113"/>
              <a:gd name="adj2" fmla="val 117859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3464812" y="4327027"/>
            <a:ext cx="34152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1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 attacks / adds to carbonyl C. π e- move to oxygen.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Counterion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balances negative O.</a:t>
            </a:r>
          </a:p>
        </p:txBody>
      </p:sp>
      <p:sp>
        <p:nvSpPr>
          <p:cNvPr id="48" name="Rectangular Callout 47"/>
          <p:cNvSpPr/>
          <p:nvPr/>
        </p:nvSpPr>
        <p:spPr>
          <a:xfrm flipV="1">
            <a:off x="3442402" y="4327026"/>
            <a:ext cx="3437633" cy="1354217"/>
          </a:xfrm>
          <a:prstGeom prst="wedgeRectCallout">
            <a:avLst>
              <a:gd name="adj1" fmla="val -1189"/>
              <a:gd name="adj2" fmla="val 10939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760235" y="1088966"/>
            <a:ext cx="29773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Addition product loses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 double bond.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It’s negative charge is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balanced by the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counterion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5734835" y="1088965"/>
            <a:ext cx="2799565" cy="1209735"/>
          </a:xfrm>
          <a:prstGeom prst="wedgeRectCallout">
            <a:avLst>
              <a:gd name="adj1" fmla="val -35315"/>
              <a:gd name="adj2" fmla="val 74817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572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Nucleophilic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addition (using acid catalyst)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81111" y="3072537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376002" y="3725859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85954" y="3404913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0377" y="3404444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5529" y="372617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476626" y="3620056"/>
            <a:ext cx="11640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12090" y="3136350"/>
            <a:ext cx="9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H3COH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526929" y="3688228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579277" y="2875171"/>
            <a:ext cx="48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878845" y="2825973"/>
            <a:ext cx="661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sp>
        <p:nvSpPr>
          <p:cNvPr id="7" name="Curved Down Arrow 6"/>
          <p:cNvSpPr/>
          <p:nvPr/>
        </p:nvSpPr>
        <p:spPr>
          <a:xfrm rot="12865591" flipH="1">
            <a:off x="3012644" y="3833831"/>
            <a:ext cx="1036440" cy="338954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rot="8177980" flipH="1">
            <a:off x="1960021" y="3047011"/>
            <a:ext cx="677166" cy="388786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369017" y="1088966"/>
            <a:ext cx="206383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contains a carbonyl group.</a:t>
            </a:r>
          </a:p>
          <a:p>
            <a:endParaRPr lang="en-US" sz="1000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Dipolar + carbonyl C is a weak E+.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44358" y="1101666"/>
            <a:ext cx="2006762" cy="1354217"/>
          </a:xfrm>
          <a:prstGeom prst="wedgeRectCallout">
            <a:avLst>
              <a:gd name="adj1" fmla="val 36124"/>
              <a:gd name="adj2" fmla="val 75629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2483650" y="1101666"/>
            <a:ext cx="1495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is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as weak Nu: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2483650" y="1088966"/>
            <a:ext cx="1303840" cy="659032"/>
          </a:xfrm>
          <a:prstGeom prst="wedgeRectCallout">
            <a:avLst>
              <a:gd name="adj1" fmla="val 19563"/>
              <a:gd name="adj2" fmla="val 24633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19236" y="4690072"/>
            <a:ext cx="25542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1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Acid catalyst protonates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carbonyl oxygen to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strengthen the E+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(carbonyl carbon</a:t>
            </a:r>
          </a:p>
        </p:txBody>
      </p:sp>
      <p:sp>
        <p:nvSpPr>
          <p:cNvPr id="48" name="Rectangular Callout 47"/>
          <p:cNvSpPr/>
          <p:nvPr/>
        </p:nvSpPr>
        <p:spPr>
          <a:xfrm flipV="1">
            <a:off x="496826" y="4723935"/>
            <a:ext cx="2510769" cy="1477330"/>
          </a:xfrm>
          <a:prstGeom prst="wedgeRectCallout">
            <a:avLst>
              <a:gd name="adj1" fmla="val 21067"/>
              <a:gd name="adj2" fmla="val 121998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881706" y="1088966"/>
            <a:ext cx="14931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Protonated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substrate: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 stronger E+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3856306" y="1088965"/>
            <a:ext cx="1518533" cy="936031"/>
          </a:xfrm>
          <a:prstGeom prst="wedgeRectCallout">
            <a:avLst>
              <a:gd name="adj1" fmla="val -25279"/>
              <a:gd name="adj2" fmla="val 146638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3073486" y="2937700"/>
            <a:ext cx="639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..  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3073486" y="3235392"/>
            <a:ext cx="639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..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26848" y="2573516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  <a:r>
              <a:rPr lang="en-US" sz="2000" dirty="0" smtClean="0">
                <a:latin typeface="Candara"/>
                <a:cs typeface="Candara"/>
              </a:rPr>
              <a:t>+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40718" y="3106406"/>
            <a:ext cx="42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735609" y="3759728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45561" y="34387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09984" y="3438313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115136" y="3760046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3886536" y="3722097"/>
            <a:ext cx="48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95621" y="2824373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4154859" y="305839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085643" y="309971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+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410704" y="3592585"/>
            <a:ext cx="6862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287397" y="2939851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5177130" y="3593173"/>
            <a:ext cx="323575" cy="56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14328" y="3271758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519480" y="3593173"/>
            <a:ext cx="349673" cy="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799965" y="265781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5559203" y="2891840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Curved Down Arrow 70"/>
          <p:cNvSpPr/>
          <p:nvPr/>
        </p:nvSpPr>
        <p:spPr>
          <a:xfrm rot="15675575">
            <a:off x="3665042" y="3405238"/>
            <a:ext cx="387632" cy="182872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5516894" y="357527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74567" y="3786680"/>
            <a:ext cx="42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5245062" y="4106189"/>
            <a:ext cx="269266" cy="29702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625128" y="4003880"/>
            <a:ext cx="349673" cy="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877620" y="3776337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60058" y="384680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+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78" name="Curved Down Arrow 77"/>
          <p:cNvSpPr/>
          <p:nvPr/>
        </p:nvSpPr>
        <p:spPr>
          <a:xfrm rot="11280468" flipV="1">
            <a:off x="5577372" y="3763886"/>
            <a:ext cx="315398" cy="169256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109484" y="3592585"/>
            <a:ext cx="6862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295634" y="3598855"/>
            <a:ext cx="209650" cy="2479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407998" y="3658123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H+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40060" y="2939845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929793" y="3593167"/>
            <a:ext cx="323575" cy="56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66991" y="327175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272143" y="3593167"/>
            <a:ext cx="349673" cy="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52628" y="2657812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7311866" y="2891834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69557" y="3575266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027230" y="3786674"/>
            <a:ext cx="491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:O: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6997725" y="4106183"/>
            <a:ext cx="269266" cy="29702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ular Callout 94"/>
          <p:cNvSpPr/>
          <p:nvPr/>
        </p:nvSpPr>
        <p:spPr>
          <a:xfrm>
            <a:off x="2483648" y="1799784"/>
            <a:ext cx="835284" cy="659032"/>
          </a:xfrm>
          <a:prstGeom prst="wedgeRectCallout">
            <a:avLst>
              <a:gd name="adj1" fmla="val -45944"/>
              <a:gd name="adj2" fmla="val 79317"/>
            </a:avLst>
          </a:prstGeom>
          <a:solidFill>
            <a:srgbClr val="FFFFFF"/>
          </a:solidFill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2469638" y="1778986"/>
            <a:ext cx="962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Acid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catalyst</a:t>
            </a: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3231360" y="4962001"/>
            <a:ext cx="16515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STEP 2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Weak Nu: adds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to carbonyl E+;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π e- swing up.</a:t>
            </a:r>
          </a:p>
        </p:txBody>
      </p:sp>
      <p:sp>
        <p:nvSpPr>
          <p:cNvPr id="98" name="Rectangular Callout 97"/>
          <p:cNvSpPr/>
          <p:nvPr/>
        </p:nvSpPr>
        <p:spPr>
          <a:xfrm flipV="1">
            <a:off x="3208950" y="4962001"/>
            <a:ext cx="1673989" cy="1223332"/>
          </a:xfrm>
          <a:prstGeom prst="wedgeRectCallout">
            <a:avLst>
              <a:gd name="adj1" fmla="val -39963"/>
              <a:gd name="adj2" fmla="val 13826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 Box 22"/>
          <p:cNvSpPr txBox="1">
            <a:spLocks noChangeArrowheads="1"/>
          </p:cNvSpPr>
          <p:nvPr/>
        </p:nvSpPr>
        <p:spPr bwMode="auto">
          <a:xfrm>
            <a:off x="5408705" y="4701936"/>
            <a:ext cx="22867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Candara"/>
              </a:rPr>
              <a:t>STEP 2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Proton polishing stabilizes the product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&amp; regenerates acid catalyst. </a:t>
            </a:r>
          </a:p>
        </p:txBody>
      </p:sp>
      <p:sp>
        <p:nvSpPr>
          <p:cNvPr id="100" name="Rectangular Callout 99"/>
          <p:cNvSpPr/>
          <p:nvPr/>
        </p:nvSpPr>
        <p:spPr>
          <a:xfrm flipV="1">
            <a:off x="5386295" y="4690072"/>
            <a:ext cx="2290398" cy="1472258"/>
          </a:xfrm>
          <a:prstGeom prst="wedgeRectCallout">
            <a:avLst>
              <a:gd name="adj1" fmla="val -3830"/>
              <a:gd name="adj2" fmla="val 91576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ular Callout 100"/>
          <p:cNvSpPr/>
          <p:nvPr/>
        </p:nvSpPr>
        <p:spPr>
          <a:xfrm>
            <a:off x="5497570" y="1088965"/>
            <a:ext cx="1391650" cy="936031"/>
          </a:xfrm>
          <a:prstGeom prst="wedgeRectCallout">
            <a:avLst>
              <a:gd name="adj1" fmla="val -34810"/>
              <a:gd name="adj2" fmla="val 132166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22"/>
          <p:cNvSpPr txBox="1">
            <a:spLocks noChangeArrowheads="1"/>
          </p:cNvSpPr>
          <p:nvPr/>
        </p:nvSpPr>
        <p:spPr bwMode="auto">
          <a:xfrm>
            <a:off x="5491296" y="1101666"/>
            <a:ext cx="14931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Protonated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product isn’t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quite stable.</a:t>
            </a:r>
          </a:p>
        </p:txBody>
      </p:sp>
      <p:sp>
        <p:nvSpPr>
          <p:cNvPr id="103" name="Rectangular Callout 102"/>
          <p:cNvSpPr/>
          <p:nvPr/>
        </p:nvSpPr>
        <p:spPr>
          <a:xfrm>
            <a:off x="6998893" y="1112562"/>
            <a:ext cx="1247641" cy="1200329"/>
          </a:xfrm>
          <a:prstGeom prst="wedgeRectCallout">
            <a:avLst>
              <a:gd name="adj1" fmla="val -17166"/>
              <a:gd name="adj2" fmla="val 9125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7041268" y="1129495"/>
            <a:ext cx="12052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Polished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product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is now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stabilized.</a:t>
            </a:r>
          </a:p>
        </p:txBody>
      </p:sp>
    </p:spTree>
    <p:extLst>
      <p:ext uri="{BB962C8B-B14F-4D97-AF65-F5344CB8AC3E}">
        <p14:creationId xmlns:p14="http://schemas.microsoft.com/office/powerpoint/2010/main" val="164308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6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960160" y="1491458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24583" y="1490989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3060000">
            <a:off x="2790629" y="1746362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9550" y="1323952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H+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46125" y="1802403"/>
            <a:ext cx="568999" cy="8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766515" y="1397163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766515" y="1558339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 rot="3060000">
            <a:off x="4596984" y="1813243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89108" y="1162546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5939435" y="1480519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947902" y="1641695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/>
          <p:cNvSpPr/>
          <p:nvPr/>
        </p:nvSpPr>
        <p:spPr>
          <a:xfrm rot="3060000">
            <a:off x="5778371" y="1896599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70495" y="1245902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4778939" y="1879754"/>
            <a:ext cx="220337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923287" y="1857181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973918" y="163937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65451" y="193601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5936950" y="1941811"/>
            <a:ext cx="220337" cy="169015"/>
          </a:xfrm>
          <a:prstGeom prst="line">
            <a:avLst/>
          </a:prstGeom>
          <a:ln w="28575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106699" y="1919238"/>
            <a:ext cx="44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57330" y="1701432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48863" y="199806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836932" y="1325110"/>
            <a:ext cx="72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 -1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3928295" y="1802403"/>
            <a:ext cx="568999" cy="8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928608" y="11196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41308" y="141256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427038" y="3314700"/>
            <a:ext cx="85844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Electrophilic addition: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Substrate is unsaturated, often an alkene, acts as Nu: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Reactant is often an acid, acts as E</a:t>
            </a:r>
            <a:r>
              <a:rPr lang="en-US" sz="2000" dirty="0" smtClean="0">
                <a:latin typeface="Candara"/>
              </a:rPr>
              <a:t>+.</a:t>
            </a:r>
            <a:endParaRPr lang="en-US" sz="2000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E+ adds across the double bond forming an </a:t>
            </a:r>
            <a:r>
              <a:rPr lang="en-US" sz="2000" dirty="0" smtClean="0">
                <a:latin typeface="Candara"/>
              </a:rPr>
              <a:t>alkene.</a:t>
            </a:r>
            <a:endParaRPr lang="en-US" sz="2000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Carbocation </a:t>
            </a:r>
            <a:r>
              <a:rPr lang="en-US" sz="2000" dirty="0" smtClean="0">
                <a:latin typeface="Candara"/>
              </a:rPr>
              <a:t>intermediate.</a:t>
            </a:r>
            <a:endParaRPr lang="en-US" sz="2000" dirty="0" smtClean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If a new chiral center is created, both enantiomers form; </a:t>
            </a:r>
            <a:r>
              <a:rPr lang="en-US" sz="2000" dirty="0" smtClean="0">
                <a:latin typeface="Candara"/>
              </a:rPr>
              <a:t>a racemic mix.</a:t>
            </a:r>
            <a:endParaRPr lang="en-US" sz="2000" dirty="0" smtClean="0">
              <a:latin typeface="Candar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90407" y="2428578"/>
            <a:ext cx="89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alkene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97887" y="2428578"/>
            <a:ext cx="1445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alkane(s)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3554764" y="2701257"/>
            <a:ext cx="10733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74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46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Electrophilic addition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6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p.279 - 81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654179" y="31287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Nu: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80660" y="3498051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45083" y="3497582"/>
            <a:ext cx="0" cy="3214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3060000">
            <a:off x="1711129" y="3752955"/>
            <a:ext cx="101592" cy="3050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450" y="3470245"/>
            <a:ext cx="856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 – </a:t>
            </a:r>
            <a:r>
              <a:rPr lang="en-US" sz="2000" dirty="0" err="1" smtClean="0">
                <a:latin typeface="Candara"/>
                <a:cs typeface="Candara"/>
              </a:rPr>
              <a:t>Cl</a:t>
            </a:r>
            <a:r>
              <a:rPr lang="en-US" sz="2000" dirty="0" smtClean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217211" y="3281119"/>
            <a:ext cx="7450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84824" y="325034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4824" y="356995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..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486839" y="1477719"/>
            <a:ext cx="16099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Substrate is an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alkene &amp; acts as the Nu:</a:t>
            </a:r>
          </a:p>
        </p:txBody>
      </p:sp>
      <p:sp>
        <p:nvSpPr>
          <p:cNvPr id="79" name="Rectangular Callout 78"/>
          <p:cNvSpPr/>
          <p:nvPr/>
        </p:nvSpPr>
        <p:spPr>
          <a:xfrm>
            <a:off x="448739" y="1477720"/>
            <a:ext cx="1603372" cy="923330"/>
          </a:xfrm>
          <a:prstGeom prst="wedgeRectCallout">
            <a:avLst>
              <a:gd name="adj1" fmla="val 33029"/>
              <a:gd name="adj2" fmla="val 13312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auto">
          <a:xfrm>
            <a:off x="2146550" y="1494939"/>
            <a:ext cx="10508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Reactant provides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 E+</a:t>
            </a:r>
          </a:p>
        </p:txBody>
      </p:sp>
      <p:sp>
        <p:nvSpPr>
          <p:cNvPr id="84" name="Rectangular Callout 83"/>
          <p:cNvSpPr/>
          <p:nvPr/>
        </p:nvSpPr>
        <p:spPr>
          <a:xfrm>
            <a:off x="2128311" y="1477719"/>
            <a:ext cx="1069120" cy="923330"/>
          </a:xfrm>
          <a:prstGeom prst="wedgeRectCallout">
            <a:avLst>
              <a:gd name="adj1" fmla="val -31117"/>
              <a:gd name="adj2" fmla="val 13175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Macintosh PowerPoint</Application>
  <PresentationFormat>On-screen Show (4:3)</PresentationFormat>
  <Paragraphs>256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2016-04-12T19:51:57Z</dcterms:created>
  <dcterms:modified xsi:type="dcterms:W3CDTF">2016-04-12T19:52:22Z</dcterms:modified>
</cp:coreProperties>
</file>