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6"/>
  </p:notesMasterIdLst>
  <p:sldIdLst>
    <p:sldId id="348" r:id="rId2"/>
    <p:sldId id="339" r:id="rId3"/>
    <p:sldId id="356" r:id="rId4"/>
    <p:sldId id="259" r:id="rId5"/>
    <p:sldId id="260" r:id="rId6"/>
    <p:sldId id="272" r:id="rId7"/>
    <p:sldId id="273" r:id="rId8"/>
    <p:sldId id="261" r:id="rId9"/>
    <p:sldId id="274" r:id="rId10"/>
    <p:sldId id="275" r:id="rId11"/>
    <p:sldId id="395" r:id="rId12"/>
    <p:sldId id="262" r:id="rId13"/>
    <p:sldId id="276" r:id="rId14"/>
    <p:sldId id="277" r:id="rId15"/>
    <p:sldId id="278" r:id="rId16"/>
    <p:sldId id="324" r:id="rId17"/>
    <p:sldId id="332" r:id="rId18"/>
    <p:sldId id="394" r:id="rId19"/>
    <p:sldId id="325" r:id="rId20"/>
    <p:sldId id="334" r:id="rId21"/>
    <p:sldId id="265" r:id="rId22"/>
    <p:sldId id="349" r:id="rId23"/>
    <p:sldId id="354" r:id="rId24"/>
    <p:sldId id="266" r:id="rId25"/>
    <p:sldId id="366" r:id="rId26"/>
    <p:sldId id="368" r:id="rId27"/>
    <p:sldId id="369" r:id="rId28"/>
    <p:sldId id="397" r:id="rId29"/>
    <p:sldId id="296" r:id="rId30"/>
    <p:sldId id="378" r:id="rId31"/>
    <p:sldId id="381" r:id="rId32"/>
    <p:sldId id="383" r:id="rId33"/>
    <p:sldId id="386" r:id="rId34"/>
    <p:sldId id="391" r:id="rId35"/>
    <p:sldId id="392" r:id="rId36"/>
    <p:sldId id="388" r:id="rId37"/>
    <p:sldId id="393" r:id="rId38"/>
    <p:sldId id="295" r:id="rId39"/>
    <p:sldId id="389" r:id="rId40"/>
    <p:sldId id="297" r:id="rId41"/>
    <p:sldId id="298" r:id="rId42"/>
    <p:sldId id="299" r:id="rId43"/>
    <p:sldId id="300" r:id="rId44"/>
    <p:sldId id="301" r:id="rId45"/>
    <p:sldId id="330" r:id="rId46"/>
    <p:sldId id="345" r:id="rId47"/>
    <p:sldId id="302" r:id="rId48"/>
    <p:sldId id="352" r:id="rId49"/>
    <p:sldId id="303" r:id="rId50"/>
    <p:sldId id="304" r:id="rId51"/>
    <p:sldId id="305" r:id="rId52"/>
    <p:sldId id="306" r:id="rId53"/>
    <p:sldId id="307" r:id="rId54"/>
    <p:sldId id="308" r:id="rId55"/>
    <p:sldId id="309" r:id="rId56"/>
    <p:sldId id="329" r:id="rId57"/>
    <p:sldId id="346" r:id="rId58"/>
    <p:sldId id="310" r:id="rId59"/>
    <p:sldId id="353" r:id="rId60"/>
    <p:sldId id="311" r:id="rId61"/>
    <p:sldId id="355" r:id="rId62"/>
    <p:sldId id="313" r:id="rId63"/>
    <p:sldId id="314" r:id="rId64"/>
    <p:sldId id="318" r:id="rId65"/>
    <p:sldId id="319" r:id="rId66"/>
    <p:sldId id="320" r:id="rId67"/>
    <p:sldId id="321" r:id="rId68"/>
    <p:sldId id="322" r:id="rId69"/>
    <p:sldId id="323" r:id="rId70"/>
    <p:sldId id="328" r:id="rId71"/>
    <p:sldId id="347" r:id="rId72"/>
    <p:sldId id="317" r:id="rId73"/>
    <p:sldId id="390" r:id="rId74"/>
    <p:sldId id="360" r:id="rId75"/>
    <p:sldId id="361" r:id="rId76"/>
    <p:sldId id="362" r:id="rId77"/>
    <p:sldId id="363" r:id="rId78"/>
    <p:sldId id="364" r:id="rId79"/>
    <p:sldId id="365" r:id="rId80"/>
    <p:sldId id="374" r:id="rId81"/>
    <p:sldId id="375" r:id="rId82"/>
    <p:sldId id="396" r:id="rId83"/>
    <p:sldId id="367" r:id="rId84"/>
    <p:sldId id="359" r:id="rId85"/>
    <p:sldId id="370" r:id="rId86"/>
    <p:sldId id="371" r:id="rId87"/>
    <p:sldId id="376" r:id="rId88"/>
    <p:sldId id="379" r:id="rId89"/>
    <p:sldId id="380" r:id="rId90"/>
    <p:sldId id="373" r:id="rId91"/>
    <p:sldId id="382" r:id="rId92"/>
    <p:sldId id="387" r:id="rId93"/>
    <p:sldId id="385" r:id="rId94"/>
    <p:sldId id="384" r:id="rId9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37FF"/>
    <a:srgbClr val="FFFD78"/>
    <a:srgbClr val="FFFF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58" autoAdjust="0"/>
  </p:normalViewPr>
  <p:slideViewPr>
    <p:cSldViewPr snapToGrid="0" snapToObjects="1">
      <p:cViewPr varScale="1">
        <p:scale>
          <a:sx n="120" d="100"/>
          <a:sy n="120" d="100"/>
        </p:scale>
        <p:origin x="184" y="176"/>
      </p:cViewPr>
      <p:guideLst>
        <p:guide orient="horz" pos="2160"/>
        <p:guide pos="3840"/>
      </p:guideLst>
    </p:cSldViewPr>
  </p:slideViewPr>
  <p:notesTextViewPr>
    <p:cViewPr>
      <p:scale>
        <a:sx n="100" d="100"/>
        <a:sy n="100" d="100"/>
      </p:scale>
      <p:origin x="0" y="0"/>
    </p:cViewPr>
  </p:notesTextViewPr>
  <p:sorterViewPr>
    <p:cViewPr>
      <p:scale>
        <a:sx n="128" d="100"/>
        <a:sy n="128" d="100"/>
      </p:scale>
      <p:origin x="0" y="262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AA7E098-8FE9-F144-9AD9-351F06065920}" type="datetimeFigureOut">
              <a:rPr lang="en-US" smtClean="0"/>
              <a:t>8/24/20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A95B583-05C0-2743-A2CA-6957CAE67A33}" type="slidenum">
              <a:rPr lang="en-US" smtClean="0"/>
              <a:t>‹#›</a:t>
            </a:fld>
            <a:endParaRPr lang="en-US"/>
          </a:p>
        </p:txBody>
      </p:sp>
    </p:spTree>
    <p:extLst>
      <p:ext uri="{BB962C8B-B14F-4D97-AF65-F5344CB8AC3E}">
        <p14:creationId xmlns:p14="http://schemas.microsoft.com/office/powerpoint/2010/main" val="29304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12C2-E238-1D4D-AFB0-C2AF2FF7D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3168D6-E90A-2849-9CBC-4923C6A7E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126913-293B-0148-87B1-D0BAD178A5FD}"/>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5" name="Footer Placeholder 4">
            <a:extLst>
              <a:ext uri="{FF2B5EF4-FFF2-40B4-BE49-F238E27FC236}">
                <a16:creationId xmlns:a16="http://schemas.microsoft.com/office/drawing/2014/main" id="{2E54E1C9-5A51-AD46-9173-2DDAF6A10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7F9A0-5707-4443-84C8-31CE0BA9897F}"/>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108280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B5BA-5965-A14E-B142-1D05BE11F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CD8680-64B9-954D-B733-BBBCB7FAC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4F927-CF79-E64B-9258-EBB62D91E74D}"/>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5" name="Footer Placeholder 4">
            <a:extLst>
              <a:ext uri="{FF2B5EF4-FFF2-40B4-BE49-F238E27FC236}">
                <a16:creationId xmlns:a16="http://schemas.microsoft.com/office/drawing/2014/main" id="{9B5A3051-5393-794B-8377-736B5BA9D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B8722-BB3A-3F46-AEEF-E304906C90BC}"/>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427427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5D939-ED89-734B-B66A-54F7D2A9A0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9B5E9A-16DD-C84C-AFD2-7FAB1B540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0356F-464E-EB41-87B2-AF8F21980F14}"/>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5" name="Footer Placeholder 4">
            <a:extLst>
              <a:ext uri="{FF2B5EF4-FFF2-40B4-BE49-F238E27FC236}">
                <a16:creationId xmlns:a16="http://schemas.microsoft.com/office/drawing/2014/main" id="{EA498F9E-AA66-4C4A-9BDC-576C8626D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C9B8E-24CE-FA41-B51E-4980B06B5749}"/>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124101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0976-1784-6542-8FAA-759C3ACDB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14CA9-EB11-D442-820E-11698F5CE0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B842C-5DD6-2949-A502-3B632784C8F2}"/>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5" name="Footer Placeholder 4">
            <a:extLst>
              <a:ext uri="{FF2B5EF4-FFF2-40B4-BE49-F238E27FC236}">
                <a16:creationId xmlns:a16="http://schemas.microsoft.com/office/drawing/2014/main" id="{F7CAD015-0335-D348-94C9-8BC2CC9D2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9410D-3D84-F742-829F-E915F9BDF2BF}"/>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274112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52C8-C390-6C48-82F2-469AE8F20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47037-D11C-994A-BD37-6F5310822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3B14C-82E0-2E4E-824D-7A8242CDA0A2}"/>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5" name="Footer Placeholder 4">
            <a:extLst>
              <a:ext uri="{FF2B5EF4-FFF2-40B4-BE49-F238E27FC236}">
                <a16:creationId xmlns:a16="http://schemas.microsoft.com/office/drawing/2014/main" id="{E5F97A5F-2777-2540-AF7A-A3469BB93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7368A-1619-4D47-9196-FA0665F5B652}"/>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37743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7833-9EBB-A646-917F-5FD15A0A8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9DBDA-010D-804F-8AE1-C64C5C9BD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FB758-0E40-854C-AE68-3724E5FFCB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3E2BF-C6CD-D644-8D9F-181A36E3D033}"/>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6" name="Footer Placeholder 5">
            <a:extLst>
              <a:ext uri="{FF2B5EF4-FFF2-40B4-BE49-F238E27FC236}">
                <a16:creationId xmlns:a16="http://schemas.microsoft.com/office/drawing/2014/main" id="{3FF7F62E-4136-D54E-A693-EA0B0C5B7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4E3D4-7DA5-F84A-AFCD-44C341E30ECF}"/>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109599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84BF-63C9-9C4C-BBD5-2A604313D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FA9EB-392F-6A47-BD48-5BE1BBAE2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7B34A7-223B-E646-B10C-DD507DF84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7BF2E2-72A7-CC4D-9102-7ABBB7D5C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3FB17-357B-1D4C-A5FD-C63A1544B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570F48-FC7A-EF4A-B68D-C6F9CB88EA14}"/>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8" name="Footer Placeholder 7">
            <a:extLst>
              <a:ext uri="{FF2B5EF4-FFF2-40B4-BE49-F238E27FC236}">
                <a16:creationId xmlns:a16="http://schemas.microsoft.com/office/drawing/2014/main" id="{B3FE612E-2FE7-5945-8E45-F545D67BDF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8380E9-D729-0446-9B52-2AAE328672CD}"/>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108122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7FBE-7A74-FA40-A6AD-9C46A8DEF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32B6D7-2A70-4448-8795-33C1FDD1B4BA}"/>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4" name="Footer Placeholder 3">
            <a:extLst>
              <a:ext uri="{FF2B5EF4-FFF2-40B4-BE49-F238E27FC236}">
                <a16:creationId xmlns:a16="http://schemas.microsoft.com/office/drawing/2014/main" id="{D99F4C18-0302-354C-9325-349792D4AA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51A764-F7AF-3E47-BB9F-1130A4DE8578}"/>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36737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4ECA3-A5C4-544B-8807-2AD900643B07}"/>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3" name="Footer Placeholder 2">
            <a:extLst>
              <a:ext uri="{FF2B5EF4-FFF2-40B4-BE49-F238E27FC236}">
                <a16:creationId xmlns:a16="http://schemas.microsoft.com/office/drawing/2014/main" id="{CABAE628-ADE5-8A47-B1FD-593507DC16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8E5C83-8F2E-8840-954D-7BBAA1E2FC8D}"/>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383139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F96C-91AA-0245-8F9F-499EC7A09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9CBC1-6D02-E34D-89E2-864D94C43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660BE-071B-A340-825B-B1AE1BE1F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EC70C-B9CF-0A44-B0D3-06057A864C08}"/>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6" name="Footer Placeholder 5">
            <a:extLst>
              <a:ext uri="{FF2B5EF4-FFF2-40B4-BE49-F238E27FC236}">
                <a16:creationId xmlns:a16="http://schemas.microsoft.com/office/drawing/2014/main" id="{68C173C1-02FD-4040-BF5C-367F8735A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63D84-720D-264B-9E58-AA4AB10381EE}"/>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61967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295E-061F-924D-B532-1350345E2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86798-8D67-2549-8F20-A5D01E5F3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4D264-0DB1-F84E-8E27-7AD6A5B43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C4983-10C2-5447-8B67-B7C6A7735976}"/>
              </a:ext>
            </a:extLst>
          </p:cNvPr>
          <p:cNvSpPr>
            <a:spLocks noGrp="1"/>
          </p:cNvSpPr>
          <p:nvPr>
            <p:ph type="dt" sz="half" idx="10"/>
          </p:nvPr>
        </p:nvSpPr>
        <p:spPr/>
        <p:txBody>
          <a:bodyPr/>
          <a:lstStyle/>
          <a:p>
            <a:fld id="{D1DD46D1-D07E-4649-B328-EE770EEFBFEB}" type="datetimeFigureOut">
              <a:rPr lang="en-US" smtClean="0"/>
              <a:t>8/24/20</a:t>
            </a:fld>
            <a:endParaRPr lang="en-US"/>
          </a:p>
        </p:txBody>
      </p:sp>
      <p:sp>
        <p:nvSpPr>
          <p:cNvPr id="6" name="Footer Placeholder 5">
            <a:extLst>
              <a:ext uri="{FF2B5EF4-FFF2-40B4-BE49-F238E27FC236}">
                <a16:creationId xmlns:a16="http://schemas.microsoft.com/office/drawing/2014/main" id="{B7F4FE4D-6400-9C46-872A-CC705B11E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EC71D-3005-5443-9D18-E9DE3C75F3E4}"/>
              </a:ext>
            </a:extLst>
          </p:cNvPr>
          <p:cNvSpPr>
            <a:spLocks noGrp="1"/>
          </p:cNvSpPr>
          <p:nvPr>
            <p:ph type="sldNum" sz="quarter" idx="12"/>
          </p:nvPr>
        </p:nvSpPr>
        <p:spPr/>
        <p:txBody>
          <a:bodyPr/>
          <a:lstStyle/>
          <a:p>
            <a:fld id="{39753651-EFCA-894E-BD04-721BBE3C94D9}" type="slidenum">
              <a:rPr lang="en-US" smtClean="0"/>
              <a:t>‹#›</a:t>
            </a:fld>
            <a:endParaRPr lang="en-US"/>
          </a:p>
        </p:txBody>
      </p:sp>
    </p:spTree>
    <p:extLst>
      <p:ext uri="{BB962C8B-B14F-4D97-AF65-F5344CB8AC3E}">
        <p14:creationId xmlns:p14="http://schemas.microsoft.com/office/powerpoint/2010/main" val="173234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97351-4EC0-C54D-9CD8-D8C6B33A7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6A64AC-70BA-1B4E-A34C-F82AFD55E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446ED-E4B2-D547-81FC-F4CA0706C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D46D1-D07E-4649-B328-EE770EEFBFEB}" type="datetimeFigureOut">
              <a:rPr lang="en-US" smtClean="0"/>
              <a:t>8/24/20</a:t>
            </a:fld>
            <a:endParaRPr lang="en-US"/>
          </a:p>
        </p:txBody>
      </p:sp>
      <p:sp>
        <p:nvSpPr>
          <p:cNvPr id="5" name="Footer Placeholder 4">
            <a:extLst>
              <a:ext uri="{FF2B5EF4-FFF2-40B4-BE49-F238E27FC236}">
                <a16:creationId xmlns:a16="http://schemas.microsoft.com/office/drawing/2014/main" id="{6559A8F3-DA36-644E-9CB2-82B0DEE41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48599-8EB2-004F-9657-B85A30320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53651-EFCA-894E-BD04-721BBE3C94D9}" type="slidenum">
              <a:rPr lang="en-US" smtClean="0"/>
              <a:t>‹#›</a:t>
            </a:fld>
            <a:endParaRPr lang="en-US"/>
          </a:p>
        </p:txBody>
      </p:sp>
    </p:spTree>
    <p:extLst>
      <p:ext uri="{BB962C8B-B14F-4D97-AF65-F5344CB8AC3E}">
        <p14:creationId xmlns:p14="http://schemas.microsoft.com/office/powerpoint/2010/main" val="2875063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jiwon_park_how_i_apply_the_scientific_method_to_lif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v1uF3XB-9uc" TargetMode="External"/><Relationship Id="rId4" Type="http://schemas.openxmlformats.org/officeDocument/2006/relationships/hyperlink" Target="https://www.youtube.com/watch?v=GyN2RhbhiE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huffpost.com/entry/university-fined-caffeine-study_n_588915b3e4b0737fd5cb5688" TargetMode="External"/><Relationship Id="rId5" Type="http://schemas.openxmlformats.org/officeDocument/2006/relationships/hyperlink" Target="http://www.itv.com/news/tyne-tees/2017-01-25/two-northumbria-university-students-almost-died-after-taking-equivalent-of-300-coffees/" TargetMode="External"/><Relationship Id="rId4" Type="http://schemas.openxmlformats.org/officeDocument/2006/relationships/hyperlink" Target="http://www.bbc.com/news/uk-england-tyne-38744307?ns_mchannel=social&amp;ns_campaign=bbc_breaking&amp;ns_source=twitter&amp;ns_linkname=news_centra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tiff"/></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qaVtqsk8wnQ"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Dme-G4rc6NI&amp;index=3&amp;list=PLwMsXymZ2TfS1Ow44o3CvmZXU3GeTjR4N"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KMNwXUCXLdk&amp;list=PLkeXJJOwLWH4huqEg7ubDe6_Na1-BH-jg&amp;index=10&amp;t=0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GzdRGOuNIF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VAuslY-Uuf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5APhVxCEPFs" TargetMode="External"/><Relationship Id="rId5" Type="http://schemas.openxmlformats.org/officeDocument/2006/relationships/hyperlink" Target="https://www.youtube.com/watch?v=6oj4y0d44nQ" TargetMode="External"/><Relationship Id="rId4" Type="http://schemas.openxmlformats.org/officeDocument/2006/relationships/hyperlink" Target="https://www.youtube.com/watch?v=5UjwJ9PIUvE"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HZ9weUkSdoY"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UBzVf8XeMYA" TargetMode="External"/><Relationship Id="rId5" Type="http://schemas.openxmlformats.org/officeDocument/2006/relationships/hyperlink" Target="https://www.youtube.com/watch?v=LdZ00OFAfaQ" TargetMode="External"/><Relationship Id="rId4" Type="http://schemas.openxmlformats.org/officeDocument/2006/relationships/hyperlink" Target="https://www.youtube.com/watch?v=7N0lRJLwpPI"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47079" y="16327"/>
            <a:ext cx="7239482" cy="646331"/>
          </a:xfrm>
          <a:prstGeom prst="rect">
            <a:avLst/>
          </a:prstGeom>
          <a:noFill/>
        </p:spPr>
        <p:txBody>
          <a:bodyPr wrap="none" rtlCol="0">
            <a:spAutoFit/>
          </a:bodyPr>
          <a:lstStyle/>
          <a:p>
            <a:pPr defTabSz="914400"/>
            <a:r>
              <a:rPr lang="en-US" sz="3600" b="1" dirty="0">
                <a:solidFill>
                  <a:prstClr val="white"/>
                </a:solidFill>
                <a:latin typeface="Candara"/>
                <a:cs typeface="Candara"/>
              </a:rPr>
              <a:t>CHE 1020: Introduction to Chemistry</a:t>
            </a:r>
          </a:p>
        </p:txBody>
      </p:sp>
      <p:sp>
        <p:nvSpPr>
          <p:cNvPr id="8" name="TextBox 7"/>
          <p:cNvSpPr txBox="1"/>
          <p:nvPr/>
        </p:nvSpPr>
        <p:spPr>
          <a:xfrm>
            <a:off x="1049870" y="856565"/>
            <a:ext cx="9520555" cy="3554819"/>
          </a:xfrm>
          <a:prstGeom prst="rect">
            <a:avLst/>
          </a:prstGeom>
          <a:noFill/>
        </p:spPr>
        <p:txBody>
          <a:bodyPr wrap="none" rtlCol="0">
            <a:spAutoFit/>
          </a:bodyPr>
          <a:lstStyle/>
          <a:p>
            <a:r>
              <a:rPr lang="en-US" sz="2800" b="1" dirty="0">
                <a:latin typeface="Candara"/>
                <a:cs typeface="Candara"/>
              </a:rPr>
              <a:t>Module 1: Essential ideas and skills</a:t>
            </a:r>
          </a:p>
          <a:p>
            <a:endParaRPr lang="en-US" sz="900" b="1" dirty="0">
              <a:latin typeface="Candara"/>
              <a:cs typeface="Candara"/>
            </a:endParaRPr>
          </a:p>
          <a:p>
            <a:pPr lvl="1"/>
            <a:r>
              <a:rPr lang="en-US" sz="2800" b="1" dirty="0">
                <a:latin typeface="Candara"/>
                <a:cs typeface="Candara"/>
              </a:rPr>
              <a:t>1.1:  </a:t>
            </a:r>
            <a:r>
              <a:rPr lang="en-US" sz="2800" dirty="0">
                <a:latin typeface="Candara"/>
                <a:cs typeface="Candara"/>
              </a:rPr>
              <a:t>Chemistry in context and the scientific method</a:t>
            </a:r>
          </a:p>
          <a:p>
            <a:pPr lvl="1"/>
            <a:endParaRPr lang="en-US" sz="1200" b="1" dirty="0">
              <a:latin typeface="Candara"/>
              <a:cs typeface="Candara"/>
            </a:endParaRPr>
          </a:p>
          <a:p>
            <a:pPr lvl="1"/>
            <a:r>
              <a:rPr lang="en-US" sz="2800" b="1" dirty="0">
                <a:latin typeface="Candara"/>
                <a:cs typeface="Candara"/>
              </a:rPr>
              <a:t>1.2:  </a:t>
            </a:r>
            <a:r>
              <a:rPr lang="en-US" sz="2800" dirty="0">
                <a:latin typeface="Candara"/>
                <a:cs typeface="Candara"/>
              </a:rPr>
              <a:t>Math skills review for chemistry  </a:t>
            </a:r>
            <a:r>
              <a:rPr lang="en-US" sz="2800" i="1" dirty="0">
                <a:latin typeface="Candara"/>
                <a:cs typeface="Candara"/>
              </a:rPr>
              <a:t>[week 1 lab]</a:t>
            </a:r>
          </a:p>
          <a:p>
            <a:pPr lvl="1"/>
            <a:endParaRPr lang="en-US" sz="1200" b="1" dirty="0">
              <a:latin typeface="Candara"/>
              <a:cs typeface="Candara"/>
            </a:endParaRPr>
          </a:p>
          <a:p>
            <a:pPr lvl="1"/>
            <a:r>
              <a:rPr lang="en-US" sz="2800" b="1" dirty="0">
                <a:latin typeface="Candara"/>
                <a:cs typeface="Candara"/>
              </a:rPr>
              <a:t>1.3:  </a:t>
            </a:r>
            <a:r>
              <a:rPr lang="en-US" sz="2800" dirty="0">
                <a:latin typeface="Candara"/>
                <a:cs typeface="Candara"/>
              </a:rPr>
              <a:t>Measurements: units, derived units and unit prefixes</a:t>
            </a:r>
            <a:endParaRPr lang="en-US" sz="2400" b="1" dirty="0">
              <a:latin typeface="Candara"/>
              <a:cs typeface="Candara"/>
            </a:endParaRPr>
          </a:p>
          <a:p>
            <a:pPr lvl="1"/>
            <a:endParaRPr lang="en-US" sz="1200" b="1" dirty="0">
              <a:latin typeface="Candara"/>
              <a:cs typeface="Candara"/>
            </a:endParaRPr>
          </a:p>
          <a:p>
            <a:pPr lvl="1"/>
            <a:r>
              <a:rPr lang="en-US" sz="2800" b="1" dirty="0">
                <a:latin typeface="Candara"/>
                <a:cs typeface="Candara"/>
              </a:rPr>
              <a:t>1.4: </a:t>
            </a:r>
            <a:r>
              <a:rPr lang="en-US" sz="2800" dirty="0">
                <a:latin typeface="Candara"/>
                <a:cs typeface="Candara"/>
              </a:rPr>
              <a:t>Uncertainty in measurement and accuracy vs precision </a:t>
            </a:r>
            <a:endParaRPr lang="en-US" sz="2800" dirty="0">
              <a:solidFill>
                <a:srgbClr val="0432FF"/>
              </a:solidFill>
              <a:latin typeface="Candara"/>
              <a:cs typeface="Candara"/>
            </a:endParaRPr>
          </a:p>
          <a:p>
            <a:pPr lvl="1"/>
            <a:endParaRPr lang="en-US" sz="1200" b="1" dirty="0">
              <a:latin typeface="Candara"/>
              <a:cs typeface="Candara"/>
            </a:endParaRPr>
          </a:p>
          <a:p>
            <a:pPr lvl="1"/>
            <a:r>
              <a:rPr lang="en-US" sz="2800" b="1" dirty="0">
                <a:latin typeface="Candara"/>
                <a:cs typeface="Candara"/>
              </a:rPr>
              <a:t>1.5:  </a:t>
            </a:r>
            <a:r>
              <a:rPr lang="en-US" sz="2800" dirty="0">
                <a:latin typeface="Candara"/>
                <a:cs typeface="Candara"/>
              </a:rPr>
              <a:t>Unit conversions and problem solving for chemistry</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32714D-E9BC-5C4D-BC58-0EDA7F7143C7}"/>
              </a:ext>
            </a:extLst>
          </p:cNvPr>
          <p:cNvSpPr txBox="1"/>
          <p:nvPr/>
        </p:nvSpPr>
        <p:spPr>
          <a:xfrm>
            <a:off x="6601591" y="4419197"/>
            <a:ext cx="5497018" cy="2308324"/>
          </a:xfrm>
          <a:prstGeom prst="rect">
            <a:avLst/>
          </a:prstGeom>
          <a:noFill/>
        </p:spPr>
        <p:txBody>
          <a:bodyPr wrap="none" rtlCol="0">
            <a:spAutoFit/>
          </a:bodyPr>
          <a:lstStyle/>
          <a:p>
            <a:r>
              <a:rPr lang="en-US" sz="2400" b="1" dirty="0">
                <a:latin typeface="Candara" panose="020E0502030303020204" pitchFamily="34" charset="0"/>
              </a:rPr>
              <a:t>Resources on Canvas:</a:t>
            </a:r>
          </a:p>
          <a:p>
            <a:pPr marL="342900" indent="-342900">
              <a:buFont typeface="Arial" panose="020B0604020202020204" pitchFamily="34" charset="0"/>
              <a:buChar char="•"/>
            </a:pPr>
            <a:r>
              <a:rPr lang="en-US" sz="2400" dirty="0">
                <a:latin typeface="Candara" panose="020E0502030303020204" pitchFamily="34" charset="0"/>
              </a:rPr>
              <a:t>Periodic table</a:t>
            </a:r>
          </a:p>
          <a:p>
            <a:pPr marL="342900" indent="-342900">
              <a:buFont typeface="Arial" panose="020B0604020202020204" pitchFamily="34" charset="0"/>
              <a:buChar char="•"/>
            </a:pPr>
            <a:r>
              <a:rPr lang="en-US" sz="2400" dirty="0">
                <a:latin typeface="Candara" panose="020E0502030303020204" pitchFamily="34" charset="0"/>
              </a:rPr>
              <a:t>Chemistry conversion factors</a:t>
            </a:r>
          </a:p>
          <a:p>
            <a:pPr marL="342900" indent="-342900">
              <a:buFont typeface="Arial" panose="020B0604020202020204" pitchFamily="34" charset="0"/>
              <a:buChar char="•"/>
            </a:pPr>
            <a:r>
              <a:rPr lang="en-US" sz="2400" dirty="0">
                <a:latin typeface="Candara" panose="020E0502030303020204" pitchFamily="34" charset="0"/>
              </a:rPr>
              <a:t>Guide to prefixes, sig figs, conversions</a:t>
            </a:r>
          </a:p>
          <a:p>
            <a:pPr marL="342900" indent="-342900">
              <a:buFont typeface="Arial" panose="020B0604020202020204" pitchFamily="34" charset="0"/>
              <a:buChar char="•"/>
            </a:pPr>
            <a:r>
              <a:rPr lang="en-US" sz="2400" dirty="0">
                <a:latin typeface="Candara" panose="020E0502030303020204" pitchFamily="34" charset="0"/>
              </a:rPr>
              <a:t>Guide to railroad track unit conversion</a:t>
            </a:r>
          </a:p>
          <a:p>
            <a:pPr marL="342900" indent="-342900">
              <a:buFont typeface="Arial" panose="020B0604020202020204" pitchFamily="34" charset="0"/>
              <a:buChar char="•"/>
            </a:pPr>
            <a:r>
              <a:rPr lang="en-US" sz="2400" dirty="0">
                <a:latin typeface="Candara" panose="020E0502030303020204" pitchFamily="34" charset="0"/>
              </a:rPr>
              <a:t>Quick summary of Module 1</a:t>
            </a:r>
          </a:p>
        </p:txBody>
      </p:sp>
      <p:sp>
        <p:nvSpPr>
          <p:cNvPr id="9" name="TextBox 8">
            <a:extLst>
              <a:ext uri="{FF2B5EF4-FFF2-40B4-BE49-F238E27FC236}">
                <a16:creationId xmlns:a16="http://schemas.microsoft.com/office/drawing/2014/main" id="{10D628D4-1B70-D142-95AE-3B239554FD2E}"/>
              </a:ext>
            </a:extLst>
          </p:cNvPr>
          <p:cNvSpPr txBox="1"/>
          <p:nvPr/>
        </p:nvSpPr>
        <p:spPr>
          <a:xfrm>
            <a:off x="125563" y="6370441"/>
            <a:ext cx="5852884" cy="400110"/>
          </a:xfrm>
          <a:prstGeom prst="rect">
            <a:avLst/>
          </a:prstGeom>
          <a:noFill/>
        </p:spPr>
        <p:txBody>
          <a:bodyPr wrap="none" rtlCol="0">
            <a:spAutoFit/>
          </a:bodyPr>
          <a:lstStyle/>
          <a:p>
            <a:r>
              <a:rPr lang="en-US" sz="2000" b="1" dirty="0">
                <a:latin typeface="Candara" panose="020E0502030303020204" pitchFamily="34" charset="0"/>
              </a:rPr>
              <a:t>OpenStax Chemistry Atoms First 2/e p.10 – 14; 29 - 51</a:t>
            </a:r>
          </a:p>
        </p:txBody>
      </p:sp>
      <p:cxnSp>
        <p:nvCxnSpPr>
          <p:cNvPr id="10" name="Straight Connector 9">
            <a:extLst>
              <a:ext uri="{FF2B5EF4-FFF2-40B4-BE49-F238E27FC236}">
                <a16:creationId xmlns:a16="http://schemas.microsoft.com/office/drawing/2014/main" id="{CEA6C78F-589B-9749-A289-BB27DEC533BA}"/>
              </a:ext>
            </a:extLst>
          </p:cNvPr>
          <p:cNvCxnSpPr/>
          <p:nvPr/>
        </p:nvCxnSpPr>
        <p:spPr>
          <a:xfrm>
            <a:off x="6590854" y="4570449"/>
            <a:ext cx="0" cy="2034746"/>
          </a:xfrm>
          <a:prstGeom prst="line">
            <a:avLst/>
          </a:prstGeom>
          <a:ln w="57150">
            <a:solidFill>
              <a:srgbClr val="0432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28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 y="0"/>
            <a:ext cx="11488420"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5" y="-169"/>
            <a:ext cx="2193855" cy="646331"/>
          </a:xfrm>
          <a:prstGeom prst="rect">
            <a:avLst/>
          </a:prstGeom>
          <a:noFill/>
        </p:spPr>
        <p:txBody>
          <a:bodyPr wrap="none" rtlCol="0">
            <a:spAutoFit/>
          </a:bodyPr>
          <a:lstStyle/>
          <a:p>
            <a:pPr defTabSz="914400"/>
            <a:r>
              <a:rPr lang="en-US" sz="3600" b="1" dirty="0">
                <a:solidFill>
                  <a:prstClr val="white"/>
                </a:solidFill>
                <a:latin typeface="Candara"/>
                <a:cs typeface="Candara"/>
              </a:rPr>
              <a:t>Chemistry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594" y="-2506"/>
            <a:ext cx="697500" cy="697500"/>
          </a:xfrm>
          <a:prstGeom prst="rect">
            <a:avLst/>
          </a:prstGeom>
        </p:spPr>
      </p:pic>
      <p:sp>
        <p:nvSpPr>
          <p:cNvPr id="8" name="TextBox 7"/>
          <p:cNvSpPr txBox="1"/>
          <p:nvPr/>
        </p:nvSpPr>
        <p:spPr>
          <a:xfrm>
            <a:off x="6860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1" name="Text Box 4"/>
          <p:cNvSpPr txBox="1">
            <a:spLocks noChangeArrowheads="1"/>
          </p:cNvSpPr>
          <p:nvPr/>
        </p:nvSpPr>
        <p:spPr bwMode="auto">
          <a:xfrm>
            <a:off x="351629" y="917829"/>
            <a:ext cx="9494120" cy="461665"/>
          </a:xfrm>
          <a:prstGeom prst="rect">
            <a:avLst/>
          </a:prstGeom>
          <a:noFill/>
          <a:ln w="9525">
            <a:noFill/>
            <a:miter lim="800000"/>
            <a:headEnd/>
            <a:tailEnd/>
          </a:ln>
        </p:spPr>
        <p:txBody>
          <a:bodyPr wrap="square">
            <a:prstTxWarp prst="textNoShape">
              <a:avLst/>
            </a:prstTxWarp>
            <a:spAutoFit/>
          </a:bodyPr>
          <a:lstStyle/>
          <a:p>
            <a:pPr marL="457200" indent="-457200"/>
            <a:r>
              <a:rPr lang="en-US" sz="2400" b="1" dirty="0">
                <a:latin typeface="Candara"/>
              </a:rPr>
              <a:t>Chemistry </a:t>
            </a:r>
            <a:r>
              <a:rPr lang="en-US" sz="2400" i="1" dirty="0">
                <a:latin typeface="Candara"/>
              </a:rPr>
              <a:t>(n): the study of matter and the </a:t>
            </a:r>
            <a:r>
              <a:rPr lang="en-US" sz="2400" b="1" i="1" u="sng" dirty="0">
                <a:latin typeface="Candara"/>
              </a:rPr>
              <a:t>changes</a:t>
            </a:r>
            <a:r>
              <a:rPr lang="en-US" sz="2400" i="1" dirty="0">
                <a:latin typeface="Candara"/>
              </a:rPr>
              <a:t> it undergoes</a:t>
            </a:r>
          </a:p>
        </p:txBody>
      </p:sp>
      <p:sp>
        <p:nvSpPr>
          <p:cNvPr id="10" name="Text Box 4"/>
          <p:cNvSpPr txBox="1">
            <a:spLocks noChangeArrowheads="1"/>
          </p:cNvSpPr>
          <p:nvPr/>
        </p:nvSpPr>
        <p:spPr bwMode="auto">
          <a:xfrm>
            <a:off x="1268387" y="1446303"/>
            <a:ext cx="9991491" cy="461665"/>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2400" dirty="0">
                <a:latin typeface="Candara"/>
              </a:rPr>
              <a:t>Most often (but not always) studied at the atomic and molecular level</a:t>
            </a:r>
            <a:endParaRPr lang="en-US" sz="2400" i="1" dirty="0">
              <a:latin typeface="Candara"/>
            </a:endParaRPr>
          </a:p>
        </p:txBody>
      </p:sp>
      <p:sp>
        <p:nvSpPr>
          <p:cNvPr id="13" name="Text Box 4"/>
          <p:cNvSpPr txBox="1">
            <a:spLocks noChangeArrowheads="1"/>
          </p:cNvSpPr>
          <p:nvPr/>
        </p:nvSpPr>
        <p:spPr bwMode="auto">
          <a:xfrm>
            <a:off x="1372353" y="2304660"/>
            <a:ext cx="6382734" cy="3687163"/>
          </a:xfrm>
          <a:prstGeom prst="rect">
            <a:avLst/>
          </a:prstGeom>
          <a:noFill/>
          <a:ln w="9525">
            <a:noFill/>
            <a:miter lim="800000"/>
            <a:headEnd/>
            <a:tailEnd/>
          </a:ln>
        </p:spPr>
        <p:txBody>
          <a:bodyPr wrap="square">
            <a:prstTxWarp prst="textNoShape">
              <a:avLst/>
            </a:prstTxWarp>
            <a:spAutoFit/>
          </a:bodyPr>
          <a:lstStyle/>
          <a:p>
            <a:pPr>
              <a:lnSpc>
                <a:spcPct val="140000"/>
              </a:lnSpc>
            </a:pPr>
            <a:r>
              <a:rPr lang="en-US" sz="2400" dirty="0">
                <a:latin typeface="Candara"/>
              </a:rPr>
              <a:t>Inorganic chemistry</a:t>
            </a:r>
          </a:p>
          <a:p>
            <a:pPr>
              <a:lnSpc>
                <a:spcPct val="140000"/>
              </a:lnSpc>
            </a:pPr>
            <a:r>
              <a:rPr lang="en-US" sz="2400" dirty="0">
                <a:latin typeface="Candara"/>
              </a:rPr>
              <a:t>Organic chemistry</a:t>
            </a:r>
          </a:p>
          <a:p>
            <a:pPr>
              <a:lnSpc>
                <a:spcPct val="140000"/>
              </a:lnSpc>
            </a:pPr>
            <a:r>
              <a:rPr lang="en-US" sz="2400" dirty="0">
                <a:latin typeface="Candara"/>
              </a:rPr>
              <a:t>Physical chemistry</a:t>
            </a:r>
          </a:p>
          <a:p>
            <a:pPr>
              <a:lnSpc>
                <a:spcPct val="140000"/>
              </a:lnSpc>
            </a:pPr>
            <a:r>
              <a:rPr lang="en-US" sz="2400" dirty="0">
                <a:latin typeface="Candara"/>
              </a:rPr>
              <a:t>Materials chemistry</a:t>
            </a:r>
          </a:p>
          <a:p>
            <a:pPr>
              <a:lnSpc>
                <a:spcPct val="140000"/>
              </a:lnSpc>
            </a:pPr>
            <a:r>
              <a:rPr lang="en-US" sz="2400" dirty="0">
                <a:latin typeface="Candara"/>
              </a:rPr>
              <a:t>Nuclear chemistry</a:t>
            </a:r>
          </a:p>
          <a:p>
            <a:pPr>
              <a:lnSpc>
                <a:spcPct val="140000"/>
              </a:lnSpc>
            </a:pPr>
            <a:r>
              <a:rPr lang="en-US" sz="2400" dirty="0">
                <a:latin typeface="Candara"/>
              </a:rPr>
              <a:t>Chemical engineering</a:t>
            </a:r>
          </a:p>
          <a:p>
            <a:pPr>
              <a:lnSpc>
                <a:spcPct val="140000"/>
              </a:lnSpc>
            </a:pPr>
            <a:r>
              <a:rPr lang="en-US" sz="2400" dirty="0">
                <a:latin typeface="Candara"/>
              </a:rPr>
              <a:t>Biochemistry</a:t>
            </a:r>
          </a:p>
        </p:txBody>
      </p:sp>
    </p:spTree>
    <p:extLst>
      <p:ext uri="{BB962C8B-B14F-4D97-AF65-F5344CB8AC3E}">
        <p14:creationId xmlns:p14="http://schemas.microsoft.com/office/powerpoint/2010/main" val="24736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 y="0"/>
            <a:ext cx="11488420"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5" y="-169"/>
            <a:ext cx="10277172" cy="646331"/>
          </a:xfrm>
          <a:prstGeom prst="rect">
            <a:avLst/>
          </a:prstGeom>
          <a:noFill/>
        </p:spPr>
        <p:txBody>
          <a:bodyPr wrap="none" rtlCol="0">
            <a:spAutoFit/>
          </a:bodyPr>
          <a:lstStyle/>
          <a:p>
            <a:pPr defTabSz="914400"/>
            <a:r>
              <a:rPr lang="en-US" sz="3600" b="1" dirty="0">
                <a:solidFill>
                  <a:prstClr val="white"/>
                </a:solidFill>
                <a:latin typeface="Candara"/>
                <a:cs typeface="Candara"/>
              </a:rPr>
              <a:t>Can you picture the changes about to happen here?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594" y="-2506"/>
            <a:ext cx="697500" cy="697500"/>
          </a:xfrm>
          <a:prstGeom prst="rect">
            <a:avLst/>
          </a:prstGeom>
        </p:spPr>
      </p:pic>
      <p:pic>
        <p:nvPicPr>
          <p:cNvPr id="3" name="Picture 2" descr="A person sitting at a table with a cake&#10;&#10;Description automatically generated">
            <a:extLst>
              <a:ext uri="{FF2B5EF4-FFF2-40B4-BE49-F238E27FC236}">
                <a16:creationId xmlns:a16="http://schemas.microsoft.com/office/drawing/2014/main" id="{00B5AADB-B281-8144-8EEB-F8E1F9063901}"/>
              </a:ext>
            </a:extLst>
          </p:cNvPr>
          <p:cNvPicPr>
            <a:picLocks noChangeAspect="1"/>
          </p:cNvPicPr>
          <p:nvPr/>
        </p:nvPicPr>
        <p:blipFill>
          <a:blip r:embed="rId3"/>
          <a:stretch>
            <a:fillRect/>
          </a:stretch>
        </p:blipFill>
        <p:spPr>
          <a:xfrm>
            <a:off x="2624544" y="719181"/>
            <a:ext cx="6918951" cy="6027979"/>
          </a:xfrm>
          <a:prstGeom prst="rect">
            <a:avLst/>
          </a:prstGeom>
        </p:spPr>
      </p:pic>
      <p:sp>
        <p:nvSpPr>
          <p:cNvPr id="16" name="Rounded Rectangular Callout 15">
            <a:extLst>
              <a:ext uri="{FF2B5EF4-FFF2-40B4-BE49-F238E27FC236}">
                <a16:creationId xmlns:a16="http://schemas.microsoft.com/office/drawing/2014/main" id="{005EE711-3173-254F-B49A-6AAF31FE21C6}"/>
              </a:ext>
            </a:extLst>
          </p:cNvPr>
          <p:cNvSpPr/>
          <p:nvPr/>
        </p:nvSpPr>
        <p:spPr>
          <a:xfrm>
            <a:off x="192029" y="2195668"/>
            <a:ext cx="2309091" cy="734352"/>
          </a:xfrm>
          <a:prstGeom prst="wedgeRoundRectCallout">
            <a:avLst>
              <a:gd name="adj1" fmla="val 61644"/>
              <a:gd name="adj2" fmla="val 135035"/>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metabolism: </a:t>
            </a:r>
            <a:r>
              <a:rPr lang="en-US" sz="2400" dirty="0">
                <a:solidFill>
                  <a:srgbClr val="0000FF"/>
                </a:solidFill>
              </a:rPr>
              <a:t>use by the body</a:t>
            </a:r>
          </a:p>
        </p:txBody>
      </p:sp>
      <p:sp>
        <p:nvSpPr>
          <p:cNvPr id="17" name="Rounded Rectangular Callout 16">
            <a:extLst>
              <a:ext uri="{FF2B5EF4-FFF2-40B4-BE49-F238E27FC236}">
                <a16:creationId xmlns:a16="http://schemas.microsoft.com/office/drawing/2014/main" id="{FA29F3CD-4345-3F45-A26E-52A257AEDA5E}"/>
              </a:ext>
            </a:extLst>
          </p:cNvPr>
          <p:cNvSpPr/>
          <p:nvPr/>
        </p:nvSpPr>
        <p:spPr>
          <a:xfrm>
            <a:off x="9249946" y="3429000"/>
            <a:ext cx="2540002" cy="977423"/>
          </a:xfrm>
          <a:prstGeom prst="wedgeRoundRectCallout">
            <a:avLst>
              <a:gd name="adj1" fmla="val -158607"/>
              <a:gd name="adj2" fmla="val 139106"/>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redox: </a:t>
            </a:r>
            <a:r>
              <a:rPr lang="en-US" sz="2400" dirty="0">
                <a:solidFill>
                  <a:srgbClr val="0000FF"/>
                </a:solidFill>
              </a:rPr>
              <a:t>release of chemical energy</a:t>
            </a:r>
          </a:p>
        </p:txBody>
      </p:sp>
      <p:sp>
        <p:nvSpPr>
          <p:cNvPr id="18" name="Rounded Rectangular Callout 17">
            <a:extLst>
              <a:ext uri="{FF2B5EF4-FFF2-40B4-BE49-F238E27FC236}">
                <a16:creationId xmlns:a16="http://schemas.microsoft.com/office/drawing/2014/main" id="{74FC1B05-02C0-CA4C-81A4-317976B10FCB}"/>
              </a:ext>
            </a:extLst>
          </p:cNvPr>
          <p:cNvSpPr/>
          <p:nvPr/>
        </p:nvSpPr>
        <p:spPr>
          <a:xfrm>
            <a:off x="192029" y="2195668"/>
            <a:ext cx="2309091" cy="734352"/>
          </a:xfrm>
          <a:prstGeom prst="wedgeRoundRectCallout">
            <a:avLst>
              <a:gd name="adj1" fmla="val 212844"/>
              <a:gd name="adj2" fmla="val -136641"/>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metabolism: </a:t>
            </a:r>
            <a:r>
              <a:rPr lang="en-US" sz="2400" dirty="0">
                <a:solidFill>
                  <a:srgbClr val="0000FF"/>
                </a:solidFill>
              </a:rPr>
              <a:t>use by the body</a:t>
            </a:r>
          </a:p>
        </p:txBody>
      </p:sp>
      <p:sp>
        <p:nvSpPr>
          <p:cNvPr id="19" name="Rounded Rectangular Callout 18">
            <a:extLst>
              <a:ext uri="{FF2B5EF4-FFF2-40B4-BE49-F238E27FC236}">
                <a16:creationId xmlns:a16="http://schemas.microsoft.com/office/drawing/2014/main" id="{CC306735-1879-8D4E-BE80-6D6CB6911079}"/>
              </a:ext>
            </a:extLst>
          </p:cNvPr>
          <p:cNvSpPr/>
          <p:nvPr/>
        </p:nvSpPr>
        <p:spPr>
          <a:xfrm>
            <a:off x="192029" y="2195668"/>
            <a:ext cx="2309091" cy="734352"/>
          </a:xfrm>
          <a:prstGeom prst="wedgeRoundRectCallout">
            <a:avLst>
              <a:gd name="adj1" fmla="val 287844"/>
              <a:gd name="adj2" fmla="val 348224"/>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metabolism: </a:t>
            </a:r>
            <a:r>
              <a:rPr lang="en-US" sz="2400" dirty="0">
                <a:solidFill>
                  <a:srgbClr val="0000FF"/>
                </a:solidFill>
              </a:rPr>
              <a:t>use by the body</a:t>
            </a:r>
          </a:p>
        </p:txBody>
      </p:sp>
      <p:sp>
        <p:nvSpPr>
          <p:cNvPr id="20" name="Rounded Rectangular Callout 19">
            <a:extLst>
              <a:ext uri="{FF2B5EF4-FFF2-40B4-BE49-F238E27FC236}">
                <a16:creationId xmlns:a16="http://schemas.microsoft.com/office/drawing/2014/main" id="{AA308400-C494-D440-9524-F0ED08457762}"/>
              </a:ext>
            </a:extLst>
          </p:cNvPr>
          <p:cNvSpPr/>
          <p:nvPr/>
        </p:nvSpPr>
        <p:spPr>
          <a:xfrm>
            <a:off x="192029" y="2195668"/>
            <a:ext cx="2309091" cy="734352"/>
          </a:xfrm>
          <a:prstGeom prst="wedgeRoundRectCallout">
            <a:avLst>
              <a:gd name="adj1" fmla="val 275844"/>
              <a:gd name="adj2" fmla="val 8630"/>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metabolism: </a:t>
            </a:r>
            <a:r>
              <a:rPr lang="en-US" sz="2400" dirty="0">
                <a:solidFill>
                  <a:srgbClr val="0000FF"/>
                </a:solidFill>
              </a:rPr>
              <a:t>use by the body</a:t>
            </a:r>
          </a:p>
        </p:txBody>
      </p:sp>
      <p:sp>
        <p:nvSpPr>
          <p:cNvPr id="8" name="TextBox 7"/>
          <p:cNvSpPr txBox="1"/>
          <p:nvPr/>
        </p:nvSpPr>
        <p:spPr>
          <a:xfrm>
            <a:off x="68605" y="6532081"/>
            <a:ext cx="3828141" cy="307777"/>
          </a:xfrm>
          <a:prstGeom prst="rect">
            <a:avLst/>
          </a:prstGeom>
          <a:noFill/>
        </p:spPr>
        <p:txBody>
          <a:bodyPr wrap="square" rtlCol="0">
            <a:spAutoFit/>
          </a:bodyPr>
          <a:lstStyle/>
          <a:p>
            <a:r>
              <a:rPr lang="en-US" sz="1400" dirty="0" err="1">
                <a:latin typeface="Avenir Medium"/>
                <a:cs typeface="Avenir Medium"/>
              </a:rPr>
              <a:t>LibreText</a:t>
            </a:r>
            <a:r>
              <a:rPr lang="en-US" sz="1400" dirty="0">
                <a:latin typeface="Avenir Medium"/>
                <a:cs typeface="Avenir Medium"/>
              </a:rPr>
              <a:t>: Introduction to chemistry</a:t>
            </a:r>
          </a:p>
        </p:txBody>
      </p:sp>
    </p:spTree>
    <p:extLst>
      <p:ext uri="{BB962C8B-B14F-4D97-AF65-F5344CB8AC3E}">
        <p14:creationId xmlns:p14="http://schemas.microsoft.com/office/powerpoint/2010/main" val="23713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 y="0"/>
            <a:ext cx="11488416"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5" y="-169"/>
            <a:ext cx="4433651" cy="646331"/>
          </a:xfrm>
          <a:prstGeom prst="rect">
            <a:avLst/>
          </a:prstGeom>
          <a:noFill/>
        </p:spPr>
        <p:txBody>
          <a:bodyPr wrap="none" rtlCol="0">
            <a:spAutoFit/>
          </a:bodyPr>
          <a:lstStyle/>
          <a:p>
            <a:pPr defTabSz="914400"/>
            <a:r>
              <a:rPr lang="en-US" sz="3600" b="1" dirty="0">
                <a:solidFill>
                  <a:prstClr val="white"/>
                </a:solidFill>
                <a:latin typeface="Candara"/>
                <a:cs typeface="Candara"/>
              </a:rPr>
              <a:t>The scientific method</a:t>
            </a:r>
          </a:p>
        </p:txBody>
      </p:sp>
      <p:sp>
        <p:nvSpPr>
          <p:cNvPr id="2" name="TextBox 1"/>
          <p:cNvSpPr txBox="1"/>
          <p:nvPr/>
        </p:nvSpPr>
        <p:spPr>
          <a:xfrm>
            <a:off x="298060" y="806829"/>
            <a:ext cx="11204530" cy="461665"/>
          </a:xfrm>
          <a:prstGeom prst="rect">
            <a:avLst/>
          </a:prstGeom>
          <a:noFill/>
        </p:spPr>
        <p:txBody>
          <a:bodyPr wrap="square" rtlCol="0">
            <a:spAutoFit/>
          </a:bodyPr>
          <a:lstStyle/>
          <a:p>
            <a:r>
              <a:rPr lang="en-US" sz="2400" dirty="0">
                <a:latin typeface="Candara"/>
                <a:cs typeface="Candara"/>
              </a:rPr>
              <a:t>Developed to ask and answer questions in order to explain observations.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590" y="-2506"/>
            <a:ext cx="697500" cy="697500"/>
          </a:xfrm>
          <a:prstGeom prst="rect">
            <a:avLst/>
          </a:prstGeom>
        </p:spPr>
      </p:pic>
      <p:pic>
        <p:nvPicPr>
          <p:cNvPr id="6" name="Picture 5"/>
          <p:cNvPicPr>
            <a:picLocks noChangeAspect="1"/>
          </p:cNvPicPr>
          <p:nvPr/>
        </p:nvPicPr>
        <p:blipFill>
          <a:blip r:embed="rId3"/>
          <a:stretch>
            <a:fillRect/>
          </a:stretch>
        </p:blipFill>
        <p:spPr>
          <a:xfrm>
            <a:off x="14174" y="1466175"/>
            <a:ext cx="9144000" cy="5387926"/>
          </a:xfrm>
          <a:prstGeom prst="rect">
            <a:avLst/>
          </a:prstGeom>
        </p:spPr>
      </p:pic>
      <p:sp>
        <p:nvSpPr>
          <p:cNvPr id="7" name="Oval 6"/>
          <p:cNvSpPr/>
          <p:nvPr/>
        </p:nvSpPr>
        <p:spPr>
          <a:xfrm>
            <a:off x="1324282" y="1412704"/>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1</a:t>
            </a:r>
          </a:p>
        </p:txBody>
      </p:sp>
      <p:sp>
        <p:nvSpPr>
          <p:cNvPr id="10" name="Oval 9"/>
          <p:cNvSpPr/>
          <p:nvPr/>
        </p:nvSpPr>
        <p:spPr>
          <a:xfrm>
            <a:off x="1388450" y="32405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2</a:t>
            </a:r>
          </a:p>
        </p:txBody>
      </p:sp>
      <p:sp>
        <p:nvSpPr>
          <p:cNvPr id="11" name="Oval 10"/>
          <p:cNvSpPr/>
          <p:nvPr/>
        </p:nvSpPr>
        <p:spPr>
          <a:xfrm>
            <a:off x="1364389" y="46629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3</a:t>
            </a:r>
          </a:p>
        </p:txBody>
      </p:sp>
      <p:sp>
        <p:nvSpPr>
          <p:cNvPr id="12" name="Oval 11"/>
          <p:cNvSpPr/>
          <p:nvPr/>
        </p:nvSpPr>
        <p:spPr>
          <a:xfrm>
            <a:off x="5123592" y="3887541"/>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4</a:t>
            </a:r>
          </a:p>
        </p:txBody>
      </p:sp>
      <p:sp>
        <p:nvSpPr>
          <p:cNvPr id="13" name="TextBox 12"/>
          <p:cNvSpPr txBox="1"/>
          <p:nvPr/>
        </p:nvSpPr>
        <p:spPr>
          <a:xfrm>
            <a:off x="6860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41909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5123588" y="3887541"/>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4</a:t>
            </a:r>
          </a:p>
        </p:txBody>
      </p:sp>
      <p:sp>
        <p:nvSpPr>
          <p:cNvPr id="4" name="Rectangle 3"/>
          <p:cNvSpPr/>
          <p:nvPr/>
        </p:nvSpPr>
        <p:spPr>
          <a:xfrm>
            <a:off x="918" y="0"/>
            <a:ext cx="11488412"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1" y="-169"/>
            <a:ext cx="4433651" cy="646331"/>
          </a:xfrm>
          <a:prstGeom prst="rect">
            <a:avLst/>
          </a:prstGeom>
          <a:noFill/>
        </p:spPr>
        <p:txBody>
          <a:bodyPr wrap="none" rtlCol="0">
            <a:spAutoFit/>
          </a:bodyPr>
          <a:lstStyle/>
          <a:p>
            <a:pPr defTabSz="914400"/>
            <a:r>
              <a:rPr lang="en-US" sz="3600" b="1" dirty="0">
                <a:solidFill>
                  <a:prstClr val="white"/>
                </a:solidFill>
                <a:latin typeface="Candara"/>
                <a:cs typeface="Candara"/>
              </a:rPr>
              <a:t>The scientific method</a:t>
            </a:r>
          </a:p>
        </p:txBody>
      </p:sp>
      <p:sp>
        <p:nvSpPr>
          <p:cNvPr id="2" name="TextBox 1"/>
          <p:cNvSpPr txBox="1"/>
          <p:nvPr/>
        </p:nvSpPr>
        <p:spPr>
          <a:xfrm>
            <a:off x="298056" y="806829"/>
            <a:ext cx="10569666" cy="461665"/>
          </a:xfrm>
          <a:prstGeom prst="rect">
            <a:avLst/>
          </a:prstGeom>
          <a:noFill/>
        </p:spPr>
        <p:txBody>
          <a:bodyPr wrap="square" rtlCol="0">
            <a:spAutoFit/>
          </a:bodyPr>
          <a:lstStyle/>
          <a:p>
            <a:r>
              <a:rPr lang="en-US" sz="2400" dirty="0">
                <a:latin typeface="Candara"/>
                <a:cs typeface="Candara"/>
              </a:rPr>
              <a:t>Developed to ask and answer questions in order to explain observations.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582" y="-2506"/>
            <a:ext cx="697500" cy="697500"/>
          </a:xfrm>
          <a:prstGeom prst="rect">
            <a:avLst/>
          </a:prstGeom>
        </p:spPr>
      </p:pic>
      <p:pic>
        <p:nvPicPr>
          <p:cNvPr id="6" name="Picture 5"/>
          <p:cNvPicPr>
            <a:picLocks noChangeAspect="1"/>
          </p:cNvPicPr>
          <p:nvPr/>
        </p:nvPicPr>
        <p:blipFill>
          <a:blip r:embed="rId3"/>
          <a:stretch>
            <a:fillRect/>
          </a:stretch>
        </p:blipFill>
        <p:spPr>
          <a:xfrm>
            <a:off x="14170" y="1466175"/>
            <a:ext cx="9144000" cy="5387926"/>
          </a:xfrm>
          <a:prstGeom prst="rect">
            <a:avLst/>
          </a:prstGeom>
        </p:spPr>
      </p:pic>
      <p:sp>
        <p:nvSpPr>
          <p:cNvPr id="7" name="Oval 6"/>
          <p:cNvSpPr/>
          <p:nvPr/>
        </p:nvSpPr>
        <p:spPr>
          <a:xfrm>
            <a:off x="1324278" y="1412704"/>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1</a:t>
            </a:r>
          </a:p>
        </p:txBody>
      </p:sp>
      <p:sp>
        <p:nvSpPr>
          <p:cNvPr id="10" name="Oval 9"/>
          <p:cNvSpPr/>
          <p:nvPr/>
        </p:nvSpPr>
        <p:spPr>
          <a:xfrm>
            <a:off x="1388446" y="32405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2</a:t>
            </a:r>
          </a:p>
        </p:txBody>
      </p:sp>
      <p:sp>
        <p:nvSpPr>
          <p:cNvPr id="11" name="Oval 10"/>
          <p:cNvSpPr/>
          <p:nvPr/>
        </p:nvSpPr>
        <p:spPr>
          <a:xfrm>
            <a:off x="1364385" y="46629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3</a:t>
            </a:r>
          </a:p>
        </p:txBody>
      </p:sp>
      <p:sp>
        <p:nvSpPr>
          <p:cNvPr id="13" name="TextBox 12"/>
          <p:cNvSpPr txBox="1"/>
          <p:nvPr/>
        </p:nvSpPr>
        <p:spPr>
          <a:xfrm>
            <a:off x="6860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3" name="Rectangle 2"/>
          <p:cNvSpPr/>
          <p:nvPr/>
        </p:nvSpPr>
        <p:spPr>
          <a:xfrm>
            <a:off x="211414" y="3433901"/>
            <a:ext cx="1121614" cy="2289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809528" y="1991349"/>
            <a:ext cx="6112640" cy="4848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6317811" y="1606983"/>
            <a:ext cx="5444716" cy="888566"/>
          </a:xfrm>
          <a:prstGeom prst="wedgeRoundRectCallout">
            <a:avLst>
              <a:gd name="adj1" fmla="val -117134"/>
              <a:gd name="adj2" fmla="val 196007"/>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00FF"/>
                </a:solidFill>
              </a:rPr>
              <a:t>Hypothesis: </a:t>
            </a:r>
            <a:r>
              <a:rPr lang="en-US" dirty="0">
                <a:solidFill>
                  <a:srgbClr val="0000FF"/>
                </a:solidFill>
              </a:rPr>
              <a:t>a tentative explanation of an observation; </a:t>
            </a:r>
            <a:br>
              <a:rPr lang="en-US" dirty="0">
                <a:solidFill>
                  <a:srgbClr val="0000FF"/>
                </a:solidFill>
              </a:rPr>
            </a:br>
            <a:r>
              <a:rPr lang="en-US" dirty="0">
                <a:solidFill>
                  <a:srgbClr val="0000FF"/>
                </a:solidFill>
              </a:rPr>
              <a:t>an educated guess</a:t>
            </a:r>
          </a:p>
        </p:txBody>
      </p:sp>
      <p:sp>
        <p:nvSpPr>
          <p:cNvPr id="15" name="Rectangle 14"/>
          <p:cNvSpPr/>
          <p:nvPr/>
        </p:nvSpPr>
        <p:spPr>
          <a:xfrm>
            <a:off x="1097681" y="4578534"/>
            <a:ext cx="1863891" cy="1599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461314" y="3715660"/>
            <a:ext cx="8519272" cy="400110"/>
          </a:xfrm>
          <a:prstGeom prst="rect">
            <a:avLst/>
          </a:prstGeom>
          <a:solidFill>
            <a:srgbClr val="FFFFFF"/>
          </a:solidFill>
        </p:spPr>
        <p:txBody>
          <a:bodyPr wrap="square" rtlCol="0">
            <a:spAutoFit/>
          </a:bodyPr>
          <a:lstStyle/>
          <a:p>
            <a:r>
              <a:rPr lang="en-US" sz="2000" dirty="0">
                <a:solidFill>
                  <a:srgbClr val="0000FF"/>
                </a:solidFill>
                <a:latin typeface="Candara"/>
                <a:cs typeface="Candara"/>
              </a:rPr>
              <a:t>Hypotheses can be supported but </a:t>
            </a:r>
            <a:r>
              <a:rPr lang="en-US" sz="2000" b="1" dirty="0">
                <a:solidFill>
                  <a:srgbClr val="0000FF"/>
                </a:solidFill>
                <a:latin typeface="Candara"/>
                <a:cs typeface="Candara"/>
              </a:rPr>
              <a:t>not proven</a:t>
            </a:r>
            <a:r>
              <a:rPr lang="en-US" sz="2000" dirty="0">
                <a:solidFill>
                  <a:srgbClr val="0000FF"/>
                </a:solidFill>
                <a:latin typeface="Candara"/>
                <a:cs typeface="Candara"/>
              </a:rPr>
              <a:t>. </a:t>
            </a:r>
            <a:r>
              <a:rPr lang="en-US" sz="2000" i="1" dirty="0">
                <a:solidFill>
                  <a:srgbClr val="0000FF"/>
                </a:solidFill>
                <a:latin typeface="Candara"/>
                <a:cs typeface="Candara"/>
              </a:rPr>
              <a:t>Why?</a:t>
            </a:r>
          </a:p>
        </p:txBody>
      </p:sp>
      <p:sp>
        <p:nvSpPr>
          <p:cNvPr id="17" name="TextBox 16">
            <a:extLst>
              <a:ext uri="{FF2B5EF4-FFF2-40B4-BE49-F238E27FC236}">
                <a16:creationId xmlns:a16="http://schemas.microsoft.com/office/drawing/2014/main" id="{49788298-0D48-3A49-BAE9-F11D34EB1D44}"/>
              </a:ext>
            </a:extLst>
          </p:cNvPr>
          <p:cNvSpPr txBox="1"/>
          <p:nvPr/>
        </p:nvSpPr>
        <p:spPr>
          <a:xfrm>
            <a:off x="3461314" y="4332075"/>
            <a:ext cx="8519272" cy="707886"/>
          </a:xfrm>
          <a:prstGeom prst="rect">
            <a:avLst/>
          </a:prstGeom>
          <a:solidFill>
            <a:srgbClr val="FFFFFF"/>
          </a:solidFill>
        </p:spPr>
        <p:txBody>
          <a:bodyPr wrap="square" rtlCol="0">
            <a:spAutoFit/>
          </a:bodyPr>
          <a:lstStyle/>
          <a:p>
            <a:r>
              <a:rPr lang="en-US" sz="2000" dirty="0">
                <a:solidFill>
                  <a:srgbClr val="0000FF"/>
                </a:solidFill>
                <a:latin typeface="Candara"/>
                <a:cs typeface="Candara"/>
              </a:rPr>
              <a:t>We can never know all potential causes of an observation or all the factors that contribute to the phenomenon we are observing.  </a:t>
            </a:r>
          </a:p>
        </p:txBody>
      </p:sp>
      <p:sp>
        <p:nvSpPr>
          <p:cNvPr id="18" name="TextBox 17">
            <a:extLst>
              <a:ext uri="{FF2B5EF4-FFF2-40B4-BE49-F238E27FC236}">
                <a16:creationId xmlns:a16="http://schemas.microsoft.com/office/drawing/2014/main" id="{EB6A144C-31A1-1941-B586-1B3EDDAE0E2F}"/>
              </a:ext>
            </a:extLst>
          </p:cNvPr>
          <p:cNvSpPr txBox="1"/>
          <p:nvPr/>
        </p:nvSpPr>
        <p:spPr>
          <a:xfrm>
            <a:off x="3461314" y="5214304"/>
            <a:ext cx="8519272" cy="1323439"/>
          </a:xfrm>
          <a:prstGeom prst="rect">
            <a:avLst/>
          </a:prstGeom>
          <a:solidFill>
            <a:srgbClr val="FFFFFF"/>
          </a:solidFill>
        </p:spPr>
        <p:txBody>
          <a:bodyPr wrap="square" rtlCol="0">
            <a:spAutoFit/>
          </a:bodyPr>
          <a:lstStyle/>
          <a:p>
            <a:r>
              <a:rPr lang="en-US" sz="2000" b="1" i="1" dirty="0">
                <a:solidFill>
                  <a:srgbClr val="0000FF"/>
                </a:solidFill>
                <a:latin typeface="Candara"/>
                <a:cs typeface="Candara"/>
              </a:rPr>
              <a:t>Example? </a:t>
            </a:r>
            <a:br>
              <a:rPr lang="en-US" sz="2000" b="1" dirty="0">
                <a:solidFill>
                  <a:srgbClr val="0000FF"/>
                </a:solidFill>
                <a:latin typeface="Candara"/>
                <a:cs typeface="Candara"/>
              </a:rPr>
            </a:br>
            <a:r>
              <a:rPr lang="en-US" sz="2000" b="1" dirty="0">
                <a:solidFill>
                  <a:srgbClr val="0000FF"/>
                </a:solidFill>
                <a:latin typeface="Candara"/>
                <a:cs typeface="Candara"/>
              </a:rPr>
              <a:t>Black swans: </a:t>
            </a:r>
            <a:r>
              <a:rPr lang="en-US" sz="2000" dirty="0">
                <a:solidFill>
                  <a:srgbClr val="0000FF"/>
                </a:solidFill>
                <a:latin typeface="Candara"/>
                <a:cs typeface="Candara"/>
              </a:rPr>
              <a:t>Until the 1600s Europeans believed that all swans were white. They were certain because they’d only ever seen white swans. Then Europeans found Australia and its black swans. Whoops.</a:t>
            </a:r>
          </a:p>
        </p:txBody>
      </p:sp>
    </p:spTree>
    <p:extLst>
      <p:ext uri="{BB962C8B-B14F-4D97-AF65-F5344CB8AC3E}">
        <p14:creationId xmlns:p14="http://schemas.microsoft.com/office/powerpoint/2010/main" val="8227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1" y="0"/>
            <a:ext cx="11607216" cy="662619"/>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3404" y="-169"/>
            <a:ext cx="4433651" cy="646331"/>
          </a:xfrm>
          <a:prstGeom prst="rect">
            <a:avLst/>
          </a:prstGeom>
          <a:noFill/>
        </p:spPr>
        <p:txBody>
          <a:bodyPr wrap="none" rtlCol="0">
            <a:spAutoFit/>
          </a:bodyPr>
          <a:lstStyle/>
          <a:p>
            <a:pPr defTabSz="914400"/>
            <a:r>
              <a:rPr lang="en-US" sz="3600" b="1" dirty="0">
                <a:solidFill>
                  <a:prstClr val="white"/>
                </a:solidFill>
                <a:latin typeface="Candara"/>
                <a:cs typeface="Candara"/>
              </a:rPr>
              <a:t>The scientific method</a:t>
            </a:r>
          </a:p>
        </p:txBody>
      </p:sp>
      <p:sp>
        <p:nvSpPr>
          <p:cNvPr id="2" name="TextBox 1"/>
          <p:cNvSpPr txBox="1"/>
          <p:nvPr/>
        </p:nvSpPr>
        <p:spPr>
          <a:xfrm>
            <a:off x="308689" y="806829"/>
            <a:ext cx="10153748" cy="461665"/>
          </a:xfrm>
          <a:prstGeom prst="rect">
            <a:avLst/>
          </a:prstGeom>
          <a:noFill/>
        </p:spPr>
        <p:txBody>
          <a:bodyPr wrap="square" rtlCol="0">
            <a:spAutoFit/>
          </a:bodyPr>
          <a:lstStyle/>
          <a:p>
            <a:r>
              <a:rPr lang="en-US" sz="2400" dirty="0">
                <a:latin typeface="Candara"/>
                <a:cs typeface="Candara"/>
              </a:rPr>
              <a:t>Developed to ask and answer questions in order to explain observations.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949" y="-2506"/>
            <a:ext cx="697500" cy="697500"/>
          </a:xfrm>
          <a:prstGeom prst="rect">
            <a:avLst/>
          </a:prstGeom>
        </p:spPr>
      </p:pic>
      <p:pic>
        <p:nvPicPr>
          <p:cNvPr id="6" name="Picture 5"/>
          <p:cNvPicPr>
            <a:picLocks noChangeAspect="1"/>
          </p:cNvPicPr>
          <p:nvPr/>
        </p:nvPicPr>
        <p:blipFill>
          <a:blip r:embed="rId3"/>
          <a:stretch>
            <a:fillRect/>
          </a:stretch>
        </p:blipFill>
        <p:spPr>
          <a:xfrm>
            <a:off x="24803" y="1466175"/>
            <a:ext cx="9144000" cy="5387926"/>
          </a:xfrm>
          <a:prstGeom prst="rect">
            <a:avLst/>
          </a:prstGeom>
        </p:spPr>
      </p:pic>
      <p:sp>
        <p:nvSpPr>
          <p:cNvPr id="7" name="Oval 6"/>
          <p:cNvSpPr/>
          <p:nvPr/>
        </p:nvSpPr>
        <p:spPr>
          <a:xfrm>
            <a:off x="1334911" y="1412704"/>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1</a:t>
            </a:r>
          </a:p>
        </p:txBody>
      </p:sp>
      <p:sp>
        <p:nvSpPr>
          <p:cNvPr id="10" name="Oval 9"/>
          <p:cNvSpPr/>
          <p:nvPr/>
        </p:nvSpPr>
        <p:spPr>
          <a:xfrm>
            <a:off x="1399079" y="32405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2</a:t>
            </a:r>
          </a:p>
        </p:txBody>
      </p:sp>
      <p:sp>
        <p:nvSpPr>
          <p:cNvPr id="11" name="Oval 10"/>
          <p:cNvSpPr/>
          <p:nvPr/>
        </p:nvSpPr>
        <p:spPr>
          <a:xfrm>
            <a:off x="1375018" y="46629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3</a:t>
            </a:r>
          </a:p>
        </p:txBody>
      </p:sp>
      <p:sp>
        <p:nvSpPr>
          <p:cNvPr id="12" name="Oval 11"/>
          <p:cNvSpPr/>
          <p:nvPr/>
        </p:nvSpPr>
        <p:spPr>
          <a:xfrm>
            <a:off x="5134221" y="3887541"/>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4</a:t>
            </a:r>
          </a:p>
        </p:txBody>
      </p:sp>
      <p:sp>
        <p:nvSpPr>
          <p:cNvPr id="14" name="TextBox 13"/>
          <p:cNvSpPr txBox="1"/>
          <p:nvPr/>
        </p:nvSpPr>
        <p:spPr>
          <a:xfrm>
            <a:off x="79234"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5" name="Rectangle 14"/>
          <p:cNvSpPr/>
          <p:nvPr/>
        </p:nvSpPr>
        <p:spPr>
          <a:xfrm>
            <a:off x="3238722" y="1991349"/>
            <a:ext cx="5568654" cy="4848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7134447" y="1564112"/>
            <a:ext cx="4357502" cy="1444901"/>
          </a:xfrm>
          <a:prstGeom prst="wedgeRoundRectCallout">
            <a:avLst>
              <a:gd name="adj1" fmla="val -150702"/>
              <a:gd name="adj2" fmla="val 204979"/>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00FF"/>
                </a:solidFill>
              </a:rPr>
              <a:t>Experiment: </a:t>
            </a:r>
            <a:r>
              <a:rPr lang="en-US" dirty="0">
                <a:solidFill>
                  <a:srgbClr val="0000FF"/>
                </a:solidFill>
              </a:rPr>
              <a:t>a test done by collecting data;</a:t>
            </a:r>
            <a:br>
              <a:rPr lang="en-US" dirty="0">
                <a:solidFill>
                  <a:srgbClr val="0000FF"/>
                </a:solidFill>
              </a:rPr>
            </a:br>
            <a:r>
              <a:rPr lang="en-US" dirty="0">
                <a:solidFill>
                  <a:srgbClr val="0000FF"/>
                </a:solidFill>
              </a:rPr>
              <a:t>Data and results may </a:t>
            </a:r>
            <a:r>
              <a:rPr lang="en-US" u="sng" dirty="0">
                <a:solidFill>
                  <a:srgbClr val="0000FF"/>
                </a:solidFill>
              </a:rPr>
              <a:t>support</a:t>
            </a:r>
            <a:r>
              <a:rPr lang="en-US" dirty="0">
                <a:solidFill>
                  <a:srgbClr val="0000FF"/>
                </a:solidFill>
              </a:rPr>
              <a:t> or disprove a hypothesis.</a:t>
            </a:r>
            <a:br>
              <a:rPr lang="en-US" sz="1000" dirty="0">
                <a:solidFill>
                  <a:srgbClr val="0000FF"/>
                </a:solidFill>
              </a:rPr>
            </a:br>
            <a:endParaRPr lang="en-US" sz="1000" dirty="0">
              <a:solidFill>
                <a:srgbClr val="0000FF"/>
              </a:solidFill>
            </a:endParaRPr>
          </a:p>
          <a:p>
            <a:r>
              <a:rPr lang="en-US" i="1" dirty="0">
                <a:solidFill>
                  <a:srgbClr val="0000FF"/>
                </a:solidFill>
              </a:rPr>
              <a:t>Remember: Hypotheses cannot be </a:t>
            </a:r>
            <a:r>
              <a:rPr lang="en-US" i="1" u="sng" dirty="0">
                <a:solidFill>
                  <a:srgbClr val="0000FF"/>
                </a:solidFill>
              </a:rPr>
              <a:t>proven</a:t>
            </a:r>
            <a:r>
              <a:rPr lang="en-US" i="1" dirty="0">
                <a:solidFill>
                  <a:srgbClr val="0000FF"/>
                </a:solidFill>
              </a:rPr>
              <a:t>.</a:t>
            </a:r>
          </a:p>
        </p:txBody>
      </p:sp>
    </p:spTree>
    <p:extLst>
      <p:ext uri="{BB962C8B-B14F-4D97-AF65-F5344CB8AC3E}">
        <p14:creationId xmlns:p14="http://schemas.microsoft.com/office/powerpoint/2010/main" val="410105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1" y="0"/>
            <a:ext cx="11585947"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5" y="-169"/>
            <a:ext cx="4433651" cy="646331"/>
          </a:xfrm>
          <a:prstGeom prst="rect">
            <a:avLst/>
          </a:prstGeom>
          <a:noFill/>
        </p:spPr>
        <p:txBody>
          <a:bodyPr wrap="none" rtlCol="0">
            <a:spAutoFit/>
          </a:bodyPr>
          <a:lstStyle/>
          <a:p>
            <a:pPr defTabSz="914400"/>
            <a:r>
              <a:rPr lang="en-US" sz="3600" b="1" dirty="0">
                <a:solidFill>
                  <a:prstClr val="white"/>
                </a:solidFill>
                <a:latin typeface="Candara"/>
                <a:cs typeface="Candara"/>
              </a:rPr>
              <a:t>The scientific method</a:t>
            </a:r>
          </a:p>
        </p:txBody>
      </p:sp>
      <p:sp>
        <p:nvSpPr>
          <p:cNvPr id="2" name="TextBox 1"/>
          <p:cNvSpPr txBox="1"/>
          <p:nvPr/>
        </p:nvSpPr>
        <p:spPr>
          <a:xfrm>
            <a:off x="298060" y="806829"/>
            <a:ext cx="10355763" cy="461665"/>
          </a:xfrm>
          <a:prstGeom prst="rect">
            <a:avLst/>
          </a:prstGeom>
          <a:noFill/>
        </p:spPr>
        <p:txBody>
          <a:bodyPr wrap="square" rtlCol="0">
            <a:spAutoFit/>
          </a:bodyPr>
          <a:lstStyle/>
          <a:p>
            <a:r>
              <a:rPr lang="en-US" sz="2400" dirty="0">
                <a:latin typeface="Candara"/>
                <a:cs typeface="Candara"/>
              </a:rPr>
              <a:t>Developed to ask and answer questions in order to explain observations.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219" y="-2506"/>
            <a:ext cx="697500" cy="697500"/>
          </a:xfrm>
          <a:prstGeom prst="rect">
            <a:avLst/>
          </a:prstGeom>
        </p:spPr>
      </p:pic>
      <p:pic>
        <p:nvPicPr>
          <p:cNvPr id="6" name="Picture 5"/>
          <p:cNvPicPr>
            <a:picLocks noChangeAspect="1"/>
          </p:cNvPicPr>
          <p:nvPr/>
        </p:nvPicPr>
        <p:blipFill>
          <a:blip r:embed="rId3"/>
          <a:stretch>
            <a:fillRect/>
          </a:stretch>
        </p:blipFill>
        <p:spPr>
          <a:xfrm>
            <a:off x="14174" y="1466175"/>
            <a:ext cx="9144000" cy="5387926"/>
          </a:xfrm>
          <a:prstGeom prst="rect">
            <a:avLst/>
          </a:prstGeom>
        </p:spPr>
      </p:pic>
      <p:sp>
        <p:nvSpPr>
          <p:cNvPr id="7" name="Oval 6"/>
          <p:cNvSpPr/>
          <p:nvPr/>
        </p:nvSpPr>
        <p:spPr>
          <a:xfrm>
            <a:off x="1324282" y="1412704"/>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1</a:t>
            </a:r>
          </a:p>
        </p:txBody>
      </p:sp>
      <p:sp>
        <p:nvSpPr>
          <p:cNvPr id="10" name="Oval 9"/>
          <p:cNvSpPr/>
          <p:nvPr/>
        </p:nvSpPr>
        <p:spPr>
          <a:xfrm>
            <a:off x="1388450" y="32405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2</a:t>
            </a:r>
          </a:p>
        </p:txBody>
      </p:sp>
      <p:sp>
        <p:nvSpPr>
          <p:cNvPr id="11" name="Oval 10"/>
          <p:cNvSpPr/>
          <p:nvPr/>
        </p:nvSpPr>
        <p:spPr>
          <a:xfrm>
            <a:off x="1364389" y="4662910"/>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3</a:t>
            </a:r>
          </a:p>
        </p:txBody>
      </p:sp>
      <p:sp>
        <p:nvSpPr>
          <p:cNvPr id="12" name="Oval 11"/>
          <p:cNvSpPr/>
          <p:nvPr/>
        </p:nvSpPr>
        <p:spPr>
          <a:xfrm>
            <a:off x="5123592" y="3887541"/>
            <a:ext cx="334211" cy="3475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4</a:t>
            </a:r>
          </a:p>
        </p:txBody>
      </p:sp>
      <p:sp>
        <p:nvSpPr>
          <p:cNvPr id="8" name="Rounded Rectangular Callout 7"/>
          <p:cNvSpPr/>
          <p:nvPr/>
        </p:nvSpPr>
        <p:spPr>
          <a:xfrm>
            <a:off x="8811993" y="1294992"/>
            <a:ext cx="3270044" cy="2226136"/>
          </a:xfrm>
          <a:prstGeom prst="wedgeRoundRectCallout">
            <a:avLst>
              <a:gd name="adj1" fmla="val -57904"/>
              <a:gd name="adj2" fmla="val 14509"/>
              <a:gd name="adj3" fmla="val 16667"/>
            </a:avLst>
          </a:prstGeom>
          <a:solidFill>
            <a:schemeClr val="bg1"/>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00FF"/>
                </a:solidFill>
              </a:rPr>
              <a:t>Scientific law: </a:t>
            </a:r>
            <a:r>
              <a:rPr lang="en-US" dirty="0">
                <a:solidFill>
                  <a:srgbClr val="0000FF"/>
                </a:solidFill>
              </a:rPr>
              <a:t>summarizes vast amounts of data; and predicts some behavior of the world.</a:t>
            </a:r>
          </a:p>
          <a:p>
            <a:pPr marL="285750" indent="-285750">
              <a:buFont typeface="Arial" panose="020B0604020202020204" pitchFamily="34" charset="0"/>
              <a:buChar char="•"/>
            </a:pPr>
            <a:r>
              <a:rPr lang="en-US" dirty="0">
                <a:solidFill>
                  <a:srgbClr val="0000FF"/>
                </a:solidFill>
              </a:rPr>
              <a:t>A law simply says what happens; it does not address the question of why.</a:t>
            </a:r>
          </a:p>
        </p:txBody>
      </p:sp>
      <p:sp>
        <p:nvSpPr>
          <p:cNvPr id="14" name="Rounded Rectangular Callout 13"/>
          <p:cNvSpPr/>
          <p:nvPr/>
        </p:nvSpPr>
        <p:spPr>
          <a:xfrm>
            <a:off x="8689640" y="3549609"/>
            <a:ext cx="3437152" cy="3259287"/>
          </a:xfrm>
          <a:prstGeom prst="wedgeRoundRectCallout">
            <a:avLst>
              <a:gd name="adj1" fmla="val -55071"/>
              <a:gd name="adj2" fmla="val 17519"/>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00FF"/>
                </a:solidFill>
              </a:rPr>
              <a:t>Theory: </a:t>
            </a:r>
            <a:r>
              <a:rPr lang="en-US" dirty="0">
                <a:solidFill>
                  <a:srgbClr val="0000FF"/>
                </a:solidFill>
              </a:rPr>
              <a:t>a hypothesis supported by much data through extensive experimentation.</a:t>
            </a:r>
          </a:p>
          <a:p>
            <a:pPr marL="285750" indent="-285750">
              <a:buFont typeface="Arial" panose="020B0604020202020204" pitchFamily="34" charset="0"/>
              <a:buChar char="•"/>
            </a:pPr>
            <a:r>
              <a:rPr lang="en-US" dirty="0">
                <a:solidFill>
                  <a:srgbClr val="0000FF"/>
                </a:solidFill>
              </a:rPr>
              <a:t>A theory attempts to explain why nature behaves as it does.</a:t>
            </a:r>
          </a:p>
          <a:p>
            <a:pPr marL="285750" indent="-285750">
              <a:buFont typeface="Arial" panose="020B0604020202020204" pitchFamily="34" charset="0"/>
              <a:buChar char="•"/>
            </a:pPr>
            <a:r>
              <a:rPr lang="en-US" dirty="0">
                <a:solidFill>
                  <a:srgbClr val="0000FF"/>
                </a:solidFill>
              </a:rPr>
              <a:t>Unlike laws, theories are incomplete and imperfect, evolving with time and evidence.</a:t>
            </a:r>
          </a:p>
        </p:txBody>
      </p:sp>
      <p:sp>
        <p:nvSpPr>
          <p:cNvPr id="15" name="TextBox 14"/>
          <p:cNvSpPr txBox="1"/>
          <p:nvPr/>
        </p:nvSpPr>
        <p:spPr>
          <a:xfrm>
            <a:off x="68605" y="6532081"/>
            <a:ext cx="3828141" cy="307777"/>
          </a:xfrm>
          <a:prstGeom prst="rect">
            <a:avLst/>
          </a:prstGeom>
          <a:noFill/>
        </p:spPr>
        <p:txBody>
          <a:bodyPr wrap="square" rtlCol="0">
            <a:spAutoFit/>
          </a:bodyPr>
          <a:lstStyle/>
          <a:p>
            <a:r>
              <a:rPr lang="en-US" sz="1400" dirty="0">
                <a:latin typeface="Avenir Medium"/>
                <a:cs typeface="Avenir Medium"/>
              </a:rPr>
              <a:t>Chemistry OpenStax; </a:t>
            </a:r>
            <a:r>
              <a:rPr lang="en-US" sz="1400" dirty="0" err="1">
                <a:latin typeface="Avenir Medium"/>
                <a:cs typeface="Avenir Medium"/>
              </a:rPr>
              <a:t>LibreText</a:t>
            </a:r>
            <a:r>
              <a:rPr lang="en-US" sz="1400" dirty="0">
                <a:latin typeface="Avenir Medium"/>
                <a:cs typeface="Avenir Medium"/>
              </a:rPr>
              <a:t> Chemistry</a:t>
            </a:r>
          </a:p>
        </p:txBody>
      </p:sp>
    </p:spTree>
    <p:extLst>
      <p:ext uri="{BB962C8B-B14F-4D97-AF65-F5344CB8AC3E}">
        <p14:creationId xmlns:p14="http://schemas.microsoft.com/office/powerpoint/2010/main" val="22114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 y="0"/>
            <a:ext cx="11477779"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0" y="-169"/>
            <a:ext cx="6245621" cy="646331"/>
          </a:xfrm>
          <a:prstGeom prst="rect">
            <a:avLst/>
          </a:prstGeom>
          <a:noFill/>
        </p:spPr>
        <p:txBody>
          <a:bodyPr wrap="none" rtlCol="0">
            <a:spAutoFit/>
          </a:bodyPr>
          <a:lstStyle/>
          <a:p>
            <a:pPr defTabSz="914400"/>
            <a:r>
              <a:rPr lang="en-US" sz="3600" b="1" dirty="0">
                <a:solidFill>
                  <a:prstClr val="white"/>
                </a:solidFill>
                <a:latin typeface="Candara"/>
                <a:cs typeface="Candara"/>
              </a:rPr>
              <a:t>Experiments: Is once enough?</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949" y="-2506"/>
            <a:ext cx="697500" cy="697500"/>
          </a:xfrm>
          <a:prstGeom prst="rect">
            <a:avLst/>
          </a:prstGeom>
        </p:spPr>
      </p:pic>
      <p:sp>
        <p:nvSpPr>
          <p:cNvPr id="15" name="TextBox 14"/>
          <p:cNvSpPr txBox="1"/>
          <p:nvPr/>
        </p:nvSpPr>
        <p:spPr>
          <a:xfrm>
            <a:off x="6860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6" name="TextBox 15"/>
          <p:cNvSpPr txBox="1"/>
          <p:nvPr/>
        </p:nvSpPr>
        <p:spPr>
          <a:xfrm>
            <a:off x="295936" y="819227"/>
            <a:ext cx="11759266" cy="830997"/>
          </a:xfrm>
          <a:prstGeom prst="rect">
            <a:avLst/>
          </a:prstGeom>
          <a:noFill/>
        </p:spPr>
        <p:txBody>
          <a:bodyPr wrap="square" rtlCol="0">
            <a:spAutoFit/>
          </a:bodyPr>
          <a:lstStyle/>
          <a:p>
            <a:r>
              <a:rPr lang="en-US" sz="2400" dirty="0">
                <a:latin typeface="Candara"/>
                <a:cs typeface="Candara"/>
              </a:rPr>
              <a:t>Nope! While we can’t prove hypotheses, scientists seek as much certainty as we can get using </a:t>
            </a:r>
            <a:r>
              <a:rPr lang="en-US" sz="2400" b="1" dirty="0">
                <a:latin typeface="Candara"/>
                <a:cs typeface="Candara"/>
              </a:rPr>
              <a:t>repetition</a:t>
            </a:r>
            <a:r>
              <a:rPr lang="en-US" sz="2400" dirty="0">
                <a:latin typeface="Candara"/>
                <a:cs typeface="Candara"/>
              </a:rPr>
              <a:t>.</a:t>
            </a:r>
          </a:p>
        </p:txBody>
      </p:sp>
      <p:sp>
        <p:nvSpPr>
          <p:cNvPr id="17" name="TextBox 16"/>
          <p:cNvSpPr txBox="1"/>
          <p:nvPr/>
        </p:nvSpPr>
        <p:spPr>
          <a:xfrm>
            <a:off x="298055" y="1820649"/>
            <a:ext cx="11759266" cy="1200329"/>
          </a:xfrm>
          <a:prstGeom prst="rect">
            <a:avLst/>
          </a:prstGeom>
          <a:noFill/>
        </p:spPr>
        <p:txBody>
          <a:bodyPr wrap="square" rtlCol="0">
            <a:spAutoFit/>
          </a:bodyPr>
          <a:lstStyle/>
          <a:p>
            <a:r>
              <a:rPr lang="en-US" sz="2400" b="1" dirty="0">
                <a:latin typeface="Candara"/>
                <a:cs typeface="Candara"/>
              </a:rPr>
              <a:t>Multiple trials </a:t>
            </a:r>
            <a:r>
              <a:rPr lang="en-US" sz="2400" dirty="0">
                <a:latin typeface="Candara"/>
                <a:cs typeface="Candara"/>
              </a:rPr>
              <a:t>allow us to collect enough data to allow us to use </a:t>
            </a:r>
            <a:r>
              <a:rPr lang="en-US" sz="2400" u="sng" dirty="0">
                <a:latin typeface="Candara"/>
                <a:cs typeface="Candara"/>
              </a:rPr>
              <a:t>statistics</a:t>
            </a:r>
            <a:r>
              <a:rPr lang="en-US" sz="2400" dirty="0">
                <a:latin typeface="Candara"/>
                <a:cs typeface="Candara"/>
              </a:rPr>
              <a:t> to look for precision and accuracy.</a:t>
            </a:r>
          </a:p>
          <a:p>
            <a:pPr marL="342900" indent="-342900">
              <a:buFont typeface="Arial"/>
              <a:buChar char="•"/>
            </a:pPr>
            <a:r>
              <a:rPr lang="en-US" sz="2400" dirty="0">
                <a:latin typeface="Candara"/>
                <a:cs typeface="Candara"/>
              </a:rPr>
              <a:t>At least </a:t>
            </a:r>
            <a:r>
              <a:rPr lang="en-US" sz="2400" b="1" dirty="0">
                <a:latin typeface="Candara"/>
                <a:cs typeface="Candara"/>
              </a:rPr>
              <a:t>three trials </a:t>
            </a:r>
            <a:r>
              <a:rPr lang="en-US" sz="2400" dirty="0">
                <a:latin typeface="Candara"/>
                <a:cs typeface="Candara"/>
              </a:rPr>
              <a:t>are needed to calculate means and SDs.</a:t>
            </a:r>
          </a:p>
        </p:txBody>
      </p:sp>
      <p:sp>
        <p:nvSpPr>
          <p:cNvPr id="18" name="TextBox 17"/>
          <p:cNvSpPr txBox="1"/>
          <p:nvPr/>
        </p:nvSpPr>
        <p:spPr>
          <a:xfrm>
            <a:off x="298056" y="3293287"/>
            <a:ext cx="7593536" cy="830997"/>
          </a:xfrm>
          <a:prstGeom prst="rect">
            <a:avLst/>
          </a:prstGeom>
          <a:noFill/>
        </p:spPr>
        <p:txBody>
          <a:bodyPr wrap="square" rtlCol="0">
            <a:spAutoFit/>
          </a:bodyPr>
          <a:lstStyle/>
          <a:p>
            <a:r>
              <a:rPr lang="en-US" sz="2400" b="1" dirty="0">
                <a:latin typeface="Candara"/>
                <a:cs typeface="Candara"/>
              </a:rPr>
              <a:t>Independent repetition: </a:t>
            </a:r>
            <a:r>
              <a:rPr lang="en-US" sz="2400" dirty="0">
                <a:latin typeface="Candara"/>
                <a:cs typeface="Candara"/>
              </a:rPr>
              <a:t>others repeat the experiment using multiple trials.</a:t>
            </a:r>
          </a:p>
        </p:txBody>
      </p:sp>
      <p:sp>
        <p:nvSpPr>
          <p:cNvPr id="19" name="TextBox 18"/>
          <p:cNvSpPr txBox="1"/>
          <p:nvPr/>
        </p:nvSpPr>
        <p:spPr>
          <a:xfrm>
            <a:off x="298056" y="4388528"/>
            <a:ext cx="7593536" cy="1938992"/>
          </a:xfrm>
          <a:prstGeom prst="rect">
            <a:avLst/>
          </a:prstGeom>
          <a:noFill/>
        </p:spPr>
        <p:txBody>
          <a:bodyPr wrap="square" rtlCol="0">
            <a:spAutoFit/>
          </a:bodyPr>
          <a:lstStyle/>
          <a:p>
            <a:r>
              <a:rPr lang="en-US" sz="2400" b="1" dirty="0">
                <a:latin typeface="Candara"/>
                <a:cs typeface="Candara"/>
              </a:rPr>
              <a:t>Ask the same question with different methods: </a:t>
            </a:r>
            <a:br>
              <a:rPr lang="en-US" sz="2400" dirty="0">
                <a:latin typeface="Candara"/>
                <a:cs typeface="Candara"/>
              </a:rPr>
            </a:br>
            <a:r>
              <a:rPr lang="en-US" sz="2400" dirty="0">
                <a:latin typeface="Candara"/>
                <a:cs typeface="Candara"/>
              </a:rPr>
              <a:t>When we ask the same or similar questions with different methods, we ensure that important results reflect the phenomenon and are not ‘</a:t>
            </a:r>
            <a:r>
              <a:rPr lang="en-US" sz="2400" u="sng" dirty="0">
                <a:latin typeface="Candara"/>
                <a:cs typeface="Candara"/>
              </a:rPr>
              <a:t>artifacts</a:t>
            </a:r>
            <a:r>
              <a:rPr lang="en-US" sz="2400" dirty="0">
                <a:latin typeface="Candara"/>
                <a:cs typeface="Candara"/>
              </a:rPr>
              <a:t>’ of a particular method.</a:t>
            </a:r>
          </a:p>
        </p:txBody>
      </p:sp>
      <p:pic>
        <p:nvPicPr>
          <p:cNvPr id="13" name="Picture 12" descr="A person standing in a room&#10;&#10;Description automatically generated">
            <a:extLst>
              <a:ext uri="{FF2B5EF4-FFF2-40B4-BE49-F238E27FC236}">
                <a16:creationId xmlns:a16="http://schemas.microsoft.com/office/drawing/2014/main" id="{5EAE7753-1B43-F34D-81F5-38F30149B88E}"/>
              </a:ext>
            </a:extLst>
          </p:cNvPr>
          <p:cNvPicPr>
            <a:picLocks noChangeAspect="1"/>
          </p:cNvPicPr>
          <p:nvPr/>
        </p:nvPicPr>
        <p:blipFill rotWithShape="1">
          <a:blip r:embed="rId3"/>
          <a:srcRect l="5100" t="33334" r="16643" b="18573"/>
          <a:stretch/>
        </p:blipFill>
        <p:spPr>
          <a:xfrm>
            <a:off x="7891592" y="3144638"/>
            <a:ext cx="4163610" cy="3582567"/>
          </a:xfrm>
          <a:prstGeom prst="rect">
            <a:avLst/>
          </a:prstGeom>
        </p:spPr>
      </p:pic>
    </p:spTree>
    <p:extLst>
      <p:ext uri="{BB962C8B-B14F-4D97-AF65-F5344CB8AC3E}">
        <p14:creationId xmlns:p14="http://schemas.microsoft.com/office/powerpoint/2010/main" val="30240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 y="0"/>
            <a:ext cx="11477779"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0" y="-169"/>
            <a:ext cx="6811480" cy="646331"/>
          </a:xfrm>
          <a:prstGeom prst="rect">
            <a:avLst/>
          </a:prstGeom>
          <a:noFill/>
        </p:spPr>
        <p:txBody>
          <a:bodyPr wrap="none" rtlCol="0">
            <a:spAutoFit/>
          </a:bodyPr>
          <a:lstStyle/>
          <a:p>
            <a:pPr defTabSz="914400"/>
            <a:r>
              <a:rPr lang="en-US" sz="3600" b="1" dirty="0">
                <a:solidFill>
                  <a:prstClr val="white"/>
                </a:solidFill>
                <a:latin typeface="Candara"/>
                <a:cs typeface="Candara"/>
              </a:rPr>
              <a:t>What makes a good experiment?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949" y="-2506"/>
            <a:ext cx="697500" cy="697500"/>
          </a:xfrm>
          <a:prstGeom prst="rect">
            <a:avLst/>
          </a:prstGeom>
        </p:spPr>
      </p:pic>
      <p:sp>
        <p:nvSpPr>
          <p:cNvPr id="15" name="TextBox 14"/>
          <p:cNvSpPr txBox="1"/>
          <p:nvPr/>
        </p:nvSpPr>
        <p:spPr>
          <a:xfrm>
            <a:off x="6860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6" name="TextBox 15"/>
          <p:cNvSpPr txBox="1"/>
          <p:nvPr/>
        </p:nvSpPr>
        <p:spPr>
          <a:xfrm>
            <a:off x="295936" y="819227"/>
            <a:ext cx="11759266" cy="830997"/>
          </a:xfrm>
          <a:prstGeom prst="rect">
            <a:avLst/>
          </a:prstGeom>
          <a:noFill/>
        </p:spPr>
        <p:txBody>
          <a:bodyPr wrap="square" rtlCol="0">
            <a:spAutoFit/>
          </a:bodyPr>
          <a:lstStyle/>
          <a:p>
            <a:r>
              <a:rPr lang="en-US" sz="2400" dirty="0">
                <a:latin typeface="Candara"/>
                <a:cs typeface="Candara"/>
              </a:rPr>
              <a:t>While </a:t>
            </a:r>
            <a:r>
              <a:rPr lang="en-US" sz="2400" b="1" dirty="0">
                <a:latin typeface="Candara"/>
                <a:cs typeface="Candara"/>
              </a:rPr>
              <a:t>natural experiments </a:t>
            </a:r>
            <a:r>
              <a:rPr lang="en-US" sz="2400" dirty="0">
                <a:latin typeface="Candara"/>
                <a:cs typeface="Candara"/>
              </a:rPr>
              <a:t>do happen, scientists use carefully designed </a:t>
            </a:r>
            <a:r>
              <a:rPr lang="en-US" sz="2400" b="1" dirty="0">
                <a:latin typeface="Candara"/>
                <a:cs typeface="Candara"/>
              </a:rPr>
              <a:t>controlled experiments </a:t>
            </a:r>
            <a:r>
              <a:rPr lang="en-US" sz="2400" dirty="0">
                <a:latin typeface="Candara"/>
                <a:cs typeface="Candara"/>
              </a:rPr>
              <a:t>in which a few factors are changed while others remain constant</a:t>
            </a:r>
          </a:p>
        </p:txBody>
      </p:sp>
      <p:sp>
        <p:nvSpPr>
          <p:cNvPr id="11" name="TextBox 10">
            <a:extLst>
              <a:ext uri="{FF2B5EF4-FFF2-40B4-BE49-F238E27FC236}">
                <a16:creationId xmlns:a16="http://schemas.microsoft.com/office/drawing/2014/main" id="{A1ABE488-8B5B-6F48-9ADD-169A0E364BC6}"/>
              </a:ext>
            </a:extLst>
          </p:cNvPr>
          <p:cNvSpPr txBox="1"/>
          <p:nvPr/>
        </p:nvSpPr>
        <p:spPr>
          <a:xfrm>
            <a:off x="295936" y="1889427"/>
            <a:ext cx="11759266" cy="1569660"/>
          </a:xfrm>
          <a:prstGeom prst="rect">
            <a:avLst/>
          </a:prstGeom>
          <a:noFill/>
        </p:spPr>
        <p:txBody>
          <a:bodyPr wrap="square" rtlCol="0">
            <a:spAutoFit/>
          </a:bodyPr>
          <a:lstStyle/>
          <a:p>
            <a:r>
              <a:rPr lang="en-US" sz="2400" b="1" dirty="0">
                <a:latin typeface="Candara"/>
                <a:cs typeface="Candara"/>
              </a:rPr>
              <a:t>Control vs. experimental (aka treatment) groups:</a:t>
            </a:r>
          </a:p>
          <a:p>
            <a:pPr marL="342900" indent="-342900">
              <a:buFont typeface="Arial" panose="020B0604020202020204" pitchFamily="34" charset="0"/>
              <a:buChar char="•"/>
            </a:pPr>
            <a:r>
              <a:rPr lang="en-US" sz="2400" dirty="0">
                <a:latin typeface="Candara"/>
                <a:cs typeface="Candara"/>
              </a:rPr>
              <a:t>Subjects are divided into two groups</a:t>
            </a:r>
            <a:br>
              <a:rPr lang="en-US" sz="2400" dirty="0">
                <a:latin typeface="Candara"/>
                <a:cs typeface="Candara"/>
              </a:rPr>
            </a:br>
            <a:r>
              <a:rPr lang="en-US" sz="2400" dirty="0">
                <a:latin typeface="Candara"/>
                <a:cs typeface="Candara"/>
              </a:rPr>
              <a:t>(1) given no treatment</a:t>
            </a:r>
            <a:br>
              <a:rPr lang="en-US" sz="2400" dirty="0">
                <a:latin typeface="Candara"/>
                <a:cs typeface="Candara"/>
              </a:rPr>
            </a:br>
            <a:r>
              <a:rPr lang="en-US" sz="2400" dirty="0">
                <a:latin typeface="Candara"/>
                <a:cs typeface="Candara"/>
              </a:rPr>
              <a:t>(2) given experimental treatment</a:t>
            </a:r>
          </a:p>
        </p:txBody>
      </p:sp>
      <p:sp>
        <p:nvSpPr>
          <p:cNvPr id="12" name="TextBox 11">
            <a:extLst>
              <a:ext uri="{FF2B5EF4-FFF2-40B4-BE49-F238E27FC236}">
                <a16:creationId xmlns:a16="http://schemas.microsoft.com/office/drawing/2014/main" id="{5D9FE211-BFF6-2943-AA8F-6ECC5F4B3EF5}"/>
              </a:ext>
            </a:extLst>
          </p:cNvPr>
          <p:cNvSpPr txBox="1"/>
          <p:nvPr/>
        </p:nvSpPr>
        <p:spPr>
          <a:xfrm>
            <a:off x="295936" y="3676952"/>
            <a:ext cx="7476464" cy="1200329"/>
          </a:xfrm>
          <a:prstGeom prst="rect">
            <a:avLst/>
          </a:prstGeom>
          <a:noFill/>
        </p:spPr>
        <p:txBody>
          <a:bodyPr wrap="square" rtlCol="0">
            <a:spAutoFit/>
          </a:bodyPr>
          <a:lstStyle/>
          <a:p>
            <a:r>
              <a:rPr lang="en-US" sz="2400" b="1" dirty="0">
                <a:latin typeface="Candara"/>
                <a:cs typeface="Candara"/>
              </a:rPr>
              <a:t>Independent and dependent variables:</a:t>
            </a:r>
          </a:p>
          <a:p>
            <a:pPr marL="342900" indent="-342900">
              <a:buFont typeface="Arial" panose="020B0604020202020204" pitchFamily="34" charset="0"/>
              <a:buChar char="•"/>
            </a:pPr>
            <a:r>
              <a:rPr lang="en-US" sz="2400" b="1" dirty="0">
                <a:latin typeface="Candara"/>
                <a:cs typeface="Candara"/>
              </a:rPr>
              <a:t>Independent variable </a:t>
            </a:r>
            <a:r>
              <a:rPr lang="en-US" sz="2400" dirty="0">
                <a:latin typeface="Candara"/>
                <a:cs typeface="Candara"/>
              </a:rPr>
              <a:t>is changed or manipulated by the scientist (the treatment)</a:t>
            </a:r>
          </a:p>
        </p:txBody>
      </p:sp>
      <p:pic>
        <p:nvPicPr>
          <p:cNvPr id="2" name="Picture 1">
            <a:extLst>
              <a:ext uri="{FF2B5EF4-FFF2-40B4-BE49-F238E27FC236}">
                <a16:creationId xmlns:a16="http://schemas.microsoft.com/office/drawing/2014/main" id="{247CB3DE-1B3D-6E48-A672-3D042F91EC8A}"/>
              </a:ext>
            </a:extLst>
          </p:cNvPr>
          <p:cNvPicPr>
            <a:picLocks noChangeAspect="1"/>
          </p:cNvPicPr>
          <p:nvPr/>
        </p:nvPicPr>
        <p:blipFill rotWithShape="1">
          <a:blip r:embed="rId3"/>
          <a:srcRect l="41651" r="3797" b="5755"/>
          <a:stretch/>
        </p:blipFill>
        <p:spPr>
          <a:xfrm>
            <a:off x="8126086" y="1889427"/>
            <a:ext cx="1391116" cy="1351873"/>
          </a:xfrm>
          <a:prstGeom prst="rect">
            <a:avLst/>
          </a:prstGeom>
        </p:spPr>
      </p:pic>
      <p:pic>
        <p:nvPicPr>
          <p:cNvPr id="14" name="Picture 13">
            <a:extLst>
              <a:ext uri="{FF2B5EF4-FFF2-40B4-BE49-F238E27FC236}">
                <a16:creationId xmlns:a16="http://schemas.microsoft.com/office/drawing/2014/main" id="{50699D00-413A-B642-93C1-C1287B272E6D}"/>
              </a:ext>
            </a:extLst>
          </p:cNvPr>
          <p:cNvPicPr>
            <a:picLocks noChangeAspect="1"/>
          </p:cNvPicPr>
          <p:nvPr/>
        </p:nvPicPr>
        <p:blipFill rotWithShape="1">
          <a:blip r:embed="rId3"/>
          <a:srcRect l="41651" r="3797" b="5755"/>
          <a:stretch/>
        </p:blipFill>
        <p:spPr>
          <a:xfrm>
            <a:off x="10202788" y="1889427"/>
            <a:ext cx="1391116" cy="1351873"/>
          </a:xfrm>
          <a:prstGeom prst="rect">
            <a:avLst/>
          </a:prstGeom>
        </p:spPr>
      </p:pic>
      <p:sp>
        <p:nvSpPr>
          <p:cNvPr id="6" name="TextBox 5">
            <a:extLst>
              <a:ext uri="{FF2B5EF4-FFF2-40B4-BE49-F238E27FC236}">
                <a16:creationId xmlns:a16="http://schemas.microsoft.com/office/drawing/2014/main" id="{4B7EBAC5-43A8-9E43-8BA0-2226933F14F0}"/>
              </a:ext>
            </a:extLst>
          </p:cNvPr>
          <p:cNvSpPr txBox="1"/>
          <p:nvPr/>
        </p:nvSpPr>
        <p:spPr>
          <a:xfrm>
            <a:off x="8004166" y="6038773"/>
            <a:ext cx="1710725" cy="400110"/>
          </a:xfrm>
          <a:prstGeom prst="rect">
            <a:avLst/>
          </a:prstGeom>
          <a:noFill/>
        </p:spPr>
        <p:txBody>
          <a:bodyPr wrap="none" rtlCol="0">
            <a:spAutoFit/>
          </a:bodyPr>
          <a:lstStyle/>
          <a:p>
            <a:r>
              <a:rPr lang="en-US" sz="2000" b="1" dirty="0">
                <a:solidFill>
                  <a:srgbClr val="0432FF"/>
                </a:solidFill>
                <a:latin typeface="Candara" panose="020E0502030303020204" pitchFamily="34" charset="0"/>
              </a:rPr>
              <a:t>recovery time</a:t>
            </a:r>
          </a:p>
        </p:txBody>
      </p:sp>
      <p:sp>
        <p:nvSpPr>
          <p:cNvPr id="21" name="Down Arrow 20">
            <a:extLst>
              <a:ext uri="{FF2B5EF4-FFF2-40B4-BE49-F238E27FC236}">
                <a16:creationId xmlns:a16="http://schemas.microsoft.com/office/drawing/2014/main" id="{83145B03-6041-154B-AC39-3385884F0455}"/>
              </a:ext>
            </a:extLst>
          </p:cNvPr>
          <p:cNvSpPr/>
          <p:nvPr/>
        </p:nvSpPr>
        <p:spPr>
          <a:xfrm>
            <a:off x="10725841" y="3389066"/>
            <a:ext cx="517585" cy="2638413"/>
          </a:xfrm>
          <a:prstGeom prst="downArrow">
            <a:avLst/>
          </a:prstGeom>
          <a:no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D112484-A236-D341-B345-7D782ECE982E}"/>
              </a:ext>
            </a:extLst>
          </p:cNvPr>
          <p:cNvSpPr txBox="1"/>
          <p:nvPr/>
        </p:nvSpPr>
        <p:spPr>
          <a:xfrm>
            <a:off x="10129272" y="6027480"/>
            <a:ext cx="1710725" cy="400110"/>
          </a:xfrm>
          <a:prstGeom prst="rect">
            <a:avLst/>
          </a:prstGeom>
          <a:noFill/>
        </p:spPr>
        <p:txBody>
          <a:bodyPr wrap="none" rtlCol="0">
            <a:spAutoFit/>
          </a:bodyPr>
          <a:lstStyle/>
          <a:p>
            <a:r>
              <a:rPr lang="en-US" sz="2000" b="1" dirty="0">
                <a:solidFill>
                  <a:srgbClr val="0432FF"/>
                </a:solidFill>
                <a:latin typeface="Candara" panose="020E0502030303020204" pitchFamily="34" charset="0"/>
              </a:rPr>
              <a:t>recovery time</a:t>
            </a:r>
          </a:p>
        </p:txBody>
      </p:sp>
      <p:sp>
        <p:nvSpPr>
          <p:cNvPr id="7" name="Down Arrow 6">
            <a:extLst>
              <a:ext uri="{FF2B5EF4-FFF2-40B4-BE49-F238E27FC236}">
                <a16:creationId xmlns:a16="http://schemas.microsoft.com/office/drawing/2014/main" id="{96475C3C-51B5-4C43-88B3-A73D93FF3D71}"/>
              </a:ext>
            </a:extLst>
          </p:cNvPr>
          <p:cNvSpPr/>
          <p:nvPr/>
        </p:nvSpPr>
        <p:spPr>
          <a:xfrm>
            <a:off x="8591909" y="3389067"/>
            <a:ext cx="517585" cy="2638413"/>
          </a:xfrm>
          <a:prstGeom prst="downArrow">
            <a:avLst/>
          </a:prstGeom>
          <a:no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4F017F-BE94-E147-A988-71D75D048A19}"/>
              </a:ext>
            </a:extLst>
          </p:cNvPr>
          <p:cNvPicPr>
            <a:picLocks noChangeAspect="1"/>
          </p:cNvPicPr>
          <p:nvPr/>
        </p:nvPicPr>
        <p:blipFill>
          <a:blip r:embed="rId4"/>
          <a:stretch>
            <a:fillRect/>
          </a:stretch>
        </p:blipFill>
        <p:spPr>
          <a:xfrm>
            <a:off x="9946302" y="3749614"/>
            <a:ext cx="1995387" cy="1684630"/>
          </a:xfrm>
          <a:prstGeom prst="rect">
            <a:avLst/>
          </a:prstGeom>
          <a:solidFill>
            <a:schemeClr val="bg1"/>
          </a:solidFill>
        </p:spPr>
      </p:pic>
      <p:sp>
        <p:nvSpPr>
          <p:cNvPr id="22" name="TextBox 21">
            <a:extLst>
              <a:ext uri="{FF2B5EF4-FFF2-40B4-BE49-F238E27FC236}">
                <a16:creationId xmlns:a16="http://schemas.microsoft.com/office/drawing/2014/main" id="{CA3627B3-3551-FB4F-A114-22B186B48B2A}"/>
              </a:ext>
            </a:extLst>
          </p:cNvPr>
          <p:cNvSpPr txBox="1"/>
          <p:nvPr/>
        </p:nvSpPr>
        <p:spPr>
          <a:xfrm>
            <a:off x="258317" y="4952047"/>
            <a:ext cx="7476464"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andara"/>
                <a:cs typeface="Candara"/>
              </a:rPr>
              <a:t>Dependent variable </a:t>
            </a:r>
            <a:r>
              <a:rPr lang="en-US" sz="2400" dirty="0">
                <a:latin typeface="Candara"/>
                <a:cs typeface="Candara"/>
              </a:rPr>
              <a:t>is measured to determine the effect of the independent variable</a:t>
            </a:r>
            <a:br>
              <a:rPr lang="en-US" sz="2400" dirty="0">
                <a:latin typeface="Candara"/>
                <a:cs typeface="Candara"/>
              </a:rPr>
            </a:br>
            <a:r>
              <a:rPr lang="en-US" sz="2400" dirty="0">
                <a:latin typeface="Candara"/>
                <a:cs typeface="Candara"/>
              </a:rPr>
              <a:t>(the outcome)</a:t>
            </a:r>
          </a:p>
        </p:txBody>
      </p:sp>
      <p:sp>
        <p:nvSpPr>
          <p:cNvPr id="8" name="Oval 7">
            <a:extLst>
              <a:ext uri="{FF2B5EF4-FFF2-40B4-BE49-F238E27FC236}">
                <a16:creationId xmlns:a16="http://schemas.microsoft.com/office/drawing/2014/main" id="{3B013207-4856-CC47-9341-E5F4DDFB3B31}"/>
              </a:ext>
            </a:extLst>
          </p:cNvPr>
          <p:cNvSpPr/>
          <p:nvPr/>
        </p:nvSpPr>
        <p:spPr>
          <a:xfrm>
            <a:off x="7856846" y="1665612"/>
            <a:ext cx="538480" cy="589613"/>
          </a:xfrm>
          <a:prstGeom prst="ellipse">
            <a:avLst/>
          </a:prstGeom>
          <a:solidFill>
            <a:srgbClr val="FFFD78"/>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C</a:t>
            </a:r>
          </a:p>
        </p:txBody>
      </p:sp>
      <p:sp>
        <p:nvSpPr>
          <p:cNvPr id="23" name="Oval 22">
            <a:extLst>
              <a:ext uri="{FF2B5EF4-FFF2-40B4-BE49-F238E27FC236}">
                <a16:creationId xmlns:a16="http://schemas.microsoft.com/office/drawing/2014/main" id="{A64FAB55-CD5B-FF4A-80A4-5B2842293949}"/>
              </a:ext>
            </a:extLst>
          </p:cNvPr>
          <p:cNvSpPr/>
          <p:nvPr/>
        </p:nvSpPr>
        <p:spPr>
          <a:xfrm>
            <a:off x="9933548" y="1617461"/>
            <a:ext cx="538480" cy="589613"/>
          </a:xfrm>
          <a:prstGeom prst="ellipse">
            <a:avLst/>
          </a:prstGeom>
          <a:solidFill>
            <a:srgbClr val="FFFD78"/>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E</a:t>
            </a:r>
          </a:p>
        </p:txBody>
      </p:sp>
      <p:sp>
        <p:nvSpPr>
          <p:cNvPr id="10" name="TextBox 9">
            <a:extLst>
              <a:ext uri="{FF2B5EF4-FFF2-40B4-BE49-F238E27FC236}">
                <a16:creationId xmlns:a16="http://schemas.microsoft.com/office/drawing/2014/main" id="{C512C8ED-4EBD-0C48-BC5B-A2C7EB7F5D01}"/>
              </a:ext>
            </a:extLst>
          </p:cNvPr>
          <p:cNvSpPr txBox="1"/>
          <p:nvPr/>
        </p:nvSpPr>
        <p:spPr>
          <a:xfrm>
            <a:off x="10472028" y="5064913"/>
            <a:ext cx="1178721" cy="369332"/>
          </a:xfrm>
          <a:prstGeom prst="rect">
            <a:avLst/>
          </a:prstGeom>
          <a:noFill/>
        </p:spPr>
        <p:txBody>
          <a:bodyPr wrap="none" rtlCol="0">
            <a:spAutoFit/>
          </a:bodyPr>
          <a:lstStyle/>
          <a:p>
            <a:r>
              <a:rPr lang="en-US" dirty="0" err="1"/>
              <a:t>remdesivir</a:t>
            </a:r>
            <a:endParaRPr lang="en-US" dirty="0"/>
          </a:p>
        </p:txBody>
      </p:sp>
    </p:spTree>
    <p:extLst>
      <p:ext uri="{BB962C8B-B14F-4D97-AF65-F5344CB8AC3E}">
        <p14:creationId xmlns:p14="http://schemas.microsoft.com/office/powerpoint/2010/main" val="398327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P spid="21" grpId="0" animBg="1"/>
      <p:bldP spid="20" grpId="0"/>
      <p:bldP spid="7" grpId="0" animBg="1"/>
      <p:bldP spid="22" grpId="0"/>
      <p:bldP spid="8" grpId="0" animBg="1"/>
      <p:bldP spid="23"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1" y="0"/>
            <a:ext cx="11585947"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775" y="-169"/>
            <a:ext cx="9478877" cy="646331"/>
          </a:xfrm>
          <a:prstGeom prst="rect">
            <a:avLst/>
          </a:prstGeom>
          <a:noFill/>
        </p:spPr>
        <p:txBody>
          <a:bodyPr wrap="none" rtlCol="0">
            <a:spAutoFit/>
          </a:bodyPr>
          <a:lstStyle/>
          <a:p>
            <a:pPr defTabSz="914400"/>
            <a:r>
              <a:rPr lang="en-US" sz="3600" b="1" dirty="0">
                <a:solidFill>
                  <a:prstClr val="white"/>
                </a:solidFill>
                <a:latin typeface="Candara"/>
                <a:cs typeface="Candara"/>
              </a:rPr>
              <a:t>Fact vs. hypothesis vs. theory vs. law vs. belief?</a:t>
            </a:r>
          </a:p>
        </p:txBody>
      </p:sp>
      <p:sp>
        <p:nvSpPr>
          <p:cNvPr id="2" name="TextBox 1"/>
          <p:cNvSpPr txBox="1"/>
          <p:nvPr/>
        </p:nvSpPr>
        <p:spPr>
          <a:xfrm>
            <a:off x="298060" y="806829"/>
            <a:ext cx="10355763" cy="461665"/>
          </a:xfrm>
          <a:prstGeom prst="rect">
            <a:avLst/>
          </a:prstGeom>
          <a:noFill/>
        </p:spPr>
        <p:txBody>
          <a:bodyPr wrap="square" rtlCol="0">
            <a:spAutoFit/>
          </a:bodyPr>
          <a:lstStyle/>
          <a:p>
            <a:r>
              <a:rPr lang="en-US" sz="2400" dirty="0">
                <a:latin typeface="Candara"/>
                <a:cs typeface="Candara"/>
              </a:rPr>
              <a:t>These terms are often confused!</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219" y="-2506"/>
            <a:ext cx="697500" cy="697500"/>
          </a:xfrm>
          <a:prstGeom prst="rect">
            <a:avLst/>
          </a:prstGeom>
        </p:spPr>
      </p:pic>
      <p:sp>
        <p:nvSpPr>
          <p:cNvPr id="8" name="Rounded Rectangular Callout 7"/>
          <p:cNvSpPr/>
          <p:nvPr/>
        </p:nvSpPr>
        <p:spPr>
          <a:xfrm>
            <a:off x="7207147" y="3677310"/>
            <a:ext cx="4352428" cy="1520481"/>
          </a:xfrm>
          <a:prstGeom prst="wedgeRoundRectCallout">
            <a:avLst>
              <a:gd name="adj1" fmla="val -54835"/>
              <a:gd name="adj2" fmla="val -30168"/>
              <a:gd name="adj3" fmla="val 16667"/>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Scientific law: </a:t>
            </a:r>
            <a:r>
              <a:rPr lang="en-US" sz="2400" dirty="0">
                <a:solidFill>
                  <a:srgbClr val="0000FF"/>
                </a:solidFill>
              </a:rPr>
              <a:t>summarizes vast amounts of data; </a:t>
            </a:r>
            <a:br>
              <a:rPr lang="en-US" sz="2400" dirty="0">
                <a:solidFill>
                  <a:srgbClr val="0000FF"/>
                </a:solidFill>
              </a:rPr>
            </a:br>
            <a:r>
              <a:rPr lang="en-US" sz="2400" dirty="0">
                <a:solidFill>
                  <a:srgbClr val="0000FF"/>
                </a:solidFill>
              </a:rPr>
              <a:t>predicts some behavior of the world.</a:t>
            </a:r>
          </a:p>
        </p:txBody>
      </p:sp>
      <p:sp>
        <p:nvSpPr>
          <p:cNvPr id="14" name="Rounded Rectangular Callout 13"/>
          <p:cNvSpPr/>
          <p:nvPr/>
        </p:nvSpPr>
        <p:spPr>
          <a:xfrm>
            <a:off x="6984726" y="2334336"/>
            <a:ext cx="4574849" cy="1142359"/>
          </a:xfrm>
          <a:prstGeom prst="wedgeRoundRectCallout">
            <a:avLst>
              <a:gd name="adj1" fmla="val -53721"/>
              <a:gd name="adj2" fmla="val 20656"/>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Theory: </a:t>
            </a:r>
            <a:r>
              <a:rPr lang="en-US" sz="2400" dirty="0">
                <a:solidFill>
                  <a:srgbClr val="0000FF"/>
                </a:solidFill>
              </a:rPr>
              <a:t>a hypothesis supported by much data through extensive experimentation</a:t>
            </a:r>
          </a:p>
        </p:txBody>
      </p:sp>
      <p:sp>
        <p:nvSpPr>
          <p:cNvPr id="15" name="TextBox 14"/>
          <p:cNvSpPr txBox="1"/>
          <p:nvPr/>
        </p:nvSpPr>
        <p:spPr>
          <a:xfrm>
            <a:off x="6860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6" name="Rounded Rectangular Callout 15">
            <a:extLst>
              <a:ext uri="{FF2B5EF4-FFF2-40B4-BE49-F238E27FC236}">
                <a16:creationId xmlns:a16="http://schemas.microsoft.com/office/drawing/2014/main" id="{58EE00DD-238C-BF4A-A563-1CCA48C45A21}"/>
              </a:ext>
            </a:extLst>
          </p:cNvPr>
          <p:cNvSpPr/>
          <p:nvPr/>
        </p:nvSpPr>
        <p:spPr>
          <a:xfrm>
            <a:off x="519103" y="2335305"/>
            <a:ext cx="5444716" cy="1182682"/>
          </a:xfrm>
          <a:prstGeom prst="wedgeRoundRectCallout">
            <a:avLst>
              <a:gd name="adj1" fmla="val -53010"/>
              <a:gd name="adj2" fmla="val -25788"/>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Hypothesis: </a:t>
            </a:r>
            <a:r>
              <a:rPr lang="en-US" sz="2400" dirty="0">
                <a:solidFill>
                  <a:srgbClr val="0000FF"/>
                </a:solidFill>
              </a:rPr>
              <a:t>a tentative explanation of an observation; </a:t>
            </a:r>
            <a:br>
              <a:rPr lang="en-US" sz="2400" dirty="0">
                <a:solidFill>
                  <a:srgbClr val="0000FF"/>
                </a:solidFill>
              </a:rPr>
            </a:br>
            <a:r>
              <a:rPr lang="en-US" sz="2400" dirty="0">
                <a:solidFill>
                  <a:srgbClr val="0000FF"/>
                </a:solidFill>
              </a:rPr>
              <a:t>an educated guess</a:t>
            </a:r>
          </a:p>
        </p:txBody>
      </p:sp>
      <p:cxnSp>
        <p:nvCxnSpPr>
          <p:cNvPr id="17" name="Straight Arrow Connector 16">
            <a:extLst>
              <a:ext uri="{FF2B5EF4-FFF2-40B4-BE49-F238E27FC236}">
                <a16:creationId xmlns:a16="http://schemas.microsoft.com/office/drawing/2014/main" id="{EEF20EA0-2D7B-6D4F-9158-717000D5BC3B}"/>
              </a:ext>
            </a:extLst>
          </p:cNvPr>
          <p:cNvCxnSpPr/>
          <p:nvPr/>
        </p:nvCxnSpPr>
        <p:spPr>
          <a:xfrm>
            <a:off x="6040580" y="2905515"/>
            <a:ext cx="845128" cy="0"/>
          </a:xfrm>
          <a:prstGeom prst="straightConnector1">
            <a:avLst/>
          </a:prstGeom>
          <a:ln w="57150">
            <a:solidFill>
              <a:srgbClr val="0432FF"/>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ADD57B4-782C-EA49-9711-E05E28AAFF8B}"/>
              </a:ext>
            </a:extLst>
          </p:cNvPr>
          <p:cNvSpPr txBox="1"/>
          <p:nvPr/>
        </p:nvSpPr>
        <p:spPr>
          <a:xfrm>
            <a:off x="298060" y="5173904"/>
            <a:ext cx="11422885" cy="1200329"/>
          </a:xfrm>
          <a:prstGeom prst="rect">
            <a:avLst/>
          </a:prstGeom>
          <a:noFill/>
        </p:spPr>
        <p:txBody>
          <a:bodyPr wrap="square" rtlCol="0">
            <a:spAutoFit/>
          </a:bodyPr>
          <a:lstStyle/>
          <a:p>
            <a:r>
              <a:rPr lang="en-US" sz="2400" b="1" dirty="0">
                <a:latin typeface="Candara"/>
                <a:cs typeface="Candara"/>
              </a:rPr>
              <a:t>Belief?</a:t>
            </a:r>
          </a:p>
          <a:p>
            <a:r>
              <a:rPr lang="en-US" sz="2400" i="1" dirty="0">
                <a:latin typeface="Candara"/>
                <a:cs typeface="Candara"/>
              </a:rPr>
              <a:t>A statement that is not scientifically provable. (Though beliefs intrigue many scientists.)</a:t>
            </a:r>
          </a:p>
          <a:p>
            <a:pPr marL="342900" indent="-342900">
              <a:buFont typeface="Arial" panose="020B0604020202020204" pitchFamily="34" charset="0"/>
              <a:buChar char="•"/>
            </a:pPr>
            <a:r>
              <a:rPr lang="en-US" sz="2400" dirty="0">
                <a:latin typeface="Candara"/>
                <a:cs typeface="Candara"/>
              </a:rPr>
              <a:t>Beliefs may or may not be correct; they are outside the realm of science to explore.</a:t>
            </a:r>
          </a:p>
        </p:txBody>
      </p:sp>
      <p:sp>
        <p:nvSpPr>
          <p:cNvPr id="19" name="TextBox 18">
            <a:extLst>
              <a:ext uri="{FF2B5EF4-FFF2-40B4-BE49-F238E27FC236}">
                <a16:creationId xmlns:a16="http://schemas.microsoft.com/office/drawing/2014/main" id="{717495F6-941E-054C-A1DE-3EB58F96CA0F}"/>
              </a:ext>
            </a:extLst>
          </p:cNvPr>
          <p:cNvSpPr txBox="1"/>
          <p:nvPr/>
        </p:nvSpPr>
        <p:spPr>
          <a:xfrm>
            <a:off x="862298" y="3942135"/>
            <a:ext cx="5233702" cy="830997"/>
          </a:xfrm>
          <a:prstGeom prst="rect">
            <a:avLst/>
          </a:prstGeom>
          <a:noFill/>
        </p:spPr>
        <p:txBody>
          <a:bodyPr wrap="square" rtlCol="0">
            <a:spAutoFit/>
          </a:bodyPr>
          <a:lstStyle/>
          <a:p>
            <a:r>
              <a:rPr lang="en-US" sz="2400" i="1" dirty="0">
                <a:latin typeface="Candara"/>
                <a:cs typeface="Candara"/>
              </a:rPr>
              <a:t>These three terms have really different and specific meanings to a scientist.</a:t>
            </a:r>
          </a:p>
        </p:txBody>
      </p:sp>
      <p:sp>
        <p:nvSpPr>
          <p:cNvPr id="20" name="TextBox 19">
            <a:extLst>
              <a:ext uri="{FF2B5EF4-FFF2-40B4-BE49-F238E27FC236}">
                <a16:creationId xmlns:a16="http://schemas.microsoft.com/office/drawing/2014/main" id="{1BBC0F05-BEC6-DC46-B580-6C56C6D31EA6}"/>
              </a:ext>
            </a:extLst>
          </p:cNvPr>
          <p:cNvSpPr txBox="1"/>
          <p:nvPr/>
        </p:nvSpPr>
        <p:spPr>
          <a:xfrm>
            <a:off x="298060" y="1276565"/>
            <a:ext cx="10355763" cy="830997"/>
          </a:xfrm>
          <a:prstGeom prst="rect">
            <a:avLst/>
          </a:prstGeom>
          <a:noFill/>
        </p:spPr>
        <p:txBody>
          <a:bodyPr wrap="square" rtlCol="0">
            <a:spAutoFit/>
          </a:bodyPr>
          <a:lstStyle/>
          <a:p>
            <a:r>
              <a:rPr lang="en-US" sz="2400" b="1" dirty="0">
                <a:latin typeface="Candara"/>
                <a:cs typeface="Candara"/>
              </a:rPr>
              <a:t>Fact: </a:t>
            </a:r>
            <a:r>
              <a:rPr lang="en-US" sz="2400" i="1" dirty="0">
                <a:latin typeface="Candara"/>
                <a:cs typeface="Candara"/>
              </a:rPr>
              <a:t>A fact is a basic statement establish by experiment or observation. </a:t>
            </a:r>
          </a:p>
          <a:p>
            <a:pPr marL="342900" indent="-342900">
              <a:buFont typeface="Arial" panose="020B0604020202020204" pitchFamily="34" charset="0"/>
              <a:buChar char="•"/>
            </a:pPr>
            <a:r>
              <a:rPr lang="en-US" sz="2400" dirty="0">
                <a:latin typeface="Candara"/>
                <a:cs typeface="Candara"/>
              </a:rPr>
              <a:t>All facts are true under the specific conditions of the observation.</a:t>
            </a:r>
          </a:p>
        </p:txBody>
      </p:sp>
    </p:spTree>
    <p:extLst>
      <p:ext uri="{BB962C8B-B14F-4D97-AF65-F5344CB8AC3E}">
        <p14:creationId xmlns:p14="http://schemas.microsoft.com/office/powerpoint/2010/main" val="30163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 y="13855"/>
            <a:ext cx="1146456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454" y="13686"/>
            <a:ext cx="2557110" cy="646331"/>
          </a:xfrm>
          <a:prstGeom prst="rect">
            <a:avLst/>
          </a:prstGeom>
          <a:noFill/>
        </p:spPr>
        <p:txBody>
          <a:bodyPr wrap="none" rtlCol="0">
            <a:spAutoFit/>
          </a:bodyPr>
          <a:lstStyle/>
          <a:p>
            <a:pPr defTabSz="914400"/>
            <a:r>
              <a:rPr lang="en-US" sz="3600" b="1" dirty="0">
                <a:solidFill>
                  <a:prstClr val="white"/>
                </a:solidFill>
                <a:latin typeface="Candara"/>
                <a:cs typeface="Candara"/>
              </a:rPr>
              <a:t>1.1: Can you?</a:t>
            </a:r>
          </a:p>
        </p:txBody>
      </p:sp>
      <p:sp>
        <p:nvSpPr>
          <p:cNvPr id="2" name="TextBox 1"/>
          <p:cNvSpPr txBox="1"/>
          <p:nvPr/>
        </p:nvSpPr>
        <p:spPr>
          <a:xfrm>
            <a:off x="483454" y="903813"/>
            <a:ext cx="11188933" cy="461665"/>
          </a:xfrm>
          <a:prstGeom prst="rect">
            <a:avLst/>
          </a:prstGeom>
          <a:noFill/>
        </p:spPr>
        <p:txBody>
          <a:bodyPr wrap="square" rtlCol="0">
            <a:spAutoFit/>
          </a:bodyPr>
          <a:lstStyle/>
          <a:p>
            <a:r>
              <a:rPr lang="en-US" sz="2400" dirty="0">
                <a:latin typeface="Candara"/>
                <a:cs typeface="Candara"/>
              </a:rPr>
              <a:t>(1) Describe a few ancient, but everyday, applications of chemistry?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78421" y="11349"/>
            <a:ext cx="697500" cy="697500"/>
          </a:xfrm>
          <a:prstGeom prst="rect">
            <a:avLst/>
          </a:prstGeom>
        </p:spPr>
      </p:pic>
      <p:sp>
        <p:nvSpPr>
          <p:cNvPr id="12" name="TextBox 11"/>
          <p:cNvSpPr txBox="1"/>
          <p:nvPr/>
        </p:nvSpPr>
        <p:spPr>
          <a:xfrm>
            <a:off x="483454" y="1654167"/>
            <a:ext cx="11188933" cy="461665"/>
          </a:xfrm>
          <a:prstGeom prst="rect">
            <a:avLst/>
          </a:prstGeom>
          <a:noFill/>
        </p:spPr>
        <p:txBody>
          <a:bodyPr wrap="square" rtlCol="0">
            <a:spAutoFit/>
          </a:bodyPr>
          <a:lstStyle/>
          <a:p>
            <a:r>
              <a:rPr lang="en-US" sz="2400" dirty="0">
                <a:latin typeface="Candara"/>
                <a:cs typeface="Candara"/>
              </a:rPr>
              <a:t>(2) Explain why chemistry flourished during the Enlightenment?</a:t>
            </a:r>
          </a:p>
        </p:txBody>
      </p:sp>
      <p:sp>
        <p:nvSpPr>
          <p:cNvPr id="13" name="TextBox 12"/>
          <p:cNvSpPr txBox="1"/>
          <p:nvPr/>
        </p:nvSpPr>
        <p:spPr>
          <a:xfrm>
            <a:off x="483454" y="2506245"/>
            <a:ext cx="11188933" cy="461665"/>
          </a:xfrm>
          <a:prstGeom prst="rect">
            <a:avLst/>
          </a:prstGeom>
          <a:noFill/>
        </p:spPr>
        <p:txBody>
          <a:bodyPr wrap="square" rtlCol="0">
            <a:spAutoFit/>
          </a:bodyPr>
          <a:lstStyle/>
          <a:p>
            <a:r>
              <a:rPr lang="en-US" sz="2400" dirty="0">
                <a:latin typeface="Candara"/>
                <a:cs typeface="Candara"/>
              </a:rPr>
              <a:t>(3) Describe and define science and chemistry? </a:t>
            </a:r>
          </a:p>
        </p:txBody>
      </p:sp>
      <p:sp>
        <p:nvSpPr>
          <p:cNvPr id="14" name="TextBox 13"/>
          <p:cNvSpPr txBox="1"/>
          <p:nvPr/>
        </p:nvSpPr>
        <p:spPr>
          <a:xfrm>
            <a:off x="483454" y="3330621"/>
            <a:ext cx="11188933" cy="461665"/>
          </a:xfrm>
          <a:prstGeom prst="rect">
            <a:avLst/>
          </a:prstGeom>
          <a:noFill/>
        </p:spPr>
        <p:txBody>
          <a:bodyPr wrap="square" rtlCol="0">
            <a:spAutoFit/>
          </a:bodyPr>
          <a:lstStyle/>
          <a:p>
            <a:r>
              <a:rPr lang="en-US" sz="2400" dirty="0">
                <a:latin typeface="Candara"/>
                <a:cs typeface="Candara"/>
              </a:rPr>
              <a:t>(4) List the steps in the scientific method and describe how it’s applied?</a:t>
            </a:r>
          </a:p>
        </p:txBody>
      </p:sp>
      <p:sp>
        <p:nvSpPr>
          <p:cNvPr id="15" name="TextBox 14"/>
          <p:cNvSpPr txBox="1"/>
          <p:nvPr/>
        </p:nvSpPr>
        <p:spPr>
          <a:xfrm>
            <a:off x="483454" y="4122542"/>
            <a:ext cx="11188933" cy="830997"/>
          </a:xfrm>
          <a:prstGeom prst="rect">
            <a:avLst/>
          </a:prstGeom>
          <a:noFill/>
        </p:spPr>
        <p:txBody>
          <a:bodyPr wrap="square" rtlCol="0">
            <a:spAutoFit/>
          </a:bodyPr>
          <a:lstStyle/>
          <a:p>
            <a:r>
              <a:rPr lang="en-US" sz="2400" dirty="0">
                <a:latin typeface="Candara"/>
                <a:cs typeface="Candara"/>
              </a:rPr>
              <a:t>(5) Differentiate between a hypothesis and theory, and between a theory and a     </a:t>
            </a:r>
          </a:p>
          <a:p>
            <a:r>
              <a:rPr lang="en-US" sz="2400" dirty="0">
                <a:latin typeface="Candara"/>
                <a:cs typeface="Candara"/>
              </a:rPr>
              <a:t>       scientific law?</a:t>
            </a:r>
          </a:p>
        </p:txBody>
      </p:sp>
    </p:spTree>
    <p:extLst>
      <p:ext uri="{BB962C8B-B14F-4D97-AF65-F5344CB8AC3E}">
        <p14:creationId xmlns:p14="http://schemas.microsoft.com/office/powerpoint/2010/main" val="103070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 y="-12357"/>
            <a:ext cx="114731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3972"/>
            <a:ext cx="6952544" cy="646331"/>
          </a:xfrm>
          <a:prstGeom prst="rect">
            <a:avLst/>
          </a:prstGeom>
          <a:noFill/>
        </p:spPr>
        <p:txBody>
          <a:bodyPr wrap="none" rtlCol="0">
            <a:spAutoFit/>
          </a:bodyPr>
          <a:lstStyle/>
          <a:p>
            <a:r>
              <a:rPr lang="en-US" sz="3600" b="1" dirty="0">
                <a:solidFill>
                  <a:prstClr val="white"/>
                </a:solidFill>
                <a:latin typeface="Candara"/>
                <a:cs typeface="Candara"/>
              </a:rPr>
              <a:t>Module 1: Essential ideas and skills</a:t>
            </a:r>
          </a:p>
        </p:txBody>
      </p:sp>
      <p:sp>
        <p:nvSpPr>
          <p:cNvPr id="8" name="TextBox 7"/>
          <p:cNvSpPr txBox="1"/>
          <p:nvPr/>
        </p:nvSpPr>
        <p:spPr>
          <a:xfrm>
            <a:off x="1013821" y="1193796"/>
            <a:ext cx="11937740" cy="3241785"/>
          </a:xfrm>
          <a:prstGeom prst="rect">
            <a:avLst/>
          </a:prstGeom>
          <a:noFill/>
        </p:spPr>
        <p:txBody>
          <a:bodyPr wrap="square" rtlCol="0">
            <a:spAutoFit/>
          </a:bodyPr>
          <a:lstStyle/>
          <a:p>
            <a:endParaRPr lang="en-US" sz="900" b="1" dirty="0">
              <a:latin typeface="Candara"/>
              <a:cs typeface="Candara"/>
            </a:endParaRPr>
          </a:p>
          <a:p>
            <a:pPr lvl="1"/>
            <a:r>
              <a:rPr lang="en-US" sz="3200" b="1" dirty="0">
                <a:latin typeface="Candara"/>
                <a:cs typeface="Candara"/>
              </a:rPr>
              <a:t>1.1:  Chemistry in context and the scientific method</a:t>
            </a:r>
          </a:p>
          <a:p>
            <a:pPr lvl="3" indent="-457200">
              <a:lnSpc>
                <a:spcPct val="150000"/>
              </a:lnSpc>
              <a:buFont typeface="Arial"/>
              <a:buChar char="•"/>
            </a:pPr>
            <a:r>
              <a:rPr lang="en-US" sz="2800" dirty="0">
                <a:latin typeface="Candara"/>
                <a:cs typeface="Candara"/>
              </a:rPr>
              <a:t>Outline historical development of chemistry</a:t>
            </a:r>
          </a:p>
          <a:p>
            <a:pPr lvl="3" indent="-457200">
              <a:lnSpc>
                <a:spcPct val="150000"/>
              </a:lnSpc>
              <a:buFont typeface="Arial"/>
              <a:buChar char="•"/>
            </a:pPr>
            <a:r>
              <a:rPr lang="en-US" sz="2800" dirty="0">
                <a:latin typeface="Candara"/>
                <a:cs typeface="Candara"/>
              </a:rPr>
              <a:t>Provide examples of chemistry in everyday life</a:t>
            </a:r>
          </a:p>
          <a:p>
            <a:pPr lvl="3" indent="-457200">
              <a:lnSpc>
                <a:spcPct val="150000"/>
              </a:lnSpc>
              <a:buFont typeface="Arial"/>
              <a:buChar char="•"/>
            </a:pPr>
            <a:r>
              <a:rPr lang="en-US" sz="2800" dirty="0">
                <a:latin typeface="Candara"/>
                <a:cs typeface="Candara"/>
              </a:rPr>
              <a:t>Describe the scientific method</a:t>
            </a:r>
          </a:p>
          <a:p>
            <a:pPr lvl="3" indent="-457200">
              <a:lnSpc>
                <a:spcPct val="150000"/>
              </a:lnSpc>
              <a:buFont typeface="Arial"/>
              <a:buChar char="•"/>
            </a:pPr>
            <a:r>
              <a:rPr lang="en-US" sz="2800" dirty="0">
                <a:latin typeface="Candara"/>
                <a:cs typeface="Candara"/>
              </a:rPr>
              <a:t>Differentiate between hypotheses, theories and laws</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14863"/>
            <a:ext cx="697500" cy="697500"/>
          </a:xfrm>
          <a:prstGeom prst="rect">
            <a:avLst/>
          </a:prstGeom>
        </p:spPr>
      </p:pic>
      <p:sp>
        <p:nvSpPr>
          <p:cNvPr id="3" name="TextBox 2">
            <a:extLst>
              <a:ext uri="{FF2B5EF4-FFF2-40B4-BE49-F238E27FC236}">
                <a16:creationId xmlns:a16="http://schemas.microsoft.com/office/drawing/2014/main" id="{9D9A3377-AD15-A941-A8F5-838051D80D6C}"/>
              </a:ext>
            </a:extLst>
          </p:cNvPr>
          <p:cNvSpPr txBox="1"/>
          <p:nvPr/>
        </p:nvSpPr>
        <p:spPr>
          <a:xfrm>
            <a:off x="8395276" y="6370609"/>
            <a:ext cx="3669594" cy="400110"/>
          </a:xfrm>
          <a:prstGeom prst="rect">
            <a:avLst/>
          </a:prstGeom>
          <a:noFill/>
        </p:spPr>
        <p:txBody>
          <a:bodyPr wrap="none" rtlCol="0">
            <a:spAutoFit/>
          </a:bodyPr>
          <a:lstStyle/>
          <a:p>
            <a:r>
              <a:rPr lang="en-US" sz="2000" b="1" dirty="0">
                <a:latin typeface="Candara" panose="020E0502030303020204" pitchFamily="34" charset="0"/>
              </a:rPr>
              <a:t>OpenStax Chemistry 2/e p.10 - 14</a:t>
            </a:r>
          </a:p>
        </p:txBody>
      </p:sp>
      <p:sp>
        <p:nvSpPr>
          <p:cNvPr id="7" name="Right Arrow 6">
            <a:extLst>
              <a:ext uri="{FF2B5EF4-FFF2-40B4-BE49-F238E27FC236}">
                <a16:creationId xmlns:a16="http://schemas.microsoft.com/office/drawing/2014/main" id="{BBA2C31A-5530-8045-B875-63F4FA993370}"/>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18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1436" y="-2506"/>
            <a:ext cx="697500" cy="697500"/>
          </a:xfrm>
          <a:prstGeom prst="rect">
            <a:avLst/>
          </a:prstGeom>
        </p:spPr>
      </p:pic>
      <p:sp>
        <p:nvSpPr>
          <p:cNvPr id="17" name="TextBox 16">
            <a:extLst>
              <a:ext uri="{FF2B5EF4-FFF2-40B4-BE49-F238E27FC236}">
                <a16:creationId xmlns:a16="http://schemas.microsoft.com/office/drawing/2014/main" id="{85FA57D3-E415-E640-AC1B-A762E7621A0B}"/>
              </a:ext>
            </a:extLst>
          </p:cNvPr>
          <p:cNvSpPr txBox="1"/>
          <p:nvPr/>
        </p:nvSpPr>
        <p:spPr>
          <a:xfrm>
            <a:off x="122776" y="17348"/>
            <a:ext cx="9099626" cy="646331"/>
          </a:xfrm>
          <a:prstGeom prst="rect">
            <a:avLst/>
          </a:prstGeom>
          <a:noFill/>
        </p:spPr>
        <p:txBody>
          <a:bodyPr wrap="square" rtlCol="0">
            <a:spAutoFit/>
          </a:bodyPr>
          <a:lstStyle/>
          <a:p>
            <a:r>
              <a:rPr lang="en-US" sz="3600" b="1" dirty="0">
                <a:solidFill>
                  <a:prstClr val="white"/>
                </a:solidFill>
                <a:latin typeface="Candara"/>
                <a:cs typeface="Candara"/>
              </a:rPr>
              <a:t>1.1: Assignments</a:t>
            </a:r>
          </a:p>
        </p:txBody>
      </p:sp>
      <p:sp>
        <p:nvSpPr>
          <p:cNvPr id="22" name="TextBox 21">
            <a:extLst>
              <a:ext uri="{FF2B5EF4-FFF2-40B4-BE49-F238E27FC236}">
                <a16:creationId xmlns:a16="http://schemas.microsoft.com/office/drawing/2014/main" id="{66178D0D-E5EE-2646-ADEE-D7C88082699F}"/>
              </a:ext>
            </a:extLst>
          </p:cNvPr>
          <p:cNvSpPr txBox="1"/>
          <p:nvPr/>
        </p:nvSpPr>
        <p:spPr>
          <a:xfrm>
            <a:off x="329560" y="1098688"/>
            <a:ext cx="11171875" cy="461665"/>
          </a:xfrm>
          <a:prstGeom prst="rect">
            <a:avLst/>
          </a:prstGeom>
          <a:noFill/>
        </p:spPr>
        <p:txBody>
          <a:bodyPr wrap="square" rtlCol="0">
            <a:spAutoFit/>
          </a:bodyPr>
          <a:lstStyle/>
          <a:p>
            <a:pPr marL="463550" indent="-452438"/>
            <a:r>
              <a:rPr lang="en-US" sz="2400" b="1" dirty="0">
                <a:latin typeface="Candara"/>
                <a:cs typeface="Candara"/>
              </a:rPr>
              <a:t>Canvas: Quick review questions quiz 1.1</a:t>
            </a:r>
          </a:p>
        </p:txBody>
      </p:sp>
      <p:sp>
        <p:nvSpPr>
          <p:cNvPr id="11" name="TextBox 10">
            <a:extLst>
              <a:ext uri="{FF2B5EF4-FFF2-40B4-BE49-F238E27FC236}">
                <a16:creationId xmlns:a16="http://schemas.microsoft.com/office/drawing/2014/main" id="{25355BAD-5412-D644-A97D-F4F7499BD416}"/>
              </a:ext>
            </a:extLst>
          </p:cNvPr>
          <p:cNvSpPr txBox="1"/>
          <p:nvPr/>
        </p:nvSpPr>
        <p:spPr>
          <a:xfrm>
            <a:off x="323698" y="1972057"/>
            <a:ext cx="11171875" cy="830997"/>
          </a:xfrm>
          <a:prstGeom prst="rect">
            <a:avLst/>
          </a:prstGeom>
          <a:solidFill>
            <a:schemeClr val="bg1"/>
          </a:solidFill>
        </p:spPr>
        <p:txBody>
          <a:bodyPr wrap="square" rtlCol="0">
            <a:spAutoFit/>
          </a:bodyPr>
          <a:lstStyle/>
          <a:p>
            <a:pPr marL="463550" indent="-452438"/>
            <a:r>
              <a:rPr lang="en-US" sz="2400" b="1" dirty="0">
                <a:latin typeface="Candara"/>
                <a:cs typeface="Candara"/>
              </a:rPr>
              <a:t>Canvas Discussion: ‘Putting the scientific method to work’</a:t>
            </a:r>
          </a:p>
          <a:p>
            <a:pPr marL="463550" indent="-452438"/>
            <a:r>
              <a:rPr lang="en-US" sz="2400" b="1" dirty="0">
                <a:latin typeface="Candara"/>
                <a:cs typeface="Candara"/>
              </a:rPr>
              <a:t>Canvas: HW set 1</a:t>
            </a:r>
            <a:r>
              <a:rPr lang="en-US" sz="2400" b="1">
                <a:latin typeface="Candara"/>
                <a:cs typeface="Candara"/>
              </a:rPr>
              <a:t>, problems 1 - 2</a:t>
            </a:r>
            <a:endParaRPr lang="en-US" sz="2400" b="1" dirty="0">
              <a:latin typeface="Candara"/>
              <a:cs typeface="Candara"/>
            </a:endParaRPr>
          </a:p>
        </p:txBody>
      </p:sp>
      <p:sp>
        <p:nvSpPr>
          <p:cNvPr id="7" name="TextBox 6">
            <a:extLst>
              <a:ext uri="{FF2B5EF4-FFF2-40B4-BE49-F238E27FC236}">
                <a16:creationId xmlns:a16="http://schemas.microsoft.com/office/drawing/2014/main" id="{7DA62E82-5A73-974A-8910-15FB02E8AF59}"/>
              </a:ext>
            </a:extLst>
          </p:cNvPr>
          <p:cNvSpPr txBox="1"/>
          <p:nvPr/>
        </p:nvSpPr>
        <p:spPr>
          <a:xfrm>
            <a:off x="323697" y="3027641"/>
            <a:ext cx="11549648" cy="3231654"/>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200" b="1" dirty="0">
              <a:latin typeface="Candara"/>
              <a:cs typeface="Candara"/>
            </a:endParaRPr>
          </a:p>
          <a:p>
            <a:pPr marL="463550" indent="-452438">
              <a:buFont typeface="Arial" panose="020B0604020202020204" pitchFamily="34" charset="0"/>
              <a:buChar char="•"/>
            </a:pPr>
            <a:r>
              <a:rPr lang="en-US" sz="2400" dirty="0">
                <a:latin typeface="Candara" panose="020E0502030303020204" pitchFamily="34" charset="0"/>
              </a:rPr>
              <a:t>‘How I apply the scientific method to life’ (</a:t>
            </a:r>
            <a:r>
              <a:rPr lang="en-US" sz="2400" dirty="0" err="1">
                <a:latin typeface="Candara" panose="020E0502030303020204" pitchFamily="34" charset="0"/>
              </a:rPr>
              <a:t>Jiwon</a:t>
            </a:r>
            <a:r>
              <a:rPr lang="en-US" sz="2400" dirty="0">
                <a:latin typeface="Candara" panose="020E0502030303020204" pitchFamily="34" charset="0"/>
              </a:rPr>
              <a:t> Park, </a:t>
            </a:r>
            <a:r>
              <a:rPr lang="en-US" sz="2400" dirty="0" err="1">
                <a:latin typeface="Candara" panose="020E0502030303020204" pitchFamily="34" charset="0"/>
              </a:rPr>
              <a:t>TEDxSGH</a:t>
            </a:r>
            <a:r>
              <a:rPr lang="en-US" sz="2400" dirty="0">
                <a:latin typeface="Candara" panose="020E0502030303020204" pitchFamily="34" charset="0"/>
              </a:rPr>
              <a:t>)</a:t>
            </a:r>
            <a:br>
              <a:rPr lang="en-US" sz="2400" dirty="0">
                <a:latin typeface="Candara" panose="020E0502030303020204" pitchFamily="34" charset="0"/>
              </a:rPr>
            </a:br>
            <a:r>
              <a:rPr lang="en-US" sz="2400" dirty="0">
                <a:latin typeface="Candara" panose="020E0502030303020204" pitchFamily="34" charset="0"/>
                <a:hlinkClick r:id="rId3"/>
              </a:rPr>
              <a:t>https://www.ted.com/talks/jiwon_park_how_i_apply_the_scientific_method_to_life</a:t>
            </a:r>
            <a:r>
              <a:rPr lang="en-US" sz="2400" dirty="0">
                <a:latin typeface="Candara" panose="020E0502030303020204" pitchFamily="34" charset="0"/>
              </a:rPr>
              <a:t> </a:t>
            </a:r>
          </a:p>
          <a:p>
            <a:pPr marL="11112"/>
            <a:endParaRPr lang="en-US" sz="1200" dirty="0">
              <a:latin typeface="Candara" panose="020E0502030303020204" pitchFamily="34" charset="0"/>
            </a:endParaRPr>
          </a:p>
          <a:p>
            <a:pPr marL="463550" indent="-452438">
              <a:buFont typeface="Arial" panose="020B0604020202020204" pitchFamily="34" charset="0"/>
              <a:buChar char="•"/>
            </a:pPr>
            <a:r>
              <a:rPr lang="en-US" sz="2400" b="1" dirty="0">
                <a:latin typeface="Candara" panose="020E0502030303020204" pitchFamily="34" charset="0"/>
              </a:rPr>
              <a:t> ‘</a:t>
            </a:r>
            <a:r>
              <a:rPr lang="en-US" sz="2400" dirty="0">
                <a:latin typeface="Candara" panose="020E0502030303020204" pitchFamily="34" charset="0"/>
              </a:rPr>
              <a:t>What’s the difference between a scientific law and theory?’ (Matt </a:t>
            </a:r>
            <a:r>
              <a:rPr lang="en-US" sz="2400" dirty="0" err="1">
                <a:latin typeface="Candara" panose="020E0502030303020204" pitchFamily="34" charset="0"/>
              </a:rPr>
              <a:t>Anticole</a:t>
            </a:r>
            <a:r>
              <a:rPr lang="en-US" sz="2400" dirty="0">
                <a:latin typeface="Candara" panose="020E0502030303020204" pitchFamily="34" charset="0"/>
              </a:rPr>
              <a:t>, </a:t>
            </a:r>
            <a:r>
              <a:rPr lang="en-US" sz="2400" dirty="0" err="1">
                <a:latin typeface="Candara" panose="020E0502030303020204" pitchFamily="34" charset="0"/>
              </a:rPr>
              <a:t>TEDEd</a:t>
            </a:r>
            <a:r>
              <a:rPr lang="en-US" sz="2400" dirty="0">
                <a:latin typeface="Candara" panose="020E0502030303020204" pitchFamily="34" charset="0"/>
              </a:rPr>
              <a:t>)</a:t>
            </a:r>
            <a:br>
              <a:rPr lang="en-US" sz="2400" dirty="0">
                <a:latin typeface="Candara" panose="020E0502030303020204" pitchFamily="34" charset="0"/>
              </a:rPr>
            </a:br>
            <a:r>
              <a:rPr lang="en-US" sz="2400" dirty="0">
                <a:latin typeface="Candara" panose="020E0502030303020204" pitchFamily="34" charset="0"/>
                <a:hlinkClick r:id="rId4"/>
              </a:rPr>
              <a:t>https://www.youtube.com/watch?v=GyN2RhbhiEU</a:t>
            </a:r>
            <a:r>
              <a:rPr lang="en-US" sz="2400" dirty="0">
                <a:latin typeface="Candara" panose="020E0502030303020204" pitchFamily="34" charset="0"/>
              </a:rPr>
              <a:t> </a:t>
            </a:r>
            <a:br>
              <a:rPr lang="en-US" sz="1200" dirty="0">
                <a:latin typeface="Candara" panose="020E0502030303020204" pitchFamily="34" charset="0"/>
              </a:rPr>
            </a:br>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‘How to study chemistry’ (Ryan Holcomb)</a:t>
            </a:r>
            <a:br>
              <a:rPr lang="en-US" sz="2400" dirty="0">
                <a:latin typeface="Candara" panose="020E0502030303020204" pitchFamily="34" charset="0"/>
              </a:rPr>
            </a:br>
            <a:r>
              <a:rPr lang="en-US" sz="2400" dirty="0">
                <a:latin typeface="Candara" panose="020E0502030303020204" pitchFamily="34" charset="0"/>
                <a:hlinkClick r:id="rId5"/>
              </a:rPr>
              <a:t>https://www.youtube.com/watch?v=v1uF3XB-9uc</a:t>
            </a:r>
            <a:r>
              <a:rPr lang="en-US" sz="2400" dirty="0">
                <a:latin typeface="Candara" panose="020E0502030303020204" pitchFamily="34" charset="0"/>
              </a:rPr>
              <a:t> </a:t>
            </a:r>
          </a:p>
        </p:txBody>
      </p:sp>
    </p:spTree>
    <p:extLst>
      <p:ext uri="{BB962C8B-B14F-4D97-AF65-F5344CB8AC3E}">
        <p14:creationId xmlns:p14="http://schemas.microsoft.com/office/powerpoint/2010/main" val="184770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8" y="0"/>
            <a:ext cx="1145070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630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
        <p:nvSpPr>
          <p:cNvPr id="8" name="TextBox 7"/>
          <p:cNvSpPr txBox="1"/>
          <p:nvPr/>
        </p:nvSpPr>
        <p:spPr>
          <a:xfrm>
            <a:off x="1097756" y="890261"/>
            <a:ext cx="11011122" cy="5113387"/>
          </a:xfrm>
          <a:prstGeom prst="rect">
            <a:avLst/>
          </a:prstGeom>
          <a:noFill/>
        </p:spPr>
        <p:txBody>
          <a:bodyPr wrap="square" rtlCol="0">
            <a:spAutoFit/>
          </a:bodyPr>
          <a:lstStyle/>
          <a:p>
            <a:pPr marL="52388" lvl="1">
              <a:lnSpc>
                <a:spcPct val="150000"/>
              </a:lnSpc>
            </a:pPr>
            <a:r>
              <a:rPr lang="en-US" sz="2800" b="1" dirty="0">
                <a:latin typeface="Candara"/>
                <a:cs typeface="Candara"/>
              </a:rPr>
              <a:t>1.2: Math skills review for chemistry   </a:t>
            </a:r>
            <a:r>
              <a:rPr lang="en-US" sz="2800" i="1" dirty="0">
                <a:latin typeface="Candara"/>
                <a:cs typeface="Candara"/>
              </a:rPr>
              <a:t>[week 1 lab]</a:t>
            </a:r>
            <a:endParaRPr lang="en-US" sz="2800" b="1" dirty="0">
              <a:latin typeface="Candara"/>
              <a:cs typeface="Candara"/>
            </a:endParaRPr>
          </a:p>
          <a:p>
            <a:pPr lvl="1" indent="-457200">
              <a:lnSpc>
                <a:spcPct val="150000"/>
              </a:lnSpc>
              <a:buFont typeface="Arial"/>
              <a:buChar char="•"/>
            </a:pPr>
            <a:r>
              <a:rPr lang="en-US" sz="2400" dirty="0">
                <a:latin typeface="Candara"/>
                <a:cs typeface="Candara"/>
              </a:rPr>
              <a:t>Order of operations (PEMDAS)</a:t>
            </a:r>
          </a:p>
          <a:p>
            <a:pPr lvl="1" indent="-457200">
              <a:lnSpc>
                <a:spcPct val="150000"/>
              </a:lnSpc>
              <a:buFont typeface="Arial"/>
              <a:buChar char="•"/>
            </a:pPr>
            <a:r>
              <a:rPr lang="en-US" sz="2400" dirty="0">
                <a:latin typeface="Candara"/>
                <a:cs typeface="Candara"/>
              </a:rPr>
              <a:t>Percentages</a:t>
            </a:r>
          </a:p>
          <a:p>
            <a:pPr lvl="1" indent="-457200">
              <a:lnSpc>
                <a:spcPct val="150000"/>
              </a:lnSpc>
              <a:buFont typeface="Arial"/>
              <a:buChar char="•"/>
            </a:pPr>
            <a:r>
              <a:rPr lang="en-US" sz="2400" dirty="0">
                <a:latin typeface="Candara"/>
                <a:cs typeface="Candara"/>
              </a:rPr>
              <a:t>Ratios</a:t>
            </a:r>
          </a:p>
          <a:p>
            <a:pPr lvl="1" indent="-457200">
              <a:lnSpc>
                <a:spcPct val="150000"/>
              </a:lnSpc>
              <a:buFont typeface="Arial"/>
              <a:buChar char="•"/>
            </a:pPr>
            <a:r>
              <a:rPr lang="en-US" sz="2400" dirty="0">
                <a:latin typeface="Candara"/>
                <a:cs typeface="Candara"/>
              </a:rPr>
              <a:t>Powers and power operations</a:t>
            </a:r>
          </a:p>
          <a:p>
            <a:pPr lvl="1" indent="-457200">
              <a:lnSpc>
                <a:spcPct val="150000"/>
              </a:lnSpc>
              <a:buFont typeface="Arial"/>
              <a:buChar char="•"/>
            </a:pPr>
            <a:r>
              <a:rPr lang="en-US" sz="2400" dirty="0">
                <a:latin typeface="Candara"/>
                <a:cs typeface="Candara"/>
              </a:rPr>
              <a:t>Scientific notation</a:t>
            </a:r>
          </a:p>
          <a:p>
            <a:pPr lvl="1" indent="-457200">
              <a:lnSpc>
                <a:spcPct val="150000"/>
              </a:lnSpc>
              <a:buFont typeface="Arial"/>
              <a:buChar char="•"/>
            </a:pPr>
            <a:r>
              <a:rPr lang="en-US" sz="2400" dirty="0">
                <a:latin typeface="Candara"/>
                <a:cs typeface="Candara"/>
              </a:rPr>
              <a:t>Logarithms</a:t>
            </a:r>
          </a:p>
          <a:p>
            <a:pPr lvl="1" indent="-457200">
              <a:lnSpc>
                <a:spcPct val="150000"/>
              </a:lnSpc>
              <a:buFont typeface="Arial"/>
              <a:buChar char="•"/>
            </a:pPr>
            <a:r>
              <a:rPr lang="en-US" sz="2400" dirty="0">
                <a:latin typeface="Candara"/>
                <a:cs typeface="Candara"/>
              </a:rPr>
              <a:t>An algebraic approach to isolating variables and solving problems</a:t>
            </a:r>
          </a:p>
          <a:p>
            <a:pPr lvl="1" indent="-457200">
              <a:lnSpc>
                <a:spcPct val="150000"/>
              </a:lnSpc>
              <a:buFont typeface="Arial"/>
              <a:buChar char="•"/>
            </a:pPr>
            <a:r>
              <a:rPr lang="en-US" sz="2400" dirty="0">
                <a:latin typeface="Candara"/>
                <a:cs typeface="Candara"/>
              </a:rPr>
              <a:t>Rearranging equations</a:t>
            </a: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78410" y="-2506"/>
            <a:ext cx="697500" cy="697500"/>
          </a:xfrm>
          <a:prstGeom prst="rect">
            <a:avLst/>
          </a:prstGeom>
        </p:spPr>
      </p:pic>
      <p:sp>
        <p:nvSpPr>
          <p:cNvPr id="9" name="Right Arrow 8">
            <a:extLst>
              <a:ext uri="{FF2B5EF4-FFF2-40B4-BE49-F238E27FC236}">
                <a16:creationId xmlns:a16="http://schemas.microsoft.com/office/drawing/2014/main" id="{56FB8A6F-42B5-0040-A78C-A27033DCD73A}"/>
              </a:ext>
            </a:extLst>
          </p:cNvPr>
          <p:cNvSpPr/>
          <p:nvPr/>
        </p:nvSpPr>
        <p:spPr>
          <a:xfrm>
            <a:off x="557746" y="1141823"/>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621D7F-A0B5-AF44-A0BC-73C4FDFFFC41}"/>
              </a:ext>
            </a:extLst>
          </p:cNvPr>
          <p:cNvSpPr txBox="1"/>
          <p:nvPr/>
        </p:nvSpPr>
        <p:spPr>
          <a:xfrm>
            <a:off x="4380057" y="6076691"/>
            <a:ext cx="7775783" cy="707886"/>
          </a:xfrm>
          <a:prstGeom prst="rect">
            <a:avLst/>
          </a:prstGeom>
          <a:noFill/>
        </p:spPr>
        <p:txBody>
          <a:bodyPr wrap="none" rtlCol="0">
            <a:spAutoFit/>
          </a:bodyPr>
          <a:lstStyle/>
          <a:p>
            <a:r>
              <a:rPr lang="en-US" sz="2000" b="1" dirty="0">
                <a:latin typeface="Candara" panose="020E0502030303020204" pitchFamily="34" charset="0"/>
              </a:rPr>
              <a:t>Mathematics for Chemistry, James Cook University, Australia</a:t>
            </a:r>
          </a:p>
          <a:p>
            <a:r>
              <a:rPr lang="en-US" sz="2000" b="1" dirty="0">
                <a:latin typeface="Candara" panose="020E0502030303020204" pitchFamily="34" charset="0"/>
              </a:rPr>
              <a:t>OpenStax Chemistry, Atoms First, Appendix B: Essential Mathematics</a:t>
            </a:r>
          </a:p>
        </p:txBody>
      </p:sp>
    </p:spTree>
    <p:extLst>
      <p:ext uri="{BB962C8B-B14F-4D97-AF65-F5344CB8AC3E}">
        <p14:creationId xmlns:p14="http://schemas.microsoft.com/office/powerpoint/2010/main" val="403884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568919" cy="3416320"/>
          </a:xfrm>
          <a:prstGeom prst="rect">
            <a:avLst/>
          </a:prstGeom>
          <a:noFill/>
        </p:spPr>
        <p:txBody>
          <a:bodyPr wrap="non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Chemistry is the </a:t>
            </a:r>
            <a:r>
              <a:rPr lang="en-US" sz="2800" b="1" i="1" dirty="0">
                <a:latin typeface="Candara"/>
                <a:cs typeface="Candara"/>
              </a:rPr>
              <a:t>systematic study </a:t>
            </a:r>
            <a:r>
              <a:rPr lang="en-US" sz="2800" i="1" dirty="0">
                <a:latin typeface="Candara"/>
                <a:cs typeface="Candara"/>
              </a:rPr>
              <a:t>of</a:t>
            </a:r>
            <a:r>
              <a:rPr lang="en-US" sz="2800" b="1" i="1" dirty="0">
                <a:latin typeface="Candara"/>
                <a:cs typeface="Candara"/>
              </a:rPr>
              <a:t> </a:t>
            </a:r>
            <a:r>
              <a:rPr lang="en-US" sz="2800" i="1" dirty="0">
                <a:latin typeface="Candara"/>
                <a:cs typeface="Candara"/>
              </a:rPr>
              <a:t>the </a:t>
            </a:r>
            <a:r>
              <a:rPr lang="en-US" sz="2800" b="1" i="1" dirty="0">
                <a:latin typeface="Candara"/>
                <a:cs typeface="Candara"/>
              </a:rPr>
              <a:t>changes</a:t>
            </a:r>
            <a:r>
              <a:rPr lang="en-US" sz="2800" i="1" dirty="0">
                <a:latin typeface="Candara"/>
                <a:cs typeface="Candara"/>
              </a:rPr>
              <a:t> matter undergoes.</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Dimensional analysis allows us to </a:t>
            </a:r>
            <a:r>
              <a:rPr lang="en-US" sz="2800" b="1" i="1" dirty="0">
                <a:latin typeface="Candara"/>
                <a:cs typeface="Candara"/>
              </a:rPr>
              <a:t>quantitate chemical change</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795633"/>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Tree>
    <p:extLst>
      <p:ext uri="{BB962C8B-B14F-4D97-AF65-F5344CB8AC3E}">
        <p14:creationId xmlns:p14="http://schemas.microsoft.com/office/powerpoint/2010/main" val="95449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 y="0"/>
            <a:ext cx="11476751" cy="68138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91" y="-169"/>
            <a:ext cx="11221342" cy="646331"/>
          </a:xfrm>
          <a:prstGeom prst="rect">
            <a:avLst/>
          </a:prstGeom>
          <a:noFill/>
        </p:spPr>
        <p:txBody>
          <a:bodyPr wrap="none" rtlCol="0">
            <a:spAutoFit/>
          </a:bodyPr>
          <a:lstStyle/>
          <a:p>
            <a:pPr defTabSz="914400"/>
            <a:r>
              <a:rPr lang="en-US" sz="3600" b="1" dirty="0">
                <a:solidFill>
                  <a:prstClr val="white"/>
                </a:solidFill>
                <a:latin typeface="Candara"/>
                <a:cs typeface="Candara"/>
              </a:rPr>
              <a:t>Math and measurement can be a matter of life or death!</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41" y="-2506"/>
            <a:ext cx="697500" cy="6975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5873C24-A25B-014A-9C57-11C922EEEEB2}"/>
              </a:ext>
            </a:extLst>
          </p:cNvPr>
          <p:cNvPicPr>
            <a:picLocks noChangeAspect="1"/>
          </p:cNvPicPr>
          <p:nvPr/>
        </p:nvPicPr>
        <p:blipFill rotWithShape="1">
          <a:blip r:embed="rId3"/>
          <a:srcRect t="5120"/>
          <a:stretch/>
        </p:blipFill>
        <p:spPr>
          <a:xfrm>
            <a:off x="318418" y="765810"/>
            <a:ext cx="9328502" cy="5724404"/>
          </a:xfrm>
          <a:prstGeom prst="rect">
            <a:avLst/>
          </a:prstGeom>
        </p:spPr>
      </p:pic>
      <p:sp>
        <p:nvSpPr>
          <p:cNvPr id="2" name="TextBox 1"/>
          <p:cNvSpPr txBox="1"/>
          <p:nvPr/>
        </p:nvSpPr>
        <p:spPr>
          <a:xfrm>
            <a:off x="5520690" y="1793037"/>
            <a:ext cx="6560821" cy="4893647"/>
          </a:xfrm>
          <a:prstGeom prst="rect">
            <a:avLst/>
          </a:prstGeom>
          <a:solidFill>
            <a:schemeClr val="bg1"/>
          </a:solidFill>
        </p:spPr>
        <p:txBody>
          <a:bodyPr wrap="square" rtlCol="0">
            <a:spAutoFit/>
          </a:bodyPr>
          <a:lstStyle/>
          <a:p>
            <a:r>
              <a:rPr lang="en-US" sz="2000" dirty="0"/>
              <a:t>“Instead of being served 0.3 grams of caffeine, the </a:t>
            </a:r>
            <a:r>
              <a:rPr lang="en-US" sz="2000" dirty="0" err="1"/>
              <a:t>Northumbria</a:t>
            </a:r>
            <a:r>
              <a:rPr lang="en-US" sz="2000" dirty="0"/>
              <a:t> University students were mistakenly given doses of 30 grams ― </a:t>
            </a:r>
            <a:r>
              <a:rPr lang="en-US" sz="2000" b="1" dirty="0"/>
              <a:t>equivalent to 300 cups of coffee</a:t>
            </a:r>
            <a:r>
              <a:rPr lang="en-US" sz="2000" dirty="0"/>
              <a:t>, </a:t>
            </a:r>
            <a:r>
              <a:rPr lang="en-US" sz="2000" dirty="0">
                <a:hlinkClick r:id="rId4"/>
              </a:rPr>
              <a:t>the BBC reported.</a:t>
            </a:r>
            <a:r>
              <a:rPr lang="en-US" sz="2000" dirty="0"/>
              <a:t>”</a:t>
            </a:r>
          </a:p>
          <a:p>
            <a:endParaRPr lang="en-US" sz="1000" dirty="0"/>
          </a:p>
          <a:p>
            <a:r>
              <a:rPr lang="en-US" sz="2000" dirty="0"/>
              <a:t>Both participants in the 2015 study, identified as Alex </a:t>
            </a:r>
            <a:r>
              <a:rPr lang="en-US" sz="2000" dirty="0" err="1"/>
              <a:t>Rossetto</a:t>
            </a:r>
            <a:r>
              <a:rPr lang="en-US" sz="2000" dirty="0"/>
              <a:t> and Luke Parkin, immediately had </a:t>
            </a:r>
            <a:r>
              <a:rPr lang="en-US" sz="2000" b="1" dirty="0"/>
              <a:t>“violent” side effects</a:t>
            </a:r>
            <a:r>
              <a:rPr lang="en-US" sz="2000" dirty="0"/>
              <a:t> after taking the powdered caffeine and had to undergo </a:t>
            </a:r>
            <a:r>
              <a:rPr lang="en-US" sz="2000" b="1" dirty="0"/>
              <a:t>kidney dialysis, </a:t>
            </a:r>
            <a:r>
              <a:rPr lang="en-US" sz="2000" dirty="0">
                <a:hlinkClick r:id="rId5"/>
              </a:rPr>
              <a:t>ITV reported.</a:t>
            </a:r>
            <a:r>
              <a:rPr lang="en-US" sz="2000" dirty="0"/>
              <a:t> They eventually recovered, though </a:t>
            </a:r>
            <a:r>
              <a:rPr lang="en-US" sz="2000" dirty="0" err="1"/>
              <a:t>Rossetto</a:t>
            </a:r>
            <a:r>
              <a:rPr lang="en-US" sz="2000" dirty="0"/>
              <a:t> has reported short-term memory loss.</a:t>
            </a:r>
          </a:p>
          <a:p>
            <a:r>
              <a:rPr lang="en-US" sz="2000" b="1" i="1" dirty="0"/>
              <a:t>“If they had not been admitted to intensive care immediately for treatment, they could have died from caffeine overdose,” </a:t>
            </a:r>
            <a:r>
              <a:rPr lang="en-US" sz="2000" dirty="0"/>
              <a:t>Farrer said, according to ITV.</a:t>
            </a:r>
          </a:p>
          <a:p>
            <a:endParaRPr lang="en-US" sz="1400" dirty="0"/>
          </a:p>
          <a:p>
            <a:r>
              <a:rPr lang="en-US" sz="1400" dirty="0">
                <a:hlinkClick r:id="rId6"/>
              </a:rPr>
              <a:t>https://www.huffpost.com/entry/university-fined-caffeine-study_n_588915b3e4b0737fd5cb5688</a:t>
            </a:r>
            <a:endParaRPr lang="en-US" sz="1400" dirty="0"/>
          </a:p>
        </p:txBody>
      </p:sp>
    </p:spTree>
    <p:extLst>
      <p:ext uri="{BB962C8B-B14F-4D97-AF65-F5344CB8AC3E}">
        <p14:creationId xmlns:p14="http://schemas.microsoft.com/office/powerpoint/2010/main" val="10143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4121641" cy="646331"/>
          </a:xfrm>
          <a:prstGeom prst="rect">
            <a:avLst/>
          </a:prstGeom>
          <a:noFill/>
        </p:spPr>
        <p:txBody>
          <a:bodyPr wrap="none" rtlCol="0">
            <a:spAutoFit/>
          </a:bodyPr>
          <a:lstStyle/>
          <a:p>
            <a:r>
              <a:rPr lang="en-US" sz="3600" b="1" dirty="0">
                <a:solidFill>
                  <a:prstClr val="white"/>
                </a:solidFill>
                <a:latin typeface="Candara"/>
                <a:cs typeface="Candara"/>
              </a:rPr>
              <a:t>Order of operations</a:t>
            </a:r>
          </a:p>
        </p:txBody>
      </p:sp>
      <p:sp>
        <p:nvSpPr>
          <p:cNvPr id="2" name="TextBox 1"/>
          <p:cNvSpPr txBox="1"/>
          <p:nvPr/>
        </p:nvSpPr>
        <p:spPr>
          <a:xfrm>
            <a:off x="196996" y="703455"/>
            <a:ext cx="11317370" cy="830997"/>
          </a:xfrm>
          <a:prstGeom prst="rect">
            <a:avLst/>
          </a:prstGeom>
          <a:noFill/>
        </p:spPr>
        <p:txBody>
          <a:bodyPr wrap="square" rtlCol="0">
            <a:spAutoFit/>
          </a:bodyPr>
          <a:lstStyle/>
          <a:p>
            <a:r>
              <a:rPr lang="en-US" sz="2400" dirty="0">
                <a:latin typeface="Candara"/>
                <a:cs typeface="Candara"/>
              </a:rPr>
              <a:t>If an equation includes a bunch of different mathematical </a:t>
            </a:r>
            <a:r>
              <a:rPr lang="en-US" sz="2400" b="1" dirty="0">
                <a:latin typeface="Candara"/>
                <a:cs typeface="Candara"/>
              </a:rPr>
              <a:t>operations</a:t>
            </a:r>
            <a:r>
              <a:rPr lang="en-US" sz="2400" dirty="0">
                <a:latin typeface="Candara"/>
                <a:cs typeface="Candara"/>
              </a:rPr>
              <a:t>, what </a:t>
            </a:r>
            <a:r>
              <a:rPr lang="en-US" sz="2400" b="1" dirty="0">
                <a:latin typeface="Candara"/>
                <a:cs typeface="Candara"/>
              </a:rPr>
              <a:t>order</a:t>
            </a:r>
            <a:r>
              <a:rPr lang="en-US" sz="2400" dirty="0">
                <a:latin typeface="Candara"/>
                <a:cs typeface="Candara"/>
              </a:rPr>
              <a:t> should you do them in?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9" name="TextBox 18">
            <a:extLst>
              <a:ext uri="{FF2B5EF4-FFF2-40B4-BE49-F238E27FC236}">
                <a16:creationId xmlns:a16="http://schemas.microsoft.com/office/drawing/2014/main" id="{0933A28D-C909-4F41-836D-83A3E72C0B64}"/>
              </a:ext>
            </a:extLst>
          </p:cNvPr>
          <p:cNvSpPr txBox="1"/>
          <p:nvPr/>
        </p:nvSpPr>
        <p:spPr>
          <a:xfrm>
            <a:off x="245070" y="1542913"/>
            <a:ext cx="2955330" cy="2677656"/>
          </a:xfrm>
          <a:prstGeom prst="rect">
            <a:avLst/>
          </a:prstGeom>
          <a:noFill/>
        </p:spPr>
        <p:txBody>
          <a:bodyPr wrap="square" rtlCol="0">
            <a:spAutoFit/>
          </a:bodyPr>
          <a:lstStyle/>
          <a:p>
            <a:r>
              <a:rPr lang="en-US" sz="2400" b="1" dirty="0">
                <a:latin typeface="Candara"/>
                <a:cs typeface="Candara"/>
              </a:rPr>
              <a:t>PEMDAS:</a:t>
            </a:r>
          </a:p>
          <a:p>
            <a:pPr marL="914400" lvl="1" indent="-457200">
              <a:buAutoNum type="arabicPeriod"/>
            </a:pPr>
            <a:r>
              <a:rPr lang="en-US" sz="2400" dirty="0">
                <a:latin typeface="Candara"/>
                <a:cs typeface="Candara"/>
              </a:rPr>
              <a:t>parentheses</a:t>
            </a:r>
          </a:p>
          <a:p>
            <a:pPr marL="914400" lvl="1" indent="-457200">
              <a:buAutoNum type="arabicPeriod"/>
            </a:pPr>
            <a:r>
              <a:rPr lang="en-US" sz="2400" dirty="0">
                <a:latin typeface="Candara"/>
                <a:cs typeface="Candara"/>
              </a:rPr>
              <a:t>exponents</a:t>
            </a:r>
          </a:p>
          <a:p>
            <a:pPr marL="914400" lvl="1" indent="-457200">
              <a:buAutoNum type="arabicPeriod"/>
            </a:pPr>
            <a:r>
              <a:rPr lang="en-US" sz="2400" dirty="0">
                <a:latin typeface="Candara"/>
                <a:cs typeface="Candara"/>
              </a:rPr>
              <a:t>multiplication</a:t>
            </a:r>
          </a:p>
          <a:p>
            <a:pPr marL="914400" lvl="1" indent="-457200">
              <a:buAutoNum type="arabicPeriod"/>
            </a:pPr>
            <a:r>
              <a:rPr lang="en-US" sz="2400" dirty="0">
                <a:latin typeface="Candara"/>
                <a:cs typeface="Candara"/>
              </a:rPr>
              <a:t>division</a:t>
            </a:r>
          </a:p>
          <a:p>
            <a:pPr marL="914400" lvl="1" indent="-457200">
              <a:buAutoNum type="arabicPeriod"/>
            </a:pPr>
            <a:r>
              <a:rPr lang="en-US" sz="2400" dirty="0">
                <a:latin typeface="Candara"/>
                <a:cs typeface="Candara"/>
              </a:rPr>
              <a:t>addition</a:t>
            </a:r>
          </a:p>
          <a:p>
            <a:pPr marL="914400" lvl="1" indent="-457200">
              <a:buAutoNum type="arabicPeriod"/>
            </a:pPr>
            <a:r>
              <a:rPr lang="en-US" sz="2400" dirty="0">
                <a:latin typeface="Candara"/>
                <a:cs typeface="Candara"/>
              </a:rPr>
              <a:t>subtraction</a:t>
            </a:r>
          </a:p>
        </p:txBody>
      </p:sp>
      <p:sp>
        <p:nvSpPr>
          <p:cNvPr id="20" name="TextBox 19">
            <a:extLst>
              <a:ext uri="{FF2B5EF4-FFF2-40B4-BE49-F238E27FC236}">
                <a16:creationId xmlns:a16="http://schemas.microsoft.com/office/drawing/2014/main" id="{D810FA28-4D79-3D42-AC5B-F6A68599E762}"/>
              </a:ext>
            </a:extLst>
          </p:cNvPr>
          <p:cNvSpPr txBox="1"/>
          <p:nvPr/>
        </p:nvSpPr>
        <p:spPr>
          <a:xfrm>
            <a:off x="3362914" y="1534452"/>
            <a:ext cx="8306572" cy="2677656"/>
          </a:xfrm>
          <a:prstGeom prst="rect">
            <a:avLst/>
          </a:prstGeom>
          <a:noFill/>
        </p:spPr>
        <p:txBody>
          <a:bodyPr wrap="square" rtlCol="0">
            <a:spAutoFit/>
          </a:bodyPr>
          <a:lstStyle/>
          <a:p>
            <a:r>
              <a:rPr lang="en-US" sz="2400" b="1" dirty="0">
                <a:latin typeface="Candara"/>
                <a:cs typeface="Candara"/>
              </a:rPr>
              <a:t>Rules:</a:t>
            </a:r>
          </a:p>
          <a:p>
            <a:pPr marL="342900" indent="-342900">
              <a:buFont typeface="Arial" panose="020B0604020202020204" pitchFamily="34" charset="0"/>
              <a:buChar char="•"/>
            </a:pPr>
            <a:r>
              <a:rPr lang="en-US" sz="2400" dirty="0">
                <a:latin typeface="Candara"/>
                <a:cs typeface="Candara"/>
              </a:rPr>
              <a:t>Follow the PEMDAS order</a:t>
            </a:r>
          </a:p>
          <a:p>
            <a:pPr marL="342900" indent="-342900">
              <a:buFont typeface="Arial" panose="020B0604020202020204" pitchFamily="34" charset="0"/>
              <a:buChar char="•"/>
            </a:pPr>
            <a:r>
              <a:rPr lang="en-US" sz="2400" dirty="0">
                <a:latin typeface="Candara"/>
                <a:cs typeface="Candara"/>
              </a:rPr>
              <a:t>Several of the same level operation?  (+ and – ; x and /)</a:t>
            </a:r>
          </a:p>
          <a:p>
            <a:pPr marL="800100" lvl="1" indent="-342900">
              <a:buFont typeface="Arial" panose="020B0604020202020204" pitchFamily="34" charset="0"/>
              <a:buChar char="•"/>
            </a:pPr>
            <a:r>
              <a:rPr lang="en-US" sz="2400" dirty="0">
                <a:latin typeface="Candara"/>
                <a:cs typeface="Candara"/>
              </a:rPr>
              <a:t>Work left to right.</a:t>
            </a:r>
          </a:p>
          <a:p>
            <a:pPr marL="342900" indent="-342900">
              <a:buFont typeface="Arial" panose="020B0604020202020204" pitchFamily="34" charset="0"/>
              <a:buChar char="•"/>
            </a:pPr>
            <a:r>
              <a:rPr lang="en-US" sz="2400" dirty="0">
                <a:latin typeface="Candara"/>
                <a:cs typeface="Candara"/>
              </a:rPr>
              <a:t>Nested parentheses? </a:t>
            </a:r>
          </a:p>
          <a:p>
            <a:pPr marL="800100" lvl="1" indent="-342900">
              <a:buFont typeface="Arial" panose="020B0604020202020204" pitchFamily="34" charset="0"/>
              <a:buChar char="•"/>
            </a:pPr>
            <a:r>
              <a:rPr lang="en-US" sz="2400" dirty="0">
                <a:latin typeface="Candara"/>
                <a:cs typeface="Candara"/>
              </a:rPr>
              <a:t>Start with the innermost and work outwards.</a:t>
            </a:r>
          </a:p>
          <a:p>
            <a:pPr marL="800100" lvl="1" indent="-342900">
              <a:buFont typeface="Arial" panose="020B0604020202020204" pitchFamily="34" charset="0"/>
              <a:buChar char="•"/>
            </a:pPr>
            <a:endParaRPr lang="en-US" sz="2400" dirty="0">
              <a:latin typeface="Candara"/>
              <a:cs typeface="Candara"/>
            </a:endParaRPr>
          </a:p>
        </p:txBody>
      </p:sp>
      <p:sp>
        <p:nvSpPr>
          <p:cNvPr id="21" name="TextBox 20">
            <a:extLst>
              <a:ext uri="{FF2B5EF4-FFF2-40B4-BE49-F238E27FC236}">
                <a16:creationId xmlns:a16="http://schemas.microsoft.com/office/drawing/2014/main" id="{E25A2D0B-AB1E-7A4A-B749-0E48D4C6BC20}"/>
              </a:ext>
            </a:extLst>
          </p:cNvPr>
          <p:cNvSpPr txBox="1"/>
          <p:nvPr/>
        </p:nvSpPr>
        <p:spPr>
          <a:xfrm>
            <a:off x="245070" y="4571222"/>
            <a:ext cx="4551982" cy="461665"/>
          </a:xfrm>
          <a:prstGeom prst="rect">
            <a:avLst/>
          </a:prstGeom>
          <a:noFill/>
        </p:spPr>
        <p:txBody>
          <a:bodyPr wrap="square" rtlCol="0">
            <a:spAutoFit/>
          </a:bodyPr>
          <a:lstStyle/>
          <a:p>
            <a:r>
              <a:rPr lang="en-US" sz="2400" dirty="0">
                <a:latin typeface="Candara"/>
                <a:cs typeface="Candara"/>
              </a:rPr>
              <a:t>Example:  7 + (6 × 5</a:t>
            </a:r>
            <a:r>
              <a:rPr lang="en-US" sz="3200" baseline="30000" dirty="0">
                <a:latin typeface="Candara"/>
                <a:cs typeface="Candara"/>
              </a:rPr>
              <a:t>2</a:t>
            </a:r>
            <a:r>
              <a:rPr lang="en-US" sz="2400" dirty="0">
                <a:latin typeface="Candara"/>
                <a:cs typeface="Candara"/>
              </a:rPr>
              <a:t> + 3)</a:t>
            </a:r>
          </a:p>
        </p:txBody>
      </p:sp>
      <p:cxnSp>
        <p:nvCxnSpPr>
          <p:cNvPr id="10" name="Straight Connector 9">
            <a:extLst>
              <a:ext uri="{FF2B5EF4-FFF2-40B4-BE49-F238E27FC236}">
                <a16:creationId xmlns:a16="http://schemas.microsoft.com/office/drawing/2014/main" id="{1CB0F855-53B7-0D4A-8CBC-7A70C9294C04}"/>
              </a:ext>
            </a:extLst>
          </p:cNvPr>
          <p:cNvCxnSpPr/>
          <p:nvPr/>
        </p:nvCxnSpPr>
        <p:spPr>
          <a:xfrm>
            <a:off x="245070" y="4397830"/>
            <a:ext cx="11522387" cy="0"/>
          </a:xfrm>
          <a:prstGeom prst="line">
            <a:avLst/>
          </a:prstGeom>
          <a:ln w="5715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95D123C-0A35-4F43-BA2C-AC2C4351F321}"/>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30906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630848" cy="646331"/>
          </a:xfrm>
          <a:prstGeom prst="rect">
            <a:avLst/>
          </a:prstGeom>
          <a:noFill/>
        </p:spPr>
        <p:txBody>
          <a:bodyPr wrap="none" rtlCol="0">
            <a:spAutoFit/>
          </a:bodyPr>
          <a:lstStyle/>
          <a:p>
            <a:r>
              <a:rPr lang="en-US" sz="3600" b="1" dirty="0">
                <a:solidFill>
                  <a:prstClr val="white"/>
                </a:solidFill>
                <a:latin typeface="Candara"/>
                <a:cs typeface="Candara"/>
              </a:rPr>
              <a:t>Percentages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2" name="TextBox 11">
            <a:extLst>
              <a:ext uri="{FF2B5EF4-FFF2-40B4-BE49-F238E27FC236}">
                <a16:creationId xmlns:a16="http://schemas.microsoft.com/office/drawing/2014/main" id="{C33BEFD0-C4EC-8049-969A-2847A5467B60}"/>
              </a:ext>
            </a:extLst>
          </p:cNvPr>
          <p:cNvSpPr txBox="1"/>
          <p:nvPr/>
        </p:nvSpPr>
        <p:spPr>
          <a:xfrm>
            <a:off x="240520" y="825702"/>
            <a:ext cx="7864679" cy="2123658"/>
          </a:xfrm>
          <a:prstGeom prst="rect">
            <a:avLst/>
          </a:prstGeom>
          <a:noFill/>
        </p:spPr>
        <p:txBody>
          <a:bodyPr wrap="square" rtlCol="0">
            <a:spAutoFit/>
          </a:bodyPr>
          <a:lstStyle/>
          <a:p>
            <a:r>
              <a:rPr lang="en-US" sz="2400" dirty="0">
                <a:latin typeface="Candara"/>
                <a:cs typeface="Candara"/>
              </a:rPr>
              <a:t>The word </a:t>
            </a:r>
            <a:r>
              <a:rPr lang="en-US" sz="2400" b="1" dirty="0">
                <a:latin typeface="Candara"/>
                <a:cs typeface="Candara"/>
              </a:rPr>
              <a:t>‘percentage</a:t>
            </a:r>
            <a:r>
              <a:rPr lang="en-US" sz="2400" dirty="0">
                <a:latin typeface="Candara"/>
                <a:cs typeface="Candara"/>
              </a:rPr>
              <a:t>’ is derived from ‘per one hundred’.</a:t>
            </a:r>
          </a:p>
          <a:p>
            <a:r>
              <a:rPr lang="en-US" sz="2400" dirty="0">
                <a:latin typeface="Candara"/>
                <a:cs typeface="Candara"/>
              </a:rPr>
              <a:t>	     1%   = 1/100</a:t>
            </a:r>
          </a:p>
          <a:p>
            <a:r>
              <a:rPr lang="en-US" sz="2400" dirty="0">
                <a:latin typeface="Candara"/>
                <a:cs typeface="Candara"/>
              </a:rPr>
              <a:t>	  25% = 25/100</a:t>
            </a:r>
          </a:p>
          <a:p>
            <a:r>
              <a:rPr lang="en-US" sz="2400" dirty="0">
                <a:latin typeface="Candara"/>
                <a:cs typeface="Candara"/>
              </a:rPr>
              <a:t>	  50% = 50/100</a:t>
            </a:r>
          </a:p>
          <a:p>
            <a:r>
              <a:rPr lang="en-US" sz="2400" dirty="0">
                <a:latin typeface="Candara"/>
                <a:cs typeface="Candara"/>
              </a:rPr>
              <a:t>	100% = 100/100</a:t>
            </a:r>
          </a:p>
          <a:p>
            <a:endParaRPr lang="en-US" sz="1200" dirty="0">
              <a:latin typeface="Candara"/>
              <a:cs typeface="Candara"/>
            </a:endParaRPr>
          </a:p>
        </p:txBody>
      </p:sp>
      <p:sp>
        <p:nvSpPr>
          <p:cNvPr id="13" name="TextBox 12">
            <a:extLst>
              <a:ext uri="{FF2B5EF4-FFF2-40B4-BE49-F238E27FC236}">
                <a16:creationId xmlns:a16="http://schemas.microsoft.com/office/drawing/2014/main" id="{D1C402E1-5B83-644D-9BA3-BDB859A5467C}"/>
              </a:ext>
            </a:extLst>
          </p:cNvPr>
          <p:cNvSpPr txBox="1"/>
          <p:nvPr/>
        </p:nvSpPr>
        <p:spPr>
          <a:xfrm>
            <a:off x="8579547" y="1447172"/>
            <a:ext cx="2708048" cy="830997"/>
          </a:xfrm>
          <a:prstGeom prst="rect">
            <a:avLst/>
          </a:prstGeom>
          <a:noFill/>
        </p:spPr>
        <p:txBody>
          <a:bodyPr wrap="square" rtlCol="0">
            <a:spAutoFit/>
          </a:bodyPr>
          <a:lstStyle/>
          <a:p>
            <a:r>
              <a:rPr lang="en-US" sz="2400" dirty="0">
                <a:latin typeface="Candara"/>
                <a:cs typeface="Candara"/>
              </a:rPr>
              <a:t>% = </a:t>
            </a:r>
            <a:r>
              <a:rPr lang="en-US" sz="2400" u="sng" dirty="0">
                <a:latin typeface="Candara"/>
                <a:cs typeface="Candara"/>
              </a:rPr>
              <a:t>part     </a:t>
            </a:r>
            <a:r>
              <a:rPr lang="en-US" sz="2400" dirty="0">
                <a:latin typeface="Candara"/>
                <a:cs typeface="Candara"/>
              </a:rPr>
              <a:t>  (100)</a:t>
            </a:r>
          </a:p>
          <a:p>
            <a:r>
              <a:rPr lang="en-US" sz="2400" dirty="0">
                <a:latin typeface="Candara"/>
                <a:cs typeface="Candara"/>
              </a:rPr>
              <a:t>       whole</a:t>
            </a:r>
          </a:p>
        </p:txBody>
      </p:sp>
      <p:sp>
        <p:nvSpPr>
          <p:cNvPr id="2" name="Double Bracket 1">
            <a:extLst>
              <a:ext uri="{FF2B5EF4-FFF2-40B4-BE49-F238E27FC236}">
                <a16:creationId xmlns:a16="http://schemas.microsoft.com/office/drawing/2014/main" id="{810B3D63-BCBF-FA4A-AAFD-55A47FCBFA62}"/>
              </a:ext>
            </a:extLst>
          </p:cNvPr>
          <p:cNvSpPr/>
          <p:nvPr/>
        </p:nvSpPr>
        <p:spPr>
          <a:xfrm>
            <a:off x="9051621" y="1467204"/>
            <a:ext cx="989350" cy="746464"/>
          </a:xfrm>
          <a:prstGeom prst="bracketPair">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067E7DC-60BC-AA47-91CA-130558157C54}"/>
              </a:ext>
            </a:extLst>
          </p:cNvPr>
          <p:cNvSpPr txBox="1"/>
          <p:nvPr/>
        </p:nvSpPr>
        <p:spPr>
          <a:xfrm>
            <a:off x="377930" y="2884314"/>
            <a:ext cx="11661669" cy="1200329"/>
          </a:xfrm>
          <a:prstGeom prst="rect">
            <a:avLst/>
          </a:prstGeom>
          <a:noFill/>
        </p:spPr>
        <p:txBody>
          <a:bodyPr wrap="square" rtlCol="0">
            <a:spAutoFit/>
          </a:bodyPr>
          <a:lstStyle/>
          <a:p>
            <a:r>
              <a:rPr lang="en-US" sz="2400" b="1" dirty="0">
                <a:latin typeface="Candara"/>
                <a:cs typeface="Candara"/>
              </a:rPr>
              <a:t>Examples:</a:t>
            </a:r>
          </a:p>
          <a:p>
            <a:pPr marL="457200" indent="-442913"/>
            <a:r>
              <a:rPr lang="en-US" sz="2400" dirty="0">
                <a:latin typeface="Candara"/>
                <a:cs typeface="Candara"/>
              </a:rPr>
              <a:t>(a) JCU has 2154 female and 1978 male students enrolled. What percentage of the students is female?</a:t>
            </a:r>
          </a:p>
        </p:txBody>
      </p:sp>
      <p:sp>
        <p:nvSpPr>
          <p:cNvPr id="18" name="TextBox 17">
            <a:extLst>
              <a:ext uri="{FF2B5EF4-FFF2-40B4-BE49-F238E27FC236}">
                <a16:creationId xmlns:a16="http://schemas.microsoft.com/office/drawing/2014/main" id="{CA58BC0A-F2EC-4C49-98FF-EC49353BADD5}"/>
              </a:ext>
            </a:extLst>
          </p:cNvPr>
          <p:cNvSpPr txBox="1"/>
          <p:nvPr/>
        </p:nvSpPr>
        <p:spPr>
          <a:xfrm>
            <a:off x="430055" y="4624025"/>
            <a:ext cx="11661669" cy="830997"/>
          </a:xfrm>
          <a:prstGeom prst="rect">
            <a:avLst/>
          </a:prstGeom>
          <a:noFill/>
        </p:spPr>
        <p:txBody>
          <a:bodyPr wrap="square" rtlCol="0">
            <a:spAutoFit/>
          </a:bodyPr>
          <a:lstStyle/>
          <a:p>
            <a:pPr marL="457200" indent="-442913"/>
            <a:r>
              <a:rPr lang="en-US" sz="2400" dirty="0">
                <a:latin typeface="Candara"/>
                <a:cs typeface="Candara"/>
              </a:rPr>
              <a:t>(b) When John is exercising his heart rate rises to 180 bpm. His resting heart rate is 70 % of this. What is his resting heart rate?</a:t>
            </a:r>
          </a:p>
        </p:txBody>
      </p:sp>
      <p:sp>
        <p:nvSpPr>
          <p:cNvPr id="14" name="TextBox 13">
            <a:extLst>
              <a:ext uri="{FF2B5EF4-FFF2-40B4-BE49-F238E27FC236}">
                <a16:creationId xmlns:a16="http://schemas.microsoft.com/office/drawing/2014/main" id="{CC3C4915-698A-9B49-9198-CD7CD912EFE9}"/>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156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1420582" cy="646331"/>
          </a:xfrm>
          <a:prstGeom prst="rect">
            <a:avLst/>
          </a:prstGeom>
          <a:noFill/>
        </p:spPr>
        <p:txBody>
          <a:bodyPr wrap="none" rtlCol="0">
            <a:spAutoFit/>
          </a:bodyPr>
          <a:lstStyle/>
          <a:p>
            <a:r>
              <a:rPr lang="en-US" sz="3600" b="1" dirty="0">
                <a:solidFill>
                  <a:prstClr val="white"/>
                </a:solidFill>
                <a:latin typeface="Candara"/>
                <a:cs typeface="Candara"/>
              </a:rPr>
              <a:t>Ratios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2" name="TextBox 11">
            <a:extLst>
              <a:ext uri="{FF2B5EF4-FFF2-40B4-BE49-F238E27FC236}">
                <a16:creationId xmlns:a16="http://schemas.microsoft.com/office/drawing/2014/main" id="{C33BEFD0-C4EC-8049-969A-2847A5467B60}"/>
              </a:ext>
            </a:extLst>
          </p:cNvPr>
          <p:cNvSpPr txBox="1"/>
          <p:nvPr/>
        </p:nvSpPr>
        <p:spPr>
          <a:xfrm>
            <a:off x="240520" y="825702"/>
            <a:ext cx="11661669" cy="1569660"/>
          </a:xfrm>
          <a:prstGeom prst="rect">
            <a:avLst/>
          </a:prstGeom>
          <a:noFill/>
        </p:spPr>
        <p:txBody>
          <a:bodyPr wrap="square" rtlCol="0">
            <a:spAutoFit/>
          </a:bodyPr>
          <a:lstStyle/>
          <a:p>
            <a:pPr marL="14288"/>
            <a:r>
              <a:rPr lang="en-US" sz="2400" dirty="0">
                <a:latin typeface="Candara"/>
                <a:cs typeface="Candara"/>
              </a:rPr>
              <a:t>A ratio represents for every determined amount of one thing, how much there is of another thing. </a:t>
            </a:r>
          </a:p>
          <a:p>
            <a:pPr marL="357188" indent="-342900">
              <a:buFont typeface="Arial" panose="020B0604020202020204" pitchFamily="34" charset="0"/>
              <a:buChar char="•"/>
            </a:pPr>
            <a:r>
              <a:rPr lang="en-US" sz="2400" dirty="0">
                <a:latin typeface="Candara"/>
                <a:cs typeface="Candara"/>
              </a:rPr>
              <a:t>Ratios are useful because they are </a:t>
            </a:r>
            <a:r>
              <a:rPr lang="en-US" sz="2400" b="1" dirty="0">
                <a:latin typeface="Candara"/>
                <a:cs typeface="Candara"/>
              </a:rPr>
              <a:t>unit-less</a:t>
            </a:r>
            <a:r>
              <a:rPr lang="en-US" sz="2400" dirty="0">
                <a:latin typeface="Candara"/>
                <a:cs typeface="Candara"/>
              </a:rPr>
              <a:t>. That is, the </a:t>
            </a:r>
            <a:r>
              <a:rPr lang="en-US" sz="2400" b="1" dirty="0">
                <a:latin typeface="Candara"/>
                <a:cs typeface="Candara"/>
              </a:rPr>
              <a:t>relationship between two numbers remains the same</a:t>
            </a:r>
            <a:r>
              <a:rPr lang="en-US" sz="2400" dirty="0">
                <a:latin typeface="Candara"/>
                <a:cs typeface="Candara"/>
              </a:rPr>
              <a:t> regardless of the units in which they are measured.</a:t>
            </a:r>
            <a:endParaRPr lang="en-US" sz="1200" dirty="0">
              <a:latin typeface="Candara"/>
              <a:cs typeface="Candara"/>
            </a:endParaRPr>
          </a:p>
        </p:txBody>
      </p:sp>
      <p:pic>
        <p:nvPicPr>
          <p:cNvPr id="3" name="Picture 2" descr="A picture containing screenshot, building, door, table&#10;&#10;Description automatically generated">
            <a:extLst>
              <a:ext uri="{FF2B5EF4-FFF2-40B4-BE49-F238E27FC236}">
                <a16:creationId xmlns:a16="http://schemas.microsoft.com/office/drawing/2014/main" id="{ACFE4326-C0FD-AB47-BF8B-882D58872395}"/>
              </a:ext>
            </a:extLst>
          </p:cNvPr>
          <p:cNvPicPr>
            <a:picLocks noChangeAspect="1"/>
          </p:cNvPicPr>
          <p:nvPr/>
        </p:nvPicPr>
        <p:blipFill>
          <a:blip r:embed="rId3"/>
          <a:stretch>
            <a:fillRect/>
          </a:stretch>
        </p:blipFill>
        <p:spPr>
          <a:xfrm>
            <a:off x="7287301" y="2531059"/>
            <a:ext cx="3403600" cy="1079500"/>
          </a:xfrm>
          <a:prstGeom prst="rect">
            <a:avLst/>
          </a:prstGeom>
        </p:spPr>
      </p:pic>
      <p:sp>
        <p:nvSpPr>
          <p:cNvPr id="13" name="TextBox 12">
            <a:extLst>
              <a:ext uri="{FF2B5EF4-FFF2-40B4-BE49-F238E27FC236}">
                <a16:creationId xmlns:a16="http://schemas.microsoft.com/office/drawing/2014/main" id="{787ED0E3-DA42-B546-855D-80C217591FE8}"/>
              </a:ext>
            </a:extLst>
          </p:cNvPr>
          <p:cNvSpPr txBox="1"/>
          <p:nvPr/>
        </p:nvSpPr>
        <p:spPr>
          <a:xfrm>
            <a:off x="240520" y="2609144"/>
            <a:ext cx="11661669" cy="461665"/>
          </a:xfrm>
          <a:prstGeom prst="rect">
            <a:avLst/>
          </a:prstGeom>
          <a:noFill/>
        </p:spPr>
        <p:txBody>
          <a:bodyPr wrap="square" rtlCol="0">
            <a:spAutoFit/>
          </a:bodyPr>
          <a:lstStyle/>
          <a:p>
            <a:pPr marL="14288"/>
            <a:r>
              <a:rPr lang="en-US" sz="2400" dirty="0">
                <a:latin typeface="Candara"/>
                <a:cs typeface="Candara"/>
              </a:rPr>
              <a:t>What is the ratio of red squares to blue squares?</a:t>
            </a:r>
            <a:endParaRPr lang="en-US" sz="1200" dirty="0">
              <a:latin typeface="Candara"/>
              <a:cs typeface="Candara"/>
            </a:endParaRPr>
          </a:p>
        </p:txBody>
      </p:sp>
      <p:sp>
        <p:nvSpPr>
          <p:cNvPr id="17" name="TextBox 16">
            <a:extLst>
              <a:ext uri="{FF2B5EF4-FFF2-40B4-BE49-F238E27FC236}">
                <a16:creationId xmlns:a16="http://schemas.microsoft.com/office/drawing/2014/main" id="{607BE1F0-A1B4-DF4F-AFC6-5D4B7B48CE71}"/>
              </a:ext>
            </a:extLst>
          </p:cNvPr>
          <p:cNvSpPr txBox="1"/>
          <p:nvPr/>
        </p:nvSpPr>
        <p:spPr>
          <a:xfrm>
            <a:off x="10685617" y="2773338"/>
            <a:ext cx="610928" cy="461665"/>
          </a:xfrm>
          <a:prstGeom prst="rect">
            <a:avLst/>
          </a:prstGeom>
          <a:noFill/>
        </p:spPr>
        <p:txBody>
          <a:bodyPr wrap="square" rtlCol="0">
            <a:spAutoFit/>
          </a:bodyPr>
          <a:lstStyle/>
          <a:p>
            <a:pPr marL="14288"/>
            <a:r>
              <a:rPr lang="en-US" sz="2400" dirty="0">
                <a:solidFill>
                  <a:srgbClr val="FF0000"/>
                </a:solidFill>
                <a:latin typeface="Candara"/>
                <a:cs typeface="Candara"/>
              </a:rPr>
              <a:t>1</a:t>
            </a:r>
            <a:r>
              <a:rPr lang="en-US" sz="2400" dirty="0">
                <a:latin typeface="Candara"/>
                <a:cs typeface="Candara"/>
              </a:rPr>
              <a:t>:</a:t>
            </a:r>
            <a:r>
              <a:rPr lang="en-US" sz="2400" dirty="0">
                <a:solidFill>
                  <a:srgbClr val="0432FF"/>
                </a:solidFill>
                <a:latin typeface="Candara"/>
                <a:cs typeface="Candara"/>
              </a:rPr>
              <a:t>3</a:t>
            </a:r>
            <a:endParaRPr lang="en-US" sz="1200" dirty="0">
              <a:solidFill>
                <a:srgbClr val="0432FF"/>
              </a:solidFill>
              <a:latin typeface="Candara"/>
              <a:cs typeface="Candara"/>
            </a:endParaRPr>
          </a:p>
        </p:txBody>
      </p:sp>
      <p:sp>
        <p:nvSpPr>
          <p:cNvPr id="18" name="TextBox 17">
            <a:extLst>
              <a:ext uri="{FF2B5EF4-FFF2-40B4-BE49-F238E27FC236}">
                <a16:creationId xmlns:a16="http://schemas.microsoft.com/office/drawing/2014/main" id="{B7A12CC8-EE2F-994F-AF3B-F8E14CCCC71A}"/>
              </a:ext>
            </a:extLst>
          </p:cNvPr>
          <p:cNvSpPr txBox="1"/>
          <p:nvPr/>
        </p:nvSpPr>
        <p:spPr>
          <a:xfrm>
            <a:off x="525330" y="3033296"/>
            <a:ext cx="6986821" cy="461665"/>
          </a:xfrm>
          <a:prstGeom prst="rect">
            <a:avLst/>
          </a:prstGeom>
          <a:noFill/>
        </p:spPr>
        <p:txBody>
          <a:bodyPr wrap="square" rtlCol="0">
            <a:spAutoFit/>
          </a:bodyPr>
          <a:lstStyle/>
          <a:p>
            <a:pPr marL="357188" indent="-342900">
              <a:buFont typeface="Arial" panose="020B0604020202020204" pitchFamily="34" charset="0"/>
              <a:buChar char="•"/>
            </a:pPr>
            <a:r>
              <a:rPr lang="en-US" sz="2400" dirty="0">
                <a:latin typeface="Candara"/>
                <a:cs typeface="Candara"/>
              </a:rPr>
              <a:t>Note 1:3 is </a:t>
            </a:r>
            <a:r>
              <a:rPr lang="en-US" sz="2400" b="1" dirty="0">
                <a:latin typeface="Candara"/>
                <a:cs typeface="Candara"/>
              </a:rPr>
              <a:t>not</a:t>
            </a:r>
            <a:r>
              <a:rPr lang="en-US" sz="2400" dirty="0">
                <a:latin typeface="Candara"/>
                <a:cs typeface="Candara"/>
              </a:rPr>
              <a:t> 1/3 !! </a:t>
            </a:r>
            <a:endParaRPr lang="en-US" sz="1200" dirty="0">
              <a:latin typeface="Candara"/>
              <a:cs typeface="Candara"/>
            </a:endParaRPr>
          </a:p>
        </p:txBody>
      </p:sp>
      <p:sp>
        <p:nvSpPr>
          <p:cNvPr id="19" name="TextBox 18">
            <a:extLst>
              <a:ext uri="{FF2B5EF4-FFF2-40B4-BE49-F238E27FC236}">
                <a16:creationId xmlns:a16="http://schemas.microsoft.com/office/drawing/2014/main" id="{3F01D9D5-1AFC-7541-BB2E-2F47E43982CF}"/>
              </a:ext>
            </a:extLst>
          </p:cNvPr>
          <p:cNvSpPr txBox="1"/>
          <p:nvPr/>
        </p:nvSpPr>
        <p:spPr>
          <a:xfrm>
            <a:off x="525330" y="3517408"/>
            <a:ext cx="6986821" cy="830997"/>
          </a:xfrm>
          <a:prstGeom prst="rect">
            <a:avLst/>
          </a:prstGeom>
          <a:noFill/>
        </p:spPr>
        <p:txBody>
          <a:bodyPr wrap="square" rtlCol="0">
            <a:spAutoFit/>
          </a:bodyPr>
          <a:lstStyle/>
          <a:p>
            <a:pPr marL="357188" indent="-342900">
              <a:buFont typeface="Arial" panose="020B0604020202020204" pitchFamily="34" charset="0"/>
              <a:buChar char="•"/>
            </a:pPr>
            <a:r>
              <a:rPr lang="en-US" sz="2400" dirty="0">
                <a:latin typeface="Candara"/>
                <a:cs typeface="Candara"/>
              </a:rPr>
              <a:t>What is 1:3 as a fraction?   =  </a:t>
            </a:r>
            <a:r>
              <a:rPr lang="en-US" sz="2400" u="sng" dirty="0">
                <a:latin typeface="Candara"/>
                <a:cs typeface="Candara"/>
              </a:rPr>
              <a:t>1 part red</a:t>
            </a:r>
            <a:r>
              <a:rPr lang="en-US" sz="2400" dirty="0">
                <a:latin typeface="Candara"/>
                <a:cs typeface="Candara"/>
              </a:rPr>
              <a:t>       =  </a:t>
            </a:r>
            <a:r>
              <a:rPr lang="en-US" sz="2400" u="sng" dirty="0">
                <a:latin typeface="Candara"/>
                <a:cs typeface="Candara"/>
              </a:rPr>
              <a:t> 1  </a:t>
            </a:r>
          </a:p>
          <a:p>
            <a:pPr marL="1385888" lvl="3"/>
            <a:r>
              <a:rPr lang="en-US" sz="2400" dirty="0">
                <a:latin typeface="Candara"/>
                <a:cs typeface="Candara"/>
              </a:rPr>
              <a:t>		                  4 total parts       4</a:t>
            </a:r>
          </a:p>
        </p:txBody>
      </p:sp>
      <p:sp>
        <p:nvSpPr>
          <p:cNvPr id="22" name="TextBox 21">
            <a:extLst>
              <a:ext uri="{FF2B5EF4-FFF2-40B4-BE49-F238E27FC236}">
                <a16:creationId xmlns:a16="http://schemas.microsoft.com/office/drawing/2014/main" id="{2C5B7F07-186A-B04F-9B8B-1D481939C788}"/>
              </a:ext>
            </a:extLst>
          </p:cNvPr>
          <p:cNvSpPr txBox="1"/>
          <p:nvPr/>
        </p:nvSpPr>
        <p:spPr>
          <a:xfrm>
            <a:off x="240519" y="4240212"/>
            <a:ext cx="11661669" cy="2308324"/>
          </a:xfrm>
          <a:prstGeom prst="rect">
            <a:avLst/>
          </a:prstGeom>
          <a:noFill/>
        </p:spPr>
        <p:txBody>
          <a:bodyPr wrap="square" rtlCol="0">
            <a:spAutoFit/>
          </a:bodyPr>
          <a:lstStyle/>
          <a:p>
            <a:pPr marL="14288"/>
            <a:r>
              <a:rPr lang="en-US" sz="2400" b="1" dirty="0">
                <a:latin typeface="Candara"/>
                <a:cs typeface="Candara"/>
              </a:rPr>
              <a:t>Example:</a:t>
            </a:r>
          </a:p>
          <a:p>
            <a:pPr marL="14288"/>
            <a:r>
              <a:rPr lang="en-US" sz="2400" dirty="0">
                <a:latin typeface="Candara"/>
                <a:cs typeface="Candara"/>
              </a:rPr>
              <a:t>A pancake recipe requires flour and milk to be mixed to a ratio of 1:3. This means 1 part flour to 3 parts milk. No matter the unit of measure, the ratio must stay the same.</a:t>
            </a:r>
          </a:p>
          <a:p>
            <a:pPr marL="357188" indent="-342900">
              <a:buFont typeface="Arial" panose="020B0604020202020204" pitchFamily="34" charset="0"/>
              <a:buChar char="•"/>
            </a:pPr>
            <a:r>
              <a:rPr lang="en-US" sz="2400" dirty="0">
                <a:latin typeface="Candara"/>
                <a:cs typeface="Candara"/>
              </a:rPr>
              <a:t>So if I add 200 mL of flour, I add 200 mL x 3 = 600 mL of milk</a:t>
            </a:r>
          </a:p>
          <a:p>
            <a:pPr marL="357188" indent="-342900">
              <a:buFont typeface="Arial" panose="020B0604020202020204" pitchFamily="34" charset="0"/>
              <a:buChar char="•"/>
            </a:pPr>
            <a:r>
              <a:rPr lang="en-US" sz="2400" dirty="0">
                <a:latin typeface="Candara"/>
                <a:cs typeface="Candara"/>
              </a:rPr>
              <a:t>If I add 1 cup of flour, I add 3 cups of milk</a:t>
            </a:r>
          </a:p>
          <a:p>
            <a:pPr marL="357188" indent="-342900">
              <a:buFont typeface="Arial" panose="020B0604020202020204" pitchFamily="34" charset="0"/>
              <a:buChar char="•"/>
            </a:pPr>
            <a:r>
              <a:rPr lang="en-US" sz="2400" dirty="0">
                <a:latin typeface="Candara"/>
                <a:cs typeface="Candara"/>
              </a:rPr>
              <a:t>If I add 50 grams of flour, I add 150 grams of milk</a:t>
            </a:r>
            <a:endParaRPr lang="en-US" sz="1200" dirty="0">
              <a:latin typeface="Candara"/>
              <a:cs typeface="Candara"/>
            </a:endParaRPr>
          </a:p>
        </p:txBody>
      </p:sp>
      <p:sp>
        <p:nvSpPr>
          <p:cNvPr id="14" name="TextBox 13">
            <a:extLst>
              <a:ext uri="{FF2B5EF4-FFF2-40B4-BE49-F238E27FC236}">
                <a16:creationId xmlns:a16="http://schemas.microsoft.com/office/drawing/2014/main" id="{CC348BE6-673D-2748-B065-4CC6453A3814}"/>
              </a:ext>
            </a:extLst>
          </p:cNvPr>
          <p:cNvSpPr txBox="1"/>
          <p:nvPr/>
        </p:nvSpPr>
        <p:spPr>
          <a:xfrm>
            <a:off x="6767747" y="6455522"/>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17966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P spid="19"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6798656" cy="646331"/>
          </a:xfrm>
          <a:prstGeom prst="rect">
            <a:avLst/>
          </a:prstGeom>
          <a:noFill/>
        </p:spPr>
        <p:txBody>
          <a:bodyPr wrap="none" rtlCol="0">
            <a:spAutoFit/>
          </a:bodyPr>
          <a:lstStyle/>
          <a:p>
            <a:r>
              <a:rPr lang="en-US" sz="3600" b="1" dirty="0">
                <a:solidFill>
                  <a:prstClr val="white"/>
                </a:solidFill>
                <a:latin typeface="Candara"/>
                <a:cs typeface="Candara"/>
              </a:rPr>
              <a:t>Ratios can be scaled up and down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2" name="TextBox 11">
            <a:extLst>
              <a:ext uri="{FF2B5EF4-FFF2-40B4-BE49-F238E27FC236}">
                <a16:creationId xmlns:a16="http://schemas.microsoft.com/office/drawing/2014/main" id="{C33BEFD0-C4EC-8049-969A-2847A5467B60}"/>
              </a:ext>
            </a:extLst>
          </p:cNvPr>
          <p:cNvSpPr txBox="1"/>
          <p:nvPr/>
        </p:nvSpPr>
        <p:spPr>
          <a:xfrm>
            <a:off x="240520" y="825702"/>
            <a:ext cx="11661669" cy="461665"/>
          </a:xfrm>
          <a:prstGeom prst="rect">
            <a:avLst/>
          </a:prstGeom>
          <a:noFill/>
        </p:spPr>
        <p:txBody>
          <a:bodyPr wrap="square" rtlCol="0">
            <a:spAutoFit/>
          </a:bodyPr>
          <a:lstStyle/>
          <a:p>
            <a:pPr marL="14288"/>
            <a:r>
              <a:rPr lang="en-US" sz="2400" dirty="0">
                <a:latin typeface="Candara"/>
                <a:cs typeface="Candara"/>
              </a:rPr>
              <a:t>And this makes them very useful in everyday life.</a:t>
            </a:r>
          </a:p>
        </p:txBody>
      </p:sp>
      <p:pic>
        <p:nvPicPr>
          <p:cNvPr id="2" name="Picture 1">
            <a:extLst>
              <a:ext uri="{FF2B5EF4-FFF2-40B4-BE49-F238E27FC236}">
                <a16:creationId xmlns:a16="http://schemas.microsoft.com/office/drawing/2014/main" id="{4A3210B6-D9F7-0B4D-AFF2-4F56784BD0D2}"/>
              </a:ext>
            </a:extLst>
          </p:cNvPr>
          <p:cNvPicPr>
            <a:picLocks noChangeAspect="1"/>
          </p:cNvPicPr>
          <p:nvPr/>
        </p:nvPicPr>
        <p:blipFill rotWithShape="1">
          <a:blip r:embed="rId3"/>
          <a:srcRect l="57888" b="55115"/>
          <a:stretch/>
        </p:blipFill>
        <p:spPr>
          <a:xfrm>
            <a:off x="6785428" y="1843565"/>
            <a:ext cx="4107420" cy="1282596"/>
          </a:xfrm>
          <a:prstGeom prst="rect">
            <a:avLst/>
          </a:prstGeom>
        </p:spPr>
      </p:pic>
      <p:pic>
        <p:nvPicPr>
          <p:cNvPr id="14" name="Picture 13">
            <a:extLst>
              <a:ext uri="{FF2B5EF4-FFF2-40B4-BE49-F238E27FC236}">
                <a16:creationId xmlns:a16="http://schemas.microsoft.com/office/drawing/2014/main" id="{4AF23488-3FD4-B649-B225-10672D157A73}"/>
              </a:ext>
            </a:extLst>
          </p:cNvPr>
          <p:cNvPicPr>
            <a:picLocks noChangeAspect="1"/>
          </p:cNvPicPr>
          <p:nvPr/>
        </p:nvPicPr>
        <p:blipFill rotWithShape="1">
          <a:blip r:embed="rId3"/>
          <a:srcRect l="58208" t="59486"/>
          <a:stretch/>
        </p:blipFill>
        <p:spPr>
          <a:xfrm>
            <a:off x="6872514" y="3687018"/>
            <a:ext cx="4076190" cy="1157678"/>
          </a:xfrm>
          <a:prstGeom prst="rect">
            <a:avLst/>
          </a:prstGeom>
        </p:spPr>
      </p:pic>
      <p:sp>
        <p:nvSpPr>
          <p:cNvPr id="20" name="TextBox 19">
            <a:extLst>
              <a:ext uri="{FF2B5EF4-FFF2-40B4-BE49-F238E27FC236}">
                <a16:creationId xmlns:a16="http://schemas.microsoft.com/office/drawing/2014/main" id="{C8DB31FD-1CF9-0D41-A9EA-F94762827952}"/>
              </a:ext>
            </a:extLst>
          </p:cNvPr>
          <p:cNvSpPr txBox="1"/>
          <p:nvPr/>
        </p:nvSpPr>
        <p:spPr>
          <a:xfrm>
            <a:off x="342120" y="5446708"/>
            <a:ext cx="11661669" cy="461665"/>
          </a:xfrm>
          <a:prstGeom prst="rect">
            <a:avLst/>
          </a:prstGeom>
          <a:noFill/>
        </p:spPr>
        <p:txBody>
          <a:bodyPr wrap="square" rtlCol="0">
            <a:spAutoFit/>
          </a:bodyPr>
          <a:lstStyle/>
          <a:p>
            <a:pPr marL="185738" indent="-171450">
              <a:buFont typeface="Arial" panose="020B0604020202020204" pitchFamily="34" charset="0"/>
              <a:buChar char="•"/>
            </a:pPr>
            <a:r>
              <a:rPr lang="en-US" sz="2400" i="1" dirty="0">
                <a:latin typeface="Candara"/>
                <a:cs typeface="Candara"/>
              </a:rPr>
              <a:t>Can you think of examples where you scale ratios?</a:t>
            </a:r>
            <a:endParaRPr lang="en-US" sz="1200" i="1" dirty="0">
              <a:latin typeface="Candara"/>
              <a:cs typeface="Candara"/>
            </a:endParaRPr>
          </a:p>
        </p:txBody>
      </p:sp>
      <p:sp>
        <p:nvSpPr>
          <p:cNvPr id="10" name="TextBox 9">
            <a:extLst>
              <a:ext uri="{FF2B5EF4-FFF2-40B4-BE49-F238E27FC236}">
                <a16:creationId xmlns:a16="http://schemas.microsoft.com/office/drawing/2014/main" id="{AE717B51-89BC-6E4A-A1E3-D62D8522D949}"/>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pic>
        <p:nvPicPr>
          <p:cNvPr id="15" name="Picture 14">
            <a:extLst>
              <a:ext uri="{FF2B5EF4-FFF2-40B4-BE49-F238E27FC236}">
                <a16:creationId xmlns:a16="http://schemas.microsoft.com/office/drawing/2014/main" id="{FD9BE5AC-6056-4544-8FBF-ED48360DDA9E}"/>
              </a:ext>
            </a:extLst>
          </p:cNvPr>
          <p:cNvPicPr>
            <a:picLocks noChangeAspect="1"/>
          </p:cNvPicPr>
          <p:nvPr/>
        </p:nvPicPr>
        <p:blipFill rotWithShape="1">
          <a:blip r:embed="rId3"/>
          <a:srcRect l="-471" t="61266" r="42262" b="-1780"/>
          <a:stretch/>
        </p:blipFill>
        <p:spPr>
          <a:xfrm>
            <a:off x="991905" y="3687018"/>
            <a:ext cx="5677410" cy="1157678"/>
          </a:xfrm>
          <a:prstGeom prst="rect">
            <a:avLst/>
          </a:prstGeom>
        </p:spPr>
      </p:pic>
      <p:pic>
        <p:nvPicPr>
          <p:cNvPr id="16" name="Picture 15">
            <a:extLst>
              <a:ext uri="{FF2B5EF4-FFF2-40B4-BE49-F238E27FC236}">
                <a16:creationId xmlns:a16="http://schemas.microsoft.com/office/drawing/2014/main" id="{FA4CD57C-0A3E-8C47-B205-E6ACF5AC573E}"/>
              </a:ext>
            </a:extLst>
          </p:cNvPr>
          <p:cNvPicPr>
            <a:picLocks noChangeAspect="1"/>
          </p:cNvPicPr>
          <p:nvPr/>
        </p:nvPicPr>
        <p:blipFill rotWithShape="1">
          <a:blip r:embed="rId3"/>
          <a:srcRect r="42038" b="55115"/>
          <a:stretch/>
        </p:blipFill>
        <p:spPr>
          <a:xfrm>
            <a:off x="1044906" y="1681631"/>
            <a:ext cx="5653437" cy="1282596"/>
          </a:xfrm>
          <a:prstGeom prst="rect">
            <a:avLst/>
          </a:prstGeom>
        </p:spPr>
      </p:pic>
    </p:spTree>
    <p:extLst>
      <p:ext uri="{BB962C8B-B14F-4D97-AF65-F5344CB8AC3E}">
        <p14:creationId xmlns:p14="http://schemas.microsoft.com/office/powerpoint/2010/main" val="164049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9163086" cy="646331"/>
          </a:xfrm>
          <a:prstGeom prst="rect">
            <a:avLst/>
          </a:prstGeom>
          <a:noFill/>
        </p:spPr>
        <p:txBody>
          <a:bodyPr wrap="none" rtlCol="0">
            <a:spAutoFit/>
          </a:bodyPr>
          <a:lstStyle/>
          <a:p>
            <a:r>
              <a:rPr lang="en-US" sz="3600" b="1" dirty="0">
                <a:solidFill>
                  <a:prstClr val="white"/>
                </a:solidFill>
                <a:latin typeface="Candara"/>
                <a:cs typeface="Candara"/>
              </a:rPr>
              <a:t>Powers simplify repeated ’self-multiplication’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158915" y="790048"/>
            <a:ext cx="12010419" cy="461665"/>
          </a:xfrm>
          <a:prstGeom prst="rect">
            <a:avLst/>
          </a:prstGeom>
          <a:noFill/>
        </p:spPr>
        <p:txBody>
          <a:bodyPr wrap="square" rtlCol="0">
            <a:spAutoFit/>
          </a:bodyPr>
          <a:lstStyle/>
          <a:p>
            <a:pPr marL="457200" indent="-442913"/>
            <a:r>
              <a:rPr lang="en-US" sz="2400" dirty="0">
                <a:latin typeface="Candara"/>
                <a:cs typeface="Candara"/>
              </a:rPr>
              <a:t>Imagine we wanted to multiply 7 by itself 9 times: 7 x 7 x 7 x 7 x 7 x 7 x 7 x 7 x 7 = 40,353,607</a:t>
            </a:r>
            <a:endParaRPr lang="en-US" sz="1200" dirty="0">
              <a:latin typeface="Candara"/>
              <a:cs typeface="Candara"/>
            </a:endParaRPr>
          </a:p>
        </p:txBody>
      </p:sp>
      <p:sp>
        <p:nvSpPr>
          <p:cNvPr id="10" name="TextBox 9">
            <a:extLst>
              <a:ext uri="{FF2B5EF4-FFF2-40B4-BE49-F238E27FC236}">
                <a16:creationId xmlns:a16="http://schemas.microsoft.com/office/drawing/2014/main" id="{24B8FB37-A435-1244-BCC0-2FC9971C80B7}"/>
              </a:ext>
            </a:extLst>
          </p:cNvPr>
          <p:cNvSpPr txBox="1"/>
          <p:nvPr/>
        </p:nvSpPr>
        <p:spPr>
          <a:xfrm>
            <a:off x="288532" y="1346767"/>
            <a:ext cx="11661669" cy="830997"/>
          </a:xfrm>
          <a:prstGeom prst="rect">
            <a:avLst/>
          </a:prstGeom>
          <a:noFill/>
        </p:spPr>
        <p:txBody>
          <a:bodyPr wrap="square" rtlCol="0">
            <a:spAutoFit/>
          </a:bodyPr>
          <a:lstStyle/>
          <a:p>
            <a:pPr marL="457200" indent="-442913"/>
            <a:r>
              <a:rPr lang="en-US" sz="2400" i="1" dirty="0" err="1">
                <a:latin typeface="Candara"/>
                <a:cs typeface="Candara"/>
              </a:rPr>
              <a:t>Whewww</a:t>
            </a:r>
            <a:r>
              <a:rPr lang="en-US" sz="2400" i="1" dirty="0">
                <a:latin typeface="Candara"/>
                <a:cs typeface="Candara"/>
              </a:rPr>
              <a:t>. I had to count that!</a:t>
            </a:r>
          </a:p>
          <a:p>
            <a:pPr marL="457200" indent="-442913">
              <a:buFont typeface="Arial" panose="020B0604020202020204" pitchFamily="34" charset="0"/>
              <a:buChar char="•"/>
            </a:pPr>
            <a:r>
              <a:rPr lang="en-US" sz="2400" dirty="0">
                <a:latin typeface="Candara"/>
                <a:cs typeface="Candara"/>
              </a:rPr>
              <a:t>Instead we can simply write 7</a:t>
            </a:r>
            <a:r>
              <a:rPr lang="en-US" sz="3200" baseline="30000" dirty="0">
                <a:latin typeface="Candara"/>
                <a:cs typeface="Candara"/>
              </a:rPr>
              <a:t>9</a:t>
            </a:r>
            <a:r>
              <a:rPr lang="en-US" sz="2400" dirty="0">
                <a:latin typeface="Candara"/>
                <a:cs typeface="Candara"/>
              </a:rPr>
              <a:t> = 40,353,607 to say the same thing.</a:t>
            </a:r>
            <a:endParaRPr lang="en-US" sz="1200" dirty="0">
              <a:latin typeface="Candara"/>
              <a:cs typeface="Candara"/>
            </a:endParaRPr>
          </a:p>
        </p:txBody>
      </p:sp>
      <p:sp>
        <p:nvSpPr>
          <p:cNvPr id="11" name="TextBox 10">
            <a:extLst>
              <a:ext uri="{FF2B5EF4-FFF2-40B4-BE49-F238E27FC236}">
                <a16:creationId xmlns:a16="http://schemas.microsoft.com/office/drawing/2014/main" id="{16469C98-5B8B-2B49-B485-9BDF20AD0690}"/>
              </a:ext>
            </a:extLst>
          </p:cNvPr>
          <p:cNvSpPr txBox="1"/>
          <p:nvPr/>
        </p:nvSpPr>
        <p:spPr>
          <a:xfrm>
            <a:off x="5386697" y="2657983"/>
            <a:ext cx="2649265" cy="461665"/>
          </a:xfrm>
          <a:prstGeom prst="rect">
            <a:avLst/>
          </a:prstGeom>
          <a:noFill/>
        </p:spPr>
        <p:txBody>
          <a:bodyPr wrap="square" rtlCol="0">
            <a:spAutoFit/>
          </a:bodyPr>
          <a:lstStyle/>
          <a:p>
            <a:pPr marL="457200" indent="-442913"/>
            <a:r>
              <a:rPr lang="en-US" sz="2400" dirty="0">
                <a:latin typeface="Candara"/>
                <a:cs typeface="Candara"/>
              </a:rPr>
              <a:t>7</a:t>
            </a:r>
            <a:r>
              <a:rPr lang="en-US" sz="3200" baseline="30000" dirty="0">
                <a:latin typeface="Candara"/>
                <a:cs typeface="Candara"/>
              </a:rPr>
              <a:t>9</a:t>
            </a:r>
            <a:r>
              <a:rPr lang="en-US" sz="2400" dirty="0">
                <a:latin typeface="Candara"/>
                <a:cs typeface="Candara"/>
              </a:rPr>
              <a:t> = 40,353,607</a:t>
            </a:r>
            <a:endParaRPr lang="en-US" sz="1200" dirty="0">
              <a:latin typeface="Candara"/>
              <a:cs typeface="Candara"/>
            </a:endParaRPr>
          </a:p>
        </p:txBody>
      </p:sp>
      <p:sp>
        <p:nvSpPr>
          <p:cNvPr id="12" name="Rounded Rectangular Callout 11">
            <a:extLst>
              <a:ext uri="{FF2B5EF4-FFF2-40B4-BE49-F238E27FC236}">
                <a16:creationId xmlns:a16="http://schemas.microsoft.com/office/drawing/2014/main" id="{935F4C17-8722-8F41-B51F-B698D3E44615}"/>
              </a:ext>
            </a:extLst>
          </p:cNvPr>
          <p:cNvSpPr/>
          <p:nvPr/>
        </p:nvSpPr>
        <p:spPr>
          <a:xfrm>
            <a:off x="4279994" y="3218406"/>
            <a:ext cx="818030" cy="406264"/>
          </a:xfrm>
          <a:prstGeom prst="wedgeRoundRectCallout">
            <a:avLst>
              <a:gd name="adj1" fmla="val 94143"/>
              <a:gd name="adj2" fmla="val -78449"/>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base</a:t>
            </a:r>
          </a:p>
        </p:txBody>
      </p:sp>
      <p:sp>
        <p:nvSpPr>
          <p:cNvPr id="13" name="Rounded Rectangular Callout 12">
            <a:extLst>
              <a:ext uri="{FF2B5EF4-FFF2-40B4-BE49-F238E27FC236}">
                <a16:creationId xmlns:a16="http://schemas.microsoft.com/office/drawing/2014/main" id="{3B013A59-4CA5-E24E-AC08-71EC3A255103}"/>
              </a:ext>
            </a:extLst>
          </p:cNvPr>
          <p:cNvSpPr/>
          <p:nvPr/>
        </p:nvSpPr>
        <p:spPr>
          <a:xfrm>
            <a:off x="2764088" y="2454851"/>
            <a:ext cx="2333936" cy="406264"/>
          </a:xfrm>
          <a:prstGeom prst="wedgeRoundRectCallout">
            <a:avLst>
              <a:gd name="adj1" fmla="val 74834"/>
              <a:gd name="adj2" fmla="val -1082"/>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power or exponent</a:t>
            </a:r>
          </a:p>
        </p:txBody>
      </p:sp>
      <p:sp>
        <p:nvSpPr>
          <p:cNvPr id="3" name="TextBox 2">
            <a:extLst>
              <a:ext uri="{FF2B5EF4-FFF2-40B4-BE49-F238E27FC236}">
                <a16:creationId xmlns:a16="http://schemas.microsoft.com/office/drawing/2014/main" id="{79E0C6EF-381C-D545-92A9-4940C746FB57}"/>
              </a:ext>
            </a:extLst>
          </p:cNvPr>
          <p:cNvSpPr txBox="1"/>
          <p:nvPr/>
        </p:nvSpPr>
        <p:spPr>
          <a:xfrm>
            <a:off x="5572618" y="3075227"/>
            <a:ext cx="4685898" cy="461665"/>
          </a:xfrm>
          <a:prstGeom prst="rect">
            <a:avLst/>
          </a:prstGeom>
          <a:noFill/>
        </p:spPr>
        <p:txBody>
          <a:bodyPr wrap="none" rtlCol="0">
            <a:spAutoFit/>
          </a:bodyPr>
          <a:lstStyle/>
          <a:p>
            <a:r>
              <a:rPr lang="en-US" sz="2400" i="1" dirty="0">
                <a:solidFill>
                  <a:srgbClr val="0432FF"/>
                </a:solidFill>
                <a:latin typeface="Candara" panose="020E0502030303020204" pitchFamily="34" charset="0"/>
              </a:rPr>
              <a:t>‘seven raised to the power of nine’</a:t>
            </a:r>
          </a:p>
        </p:txBody>
      </p:sp>
      <p:sp>
        <p:nvSpPr>
          <p:cNvPr id="17" name="TextBox 16">
            <a:extLst>
              <a:ext uri="{FF2B5EF4-FFF2-40B4-BE49-F238E27FC236}">
                <a16:creationId xmlns:a16="http://schemas.microsoft.com/office/drawing/2014/main" id="{658EBA24-E896-BD46-ACC1-E5315228E7FF}"/>
              </a:ext>
            </a:extLst>
          </p:cNvPr>
          <p:cNvSpPr txBox="1"/>
          <p:nvPr/>
        </p:nvSpPr>
        <p:spPr>
          <a:xfrm>
            <a:off x="1878998" y="4822372"/>
            <a:ext cx="4217002" cy="830997"/>
          </a:xfrm>
          <a:prstGeom prst="rect">
            <a:avLst/>
          </a:prstGeom>
          <a:noFill/>
        </p:spPr>
        <p:txBody>
          <a:bodyPr wrap="square" rtlCol="0">
            <a:spAutoFit/>
          </a:bodyPr>
          <a:lstStyle/>
          <a:p>
            <a:pPr marL="457200" indent="-442913"/>
            <a:r>
              <a:rPr lang="en-US" sz="2400" dirty="0">
                <a:latin typeface="Candara"/>
                <a:cs typeface="Candara"/>
              </a:rPr>
              <a:t>7</a:t>
            </a:r>
            <a:r>
              <a:rPr lang="en-US" sz="3200" baseline="30000" dirty="0">
                <a:latin typeface="Candara"/>
                <a:cs typeface="Candara"/>
              </a:rPr>
              <a:t>- 9</a:t>
            </a:r>
            <a:r>
              <a:rPr lang="en-US" sz="2400" dirty="0">
                <a:latin typeface="Candara"/>
                <a:cs typeface="Candara"/>
              </a:rPr>
              <a:t> = </a:t>
            </a:r>
            <a:r>
              <a:rPr lang="en-US" sz="2400" u="sng" dirty="0">
                <a:latin typeface="Candara"/>
                <a:cs typeface="Candara"/>
              </a:rPr>
              <a:t>  1  </a:t>
            </a:r>
            <a:r>
              <a:rPr lang="en-US" sz="2400" dirty="0">
                <a:latin typeface="Candara"/>
                <a:cs typeface="Candara"/>
              </a:rPr>
              <a:t> =  </a:t>
            </a:r>
            <a:r>
              <a:rPr lang="en-US" sz="2400" u="sng" dirty="0">
                <a:latin typeface="Candara"/>
                <a:cs typeface="Candara"/>
              </a:rPr>
              <a:t>          1      </a:t>
            </a:r>
            <a:r>
              <a:rPr lang="en-US" sz="2400" dirty="0">
                <a:latin typeface="Candara"/>
                <a:cs typeface="Candara"/>
              </a:rPr>
              <a:t>  =  2.5 E-8</a:t>
            </a:r>
            <a:r>
              <a:rPr lang="en-US" sz="2400" u="sng" dirty="0">
                <a:latin typeface="Candara"/>
                <a:cs typeface="Candara"/>
              </a:rPr>
              <a:t>  </a:t>
            </a:r>
          </a:p>
          <a:p>
            <a:pPr marL="457200" indent="-442913"/>
            <a:r>
              <a:rPr lang="en-US" sz="2400" dirty="0">
                <a:latin typeface="Candara"/>
                <a:cs typeface="Candara"/>
              </a:rPr>
              <a:t>           7</a:t>
            </a:r>
            <a:r>
              <a:rPr lang="en-US" sz="3200" baseline="30000" dirty="0">
                <a:latin typeface="Candara"/>
                <a:cs typeface="Candara"/>
              </a:rPr>
              <a:t>9</a:t>
            </a:r>
            <a:r>
              <a:rPr lang="en-US" sz="2400" dirty="0">
                <a:latin typeface="Candara"/>
                <a:cs typeface="Candara"/>
              </a:rPr>
              <a:t>      40,353,607</a:t>
            </a:r>
            <a:endParaRPr lang="en-US" sz="1200" baseline="30000" dirty="0">
              <a:latin typeface="Candara"/>
              <a:cs typeface="Candara"/>
            </a:endParaRPr>
          </a:p>
        </p:txBody>
      </p:sp>
      <p:sp>
        <p:nvSpPr>
          <p:cNvPr id="18" name="TextBox 17">
            <a:extLst>
              <a:ext uri="{FF2B5EF4-FFF2-40B4-BE49-F238E27FC236}">
                <a16:creationId xmlns:a16="http://schemas.microsoft.com/office/drawing/2014/main" id="{073251FB-DAA2-0B42-9E96-4DB305D61B33}"/>
              </a:ext>
            </a:extLst>
          </p:cNvPr>
          <p:cNvSpPr txBox="1"/>
          <p:nvPr/>
        </p:nvSpPr>
        <p:spPr>
          <a:xfrm>
            <a:off x="201447" y="4078020"/>
            <a:ext cx="11661669" cy="461665"/>
          </a:xfrm>
          <a:prstGeom prst="rect">
            <a:avLst/>
          </a:prstGeom>
          <a:noFill/>
        </p:spPr>
        <p:txBody>
          <a:bodyPr wrap="square" rtlCol="0">
            <a:spAutoFit/>
          </a:bodyPr>
          <a:lstStyle/>
          <a:p>
            <a:pPr marL="457200" indent="-442913"/>
            <a:r>
              <a:rPr lang="en-US" sz="2400" dirty="0">
                <a:latin typeface="Candara"/>
                <a:cs typeface="Candara"/>
              </a:rPr>
              <a:t>A </a:t>
            </a:r>
            <a:r>
              <a:rPr lang="en-US" sz="2400" b="1" dirty="0">
                <a:latin typeface="Candara"/>
                <a:cs typeface="Candara"/>
              </a:rPr>
              <a:t>negative </a:t>
            </a:r>
            <a:r>
              <a:rPr lang="en-US" sz="2400" dirty="0">
                <a:latin typeface="Candara"/>
                <a:cs typeface="Candara"/>
              </a:rPr>
              <a:t>exponent</a:t>
            </a:r>
            <a:r>
              <a:rPr lang="en-US" sz="2400" b="1" dirty="0">
                <a:latin typeface="Candara"/>
                <a:cs typeface="Candara"/>
              </a:rPr>
              <a:t> </a:t>
            </a:r>
            <a:r>
              <a:rPr lang="en-US" sz="2400" dirty="0">
                <a:latin typeface="Candara"/>
                <a:cs typeface="Candara"/>
              </a:rPr>
              <a:t>is a </a:t>
            </a:r>
            <a:r>
              <a:rPr lang="en-US" sz="2400" b="1" dirty="0">
                <a:latin typeface="Candara"/>
                <a:cs typeface="Candara"/>
              </a:rPr>
              <a:t>reciprocal</a:t>
            </a:r>
            <a:r>
              <a:rPr lang="en-US" sz="2400" dirty="0">
                <a:latin typeface="Candara"/>
                <a:cs typeface="Candara"/>
              </a:rPr>
              <a:t>.</a:t>
            </a:r>
            <a:endParaRPr lang="en-US" sz="1200" dirty="0">
              <a:latin typeface="Candara"/>
              <a:cs typeface="Candara"/>
            </a:endParaRPr>
          </a:p>
        </p:txBody>
      </p:sp>
      <p:sp>
        <p:nvSpPr>
          <p:cNvPr id="14" name="TextBox 13">
            <a:extLst>
              <a:ext uri="{FF2B5EF4-FFF2-40B4-BE49-F238E27FC236}">
                <a16:creationId xmlns:a16="http://schemas.microsoft.com/office/drawing/2014/main" id="{08C79FA2-AD9E-074D-A0E0-A86237CBA950}"/>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3702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3"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476753"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3794579" cy="646331"/>
          </a:xfrm>
          <a:prstGeom prst="rect">
            <a:avLst/>
          </a:prstGeom>
          <a:noFill/>
        </p:spPr>
        <p:txBody>
          <a:bodyPr wrap="none" rtlCol="0">
            <a:spAutoFit/>
          </a:bodyPr>
          <a:lstStyle/>
          <a:p>
            <a:pPr defTabSz="914400"/>
            <a:r>
              <a:rPr lang="en-US" sz="3600" b="1" dirty="0">
                <a:solidFill>
                  <a:prstClr val="white"/>
                </a:solidFill>
                <a:latin typeface="Candara"/>
                <a:cs typeface="Candara"/>
              </a:rPr>
              <a:t>Scientific notation</a:t>
            </a:r>
          </a:p>
        </p:txBody>
      </p:sp>
      <p:sp>
        <p:nvSpPr>
          <p:cNvPr id="2" name="TextBox 1"/>
          <p:cNvSpPr txBox="1"/>
          <p:nvPr/>
        </p:nvSpPr>
        <p:spPr>
          <a:xfrm>
            <a:off x="309590" y="681383"/>
            <a:ext cx="11192867" cy="830997"/>
          </a:xfrm>
          <a:prstGeom prst="rect">
            <a:avLst/>
          </a:prstGeom>
          <a:noFill/>
        </p:spPr>
        <p:txBody>
          <a:bodyPr wrap="square" rtlCol="0">
            <a:spAutoFit/>
          </a:bodyPr>
          <a:lstStyle/>
          <a:p>
            <a:r>
              <a:rPr lang="en-US" sz="2400" b="1" dirty="0">
                <a:latin typeface="Candara"/>
                <a:cs typeface="Candara"/>
              </a:rPr>
              <a:t>Scientific notation</a:t>
            </a:r>
            <a:r>
              <a:rPr lang="en-US" sz="2400" dirty="0">
                <a:latin typeface="Candara"/>
                <a:cs typeface="Candara"/>
              </a:rPr>
              <a:t> allows us to express very large or small values while focusing on </a:t>
            </a:r>
            <a:r>
              <a:rPr lang="en-US" sz="2400" u="sng" dirty="0">
                <a:latin typeface="Candara"/>
                <a:cs typeface="Candara"/>
              </a:rPr>
              <a:t>significant digits</a:t>
            </a:r>
            <a:r>
              <a:rPr lang="en-US" sz="2400" dirty="0">
                <a:latin typeface="Candara"/>
                <a:cs typeface="Candara"/>
              </a:rPr>
              <a:t>.</a:t>
            </a:r>
            <a:endParaRPr lang="en-US" sz="2400" b="1"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8" y="-2506"/>
            <a:ext cx="697500" cy="697500"/>
          </a:xfrm>
          <a:prstGeom prst="rect">
            <a:avLst/>
          </a:prstGeom>
        </p:spPr>
      </p:pic>
      <p:sp>
        <p:nvSpPr>
          <p:cNvPr id="10" name="TextBox 9"/>
          <p:cNvSpPr txBox="1"/>
          <p:nvPr/>
        </p:nvSpPr>
        <p:spPr>
          <a:xfrm>
            <a:off x="352244" y="1698849"/>
            <a:ext cx="8648009" cy="830997"/>
          </a:xfrm>
          <a:prstGeom prst="rect">
            <a:avLst/>
          </a:prstGeom>
          <a:noFill/>
        </p:spPr>
        <p:txBody>
          <a:bodyPr wrap="square" rtlCol="0">
            <a:spAutoFit/>
          </a:bodyPr>
          <a:lstStyle/>
          <a:p>
            <a:r>
              <a:rPr lang="en-US" sz="2400" dirty="0">
                <a:latin typeface="Candara"/>
                <a:cs typeface="Candara"/>
              </a:rPr>
              <a:t>The maximum takeoff weigh of a jet is:</a:t>
            </a:r>
          </a:p>
          <a:p>
            <a:r>
              <a:rPr lang="en-US" sz="2400" dirty="0">
                <a:latin typeface="Candara"/>
                <a:cs typeface="Candara"/>
              </a:rPr>
              <a:t>	298,000 kg</a:t>
            </a:r>
          </a:p>
        </p:txBody>
      </p:sp>
      <p:sp>
        <p:nvSpPr>
          <p:cNvPr id="11" name="TextBox 10"/>
          <p:cNvSpPr txBox="1"/>
          <p:nvPr/>
        </p:nvSpPr>
        <p:spPr>
          <a:xfrm>
            <a:off x="373465" y="3554617"/>
            <a:ext cx="8648009" cy="830997"/>
          </a:xfrm>
          <a:prstGeom prst="rect">
            <a:avLst/>
          </a:prstGeom>
          <a:noFill/>
        </p:spPr>
        <p:txBody>
          <a:bodyPr wrap="square" rtlCol="0">
            <a:spAutoFit/>
          </a:bodyPr>
          <a:lstStyle/>
          <a:p>
            <a:r>
              <a:rPr lang="en-US" sz="2400" dirty="0">
                <a:latin typeface="Candara"/>
                <a:cs typeface="Candara"/>
              </a:rPr>
              <a:t>The average weight of a mosquito is:</a:t>
            </a:r>
          </a:p>
          <a:p>
            <a:r>
              <a:rPr lang="en-US" sz="2400" dirty="0">
                <a:latin typeface="Candara"/>
                <a:cs typeface="Candara"/>
              </a:rPr>
              <a:t>	0.0000025 kg</a:t>
            </a:r>
          </a:p>
        </p:txBody>
      </p:sp>
      <p:sp>
        <p:nvSpPr>
          <p:cNvPr id="15" name="TextBox 14"/>
          <p:cNvSpPr txBox="1"/>
          <p:nvPr/>
        </p:nvSpPr>
        <p:spPr>
          <a:xfrm>
            <a:off x="456888" y="5252066"/>
            <a:ext cx="8648009" cy="461665"/>
          </a:xfrm>
          <a:prstGeom prst="rect">
            <a:avLst/>
          </a:prstGeom>
          <a:noFill/>
        </p:spPr>
        <p:txBody>
          <a:bodyPr wrap="square" rtlCol="0">
            <a:spAutoFit/>
          </a:bodyPr>
          <a:lstStyle/>
          <a:p>
            <a:r>
              <a:rPr lang="en-US" sz="2400" i="1" dirty="0">
                <a:latin typeface="Candara"/>
                <a:cs typeface="Candara"/>
              </a:rPr>
              <a:t>What’s the best way to use a calculator for scientific notation?</a:t>
            </a:r>
          </a:p>
        </p:txBody>
      </p:sp>
      <p:pic>
        <p:nvPicPr>
          <p:cNvPr id="6" name="Picture 5" descr="8e4a73d7-c7dc-487e-9b01-5534bd2ddcf8.png._CB283442908_.png"/>
          <p:cNvPicPr>
            <a:picLocks noChangeAspect="1"/>
          </p:cNvPicPr>
          <p:nvPr/>
        </p:nvPicPr>
        <p:blipFill rotWithShape="1">
          <a:blip r:embed="rId3">
            <a:extLst>
              <a:ext uri="{28A0092B-C50C-407E-A947-70E740481C1C}">
                <a14:useLocalDpi xmlns:a14="http://schemas.microsoft.com/office/drawing/2010/main" val="0"/>
              </a:ext>
            </a:extLst>
          </a:blip>
          <a:srcRect l="27933" r="26118" b="3058"/>
          <a:stretch/>
        </p:blipFill>
        <p:spPr>
          <a:xfrm>
            <a:off x="9006500" y="1189604"/>
            <a:ext cx="2636391" cy="5562134"/>
          </a:xfrm>
          <a:prstGeom prst="rect">
            <a:avLst/>
          </a:prstGeom>
        </p:spPr>
      </p:pic>
      <p:sp>
        <p:nvSpPr>
          <p:cNvPr id="21" name="TextBox 20">
            <a:extLst>
              <a:ext uri="{FF2B5EF4-FFF2-40B4-BE49-F238E27FC236}">
                <a16:creationId xmlns:a16="http://schemas.microsoft.com/office/drawing/2014/main" id="{140EDBEF-8004-044D-88EF-93E8E67DFD71}"/>
              </a:ext>
            </a:extLst>
          </p:cNvPr>
          <p:cNvSpPr txBox="1"/>
          <p:nvPr/>
        </p:nvSpPr>
        <p:spPr>
          <a:xfrm>
            <a:off x="50218" y="6498977"/>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8244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568919" cy="3416320"/>
          </a:xfrm>
          <a:prstGeom prst="rect">
            <a:avLst/>
          </a:prstGeom>
          <a:noFill/>
        </p:spPr>
        <p:txBody>
          <a:bodyPr wrap="non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Chemistry is the </a:t>
            </a:r>
            <a:r>
              <a:rPr lang="en-US" sz="2800" b="1" i="1" dirty="0">
                <a:latin typeface="Candara"/>
                <a:cs typeface="Candara"/>
              </a:rPr>
              <a:t>systematic study </a:t>
            </a:r>
            <a:r>
              <a:rPr lang="en-US" sz="2800" i="1" dirty="0">
                <a:latin typeface="Candara"/>
                <a:cs typeface="Candara"/>
              </a:rPr>
              <a:t>of</a:t>
            </a:r>
            <a:r>
              <a:rPr lang="en-US" sz="2800" b="1" i="1" dirty="0">
                <a:latin typeface="Candara"/>
                <a:cs typeface="Candara"/>
              </a:rPr>
              <a:t> </a:t>
            </a:r>
            <a:r>
              <a:rPr lang="en-US" sz="2800" i="1" dirty="0">
                <a:latin typeface="Candara"/>
                <a:cs typeface="Candara"/>
              </a:rPr>
              <a:t>the </a:t>
            </a:r>
            <a:r>
              <a:rPr lang="en-US" sz="2800" b="1" i="1" dirty="0">
                <a:latin typeface="Candara"/>
                <a:cs typeface="Candara"/>
              </a:rPr>
              <a:t>changes</a:t>
            </a:r>
            <a:r>
              <a:rPr lang="en-US" sz="2800" i="1" dirty="0">
                <a:latin typeface="Candara"/>
                <a:cs typeface="Candara"/>
              </a:rPr>
              <a:t> matter undergoes.</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Dimensional analysis allows us to </a:t>
            </a:r>
            <a:r>
              <a:rPr lang="en-US" sz="2800" b="1" i="1" dirty="0">
                <a:latin typeface="Candara"/>
                <a:cs typeface="Candara"/>
              </a:rPr>
              <a:t>quantitate chemical change</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128803"/>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Tree>
    <p:extLst>
      <p:ext uri="{BB962C8B-B14F-4D97-AF65-F5344CB8AC3E}">
        <p14:creationId xmlns:p14="http://schemas.microsoft.com/office/powerpoint/2010/main" val="314482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5633273" cy="646331"/>
          </a:xfrm>
          <a:prstGeom prst="rect">
            <a:avLst/>
          </a:prstGeom>
          <a:noFill/>
        </p:spPr>
        <p:txBody>
          <a:bodyPr wrap="none" rtlCol="0">
            <a:spAutoFit/>
          </a:bodyPr>
          <a:lstStyle/>
          <a:p>
            <a:r>
              <a:rPr lang="en-US" sz="3600" b="1" dirty="0">
                <a:solidFill>
                  <a:prstClr val="white"/>
                </a:solidFill>
                <a:latin typeface="Candara"/>
                <a:cs typeface="Candara"/>
              </a:rPr>
              <a:t>Rules for scientific notation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01447" y="888724"/>
            <a:ext cx="11805674" cy="1881734"/>
          </a:xfrm>
          <a:prstGeom prst="rect">
            <a:avLst/>
          </a:prstGeom>
          <a:noFill/>
        </p:spPr>
        <p:txBody>
          <a:bodyPr wrap="square" rtlCol="0">
            <a:spAutoFit/>
          </a:bodyPr>
          <a:lstStyle/>
          <a:p>
            <a:pPr marL="457200" indent="-442913"/>
            <a:r>
              <a:rPr lang="en-US" sz="2400" b="1" dirty="0">
                <a:latin typeface="Candara"/>
                <a:cs typeface="Candara"/>
              </a:rPr>
              <a:t>Scientific notation rules:</a:t>
            </a:r>
          </a:p>
          <a:p>
            <a:pPr marL="457200" indent="-442913">
              <a:buFont typeface="Arial" panose="020B0604020202020204" pitchFamily="34" charset="0"/>
              <a:buChar char="•"/>
            </a:pPr>
            <a:r>
              <a:rPr lang="en-US" sz="2400" dirty="0">
                <a:latin typeface="Candara"/>
                <a:cs typeface="Candara"/>
              </a:rPr>
              <a:t>The decimal place follows the first non-zero digit.</a:t>
            </a:r>
          </a:p>
          <a:p>
            <a:pPr marL="457200" indent="-442913">
              <a:lnSpc>
                <a:spcPct val="150000"/>
              </a:lnSpc>
              <a:buFont typeface="Arial" panose="020B0604020202020204" pitchFamily="34" charset="0"/>
              <a:buChar char="•"/>
            </a:pPr>
            <a:r>
              <a:rPr lang="en-US" sz="2400" dirty="0">
                <a:latin typeface="Candara"/>
                <a:cs typeface="Candara"/>
              </a:rPr>
              <a:t>If you move the decimal to the </a:t>
            </a:r>
            <a:r>
              <a:rPr lang="en-US" sz="2400" b="1" dirty="0">
                <a:latin typeface="Candara"/>
                <a:cs typeface="Candara"/>
              </a:rPr>
              <a:t>right</a:t>
            </a:r>
            <a:r>
              <a:rPr lang="en-US" sz="2400" dirty="0">
                <a:latin typeface="Candara"/>
                <a:cs typeface="Candara"/>
              </a:rPr>
              <a:t> to reach that non-zero, the exponent is </a:t>
            </a:r>
            <a:r>
              <a:rPr lang="en-US" sz="2400" b="1" dirty="0">
                <a:latin typeface="Candara"/>
                <a:cs typeface="Candara"/>
              </a:rPr>
              <a:t>negative</a:t>
            </a:r>
            <a:r>
              <a:rPr lang="en-US" sz="2400" dirty="0">
                <a:latin typeface="Candara"/>
                <a:cs typeface="Candara"/>
              </a:rPr>
              <a:t>.</a:t>
            </a:r>
          </a:p>
          <a:p>
            <a:pPr marL="457200" indent="-442913">
              <a:lnSpc>
                <a:spcPct val="150000"/>
              </a:lnSpc>
              <a:buFont typeface="Arial" panose="020B0604020202020204" pitchFamily="34" charset="0"/>
              <a:buChar char="•"/>
            </a:pPr>
            <a:r>
              <a:rPr lang="en-US" sz="2400" dirty="0">
                <a:latin typeface="Candara"/>
                <a:cs typeface="Candara"/>
              </a:rPr>
              <a:t>If you move the decimal to the </a:t>
            </a:r>
            <a:r>
              <a:rPr lang="en-US" sz="2400" b="1" dirty="0">
                <a:latin typeface="Candara"/>
                <a:cs typeface="Candara"/>
              </a:rPr>
              <a:t>left</a:t>
            </a:r>
            <a:r>
              <a:rPr lang="en-US" sz="2400" dirty="0">
                <a:latin typeface="Candara"/>
                <a:cs typeface="Candara"/>
              </a:rPr>
              <a:t> to reach that non-zero, the exponent is </a:t>
            </a:r>
            <a:r>
              <a:rPr lang="en-US" sz="2400" b="1" dirty="0">
                <a:latin typeface="Candara"/>
                <a:cs typeface="Candara"/>
              </a:rPr>
              <a:t>positive</a:t>
            </a:r>
            <a:r>
              <a:rPr lang="en-US" sz="2400" dirty="0">
                <a:latin typeface="Candara"/>
                <a:cs typeface="Candara"/>
              </a:rPr>
              <a:t>.</a:t>
            </a:r>
          </a:p>
        </p:txBody>
      </p:sp>
      <p:sp>
        <p:nvSpPr>
          <p:cNvPr id="12" name="TextBox 11">
            <a:extLst>
              <a:ext uri="{FF2B5EF4-FFF2-40B4-BE49-F238E27FC236}">
                <a16:creationId xmlns:a16="http://schemas.microsoft.com/office/drawing/2014/main" id="{76187175-C317-0C41-AB14-84EE0264B7B5}"/>
              </a:ext>
            </a:extLst>
          </p:cNvPr>
          <p:cNvSpPr txBox="1"/>
          <p:nvPr/>
        </p:nvSpPr>
        <p:spPr>
          <a:xfrm>
            <a:off x="1730444" y="3192683"/>
            <a:ext cx="9672662" cy="1466235"/>
          </a:xfrm>
          <a:prstGeom prst="rect">
            <a:avLst/>
          </a:prstGeom>
          <a:noFill/>
        </p:spPr>
        <p:txBody>
          <a:bodyPr wrap="square" rtlCol="0">
            <a:spAutoFit/>
          </a:bodyPr>
          <a:lstStyle/>
          <a:p>
            <a:pPr marL="457200" indent="-442913">
              <a:lnSpc>
                <a:spcPct val="200000"/>
              </a:lnSpc>
            </a:pPr>
            <a:r>
              <a:rPr lang="en-US" sz="2400" dirty="0">
                <a:latin typeface="Candara"/>
                <a:cs typeface="Candara"/>
              </a:rPr>
              <a:t>65400000000 				6.54 x 10</a:t>
            </a:r>
            <a:r>
              <a:rPr lang="en-US" sz="3200" baseline="30000" dirty="0">
                <a:latin typeface="Candara"/>
                <a:cs typeface="Candara"/>
              </a:rPr>
              <a:t>10</a:t>
            </a:r>
            <a:r>
              <a:rPr lang="en-US" sz="2400" baseline="30000" dirty="0">
                <a:latin typeface="Candara"/>
                <a:cs typeface="Candara"/>
              </a:rPr>
              <a:t>    </a:t>
            </a:r>
            <a:r>
              <a:rPr lang="en-US" sz="2400" dirty="0">
                <a:latin typeface="Candara"/>
                <a:cs typeface="Candara"/>
              </a:rPr>
              <a:t>=</a:t>
            </a:r>
            <a:r>
              <a:rPr lang="en-US" sz="2400" baseline="30000" dirty="0">
                <a:latin typeface="Candara"/>
                <a:cs typeface="Candara"/>
              </a:rPr>
              <a:t>   </a:t>
            </a:r>
            <a:r>
              <a:rPr lang="en-US" sz="2400" dirty="0">
                <a:latin typeface="Candara"/>
                <a:cs typeface="Candara"/>
              </a:rPr>
              <a:t>6.54 E10</a:t>
            </a:r>
          </a:p>
          <a:p>
            <a:pPr marL="457200" indent="-442913">
              <a:lnSpc>
                <a:spcPct val="200000"/>
              </a:lnSpc>
            </a:pPr>
            <a:r>
              <a:rPr lang="en-US" sz="2400" dirty="0">
                <a:latin typeface="Candara"/>
                <a:cs typeface="Candara"/>
              </a:rPr>
              <a:t>0.00000086 					8.6 x 10</a:t>
            </a:r>
            <a:r>
              <a:rPr lang="en-US" sz="3200" baseline="30000" dirty="0">
                <a:latin typeface="Candara"/>
                <a:cs typeface="Candara"/>
              </a:rPr>
              <a:t>-7       </a:t>
            </a:r>
            <a:r>
              <a:rPr lang="en-US" sz="2400" dirty="0">
                <a:latin typeface="Candara"/>
                <a:cs typeface="Candara"/>
              </a:rPr>
              <a:t>=	8.6 E-7</a:t>
            </a:r>
          </a:p>
        </p:txBody>
      </p:sp>
      <p:sp>
        <p:nvSpPr>
          <p:cNvPr id="13" name="TextBox 12">
            <a:extLst>
              <a:ext uri="{FF2B5EF4-FFF2-40B4-BE49-F238E27FC236}">
                <a16:creationId xmlns:a16="http://schemas.microsoft.com/office/drawing/2014/main" id="{2E6FABE2-A708-9645-9426-A8D1FB778EB5}"/>
              </a:ext>
            </a:extLst>
          </p:cNvPr>
          <p:cNvSpPr txBox="1"/>
          <p:nvPr/>
        </p:nvSpPr>
        <p:spPr>
          <a:xfrm>
            <a:off x="245070" y="5311277"/>
            <a:ext cx="11805674" cy="461665"/>
          </a:xfrm>
          <a:prstGeom prst="rect">
            <a:avLst/>
          </a:prstGeom>
          <a:noFill/>
        </p:spPr>
        <p:txBody>
          <a:bodyPr wrap="square" rtlCol="0">
            <a:spAutoFit/>
          </a:bodyPr>
          <a:lstStyle/>
          <a:p>
            <a:pPr marL="457200" indent="-442913"/>
            <a:r>
              <a:rPr lang="en-US" sz="2400" dirty="0">
                <a:latin typeface="Candara"/>
                <a:cs typeface="Candara"/>
              </a:rPr>
              <a:t>Since scientific notation uses exponents, </a:t>
            </a:r>
            <a:r>
              <a:rPr lang="en-US" sz="2400" b="1" dirty="0">
                <a:latin typeface="Candara"/>
                <a:cs typeface="Candara"/>
              </a:rPr>
              <a:t>use power operations </a:t>
            </a:r>
            <a:r>
              <a:rPr lang="en-US" sz="2400" dirty="0">
                <a:latin typeface="Candara"/>
                <a:cs typeface="Candara"/>
              </a:rPr>
              <a:t>when doing calculations. </a:t>
            </a:r>
          </a:p>
        </p:txBody>
      </p:sp>
      <p:sp>
        <p:nvSpPr>
          <p:cNvPr id="6" name="Oval 5">
            <a:extLst>
              <a:ext uri="{FF2B5EF4-FFF2-40B4-BE49-F238E27FC236}">
                <a16:creationId xmlns:a16="http://schemas.microsoft.com/office/drawing/2014/main" id="{51D95DDE-0578-624E-93C3-624F8E43B1BB}"/>
              </a:ext>
            </a:extLst>
          </p:cNvPr>
          <p:cNvSpPr/>
          <p:nvPr/>
        </p:nvSpPr>
        <p:spPr>
          <a:xfrm>
            <a:off x="6677603" y="3480875"/>
            <a:ext cx="400751" cy="391072"/>
          </a:xfrm>
          <a:prstGeom prst="ellipse">
            <a:avLst/>
          </a:prstGeom>
          <a:noFill/>
          <a:ln w="31750">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432FF"/>
                </a:solidFill>
              </a:rPr>
              <a:t>+</a:t>
            </a:r>
          </a:p>
        </p:txBody>
      </p:sp>
      <p:sp>
        <p:nvSpPr>
          <p:cNvPr id="14" name="Oval 13">
            <a:extLst>
              <a:ext uri="{FF2B5EF4-FFF2-40B4-BE49-F238E27FC236}">
                <a16:creationId xmlns:a16="http://schemas.microsoft.com/office/drawing/2014/main" id="{B6C912C1-740F-024A-8DF1-BCC42354F18F}"/>
              </a:ext>
            </a:extLst>
          </p:cNvPr>
          <p:cNvSpPr/>
          <p:nvPr/>
        </p:nvSpPr>
        <p:spPr>
          <a:xfrm>
            <a:off x="6704323" y="4203681"/>
            <a:ext cx="400751" cy="391072"/>
          </a:xfrm>
          <a:prstGeom prst="ellipse">
            <a:avLst/>
          </a:prstGeom>
          <a:noFill/>
          <a:ln w="31750">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432FF"/>
                </a:solidFill>
              </a:rPr>
              <a:t>-</a:t>
            </a:r>
          </a:p>
        </p:txBody>
      </p:sp>
      <p:sp>
        <p:nvSpPr>
          <p:cNvPr id="7" name="Right Arrow 6">
            <a:extLst>
              <a:ext uri="{FF2B5EF4-FFF2-40B4-BE49-F238E27FC236}">
                <a16:creationId xmlns:a16="http://schemas.microsoft.com/office/drawing/2014/main" id="{32D6F60E-708C-4341-8F71-98B191A86E63}"/>
              </a:ext>
            </a:extLst>
          </p:cNvPr>
          <p:cNvSpPr/>
          <p:nvPr/>
        </p:nvSpPr>
        <p:spPr>
          <a:xfrm>
            <a:off x="2040123" y="4600506"/>
            <a:ext cx="1396907" cy="152400"/>
          </a:xfrm>
          <a:prstGeom prst="rightArrow">
            <a:avLst/>
          </a:prstGeom>
          <a:solidFill>
            <a:srgbClr val="0432FF"/>
          </a:solidFill>
          <a:ln>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98FA0C3F-CBEF-2543-9FA3-7D4A1D3EBEF0}"/>
              </a:ext>
            </a:extLst>
          </p:cNvPr>
          <p:cNvSpPr/>
          <p:nvPr/>
        </p:nvSpPr>
        <p:spPr>
          <a:xfrm flipH="1">
            <a:off x="1984653" y="3871947"/>
            <a:ext cx="1690258" cy="152400"/>
          </a:xfrm>
          <a:prstGeom prst="rightArrow">
            <a:avLst/>
          </a:prstGeom>
          <a:solidFill>
            <a:srgbClr val="0432FF"/>
          </a:solidFill>
          <a:ln>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796BAA0-D84F-8444-AC56-0F088D307176}"/>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426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animBg="1"/>
      <p:bldP spid="14" grpId="0" animBg="1"/>
      <p:bldP spid="7"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5085046" cy="646331"/>
          </a:xfrm>
          <a:prstGeom prst="rect">
            <a:avLst/>
          </a:prstGeom>
          <a:noFill/>
        </p:spPr>
        <p:txBody>
          <a:bodyPr wrap="none" rtlCol="0">
            <a:spAutoFit/>
          </a:bodyPr>
          <a:lstStyle/>
          <a:p>
            <a:r>
              <a:rPr lang="en-US" sz="3600" b="1" dirty="0">
                <a:solidFill>
                  <a:prstClr val="white"/>
                </a:solidFill>
                <a:latin typeface="Candara"/>
                <a:cs typeface="Candara"/>
              </a:rPr>
              <a:t>Logarithm base 10 (log</a:t>
            </a:r>
            <a:r>
              <a:rPr lang="en-US" sz="3600" b="1" baseline="-25000" dirty="0">
                <a:solidFill>
                  <a:prstClr val="white"/>
                </a:solidFill>
                <a:latin typeface="Candara"/>
                <a:cs typeface="Candara"/>
              </a:rPr>
              <a:t>10</a:t>
            </a:r>
            <a:r>
              <a:rPr lang="en-US" sz="3600" b="1" dirty="0">
                <a:solidFill>
                  <a:prstClr val="white"/>
                </a:solidFill>
                <a:latin typeface="Candara"/>
                <a:cs typeface="Candara"/>
              </a:rPr>
              <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69" y="620347"/>
            <a:ext cx="11251712" cy="2251065"/>
          </a:xfrm>
          <a:prstGeom prst="rect">
            <a:avLst/>
          </a:prstGeom>
          <a:noFill/>
        </p:spPr>
        <p:txBody>
          <a:bodyPr wrap="square" rtlCol="0">
            <a:spAutoFit/>
          </a:bodyPr>
          <a:lstStyle/>
          <a:p>
            <a:pPr marL="457200" indent="-442913">
              <a:lnSpc>
                <a:spcPct val="150000"/>
              </a:lnSpc>
            </a:pPr>
            <a:r>
              <a:rPr lang="en-US" sz="2400" dirty="0">
                <a:latin typeface="Candara"/>
                <a:cs typeface="Candara"/>
              </a:rPr>
              <a:t>Log10 expresses 10-fold differences and is used in the pH scale.</a:t>
            </a:r>
          </a:p>
          <a:p>
            <a:pPr marL="457200" indent="-442913">
              <a:lnSpc>
                <a:spcPct val="150000"/>
              </a:lnSpc>
            </a:pPr>
            <a:r>
              <a:rPr lang="en-US" sz="2400" dirty="0">
                <a:latin typeface="Candara"/>
                <a:cs typeface="Candara"/>
              </a:rPr>
              <a:t>	log 1000 = 3</a:t>
            </a:r>
          </a:p>
          <a:p>
            <a:pPr marL="457200" indent="-442913">
              <a:lnSpc>
                <a:spcPct val="150000"/>
              </a:lnSpc>
            </a:pPr>
            <a:r>
              <a:rPr lang="en-US" sz="2400" dirty="0">
                <a:latin typeface="Candara"/>
                <a:cs typeface="Candara"/>
              </a:rPr>
              <a:t>	log 100 = 2</a:t>
            </a:r>
          </a:p>
          <a:p>
            <a:pPr marL="457200" indent="-442913">
              <a:lnSpc>
                <a:spcPct val="150000"/>
              </a:lnSpc>
            </a:pPr>
            <a:r>
              <a:rPr lang="en-US" sz="2400" dirty="0">
                <a:latin typeface="Candara"/>
                <a:cs typeface="Candara"/>
              </a:rPr>
              <a:t>	log 10 = 1</a:t>
            </a:r>
          </a:p>
        </p:txBody>
      </p:sp>
      <p:cxnSp>
        <p:nvCxnSpPr>
          <p:cNvPr id="3" name="Straight Connector 2">
            <a:extLst>
              <a:ext uri="{FF2B5EF4-FFF2-40B4-BE49-F238E27FC236}">
                <a16:creationId xmlns:a16="http://schemas.microsoft.com/office/drawing/2014/main" id="{3BBBB9B3-048D-4540-B243-8565F28C7C34}"/>
              </a:ext>
            </a:extLst>
          </p:cNvPr>
          <p:cNvCxnSpPr/>
          <p:nvPr/>
        </p:nvCxnSpPr>
        <p:spPr>
          <a:xfrm>
            <a:off x="1333449" y="1678898"/>
            <a:ext cx="526006" cy="0"/>
          </a:xfrm>
          <a:prstGeom prst="line">
            <a:avLst/>
          </a:prstGeom>
          <a:ln w="38100">
            <a:solidFill>
              <a:srgbClr val="0432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4EF0308-4AA7-4947-BCF3-5F9C792C0A32}"/>
              </a:ext>
            </a:extLst>
          </p:cNvPr>
          <p:cNvCxnSpPr/>
          <p:nvPr/>
        </p:nvCxnSpPr>
        <p:spPr>
          <a:xfrm>
            <a:off x="1357523" y="2266013"/>
            <a:ext cx="326607" cy="0"/>
          </a:xfrm>
          <a:prstGeom prst="line">
            <a:avLst/>
          </a:prstGeom>
          <a:ln w="38100">
            <a:solidFill>
              <a:srgbClr val="0432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0764A48-E762-5B4E-AE32-C6069E1DB162}"/>
              </a:ext>
            </a:extLst>
          </p:cNvPr>
          <p:cNvCxnSpPr/>
          <p:nvPr/>
        </p:nvCxnSpPr>
        <p:spPr>
          <a:xfrm>
            <a:off x="1346449" y="2793168"/>
            <a:ext cx="184361" cy="0"/>
          </a:xfrm>
          <a:prstGeom prst="line">
            <a:avLst/>
          </a:prstGeom>
          <a:ln w="38100">
            <a:solidFill>
              <a:srgbClr val="0432FF"/>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6FECB4D-E270-AB4B-A3E3-1ADDBCC803BE}"/>
              </a:ext>
            </a:extLst>
          </p:cNvPr>
          <p:cNvSpPr txBox="1"/>
          <p:nvPr/>
        </p:nvSpPr>
        <p:spPr>
          <a:xfrm>
            <a:off x="262654" y="3039655"/>
            <a:ext cx="11251712" cy="830997"/>
          </a:xfrm>
          <a:prstGeom prst="rect">
            <a:avLst/>
          </a:prstGeom>
          <a:noFill/>
        </p:spPr>
        <p:txBody>
          <a:bodyPr wrap="square" rtlCol="0">
            <a:spAutoFit/>
          </a:bodyPr>
          <a:lstStyle/>
          <a:p>
            <a:pPr marL="14288"/>
            <a:r>
              <a:rPr lang="en-US" sz="2400" dirty="0">
                <a:latin typeface="Candara"/>
                <a:cs typeface="Candara"/>
              </a:rPr>
              <a:t>Acidity, pH,  is determined by the concentration of H+ ions (measured in moles/L) and written as [H+] in a solution. In pure water [H+] = 0.0000001 mole/L of 1 E-7.</a:t>
            </a:r>
          </a:p>
        </p:txBody>
      </p:sp>
      <p:pic>
        <p:nvPicPr>
          <p:cNvPr id="6" name="Picture 5">
            <a:extLst>
              <a:ext uri="{FF2B5EF4-FFF2-40B4-BE49-F238E27FC236}">
                <a16:creationId xmlns:a16="http://schemas.microsoft.com/office/drawing/2014/main" id="{8CE786A7-EE6F-4849-9E73-0BB3C43AB942}"/>
              </a:ext>
            </a:extLst>
          </p:cNvPr>
          <p:cNvPicPr>
            <a:picLocks noChangeAspect="1"/>
          </p:cNvPicPr>
          <p:nvPr/>
        </p:nvPicPr>
        <p:blipFill>
          <a:blip r:embed="rId3"/>
          <a:stretch>
            <a:fillRect/>
          </a:stretch>
        </p:blipFill>
        <p:spPr>
          <a:xfrm>
            <a:off x="636359" y="3975582"/>
            <a:ext cx="10937294" cy="1219929"/>
          </a:xfrm>
          <a:prstGeom prst="rect">
            <a:avLst/>
          </a:prstGeom>
        </p:spPr>
      </p:pic>
      <p:pic>
        <p:nvPicPr>
          <p:cNvPr id="7" name="Picture 6">
            <a:extLst>
              <a:ext uri="{FF2B5EF4-FFF2-40B4-BE49-F238E27FC236}">
                <a16:creationId xmlns:a16="http://schemas.microsoft.com/office/drawing/2014/main" id="{823922C4-2A7D-1D44-B2A1-66B70B26FEC6}"/>
              </a:ext>
            </a:extLst>
          </p:cNvPr>
          <p:cNvPicPr>
            <a:picLocks noChangeAspect="1"/>
          </p:cNvPicPr>
          <p:nvPr/>
        </p:nvPicPr>
        <p:blipFill>
          <a:blip r:embed="rId4"/>
          <a:stretch>
            <a:fillRect/>
          </a:stretch>
        </p:blipFill>
        <p:spPr>
          <a:xfrm>
            <a:off x="666773" y="5332162"/>
            <a:ext cx="10614780" cy="1177862"/>
          </a:xfrm>
          <a:prstGeom prst="rect">
            <a:avLst/>
          </a:prstGeom>
        </p:spPr>
      </p:pic>
      <p:sp>
        <p:nvSpPr>
          <p:cNvPr id="14" name="TextBox 13">
            <a:extLst>
              <a:ext uri="{FF2B5EF4-FFF2-40B4-BE49-F238E27FC236}">
                <a16:creationId xmlns:a16="http://schemas.microsoft.com/office/drawing/2014/main" id="{98054F1E-53EC-F645-8E19-E9C00005FBEF}"/>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318445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8230138" cy="646331"/>
          </a:xfrm>
          <a:prstGeom prst="rect">
            <a:avLst/>
          </a:prstGeom>
          <a:noFill/>
        </p:spPr>
        <p:txBody>
          <a:bodyPr wrap="none" rtlCol="0">
            <a:spAutoFit/>
          </a:bodyPr>
          <a:lstStyle/>
          <a:p>
            <a:r>
              <a:rPr lang="en-US" sz="3600" b="1" dirty="0">
                <a:solidFill>
                  <a:prstClr val="white"/>
                </a:solidFill>
                <a:latin typeface="Candara"/>
                <a:cs typeface="Candara"/>
              </a:rPr>
              <a:t>Algebraic approaches to problem solving</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22380" y="755257"/>
            <a:ext cx="11684278" cy="954107"/>
          </a:xfrm>
          <a:prstGeom prst="rect">
            <a:avLst/>
          </a:prstGeom>
          <a:noFill/>
        </p:spPr>
        <p:txBody>
          <a:bodyPr wrap="square" rtlCol="0">
            <a:spAutoFit/>
          </a:bodyPr>
          <a:lstStyle/>
          <a:p>
            <a:pPr marL="14288"/>
            <a:r>
              <a:rPr lang="en-US" sz="2400" b="1" dirty="0">
                <a:latin typeface="Candara"/>
                <a:cs typeface="Candara"/>
              </a:rPr>
              <a:t>Four principles </a:t>
            </a:r>
            <a:r>
              <a:rPr lang="en-US" sz="2400" dirty="0">
                <a:latin typeface="Candara"/>
                <a:cs typeface="Candara"/>
              </a:rPr>
              <a:t>to apply when solving an equation:</a:t>
            </a:r>
          </a:p>
          <a:p>
            <a:pPr marL="14288"/>
            <a:endParaRPr lang="en-US" sz="800" dirty="0">
              <a:latin typeface="Candara"/>
              <a:cs typeface="Candara"/>
            </a:endParaRPr>
          </a:p>
          <a:p>
            <a:pPr marL="14287"/>
            <a:r>
              <a:rPr lang="en-US" sz="2400" dirty="0">
                <a:latin typeface="Candara"/>
                <a:cs typeface="Candara"/>
              </a:rPr>
              <a:t>1. Work towards solving the variable: (𝒙 )</a:t>
            </a:r>
          </a:p>
        </p:txBody>
      </p:sp>
      <p:sp>
        <p:nvSpPr>
          <p:cNvPr id="8" name="TextBox 7">
            <a:extLst>
              <a:ext uri="{FF2B5EF4-FFF2-40B4-BE49-F238E27FC236}">
                <a16:creationId xmlns:a16="http://schemas.microsoft.com/office/drawing/2014/main" id="{0D2ACC53-FE12-0E4A-91C6-04BBF52FBC26}"/>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
        <p:nvSpPr>
          <p:cNvPr id="7" name="TextBox 6">
            <a:extLst>
              <a:ext uri="{FF2B5EF4-FFF2-40B4-BE49-F238E27FC236}">
                <a16:creationId xmlns:a16="http://schemas.microsoft.com/office/drawing/2014/main" id="{6A16AB3E-1695-E34E-949F-3F26D7BC8F73}"/>
              </a:ext>
            </a:extLst>
          </p:cNvPr>
          <p:cNvSpPr txBox="1"/>
          <p:nvPr/>
        </p:nvSpPr>
        <p:spPr>
          <a:xfrm>
            <a:off x="222380" y="4362742"/>
            <a:ext cx="11684278" cy="461665"/>
          </a:xfrm>
          <a:prstGeom prst="rect">
            <a:avLst/>
          </a:prstGeom>
          <a:noFill/>
        </p:spPr>
        <p:txBody>
          <a:bodyPr wrap="square" rtlCol="0">
            <a:spAutoFit/>
          </a:bodyPr>
          <a:lstStyle/>
          <a:p>
            <a:pPr marL="412750" indent="-398463"/>
            <a:r>
              <a:rPr lang="en-US" sz="2400" dirty="0">
                <a:latin typeface="Candara"/>
                <a:cs typeface="Candara"/>
              </a:rPr>
              <a:t>3. Maintain balance: “What we do to one side, we must do to the other.”</a:t>
            </a:r>
          </a:p>
        </p:txBody>
      </p:sp>
      <p:sp>
        <p:nvSpPr>
          <p:cNvPr id="11" name="TextBox 10">
            <a:extLst>
              <a:ext uri="{FF2B5EF4-FFF2-40B4-BE49-F238E27FC236}">
                <a16:creationId xmlns:a16="http://schemas.microsoft.com/office/drawing/2014/main" id="{0ACC75A0-CB7E-2242-9EA1-B052BA4AB0B6}"/>
              </a:ext>
            </a:extLst>
          </p:cNvPr>
          <p:cNvSpPr txBox="1"/>
          <p:nvPr/>
        </p:nvSpPr>
        <p:spPr>
          <a:xfrm>
            <a:off x="222380" y="1881891"/>
            <a:ext cx="11684278" cy="2308324"/>
          </a:xfrm>
          <a:prstGeom prst="rect">
            <a:avLst/>
          </a:prstGeom>
          <a:noFill/>
        </p:spPr>
        <p:txBody>
          <a:bodyPr wrap="square" rtlCol="0">
            <a:spAutoFit/>
          </a:bodyPr>
          <a:lstStyle/>
          <a:p>
            <a:pPr marL="412750" indent="-398463"/>
            <a:r>
              <a:rPr lang="en-US" sz="2400" dirty="0">
                <a:latin typeface="Candara"/>
                <a:cs typeface="Candara"/>
              </a:rPr>
              <a:t>2. Use the opposite mathematical operation: Remove a constant or coefficient by doing the opposite operation on both sides:</a:t>
            </a:r>
          </a:p>
          <a:p>
            <a:pPr marL="869950" lvl="1" indent="-398463">
              <a:buFont typeface="Arial" panose="020B0604020202020204" pitchFamily="34" charset="0"/>
              <a:buChar char="•"/>
            </a:pPr>
            <a:r>
              <a:rPr lang="en-US" sz="2400" dirty="0">
                <a:latin typeface="Candara"/>
                <a:cs typeface="Candara"/>
              </a:rPr>
              <a:t>Opposite of × is ÷</a:t>
            </a:r>
          </a:p>
          <a:p>
            <a:pPr marL="869950" lvl="1" indent="-398463">
              <a:buFont typeface="Arial" panose="020B0604020202020204" pitchFamily="34" charset="0"/>
              <a:buChar char="•"/>
            </a:pPr>
            <a:r>
              <a:rPr lang="en-US" sz="2400" dirty="0">
                <a:latin typeface="Candara"/>
                <a:cs typeface="Candara"/>
              </a:rPr>
              <a:t>Opposite of + is –</a:t>
            </a:r>
          </a:p>
          <a:p>
            <a:pPr marL="869950" lvl="1" indent="-398463">
              <a:buFont typeface="Arial" panose="020B0604020202020204" pitchFamily="34" charset="0"/>
              <a:buChar char="•"/>
            </a:pPr>
            <a:r>
              <a:rPr lang="en-US" sz="2400" dirty="0">
                <a:latin typeface="Candara"/>
                <a:cs typeface="Candara"/>
              </a:rPr>
              <a:t>Opposite of 𝑥</a:t>
            </a:r>
            <a:r>
              <a:rPr lang="en-US" sz="3200" baseline="30000" dirty="0">
                <a:latin typeface="Candara"/>
                <a:cs typeface="Candara"/>
              </a:rPr>
              <a:t>2</a:t>
            </a:r>
            <a:r>
              <a:rPr lang="en-US" sz="2400" dirty="0">
                <a:latin typeface="Candara"/>
                <a:cs typeface="Candara"/>
              </a:rPr>
              <a:t> is √𝑥</a:t>
            </a:r>
          </a:p>
          <a:p>
            <a:pPr marL="869950" lvl="1" indent="-398463">
              <a:buFont typeface="Arial" panose="020B0604020202020204" pitchFamily="34" charset="0"/>
              <a:buChar char="•"/>
            </a:pPr>
            <a:r>
              <a:rPr lang="en-US" sz="2400" dirty="0">
                <a:latin typeface="Candara"/>
                <a:cs typeface="Candara"/>
              </a:rPr>
              <a:t>Opposite of √𝑥 𝑖s 𝑥</a:t>
            </a:r>
            <a:r>
              <a:rPr lang="en-US" sz="3200" baseline="30000" dirty="0">
                <a:latin typeface="Candara"/>
                <a:cs typeface="Candara"/>
              </a:rPr>
              <a:t>2</a:t>
            </a:r>
            <a:endParaRPr lang="en-US" sz="2400" baseline="30000" dirty="0">
              <a:latin typeface="Candara"/>
              <a:cs typeface="Candara"/>
            </a:endParaRPr>
          </a:p>
        </p:txBody>
      </p:sp>
      <p:sp>
        <p:nvSpPr>
          <p:cNvPr id="12" name="TextBox 11">
            <a:extLst>
              <a:ext uri="{FF2B5EF4-FFF2-40B4-BE49-F238E27FC236}">
                <a16:creationId xmlns:a16="http://schemas.microsoft.com/office/drawing/2014/main" id="{7BDE00BA-8CC0-5143-BB4A-B4BD902E84B8}"/>
              </a:ext>
            </a:extLst>
          </p:cNvPr>
          <p:cNvSpPr txBox="1"/>
          <p:nvPr/>
        </p:nvSpPr>
        <p:spPr>
          <a:xfrm>
            <a:off x="222380" y="4996934"/>
            <a:ext cx="11684278" cy="461665"/>
          </a:xfrm>
          <a:prstGeom prst="rect">
            <a:avLst/>
          </a:prstGeom>
          <a:noFill/>
        </p:spPr>
        <p:txBody>
          <a:bodyPr wrap="square" rtlCol="0">
            <a:spAutoFit/>
          </a:bodyPr>
          <a:lstStyle/>
          <a:p>
            <a:pPr marL="412750" indent="-398463"/>
            <a:r>
              <a:rPr lang="en-US" sz="2400" dirty="0">
                <a:latin typeface="Candara"/>
                <a:cs typeface="Candara"/>
              </a:rPr>
              <a:t>4. Check: Substitute the value back into the equation to see if the solution is correct.</a:t>
            </a:r>
          </a:p>
        </p:txBody>
      </p:sp>
    </p:spTree>
    <p:extLst>
      <p:ext uri="{BB962C8B-B14F-4D97-AF65-F5344CB8AC3E}">
        <p14:creationId xmlns:p14="http://schemas.microsoft.com/office/powerpoint/2010/main" val="35211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84225" cy="646331"/>
          </a:xfrm>
          <a:prstGeom prst="rect">
            <a:avLst/>
          </a:prstGeom>
          <a:noFill/>
        </p:spPr>
        <p:txBody>
          <a:bodyPr wrap="none" rtlCol="0">
            <a:spAutoFit/>
          </a:bodyPr>
          <a:lstStyle/>
          <a:p>
            <a:r>
              <a:rPr lang="en-US" sz="3600" b="1" dirty="0">
                <a:solidFill>
                  <a:prstClr val="white"/>
                </a:solidFill>
                <a:latin typeface="Candara"/>
                <a:cs typeface="Candara"/>
              </a:rPr>
              <a:t>Examples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pic>
        <p:nvPicPr>
          <p:cNvPr id="6" name="Picture 5">
            <a:extLst>
              <a:ext uri="{FF2B5EF4-FFF2-40B4-BE49-F238E27FC236}">
                <a16:creationId xmlns:a16="http://schemas.microsoft.com/office/drawing/2014/main" id="{768704D0-6D17-3549-9C13-3E1DABD910A6}"/>
              </a:ext>
            </a:extLst>
          </p:cNvPr>
          <p:cNvPicPr>
            <a:picLocks noChangeAspect="1"/>
          </p:cNvPicPr>
          <p:nvPr/>
        </p:nvPicPr>
        <p:blipFill>
          <a:blip r:embed="rId3"/>
          <a:stretch>
            <a:fillRect/>
          </a:stretch>
        </p:blipFill>
        <p:spPr>
          <a:xfrm>
            <a:off x="1447080" y="1214201"/>
            <a:ext cx="9297840" cy="4433779"/>
          </a:xfrm>
          <a:prstGeom prst="rect">
            <a:avLst/>
          </a:prstGeom>
        </p:spPr>
      </p:pic>
      <p:sp>
        <p:nvSpPr>
          <p:cNvPr id="2" name="Curved Right Arrow 1">
            <a:extLst>
              <a:ext uri="{FF2B5EF4-FFF2-40B4-BE49-F238E27FC236}">
                <a16:creationId xmlns:a16="http://schemas.microsoft.com/office/drawing/2014/main" id="{B5210997-9F84-F542-A7ED-9D29C76F0EE9}"/>
              </a:ext>
            </a:extLst>
          </p:cNvPr>
          <p:cNvSpPr/>
          <p:nvPr/>
        </p:nvSpPr>
        <p:spPr>
          <a:xfrm>
            <a:off x="464695" y="3114642"/>
            <a:ext cx="822487" cy="1262486"/>
          </a:xfrm>
          <a:prstGeom prst="curvedRightArrow">
            <a:avLst/>
          </a:prstGeom>
          <a:noFill/>
          <a:ln>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a:extLst>
              <a:ext uri="{FF2B5EF4-FFF2-40B4-BE49-F238E27FC236}">
                <a16:creationId xmlns:a16="http://schemas.microsoft.com/office/drawing/2014/main" id="{E918B737-8C90-A74F-839B-905F7C51C683}"/>
              </a:ext>
            </a:extLst>
          </p:cNvPr>
          <p:cNvSpPr/>
          <p:nvPr/>
        </p:nvSpPr>
        <p:spPr>
          <a:xfrm flipH="1">
            <a:off x="10744919" y="2607474"/>
            <a:ext cx="822487" cy="1769654"/>
          </a:xfrm>
          <a:prstGeom prst="curvedRightArrow">
            <a:avLst/>
          </a:prstGeom>
          <a:noFill/>
          <a:ln>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5414298-EE24-8D4B-BEC1-F4CA7590FBE5}"/>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1405457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 y="13855"/>
            <a:ext cx="1146456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2454" y="13686"/>
            <a:ext cx="2624436" cy="646331"/>
          </a:xfrm>
          <a:prstGeom prst="rect">
            <a:avLst/>
          </a:prstGeom>
          <a:noFill/>
        </p:spPr>
        <p:txBody>
          <a:bodyPr wrap="none" rtlCol="0">
            <a:spAutoFit/>
          </a:bodyPr>
          <a:lstStyle/>
          <a:p>
            <a:pPr defTabSz="914400"/>
            <a:r>
              <a:rPr lang="en-US" sz="3600" b="1" dirty="0">
                <a:solidFill>
                  <a:prstClr val="white"/>
                </a:solidFill>
                <a:latin typeface="Candara"/>
                <a:cs typeface="Candara"/>
              </a:rPr>
              <a:t>1.2: Can you?</a:t>
            </a:r>
          </a:p>
        </p:txBody>
      </p:sp>
      <p:sp>
        <p:nvSpPr>
          <p:cNvPr id="2" name="TextBox 1"/>
          <p:cNvSpPr txBox="1"/>
          <p:nvPr/>
        </p:nvSpPr>
        <p:spPr>
          <a:xfrm>
            <a:off x="483454" y="903813"/>
            <a:ext cx="11188933" cy="461665"/>
          </a:xfrm>
          <a:prstGeom prst="rect">
            <a:avLst/>
          </a:prstGeom>
          <a:noFill/>
        </p:spPr>
        <p:txBody>
          <a:bodyPr wrap="square" rtlCol="0">
            <a:spAutoFit/>
          </a:bodyPr>
          <a:lstStyle/>
          <a:p>
            <a:r>
              <a:rPr lang="en-US" sz="2400" dirty="0">
                <a:latin typeface="Candara"/>
                <a:cs typeface="Candara"/>
              </a:rPr>
              <a:t>(1) Decode PEMDAS and use it as order of operations?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78421" y="11349"/>
            <a:ext cx="697500" cy="697500"/>
          </a:xfrm>
          <a:prstGeom prst="rect">
            <a:avLst/>
          </a:prstGeom>
        </p:spPr>
      </p:pic>
      <p:sp>
        <p:nvSpPr>
          <p:cNvPr id="12" name="TextBox 11"/>
          <p:cNvSpPr txBox="1"/>
          <p:nvPr/>
        </p:nvSpPr>
        <p:spPr>
          <a:xfrm>
            <a:off x="483454" y="1650706"/>
            <a:ext cx="11188933" cy="461665"/>
          </a:xfrm>
          <a:prstGeom prst="rect">
            <a:avLst/>
          </a:prstGeom>
          <a:noFill/>
        </p:spPr>
        <p:txBody>
          <a:bodyPr wrap="square" rtlCol="0">
            <a:spAutoFit/>
          </a:bodyPr>
          <a:lstStyle/>
          <a:p>
            <a:r>
              <a:rPr lang="en-US" sz="2400" dirty="0">
                <a:latin typeface="Candara"/>
                <a:cs typeface="Candara"/>
              </a:rPr>
              <a:t>(2) Calculate percentages?</a:t>
            </a:r>
          </a:p>
        </p:txBody>
      </p:sp>
      <p:sp>
        <p:nvSpPr>
          <p:cNvPr id="13" name="TextBox 12"/>
          <p:cNvSpPr txBox="1"/>
          <p:nvPr/>
        </p:nvSpPr>
        <p:spPr>
          <a:xfrm>
            <a:off x="483454" y="2397599"/>
            <a:ext cx="11188933" cy="461665"/>
          </a:xfrm>
          <a:prstGeom prst="rect">
            <a:avLst/>
          </a:prstGeom>
          <a:noFill/>
        </p:spPr>
        <p:txBody>
          <a:bodyPr wrap="square" rtlCol="0">
            <a:spAutoFit/>
          </a:bodyPr>
          <a:lstStyle/>
          <a:p>
            <a:r>
              <a:rPr lang="en-US" sz="2400" dirty="0">
                <a:latin typeface="Candara"/>
                <a:cs typeface="Candara"/>
              </a:rPr>
              <a:t>(3) Calculate ratios and understand how they differ from fractions?</a:t>
            </a:r>
          </a:p>
        </p:txBody>
      </p:sp>
      <p:sp>
        <p:nvSpPr>
          <p:cNvPr id="14" name="TextBox 13"/>
          <p:cNvSpPr txBox="1"/>
          <p:nvPr/>
        </p:nvSpPr>
        <p:spPr>
          <a:xfrm>
            <a:off x="483454" y="3144492"/>
            <a:ext cx="11188933" cy="461665"/>
          </a:xfrm>
          <a:prstGeom prst="rect">
            <a:avLst/>
          </a:prstGeom>
          <a:noFill/>
        </p:spPr>
        <p:txBody>
          <a:bodyPr wrap="square" rtlCol="0">
            <a:spAutoFit/>
          </a:bodyPr>
          <a:lstStyle/>
          <a:p>
            <a:r>
              <a:rPr lang="en-US" sz="2400" dirty="0">
                <a:latin typeface="Candara"/>
                <a:cs typeface="Candara"/>
              </a:rPr>
              <a:t>(4) Understand what exponents are and how to deal with them?</a:t>
            </a:r>
          </a:p>
        </p:txBody>
      </p:sp>
      <p:sp>
        <p:nvSpPr>
          <p:cNvPr id="15" name="TextBox 14"/>
          <p:cNvSpPr txBox="1"/>
          <p:nvPr/>
        </p:nvSpPr>
        <p:spPr>
          <a:xfrm>
            <a:off x="483454" y="3891385"/>
            <a:ext cx="11188933" cy="830997"/>
          </a:xfrm>
          <a:prstGeom prst="rect">
            <a:avLst/>
          </a:prstGeom>
          <a:noFill/>
        </p:spPr>
        <p:txBody>
          <a:bodyPr wrap="square" rtlCol="0">
            <a:spAutoFit/>
          </a:bodyPr>
          <a:lstStyle/>
          <a:p>
            <a:pPr marL="468313" indent="-455613"/>
            <a:r>
              <a:rPr lang="en-US" sz="2400" dirty="0">
                <a:latin typeface="Candara"/>
                <a:cs typeface="Candara"/>
              </a:rPr>
              <a:t>(5) Use scientific notation and use the EE button of your calculator to make use of scientific notation easier?</a:t>
            </a:r>
          </a:p>
        </p:txBody>
      </p:sp>
      <p:sp>
        <p:nvSpPr>
          <p:cNvPr id="10" name="TextBox 9">
            <a:extLst>
              <a:ext uri="{FF2B5EF4-FFF2-40B4-BE49-F238E27FC236}">
                <a16:creationId xmlns:a16="http://schemas.microsoft.com/office/drawing/2014/main" id="{27D24831-7972-8649-9228-611E02856F40}"/>
              </a:ext>
            </a:extLst>
          </p:cNvPr>
          <p:cNvSpPr txBox="1"/>
          <p:nvPr/>
        </p:nvSpPr>
        <p:spPr>
          <a:xfrm>
            <a:off x="501533" y="5007610"/>
            <a:ext cx="11188933" cy="830997"/>
          </a:xfrm>
          <a:prstGeom prst="rect">
            <a:avLst/>
          </a:prstGeom>
          <a:noFill/>
        </p:spPr>
        <p:txBody>
          <a:bodyPr wrap="square" rtlCol="0">
            <a:spAutoFit/>
          </a:bodyPr>
          <a:lstStyle/>
          <a:p>
            <a:pPr marL="468313" indent="-455613"/>
            <a:r>
              <a:rPr lang="en-US" sz="2400" dirty="0">
                <a:latin typeface="Candara"/>
                <a:cs typeface="Candara"/>
              </a:rPr>
              <a:t>(6) Understand that log</a:t>
            </a:r>
            <a:r>
              <a:rPr lang="en-US" sz="2800" baseline="-25000" dirty="0">
                <a:latin typeface="Candara"/>
                <a:cs typeface="Candara"/>
              </a:rPr>
              <a:t>10</a:t>
            </a:r>
            <a:r>
              <a:rPr lang="en-US" sz="2400" dirty="0">
                <a:latin typeface="Candara"/>
                <a:cs typeface="Candara"/>
              </a:rPr>
              <a:t> represents 10-fold change and how logs are used to calculate pH?</a:t>
            </a:r>
          </a:p>
        </p:txBody>
      </p:sp>
      <p:sp>
        <p:nvSpPr>
          <p:cNvPr id="11" name="TextBox 10">
            <a:extLst>
              <a:ext uri="{FF2B5EF4-FFF2-40B4-BE49-F238E27FC236}">
                <a16:creationId xmlns:a16="http://schemas.microsoft.com/office/drawing/2014/main" id="{8FFACF58-D202-6744-9123-9E2E47F7DD88}"/>
              </a:ext>
            </a:extLst>
          </p:cNvPr>
          <p:cNvSpPr txBox="1"/>
          <p:nvPr/>
        </p:nvSpPr>
        <p:spPr>
          <a:xfrm>
            <a:off x="519612" y="6123838"/>
            <a:ext cx="11188933" cy="461665"/>
          </a:xfrm>
          <a:prstGeom prst="rect">
            <a:avLst/>
          </a:prstGeom>
          <a:noFill/>
        </p:spPr>
        <p:txBody>
          <a:bodyPr wrap="square" rtlCol="0">
            <a:spAutoFit/>
          </a:bodyPr>
          <a:lstStyle/>
          <a:p>
            <a:r>
              <a:rPr lang="en-US" sz="2400" dirty="0">
                <a:latin typeface="Candara"/>
                <a:cs typeface="Candara"/>
              </a:rPr>
              <a:t>(7) Use algebraic skills to rearrange equations to solve for each variable?</a:t>
            </a:r>
          </a:p>
        </p:txBody>
      </p:sp>
    </p:spTree>
    <p:extLst>
      <p:ext uri="{BB962C8B-B14F-4D97-AF65-F5344CB8AC3E}">
        <p14:creationId xmlns:p14="http://schemas.microsoft.com/office/powerpoint/2010/main" val="2531541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1436" y="-2506"/>
            <a:ext cx="697500" cy="697500"/>
          </a:xfrm>
          <a:prstGeom prst="rect">
            <a:avLst/>
          </a:prstGeom>
        </p:spPr>
      </p:pic>
      <p:sp>
        <p:nvSpPr>
          <p:cNvPr id="17" name="TextBox 16">
            <a:extLst>
              <a:ext uri="{FF2B5EF4-FFF2-40B4-BE49-F238E27FC236}">
                <a16:creationId xmlns:a16="http://schemas.microsoft.com/office/drawing/2014/main" id="{85FA57D3-E415-E640-AC1B-A762E7621A0B}"/>
              </a:ext>
            </a:extLst>
          </p:cNvPr>
          <p:cNvSpPr txBox="1"/>
          <p:nvPr/>
        </p:nvSpPr>
        <p:spPr>
          <a:xfrm>
            <a:off x="122776" y="17348"/>
            <a:ext cx="9099626" cy="646331"/>
          </a:xfrm>
          <a:prstGeom prst="rect">
            <a:avLst/>
          </a:prstGeom>
          <a:noFill/>
        </p:spPr>
        <p:txBody>
          <a:bodyPr wrap="square" rtlCol="0">
            <a:spAutoFit/>
          </a:bodyPr>
          <a:lstStyle/>
          <a:p>
            <a:r>
              <a:rPr lang="en-US" sz="3600" b="1" dirty="0">
                <a:solidFill>
                  <a:prstClr val="white"/>
                </a:solidFill>
                <a:latin typeface="Candara"/>
                <a:cs typeface="Candara"/>
              </a:rPr>
              <a:t>1.2: Assignments</a:t>
            </a:r>
          </a:p>
        </p:txBody>
      </p:sp>
      <p:sp>
        <p:nvSpPr>
          <p:cNvPr id="22" name="TextBox 21">
            <a:extLst>
              <a:ext uri="{FF2B5EF4-FFF2-40B4-BE49-F238E27FC236}">
                <a16:creationId xmlns:a16="http://schemas.microsoft.com/office/drawing/2014/main" id="{66178D0D-E5EE-2646-ADEE-D7C88082699F}"/>
              </a:ext>
            </a:extLst>
          </p:cNvPr>
          <p:cNvSpPr txBox="1"/>
          <p:nvPr/>
        </p:nvSpPr>
        <p:spPr>
          <a:xfrm>
            <a:off x="329560" y="960141"/>
            <a:ext cx="11171875" cy="461665"/>
          </a:xfrm>
          <a:prstGeom prst="rect">
            <a:avLst/>
          </a:prstGeom>
          <a:noFill/>
        </p:spPr>
        <p:txBody>
          <a:bodyPr wrap="square" rtlCol="0">
            <a:spAutoFit/>
          </a:bodyPr>
          <a:lstStyle/>
          <a:p>
            <a:pPr marL="463550" indent="-452438"/>
            <a:r>
              <a:rPr lang="en-US" sz="2400" b="1" dirty="0">
                <a:latin typeface="Candara"/>
                <a:cs typeface="Candara"/>
              </a:rPr>
              <a:t>Canvas: Quick review questions quiz 1.2</a:t>
            </a:r>
          </a:p>
        </p:txBody>
      </p:sp>
      <p:sp>
        <p:nvSpPr>
          <p:cNvPr id="11" name="TextBox 10">
            <a:extLst>
              <a:ext uri="{FF2B5EF4-FFF2-40B4-BE49-F238E27FC236}">
                <a16:creationId xmlns:a16="http://schemas.microsoft.com/office/drawing/2014/main" id="{25355BAD-5412-D644-A97D-F4F7499BD416}"/>
              </a:ext>
            </a:extLst>
          </p:cNvPr>
          <p:cNvSpPr txBox="1"/>
          <p:nvPr/>
        </p:nvSpPr>
        <p:spPr>
          <a:xfrm>
            <a:off x="323698" y="1611835"/>
            <a:ext cx="11171875" cy="461665"/>
          </a:xfrm>
          <a:prstGeom prst="rect">
            <a:avLst/>
          </a:prstGeom>
          <a:noFill/>
        </p:spPr>
        <p:txBody>
          <a:bodyPr wrap="square" rtlCol="0">
            <a:spAutoFit/>
          </a:bodyPr>
          <a:lstStyle/>
          <a:p>
            <a:pPr marL="463550" indent="-452438"/>
            <a:r>
              <a:rPr lang="en-US" sz="2400" b="1" dirty="0">
                <a:latin typeface="Candara"/>
                <a:cs typeface="Candara"/>
              </a:rPr>
              <a:t>Canvas: </a:t>
            </a:r>
            <a:r>
              <a:rPr lang="en-US" sz="2400" b="1" i="1" dirty="0">
                <a:latin typeface="Candara"/>
                <a:cs typeface="Candara"/>
              </a:rPr>
              <a:t>Math skills review worksheet, week 1 lab</a:t>
            </a:r>
          </a:p>
        </p:txBody>
      </p:sp>
      <p:sp>
        <p:nvSpPr>
          <p:cNvPr id="7" name="TextBox 6">
            <a:extLst>
              <a:ext uri="{FF2B5EF4-FFF2-40B4-BE49-F238E27FC236}">
                <a16:creationId xmlns:a16="http://schemas.microsoft.com/office/drawing/2014/main" id="{C752EE23-8261-7040-A865-800E51333122}"/>
              </a:ext>
            </a:extLst>
          </p:cNvPr>
          <p:cNvSpPr txBox="1"/>
          <p:nvPr/>
        </p:nvSpPr>
        <p:spPr>
          <a:xfrm>
            <a:off x="323697" y="2376478"/>
            <a:ext cx="11171875" cy="3170099"/>
          </a:xfrm>
          <a:prstGeom prst="rect">
            <a:avLst/>
          </a:prstGeom>
          <a:solidFill>
            <a:schemeClr val="bg1"/>
          </a:solid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b="1" dirty="0">
              <a:latin typeface="Candara"/>
              <a:cs typeface="Candara"/>
            </a:endParaRPr>
          </a:p>
          <a:p>
            <a:pPr marL="463550" indent="-452438">
              <a:buFont typeface="Arial" panose="020B0604020202020204" pitchFamily="34" charset="0"/>
              <a:buChar char="•"/>
            </a:pPr>
            <a:r>
              <a:rPr lang="en-US" sz="2400" dirty="0">
                <a:latin typeface="Candara" panose="020E0502030303020204" pitchFamily="34" charset="0"/>
              </a:rPr>
              <a:t>‘Math review for general chemistry’ (</a:t>
            </a:r>
            <a:r>
              <a:rPr lang="en-US" sz="2400" dirty="0" err="1">
                <a:latin typeface="Candara" panose="020E0502030303020204" pitchFamily="34" charset="0"/>
              </a:rPr>
              <a:t>ChemTutor</a:t>
            </a:r>
            <a:r>
              <a:rPr lang="en-US" sz="2400" dirty="0">
                <a:latin typeface="Candara" panose="020E0502030303020204" pitchFamily="34" charset="0"/>
              </a:rPr>
              <a:t> BYU)</a:t>
            </a:r>
            <a:br>
              <a:rPr lang="en-US" sz="2400" dirty="0">
                <a:latin typeface="Candara" panose="020E0502030303020204" pitchFamily="34" charset="0"/>
              </a:rPr>
            </a:br>
            <a:r>
              <a:rPr lang="en-US" sz="2400" dirty="0">
                <a:latin typeface="Candara" panose="020E0502030303020204" pitchFamily="34" charset="0"/>
                <a:hlinkClick r:id="rId3"/>
              </a:rPr>
              <a:t>https://www.youtube.com/watch?v=qaVtqsk8wnQ</a:t>
            </a:r>
            <a:r>
              <a:rPr lang="en-US" sz="2400" dirty="0">
                <a:latin typeface="Candara" panose="020E0502030303020204" pitchFamily="34" charset="0"/>
              </a:rPr>
              <a:t> </a:t>
            </a:r>
            <a:r>
              <a:rPr lang="en-US" sz="2400" b="1" dirty="0">
                <a:latin typeface="Candara" panose="020E0502030303020204" pitchFamily="34" charset="0"/>
              </a:rPr>
              <a:t> </a:t>
            </a:r>
          </a:p>
          <a:p>
            <a:pPr marL="11112"/>
            <a:endParaRPr lang="en-US" sz="10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'Scientific notation: introduction' (Tyler DeWitt)</a:t>
            </a:r>
            <a:br>
              <a:rPr lang="en-US" sz="2400" dirty="0">
                <a:latin typeface="Candara" panose="020E0502030303020204" pitchFamily="34" charset="0"/>
              </a:rPr>
            </a:br>
            <a:r>
              <a:rPr lang="en-US" sz="2400" dirty="0">
                <a:latin typeface="Candara" panose="020E0502030303020204" pitchFamily="34" charset="0"/>
                <a:hlinkClick r:id="rId4"/>
              </a:rPr>
              <a:t>https://www.youtube.com/watch?v=Dme-G4rc6NI&amp;index=3&amp;list=PLwMsXymZ2TfS1Ow44o3CvmZXU3GeTjR4N</a:t>
            </a:r>
            <a:r>
              <a:rPr lang="en-US" sz="2400" dirty="0">
                <a:latin typeface="Candara" panose="020E0502030303020204" pitchFamily="34" charset="0"/>
              </a:rPr>
              <a:t> </a:t>
            </a:r>
          </a:p>
          <a:p>
            <a:pPr marL="11112"/>
            <a:endParaRPr lang="en-US" sz="1200" i="1" dirty="0">
              <a:latin typeface="Candara" panose="020E0502030303020204" pitchFamily="34" charset="0"/>
            </a:endParaRPr>
          </a:p>
          <a:p>
            <a:pPr marL="463550" indent="-452438">
              <a:buFont typeface="Arial" panose="020B0604020202020204" pitchFamily="34" charset="0"/>
              <a:buChar char="•"/>
            </a:pPr>
            <a:r>
              <a:rPr lang="en-US" sz="2400" i="1" dirty="0">
                <a:latin typeface="Candara" panose="020E0502030303020204" pitchFamily="34" charset="0"/>
              </a:rPr>
              <a:t>…this first video leads to a series of videos on scientific notation</a:t>
            </a:r>
          </a:p>
        </p:txBody>
      </p:sp>
    </p:spTree>
    <p:extLst>
      <p:ext uri="{BB962C8B-B14F-4D97-AF65-F5344CB8AC3E}">
        <p14:creationId xmlns:p14="http://schemas.microsoft.com/office/powerpoint/2010/main" val="4204038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8" y="0"/>
            <a:ext cx="1145070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630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
        <p:nvSpPr>
          <p:cNvPr id="8" name="TextBox 7"/>
          <p:cNvSpPr txBox="1"/>
          <p:nvPr/>
        </p:nvSpPr>
        <p:spPr>
          <a:xfrm>
            <a:off x="1097756" y="890261"/>
            <a:ext cx="11011122" cy="4005392"/>
          </a:xfrm>
          <a:prstGeom prst="rect">
            <a:avLst/>
          </a:prstGeom>
          <a:noFill/>
        </p:spPr>
        <p:txBody>
          <a:bodyPr wrap="square" rtlCol="0">
            <a:spAutoFit/>
          </a:bodyPr>
          <a:lstStyle/>
          <a:p>
            <a:pPr marL="52388" lvl="1">
              <a:lnSpc>
                <a:spcPct val="150000"/>
              </a:lnSpc>
            </a:pPr>
            <a:r>
              <a:rPr lang="en-US" sz="2800" b="1" dirty="0">
                <a:latin typeface="Candara"/>
                <a:cs typeface="Candara"/>
              </a:rPr>
              <a:t>1.3: Measurements: units, derived units and unit prefixes</a:t>
            </a:r>
          </a:p>
          <a:p>
            <a:pPr lvl="1" indent="-457200">
              <a:lnSpc>
                <a:spcPct val="150000"/>
              </a:lnSpc>
              <a:buFont typeface="Arial"/>
              <a:buChar char="•"/>
            </a:pPr>
            <a:r>
              <a:rPr lang="en-US" sz="2400" dirty="0">
                <a:latin typeface="Candara"/>
                <a:cs typeface="Candara"/>
              </a:rPr>
              <a:t>Explain the process of measurement</a:t>
            </a:r>
          </a:p>
          <a:p>
            <a:pPr lvl="1" indent="-457200">
              <a:lnSpc>
                <a:spcPct val="150000"/>
              </a:lnSpc>
              <a:buFont typeface="Arial"/>
              <a:buChar char="•"/>
            </a:pPr>
            <a:r>
              <a:rPr lang="en-US" sz="2400" dirty="0">
                <a:latin typeface="Candara"/>
                <a:cs typeface="Candara"/>
              </a:rPr>
              <a:t>Identify the three basic parts of a quantity</a:t>
            </a:r>
          </a:p>
          <a:p>
            <a:pPr lvl="1" indent="-457200">
              <a:lnSpc>
                <a:spcPct val="150000"/>
              </a:lnSpc>
              <a:buFont typeface="Arial"/>
              <a:buChar char="•"/>
            </a:pPr>
            <a:r>
              <a:rPr lang="en-US" sz="2400" dirty="0">
                <a:latin typeface="Candara"/>
                <a:cs typeface="Candara"/>
              </a:rPr>
              <a:t>Describe properties and units of length, mass, volume, density, temperature, and time</a:t>
            </a:r>
          </a:p>
          <a:p>
            <a:pPr lvl="1" indent="-457200">
              <a:lnSpc>
                <a:spcPct val="150000"/>
              </a:lnSpc>
              <a:buFont typeface="Arial"/>
              <a:buChar char="•"/>
            </a:pPr>
            <a:r>
              <a:rPr lang="en-US" sz="2400" dirty="0">
                <a:latin typeface="Candara"/>
                <a:cs typeface="Candara"/>
              </a:rPr>
              <a:t>Uncertainty and significant digits</a:t>
            </a:r>
          </a:p>
          <a:p>
            <a:pPr lvl="1" indent="-457200">
              <a:lnSpc>
                <a:spcPct val="150000"/>
              </a:lnSpc>
              <a:buFont typeface="Arial"/>
              <a:buChar char="•"/>
            </a:pPr>
            <a:r>
              <a:rPr lang="en-US" sz="2400" dirty="0">
                <a:latin typeface="Candara"/>
                <a:cs typeface="Candara"/>
              </a:rPr>
              <a:t>Perform basic unit calculations and conversions in English and metric systems</a:t>
            </a: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78410" y="-2506"/>
            <a:ext cx="697500" cy="697500"/>
          </a:xfrm>
          <a:prstGeom prst="rect">
            <a:avLst/>
          </a:prstGeom>
        </p:spPr>
      </p:pic>
      <p:sp>
        <p:nvSpPr>
          <p:cNvPr id="9" name="Right Arrow 8">
            <a:extLst>
              <a:ext uri="{FF2B5EF4-FFF2-40B4-BE49-F238E27FC236}">
                <a16:creationId xmlns:a16="http://schemas.microsoft.com/office/drawing/2014/main" id="{56FB8A6F-42B5-0040-A78C-A27033DCD73A}"/>
              </a:ext>
            </a:extLst>
          </p:cNvPr>
          <p:cNvSpPr/>
          <p:nvPr/>
        </p:nvSpPr>
        <p:spPr>
          <a:xfrm>
            <a:off x="557746" y="1141823"/>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A17C2D-97B4-244F-8C81-F63FC1A4E173}"/>
              </a:ext>
            </a:extLst>
          </p:cNvPr>
          <p:cNvSpPr txBox="1"/>
          <p:nvPr/>
        </p:nvSpPr>
        <p:spPr>
          <a:xfrm>
            <a:off x="8310868" y="6370609"/>
            <a:ext cx="3772186" cy="400110"/>
          </a:xfrm>
          <a:prstGeom prst="rect">
            <a:avLst/>
          </a:prstGeom>
          <a:noFill/>
        </p:spPr>
        <p:txBody>
          <a:bodyPr wrap="none" rtlCol="0">
            <a:spAutoFit/>
          </a:bodyPr>
          <a:lstStyle/>
          <a:p>
            <a:r>
              <a:rPr lang="en-US" sz="2000" b="1" dirty="0">
                <a:latin typeface="Candara" panose="020E0502030303020204" pitchFamily="34" charset="0"/>
              </a:rPr>
              <a:t>OpenStax Chemistry 2/e p.29 - 36</a:t>
            </a:r>
          </a:p>
        </p:txBody>
      </p:sp>
      <p:sp>
        <p:nvSpPr>
          <p:cNvPr id="10" name="TextBox 9">
            <a:extLst>
              <a:ext uri="{FF2B5EF4-FFF2-40B4-BE49-F238E27FC236}">
                <a16:creationId xmlns:a16="http://schemas.microsoft.com/office/drawing/2014/main" id="{D3CE2507-55F3-9C43-B726-51C01E611394}"/>
              </a:ext>
            </a:extLst>
          </p:cNvPr>
          <p:cNvSpPr txBox="1"/>
          <p:nvPr/>
        </p:nvSpPr>
        <p:spPr>
          <a:xfrm>
            <a:off x="1251285" y="4972888"/>
            <a:ext cx="9836347" cy="1200329"/>
          </a:xfrm>
          <a:prstGeom prst="rect">
            <a:avLst/>
          </a:prstGeom>
          <a:noFill/>
        </p:spPr>
        <p:txBody>
          <a:bodyPr wrap="none" rtlCol="0">
            <a:spAutoFit/>
          </a:bodyPr>
          <a:lstStyle/>
          <a:p>
            <a:r>
              <a:rPr lang="en-US" sz="2400" b="1" dirty="0">
                <a:latin typeface="Candara" panose="020E0502030303020204" pitchFamily="34" charset="0"/>
              </a:rPr>
              <a:t>Resources on Canvas:</a:t>
            </a:r>
          </a:p>
          <a:p>
            <a:pPr marL="342900" indent="-342900">
              <a:buFont typeface="Arial" panose="020B0604020202020204" pitchFamily="34" charset="0"/>
              <a:buChar char="•"/>
            </a:pPr>
            <a:r>
              <a:rPr lang="en-US" sz="2400" dirty="0">
                <a:latin typeface="Candara" panose="020E0502030303020204" pitchFamily="34" charset="0"/>
              </a:rPr>
              <a:t>Chemistry conversion factors chart</a:t>
            </a:r>
          </a:p>
          <a:p>
            <a:pPr marL="342900" indent="-342900">
              <a:buFont typeface="Arial" panose="020B0604020202020204" pitchFamily="34" charset="0"/>
              <a:buChar char="•"/>
            </a:pPr>
            <a:r>
              <a:rPr lang="en-US" sz="2400" dirty="0">
                <a:latin typeface="Candara" panose="020E0502030303020204" pitchFamily="34" charset="0"/>
              </a:rPr>
              <a:t>Quick guide to metric prefixes, scientific notation and significant figures</a:t>
            </a:r>
          </a:p>
        </p:txBody>
      </p:sp>
    </p:spTree>
    <p:extLst>
      <p:ext uri="{BB962C8B-B14F-4D97-AF65-F5344CB8AC3E}">
        <p14:creationId xmlns:p14="http://schemas.microsoft.com/office/powerpoint/2010/main" val="1242152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568919" cy="3416320"/>
          </a:xfrm>
          <a:prstGeom prst="rect">
            <a:avLst/>
          </a:prstGeom>
          <a:noFill/>
        </p:spPr>
        <p:txBody>
          <a:bodyPr wrap="non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Chemistry is the </a:t>
            </a:r>
            <a:r>
              <a:rPr lang="en-US" sz="2800" b="1" i="1" dirty="0">
                <a:latin typeface="Candara"/>
                <a:cs typeface="Candara"/>
              </a:rPr>
              <a:t>systematic study </a:t>
            </a:r>
            <a:r>
              <a:rPr lang="en-US" sz="2800" i="1" dirty="0">
                <a:latin typeface="Candara"/>
                <a:cs typeface="Candara"/>
              </a:rPr>
              <a:t>of</a:t>
            </a:r>
            <a:r>
              <a:rPr lang="en-US" sz="2800" b="1" i="1" dirty="0">
                <a:latin typeface="Candara"/>
                <a:cs typeface="Candara"/>
              </a:rPr>
              <a:t> </a:t>
            </a:r>
            <a:r>
              <a:rPr lang="en-US" sz="2800" i="1" dirty="0">
                <a:latin typeface="Candara"/>
                <a:cs typeface="Candara"/>
              </a:rPr>
              <a:t>the </a:t>
            </a:r>
            <a:r>
              <a:rPr lang="en-US" sz="2800" b="1" i="1" dirty="0">
                <a:latin typeface="Candara"/>
                <a:cs typeface="Candara"/>
              </a:rPr>
              <a:t>changes</a:t>
            </a:r>
            <a:r>
              <a:rPr lang="en-US" sz="2800" i="1" dirty="0">
                <a:latin typeface="Candara"/>
                <a:cs typeface="Candara"/>
              </a:rPr>
              <a:t> matter undergoes.</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Dimensional analysis allows us to </a:t>
            </a:r>
            <a:r>
              <a:rPr lang="en-US" sz="2800" b="1" i="1" dirty="0">
                <a:latin typeface="Candara"/>
                <a:cs typeface="Candara"/>
              </a:rPr>
              <a:t>quantitate chemical change</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795633"/>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Tree>
    <p:extLst>
      <p:ext uri="{BB962C8B-B14F-4D97-AF65-F5344CB8AC3E}">
        <p14:creationId xmlns:p14="http://schemas.microsoft.com/office/powerpoint/2010/main" val="1227626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 y="0"/>
            <a:ext cx="11476751" cy="68138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91" y="-169"/>
            <a:ext cx="7295587" cy="646331"/>
          </a:xfrm>
          <a:prstGeom prst="rect">
            <a:avLst/>
          </a:prstGeom>
          <a:noFill/>
        </p:spPr>
        <p:txBody>
          <a:bodyPr wrap="none" rtlCol="0">
            <a:spAutoFit/>
          </a:bodyPr>
          <a:lstStyle/>
          <a:p>
            <a:pPr defTabSz="914400"/>
            <a:r>
              <a:rPr lang="en-US" sz="3600" b="1" dirty="0">
                <a:solidFill>
                  <a:prstClr val="white"/>
                </a:solidFill>
                <a:latin typeface="Candara"/>
                <a:cs typeface="Candara"/>
              </a:rPr>
              <a:t>Measurement is used to collect data</a:t>
            </a:r>
          </a:p>
        </p:txBody>
      </p:sp>
      <p:sp>
        <p:nvSpPr>
          <p:cNvPr id="2" name="TextBox 1"/>
          <p:cNvSpPr txBox="1"/>
          <p:nvPr/>
        </p:nvSpPr>
        <p:spPr>
          <a:xfrm>
            <a:off x="298575" y="681382"/>
            <a:ext cx="11192866" cy="830997"/>
          </a:xfrm>
          <a:prstGeom prst="rect">
            <a:avLst/>
          </a:prstGeom>
          <a:noFill/>
        </p:spPr>
        <p:txBody>
          <a:bodyPr wrap="square" rtlCol="0">
            <a:spAutoFit/>
          </a:bodyPr>
          <a:lstStyle/>
          <a:p>
            <a:r>
              <a:rPr lang="en-US" sz="2400" b="1" dirty="0">
                <a:latin typeface="Candara"/>
                <a:cs typeface="Candara"/>
              </a:rPr>
              <a:t>Data</a:t>
            </a:r>
            <a:r>
              <a:rPr lang="en-US" sz="2400" dirty="0">
                <a:latin typeface="Candara"/>
                <a:cs typeface="Candara"/>
              </a:rPr>
              <a:t> (that’s plural BTW) are observations we make with our senses or using tools.</a:t>
            </a:r>
          </a:p>
          <a:p>
            <a:pPr marL="342900" indent="-342900">
              <a:buFont typeface="Arial" panose="020B0604020202020204" pitchFamily="34" charset="0"/>
              <a:buChar char="•"/>
            </a:pPr>
            <a:r>
              <a:rPr lang="en-US" sz="2400" dirty="0">
                <a:latin typeface="Candara"/>
                <a:cs typeface="Candara"/>
              </a:rPr>
              <a:t>No math is used in collecting data! Numbers are ‘raw’ and unprocessed.</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41" y="-2506"/>
            <a:ext cx="697500" cy="697500"/>
          </a:xfrm>
          <a:prstGeom prst="rect">
            <a:avLst/>
          </a:prstGeom>
        </p:spPr>
      </p:pic>
      <p:sp>
        <p:nvSpPr>
          <p:cNvPr id="24" name="TextBox 23"/>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pic>
        <p:nvPicPr>
          <p:cNvPr id="15" name="Picture 14">
            <a:extLst>
              <a:ext uri="{FF2B5EF4-FFF2-40B4-BE49-F238E27FC236}">
                <a16:creationId xmlns:a16="http://schemas.microsoft.com/office/drawing/2014/main" id="{2C44307C-50E6-4A4E-82BD-B5C260C6E406}"/>
              </a:ext>
            </a:extLst>
          </p:cNvPr>
          <p:cNvPicPr>
            <a:picLocks noChangeAspect="1"/>
          </p:cNvPicPr>
          <p:nvPr/>
        </p:nvPicPr>
        <p:blipFill>
          <a:blip r:embed="rId3"/>
          <a:stretch>
            <a:fillRect/>
          </a:stretch>
        </p:blipFill>
        <p:spPr>
          <a:xfrm>
            <a:off x="5448012" y="1721647"/>
            <a:ext cx="6629307" cy="5045072"/>
          </a:xfrm>
          <a:prstGeom prst="rect">
            <a:avLst/>
          </a:prstGeom>
        </p:spPr>
      </p:pic>
      <p:sp>
        <p:nvSpPr>
          <p:cNvPr id="17" name="TextBox 16">
            <a:extLst>
              <a:ext uri="{FF2B5EF4-FFF2-40B4-BE49-F238E27FC236}">
                <a16:creationId xmlns:a16="http://schemas.microsoft.com/office/drawing/2014/main" id="{F3D5DFB7-E3A9-8349-9FB4-7069A4E65A6F}"/>
              </a:ext>
            </a:extLst>
          </p:cNvPr>
          <p:cNvSpPr txBox="1"/>
          <p:nvPr/>
        </p:nvSpPr>
        <p:spPr>
          <a:xfrm>
            <a:off x="243290" y="2434939"/>
            <a:ext cx="5411922" cy="1938992"/>
          </a:xfrm>
          <a:prstGeom prst="rect">
            <a:avLst/>
          </a:prstGeom>
          <a:noFill/>
        </p:spPr>
        <p:txBody>
          <a:bodyPr wrap="square" rtlCol="0">
            <a:spAutoFit/>
          </a:bodyPr>
          <a:lstStyle/>
          <a:p>
            <a:r>
              <a:rPr lang="en-US" sz="2400" b="1" dirty="0">
                <a:latin typeface="Candara"/>
                <a:cs typeface="Candara"/>
              </a:rPr>
              <a:t>Data:</a:t>
            </a:r>
          </a:p>
          <a:p>
            <a:pPr marL="342900" indent="-342900">
              <a:buFont typeface="Arial" panose="020B0604020202020204" pitchFamily="34" charset="0"/>
              <a:buChar char="•"/>
            </a:pPr>
            <a:r>
              <a:rPr lang="en-US" sz="2400" dirty="0">
                <a:latin typeface="Candara"/>
                <a:cs typeface="Candara"/>
              </a:rPr>
              <a:t>The liquid is blue.</a:t>
            </a:r>
          </a:p>
          <a:p>
            <a:pPr marL="342900" indent="-342900">
              <a:buFont typeface="Arial" panose="020B0604020202020204" pitchFamily="34" charset="0"/>
              <a:buChar char="•"/>
            </a:pPr>
            <a:r>
              <a:rPr lang="en-US" sz="2400" dirty="0">
                <a:latin typeface="Candara"/>
                <a:cs typeface="Candara"/>
              </a:rPr>
              <a:t>Initial volume is 13.5 </a:t>
            </a:r>
            <a:r>
              <a:rPr lang="en-US" sz="2400" dirty="0" err="1">
                <a:latin typeface="Candara"/>
                <a:cs typeface="Candara"/>
              </a:rPr>
              <a:t>mL.</a:t>
            </a:r>
            <a:endParaRPr lang="en-US" sz="2400" dirty="0">
              <a:latin typeface="Candara"/>
              <a:cs typeface="Candara"/>
            </a:endParaRPr>
          </a:p>
          <a:p>
            <a:pPr marL="342900" indent="-342900">
              <a:buFont typeface="Arial" panose="020B0604020202020204" pitchFamily="34" charset="0"/>
              <a:buChar char="•"/>
            </a:pPr>
            <a:r>
              <a:rPr lang="en-US" sz="2400" dirty="0">
                <a:latin typeface="Candara"/>
                <a:cs typeface="Candara"/>
              </a:rPr>
              <a:t>The rebar is gray and ridged.</a:t>
            </a:r>
          </a:p>
          <a:p>
            <a:pPr marL="342900" indent="-342900">
              <a:buFont typeface="Arial" panose="020B0604020202020204" pitchFamily="34" charset="0"/>
              <a:buChar char="•"/>
            </a:pPr>
            <a:r>
              <a:rPr lang="en-US" sz="2400" dirty="0">
                <a:latin typeface="Candara"/>
                <a:cs typeface="Candara"/>
              </a:rPr>
              <a:t>Final volume (with rebar) is 22.4 </a:t>
            </a:r>
            <a:r>
              <a:rPr lang="en-US" sz="2400" dirty="0" err="1">
                <a:latin typeface="Candara"/>
                <a:cs typeface="Candara"/>
              </a:rPr>
              <a:t>mL.</a:t>
            </a:r>
            <a:endParaRPr lang="en-US" sz="2400" dirty="0">
              <a:latin typeface="Candara"/>
              <a:cs typeface="Candara"/>
            </a:endParaRPr>
          </a:p>
        </p:txBody>
      </p:sp>
      <p:sp>
        <p:nvSpPr>
          <p:cNvPr id="18" name="Rounded Rectangular Callout 17">
            <a:extLst>
              <a:ext uri="{FF2B5EF4-FFF2-40B4-BE49-F238E27FC236}">
                <a16:creationId xmlns:a16="http://schemas.microsoft.com/office/drawing/2014/main" id="{26D54EF9-6A40-4845-9FD5-C9293196EEFE}"/>
              </a:ext>
            </a:extLst>
          </p:cNvPr>
          <p:cNvSpPr/>
          <p:nvPr/>
        </p:nvSpPr>
        <p:spPr>
          <a:xfrm>
            <a:off x="1354253" y="1771969"/>
            <a:ext cx="1149014" cy="503272"/>
          </a:xfrm>
          <a:prstGeom prst="wedgeRoundRectCallout">
            <a:avLst>
              <a:gd name="adj1" fmla="val 49208"/>
              <a:gd name="adj2" fmla="val 169092"/>
              <a:gd name="adj3" fmla="val 16667"/>
            </a:avLst>
          </a:prstGeom>
          <a:solidFill>
            <a:srgbClr val="FFFFFF">
              <a:alpha val="30980"/>
            </a:srgb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0000FF"/>
              </a:solidFill>
            </a:endParaRPr>
          </a:p>
        </p:txBody>
      </p:sp>
      <p:sp>
        <p:nvSpPr>
          <p:cNvPr id="22" name="Rounded Rectangular Callout 21">
            <a:extLst>
              <a:ext uri="{FF2B5EF4-FFF2-40B4-BE49-F238E27FC236}">
                <a16:creationId xmlns:a16="http://schemas.microsoft.com/office/drawing/2014/main" id="{FD938D03-063E-5049-BB75-F59ECA0B0F52}"/>
              </a:ext>
            </a:extLst>
          </p:cNvPr>
          <p:cNvSpPr/>
          <p:nvPr/>
        </p:nvSpPr>
        <p:spPr>
          <a:xfrm>
            <a:off x="1114504" y="5165297"/>
            <a:ext cx="2709315" cy="503272"/>
          </a:xfrm>
          <a:prstGeom prst="wedgeRoundRectCallout">
            <a:avLst>
              <a:gd name="adj1" fmla="val 21590"/>
              <a:gd name="adj2" fmla="val -355881"/>
              <a:gd name="adj3" fmla="val 16667"/>
            </a:avLst>
          </a:prstGeom>
          <a:solidFill>
            <a:schemeClr val="bg1">
              <a:alpha val="3098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inexact numbers</a:t>
            </a:r>
          </a:p>
        </p:txBody>
      </p:sp>
      <p:sp>
        <p:nvSpPr>
          <p:cNvPr id="20" name="Rounded Rectangular Callout 19">
            <a:extLst>
              <a:ext uri="{FF2B5EF4-FFF2-40B4-BE49-F238E27FC236}">
                <a16:creationId xmlns:a16="http://schemas.microsoft.com/office/drawing/2014/main" id="{61AFA952-9C22-9541-A5A0-71597F7D2245}"/>
              </a:ext>
            </a:extLst>
          </p:cNvPr>
          <p:cNvSpPr/>
          <p:nvPr/>
        </p:nvSpPr>
        <p:spPr>
          <a:xfrm>
            <a:off x="465698" y="1771969"/>
            <a:ext cx="2249368" cy="503272"/>
          </a:xfrm>
          <a:prstGeom prst="wedgeRoundRectCallout">
            <a:avLst>
              <a:gd name="adj1" fmla="val 129111"/>
              <a:gd name="adj2" fmla="val 308855"/>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432FF"/>
                </a:solidFill>
              </a:rPr>
              <a:t>visual observations</a:t>
            </a:r>
          </a:p>
        </p:txBody>
      </p:sp>
      <p:sp>
        <p:nvSpPr>
          <p:cNvPr id="23" name="Rounded Rectangular Callout 22">
            <a:extLst>
              <a:ext uri="{FF2B5EF4-FFF2-40B4-BE49-F238E27FC236}">
                <a16:creationId xmlns:a16="http://schemas.microsoft.com/office/drawing/2014/main" id="{BF689703-1837-B243-A9B5-99AEC2FD8A40}"/>
              </a:ext>
            </a:extLst>
          </p:cNvPr>
          <p:cNvSpPr/>
          <p:nvPr/>
        </p:nvSpPr>
        <p:spPr>
          <a:xfrm>
            <a:off x="1095005" y="5124869"/>
            <a:ext cx="3565700" cy="1081907"/>
          </a:xfrm>
          <a:prstGeom prst="wedgeRoundRectCallout">
            <a:avLst>
              <a:gd name="adj1" fmla="val 44233"/>
              <a:gd name="adj2" fmla="val -125901"/>
              <a:gd name="adj3" fmla="val 16667"/>
            </a:avLst>
          </a:prstGeom>
          <a:solidFill>
            <a:schemeClr val="bg1"/>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000FF"/>
                </a:solidFill>
              </a:rPr>
              <a:t>inexact numbers: </a:t>
            </a:r>
            <a:r>
              <a:rPr lang="en-US" sz="2000" i="1" dirty="0">
                <a:solidFill>
                  <a:srgbClr val="0000FF"/>
                </a:solidFill>
              </a:rPr>
              <a:t>numbers measured with an instrument; always have uncertainty</a:t>
            </a:r>
            <a:endParaRPr lang="en-US" sz="2000" b="1" dirty="0">
              <a:solidFill>
                <a:srgbClr val="0000FF"/>
              </a:solidFill>
            </a:endParaRPr>
          </a:p>
        </p:txBody>
      </p:sp>
    </p:spTree>
    <p:extLst>
      <p:ext uri="{BB962C8B-B14F-4D97-AF65-F5344CB8AC3E}">
        <p14:creationId xmlns:p14="http://schemas.microsoft.com/office/powerpoint/2010/main" val="31962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animBg="1"/>
      <p:bldP spid="20"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KG-0-1-Digital-Pocket-Scale-Jewelry-Weight-Electronic-Balance-Scale-Digital-Electronic-Scale-Kitchen-Weight.jpg_640x640.jpg"/>
          <p:cNvPicPr>
            <a:picLocks noChangeAspect="1"/>
          </p:cNvPicPr>
          <p:nvPr/>
        </p:nvPicPr>
        <p:blipFill rotWithShape="1">
          <a:blip r:embed="rId2">
            <a:extLst>
              <a:ext uri="{28A0092B-C50C-407E-A947-70E740481C1C}">
                <a14:useLocalDpi xmlns:a14="http://schemas.microsoft.com/office/drawing/2010/main" val="0"/>
              </a:ext>
            </a:extLst>
          </a:blip>
          <a:srcRect t="7658" r="10563" b="5668"/>
          <a:stretch/>
        </p:blipFill>
        <p:spPr>
          <a:xfrm>
            <a:off x="2100613" y="1372254"/>
            <a:ext cx="5628279" cy="5454387"/>
          </a:xfrm>
          <a:prstGeom prst="rect">
            <a:avLst/>
          </a:prstGeom>
        </p:spPr>
      </p:pic>
      <p:sp>
        <p:nvSpPr>
          <p:cNvPr id="4" name="Rectangle 3"/>
          <p:cNvSpPr/>
          <p:nvPr/>
        </p:nvSpPr>
        <p:spPr>
          <a:xfrm>
            <a:off x="1437" y="0"/>
            <a:ext cx="11476751" cy="68138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91" y="-169"/>
            <a:ext cx="7211755" cy="646331"/>
          </a:xfrm>
          <a:prstGeom prst="rect">
            <a:avLst/>
          </a:prstGeom>
          <a:noFill/>
        </p:spPr>
        <p:txBody>
          <a:bodyPr wrap="none" rtlCol="0">
            <a:spAutoFit/>
          </a:bodyPr>
          <a:lstStyle/>
          <a:p>
            <a:pPr defTabSz="914400"/>
            <a:r>
              <a:rPr lang="en-US" sz="3600" b="1" dirty="0">
                <a:solidFill>
                  <a:prstClr val="white"/>
                </a:solidFill>
                <a:latin typeface="Candara"/>
                <a:cs typeface="Candara"/>
              </a:rPr>
              <a:t>Every measurement has three parts</a:t>
            </a:r>
          </a:p>
        </p:txBody>
      </p:sp>
      <p:sp>
        <p:nvSpPr>
          <p:cNvPr id="2" name="TextBox 1"/>
          <p:cNvSpPr txBox="1"/>
          <p:nvPr/>
        </p:nvSpPr>
        <p:spPr>
          <a:xfrm>
            <a:off x="298575" y="681382"/>
            <a:ext cx="8648009" cy="2677656"/>
          </a:xfrm>
          <a:prstGeom prst="rect">
            <a:avLst/>
          </a:prstGeom>
          <a:noFill/>
        </p:spPr>
        <p:txBody>
          <a:bodyPr wrap="square" rtlCol="0">
            <a:spAutoFit/>
          </a:bodyPr>
          <a:lstStyle/>
          <a:p>
            <a:r>
              <a:rPr lang="en-US" sz="2400" dirty="0">
                <a:latin typeface="Candara"/>
                <a:cs typeface="Candara"/>
              </a:rPr>
              <a:t>In science, every measurement has </a:t>
            </a:r>
            <a:r>
              <a:rPr lang="en-US" sz="2400" b="1" dirty="0">
                <a:latin typeface="Candara"/>
                <a:cs typeface="Candara"/>
              </a:rPr>
              <a:t>three essential elements:</a:t>
            </a:r>
          </a:p>
          <a:p>
            <a:endParaRPr lang="en-US" sz="2400" b="1" dirty="0">
              <a:latin typeface="Candara"/>
              <a:cs typeface="Candara"/>
            </a:endParaRPr>
          </a:p>
          <a:p>
            <a:r>
              <a:rPr lang="en-US" sz="2400" b="1" dirty="0">
                <a:latin typeface="Candara"/>
                <a:cs typeface="Candara"/>
              </a:rPr>
              <a:t>Number or value</a:t>
            </a:r>
          </a:p>
          <a:p>
            <a:endParaRPr lang="en-US" sz="2400" b="1" dirty="0">
              <a:latin typeface="Candara"/>
              <a:cs typeface="Candara"/>
            </a:endParaRPr>
          </a:p>
          <a:p>
            <a:r>
              <a:rPr lang="en-US" sz="2400" b="1" dirty="0">
                <a:latin typeface="Candara"/>
                <a:cs typeface="Candara"/>
              </a:rPr>
              <a:t>Unit</a:t>
            </a:r>
          </a:p>
          <a:p>
            <a:endParaRPr lang="en-US" sz="2400" b="1" dirty="0">
              <a:latin typeface="Candara"/>
              <a:cs typeface="Candara"/>
            </a:endParaRPr>
          </a:p>
          <a:p>
            <a:r>
              <a:rPr lang="en-US" sz="2400" b="1" dirty="0">
                <a:latin typeface="Candara"/>
                <a:cs typeface="Candara"/>
              </a:rPr>
              <a:t>Uncertainty</a:t>
            </a:r>
          </a:p>
        </p:txBody>
      </p:sp>
      <p:pic>
        <p:nvPicPr>
          <p:cNvPr id="9" name="Picture 8"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41" y="-2506"/>
            <a:ext cx="697500" cy="697500"/>
          </a:xfrm>
          <a:prstGeom prst="rect">
            <a:avLst/>
          </a:prstGeom>
        </p:spPr>
      </p:pic>
      <p:sp>
        <p:nvSpPr>
          <p:cNvPr id="24" name="TextBox 23"/>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8" name="TextBox 7"/>
          <p:cNvSpPr txBox="1"/>
          <p:nvPr/>
        </p:nvSpPr>
        <p:spPr>
          <a:xfrm>
            <a:off x="338592" y="3410903"/>
            <a:ext cx="1762021" cy="461665"/>
          </a:xfrm>
          <a:prstGeom prst="rect">
            <a:avLst/>
          </a:prstGeom>
          <a:noFill/>
        </p:spPr>
        <p:txBody>
          <a:bodyPr wrap="none" rtlCol="0">
            <a:spAutoFit/>
          </a:bodyPr>
          <a:lstStyle/>
          <a:p>
            <a:r>
              <a:rPr lang="en-US" sz="2400" dirty="0">
                <a:solidFill>
                  <a:srgbClr val="0000FF"/>
                </a:solidFill>
                <a:latin typeface="Candara"/>
                <a:cs typeface="Candara"/>
              </a:rPr>
              <a:t>226.0 ± 0.1 g</a:t>
            </a:r>
          </a:p>
        </p:txBody>
      </p:sp>
      <p:sp>
        <p:nvSpPr>
          <p:cNvPr id="11" name="TextBox 10"/>
          <p:cNvSpPr txBox="1"/>
          <p:nvPr/>
        </p:nvSpPr>
        <p:spPr>
          <a:xfrm>
            <a:off x="2717374" y="1398144"/>
            <a:ext cx="885429" cy="461665"/>
          </a:xfrm>
          <a:prstGeom prst="rect">
            <a:avLst/>
          </a:prstGeom>
          <a:noFill/>
        </p:spPr>
        <p:txBody>
          <a:bodyPr wrap="none" rtlCol="0">
            <a:spAutoFit/>
          </a:bodyPr>
          <a:lstStyle/>
          <a:p>
            <a:r>
              <a:rPr lang="en-US" sz="2400" dirty="0">
                <a:solidFill>
                  <a:srgbClr val="0000FF"/>
                </a:solidFill>
                <a:latin typeface="Candara"/>
                <a:cs typeface="Candara"/>
              </a:rPr>
              <a:t>226.0</a:t>
            </a:r>
          </a:p>
        </p:txBody>
      </p:sp>
      <p:sp>
        <p:nvSpPr>
          <p:cNvPr id="12" name="TextBox 11"/>
          <p:cNvSpPr txBox="1"/>
          <p:nvPr/>
        </p:nvSpPr>
        <p:spPr>
          <a:xfrm>
            <a:off x="1155729" y="2129000"/>
            <a:ext cx="1441921" cy="461665"/>
          </a:xfrm>
          <a:prstGeom prst="rect">
            <a:avLst/>
          </a:prstGeom>
          <a:noFill/>
        </p:spPr>
        <p:txBody>
          <a:bodyPr wrap="none" rtlCol="0">
            <a:spAutoFit/>
          </a:bodyPr>
          <a:lstStyle/>
          <a:p>
            <a:r>
              <a:rPr lang="en-US" sz="2400" dirty="0">
                <a:solidFill>
                  <a:srgbClr val="0000FF"/>
                </a:solidFill>
                <a:latin typeface="Candara"/>
                <a:cs typeface="Candara"/>
              </a:rPr>
              <a:t>g (grams)</a:t>
            </a:r>
          </a:p>
        </p:txBody>
      </p:sp>
      <p:cxnSp>
        <p:nvCxnSpPr>
          <p:cNvPr id="6" name="Straight Connector 5">
            <a:extLst>
              <a:ext uri="{FF2B5EF4-FFF2-40B4-BE49-F238E27FC236}">
                <a16:creationId xmlns:a16="http://schemas.microsoft.com/office/drawing/2014/main" id="{FC76052E-5F6B-2048-B4B7-7C0E8EBA9CAC}"/>
              </a:ext>
            </a:extLst>
          </p:cNvPr>
          <p:cNvCxnSpPr>
            <a:stCxn id="8" idx="2"/>
          </p:cNvCxnSpPr>
          <p:nvPr/>
        </p:nvCxnSpPr>
        <p:spPr>
          <a:xfrm>
            <a:off x="1219603" y="3872568"/>
            <a:ext cx="881010" cy="0"/>
          </a:xfrm>
          <a:prstGeom prst="line">
            <a:avLst/>
          </a:prstGeom>
          <a:ln>
            <a:solidFill>
              <a:srgbClr val="0432FF"/>
            </a:solidFill>
          </a:ln>
          <a:effectLst/>
        </p:spPr>
        <p:style>
          <a:lnRef idx="2">
            <a:schemeClr val="accent1"/>
          </a:lnRef>
          <a:fillRef idx="0">
            <a:schemeClr val="accent1"/>
          </a:fillRef>
          <a:effectRef idx="1">
            <a:schemeClr val="accent1"/>
          </a:effectRef>
          <a:fontRef idx="minor">
            <a:schemeClr val="tx1"/>
          </a:fontRef>
        </p:style>
      </p:cxnSp>
      <p:sp>
        <p:nvSpPr>
          <p:cNvPr id="13" name="Rounded Rectangular Callout 12">
            <a:extLst>
              <a:ext uri="{FF2B5EF4-FFF2-40B4-BE49-F238E27FC236}">
                <a16:creationId xmlns:a16="http://schemas.microsoft.com/office/drawing/2014/main" id="{4A2ED9AB-2BDA-474E-BFE4-5BD40198E029}"/>
              </a:ext>
            </a:extLst>
          </p:cNvPr>
          <p:cNvSpPr/>
          <p:nvPr/>
        </p:nvSpPr>
        <p:spPr>
          <a:xfrm>
            <a:off x="8089049" y="1108571"/>
            <a:ext cx="3966708" cy="2677656"/>
          </a:xfrm>
          <a:prstGeom prst="wedgeRoundRectCallout">
            <a:avLst>
              <a:gd name="adj1" fmla="val -199361"/>
              <a:gd name="adj2" fmla="val 47795"/>
              <a:gd name="adj3" fmla="val 16667"/>
            </a:avLst>
          </a:prstGeom>
          <a:solidFill>
            <a:srgbClr val="FFFFFF">
              <a:alpha val="30980"/>
            </a:srgb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Uncertainty: </a:t>
            </a:r>
            <a:r>
              <a:rPr lang="en-US" sz="2400" dirty="0">
                <a:solidFill>
                  <a:srgbClr val="0000FF"/>
                </a:solidFill>
              </a:rPr>
              <a:t>tells us about the calibration of the instrument being used.</a:t>
            </a:r>
          </a:p>
          <a:p>
            <a:pPr marL="182563" indent="-171450">
              <a:buFont typeface="Arial" panose="020B0604020202020204" pitchFamily="34" charset="0"/>
              <a:buChar char="•"/>
            </a:pPr>
            <a:r>
              <a:rPr lang="en-US" sz="2400" dirty="0">
                <a:solidFill>
                  <a:srgbClr val="0000FF"/>
                </a:solidFill>
              </a:rPr>
              <a:t>Analog =  ½ of the least count of the instrument.</a:t>
            </a:r>
          </a:p>
          <a:p>
            <a:pPr marL="182563" indent="-171450">
              <a:buFont typeface="Arial" panose="020B0604020202020204" pitchFamily="34" charset="0"/>
              <a:buChar char="•"/>
            </a:pPr>
            <a:r>
              <a:rPr lang="en-US" sz="2400" dirty="0">
                <a:solidFill>
                  <a:srgbClr val="0000FF"/>
                </a:solidFill>
              </a:rPr>
              <a:t>Digital = least count.</a:t>
            </a:r>
          </a:p>
        </p:txBody>
      </p:sp>
      <p:sp>
        <p:nvSpPr>
          <p:cNvPr id="14" name="Rounded Rectangular Callout 13">
            <a:extLst>
              <a:ext uri="{FF2B5EF4-FFF2-40B4-BE49-F238E27FC236}">
                <a16:creationId xmlns:a16="http://schemas.microsoft.com/office/drawing/2014/main" id="{0A0AF290-2D0A-634B-946A-FB85869BEB05}"/>
              </a:ext>
            </a:extLst>
          </p:cNvPr>
          <p:cNvSpPr/>
          <p:nvPr/>
        </p:nvSpPr>
        <p:spPr>
          <a:xfrm>
            <a:off x="8111299" y="4672806"/>
            <a:ext cx="3966708" cy="1737435"/>
          </a:xfrm>
          <a:prstGeom prst="wedgeRoundRectCallout">
            <a:avLst>
              <a:gd name="adj1" fmla="val -133241"/>
              <a:gd name="adj2" fmla="val 4173"/>
              <a:gd name="adj3" fmla="val 16667"/>
            </a:avLst>
          </a:prstGeom>
          <a:solidFill>
            <a:srgbClr val="FFFFFF">
              <a:alpha val="30980"/>
            </a:srgb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FF"/>
                </a:solidFill>
              </a:rPr>
              <a:t>Least count: </a:t>
            </a:r>
            <a:r>
              <a:rPr lang="en-US" sz="2400" dirty="0">
                <a:solidFill>
                  <a:srgbClr val="0000FF"/>
                </a:solidFill>
              </a:rPr>
              <a:t>the smallest calibration (or subdivision) of the instrument</a:t>
            </a:r>
          </a:p>
          <a:p>
            <a:r>
              <a:rPr lang="en-US" sz="2400" dirty="0">
                <a:solidFill>
                  <a:srgbClr val="0000FF"/>
                </a:solidFill>
              </a:rPr>
              <a:t>Here least count = 0.1 g</a:t>
            </a:r>
          </a:p>
        </p:txBody>
      </p:sp>
    </p:spTree>
    <p:extLst>
      <p:ext uri="{BB962C8B-B14F-4D97-AF65-F5344CB8AC3E}">
        <p14:creationId xmlns:p14="http://schemas.microsoft.com/office/powerpoint/2010/main" val="234229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 y="0"/>
            <a:ext cx="11722447"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5" y="-169"/>
            <a:ext cx="3677133" cy="646331"/>
          </a:xfrm>
          <a:prstGeom prst="rect">
            <a:avLst/>
          </a:prstGeom>
          <a:noFill/>
        </p:spPr>
        <p:txBody>
          <a:bodyPr wrap="none" rtlCol="0">
            <a:spAutoFit/>
          </a:bodyPr>
          <a:lstStyle/>
          <a:p>
            <a:r>
              <a:rPr lang="en-US" sz="3600" b="1" dirty="0">
                <a:solidFill>
                  <a:prstClr val="white"/>
                </a:solidFill>
                <a:latin typeface="Candara"/>
                <a:cs typeface="Candara"/>
              </a:rPr>
              <a:t>Earliest chemists?</a:t>
            </a:r>
          </a:p>
        </p:txBody>
      </p:sp>
      <p:sp>
        <p:nvSpPr>
          <p:cNvPr id="2" name="TextBox 1"/>
          <p:cNvSpPr txBox="1"/>
          <p:nvPr/>
        </p:nvSpPr>
        <p:spPr>
          <a:xfrm>
            <a:off x="300360" y="806831"/>
            <a:ext cx="11438558" cy="830997"/>
          </a:xfrm>
          <a:prstGeom prst="rect">
            <a:avLst/>
          </a:prstGeom>
          <a:noFill/>
        </p:spPr>
        <p:txBody>
          <a:bodyPr wrap="square" rtlCol="0">
            <a:spAutoFit/>
          </a:bodyPr>
          <a:lstStyle/>
          <a:p>
            <a:r>
              <a:rPr lang="en-US" sz="2400" dirty="0">
                <a:latin typeface="Candara"/>
                <a:cs typeface="Candara"/>
              </a:rPr>
              <a:t>The ancients harnessed food chemistry to make </a:t>
            </a:r>
            <a:r>
              <a:rPr lang="en-US" sz="2400" b="1" dirty="0">
                <a:latin typeface="Candara"/>
                <a:cs typeface="Candara"/>
              </a:rPr>
              <a:t>cheese, bread, beer </a:t>
            </a:r>
            <a:r>
              <a:rPr lang="en-US" sz="2400" dirty="0">
                <a:latin typeface="Candara"/>
                <a:cs typeface="Candara"/>
              </a:rPr>
              <a:t>and other delights. They were </a:t>
            </a:r>
            <a:r>
              <a:rPr lang="en-US" sz="2400" b="1" i="1" dirty="0">
                <a:latin typeface="Candara"/>
                <a:cs typeface="Candara"/>
              </a:rPr>
              <a:t>early chemists.</a:t>
            </a:r>
          </a:p>
        </p:txBody>
      </p:sp>
      <p:sp>
        <p:nvSpPr>
          <p:cNvPr id="3" name="TextBox 2"/>
          <p:cNvSpPr txBox="1"/>
          <p:nvPr/>
        </p:nvSpPr>
        <p:spPr>
          <a:xfrm>
            <a:off x="5222846" y="6490460"/>
            <a:ext cx="6853831" cy="307777"/>
          </a:xfrm>
          <a:prstGeom prst="rect">
            <a:avLst/>
          </a:prstGeom>
          <a:noFill/>
        </p:spPr>
        <p:txBody>
          <a:bodyPr wrap="none" rtlCol="0">
            <a:spAutoFit/>
          </a:bodyPr>
          <a:lstStyle/>
          <a:p>
            <a:r>
              <a:rPr lang="en-US" sz="1400" dirty="0">
                <a:latin typeface="Avenir Medium"/>
                <a:cs typeface="Avenir Medium"/>
              </a:rPr>
              <a:t>http://</a:t>
            </a:r>
            <a:r>
              <a:rPr lang="en-US" sz="1400" dirty="0" err="1">
                <a:latin typeface="Avenir Medium"/>
                <a:cs typeface="Avenir Medium"/>
              </a:rPr>
              <a:t>www.cairoscene.com</a:t>
            </a:r>
            <a:r>
              <a:rPr lang="en-US" sz="1400" dirty="0">
                <a:latin typeface="Avenir Medium"/>
                <a:cs typeface="Avenir Medium"/>
              </a:rPr>
              <a:t>/</a:t>
            </a:r>
            <a:r>
              <a:rPr lang="en-US" sz="1400" dirty="0" err="1">
                <a:latin typeface="Avenir Medium"/>
                <a:cs typeface="Avenir Medium"/>
              </a:rPr>
              <a:t>ArtsAndCulture</a:t>
            </a:r>
            <a:r>
              <a:rPr lang="en-US" sz="1400" dirty="0">
                <a:latin typeface="Avenir Medium"/>
                <a:cs typeface="Avenir Medium"/>
              </a:rPr>
              <a:t>/The-History-of-Beer-In-Ancient-Egypt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8" y="-2506"/>
            <a:ext cx="697500" cy="697500"/>
          </a:xfrm>
          <a:prstGeom prst="rect">
            <a:avLst/>
          </a:prstGeom>
        </p:spPr>
      </p:pic>
      <p:pic>
        <p:nvPicPr>
          <p:cNvPr id="11" name="Picture 10" descr="6df306b7-a81a-4544-847a-db416ac5e2c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619" y="2074982"/>
            <a:ext cx="6134115" cy="4030990"/>
          </a:xfrm>
          <a:prstGeom prst="rect">
            <a:avLst/>
          </a:prstGeom>
        </p:spPr>
      </p:pic>
      <p:sp>
        <p:nvSpPr>
          <p:cNvPr id="12" name="TextBox 11"/>
          <p:cNvSpPr txBox="1"/>
          <p:nvPr/>
        </p:nvSpPr>
        <p:spPr>
          <a:xfrm>
            <a:off x="355310" y="2027692"/>
            <a:ext cx="5524061" cy="4224233"/>
          </a:xfrm>
          <a:prstGeom prst="rect">
            <a:avLst/>
          </a:prstGeom>
          <a:noFill/>
        </p:spPr>
        <p:txBody>
          <a:bodyPr wrap="square" rtlCol="0">
            <a:spAutoFit/>
          </a:bodyPr>
          <a:lstStyle/>
          <a:p>
            <a:pPr marL="342900" indent="-342900">
              <a:buFont typeface="Arial"/>
              <a:buChar char="•"/>
            </a:pPr>
            <a:r>
              <a:rPr lang="en-US" sz="2400" dirty="0">
                <a:latin typeface="Candara"/>
                <a:cs typeface="Candara"/>
              </a:rPr>
              <a:t>Tanning of hides to make leather;</a:t>
            </a:r>
          </a:p>
          <a:p>
            <a:endParaRPr lang="en-US" sz="1050" dirty="0">
              <a:latin typeface="Candara"/>
              <a:cs typeface="Candara"/>
            </a:endParaRPr>
          </a:p>
          <a:p>
            <a:pPr marL="342900" indent="-342900">
              <a:buFont typeface="Arial"/>
              <a:buChar char="•"/>
            </a:pPr>
            <a:r>
              <a:rPr lang="en-US" sz="2400" dirty="0">
                <a:latin typeface="Candara"/>
                <a:cs typeface="Candara"/>
              </a:rPr>
              <a:t>Smelting of copper ore; </a:t>
            </a:r>
          </a:p>
          <a:p>
            <a:endParaRPr lang="en-US" sz="1050" dirty="0">
              <a:latin typeface="Candara"/>
              <a:cs typeface="Candara"/>
            </a:endParaRPr>
          </a:p>
          <a:p>
            <a:pPr marL="342900" indent="-342900">
              <a:buFont typeface="Arial"/>
              <a:buChar char="•"/>
            </a:pPr>
            <a:r>
              <a:rPr lang="en-US" sz="2400" dirty="0">
                <a:latin typeface="Candara"/>
                <a:cs typeface="Candara"/>
              </a:rPr>
              <a:t>Isolation of myrrh and opium from plants;</a:t>
            </a:r>
          </a:p>
          <a:p>
            <a:endParaRPr lang="en-US" sz="1050" dirty="0">
              <a:latin typeface="Candara"/>
              <a:cs typeface="Candara"/>
            </a:endParaRPr>
          </a:p>
          <a:p>
            <a:pPr marL="342900" indent="-342900">
              <a:buFont typeface="Arial"/>
              <a:buChar char="•"/>
            </a:pPr>
            <a:r>
              <a:rPr lang="en-US" sz="2400" dirty="0">
                <a:latin typeface="Candara"/>
                <a:cs typeface="Candara"/>
              </a:rPr>
              <a:t>Creation of dyes like indigo and Tyrian purple; </a:t>
            </a:r>
          </a:p>
          <a:p>
            <a:endParaRPr lang="en-US" sz="1050" dirty="0">
              <a:latin typeface="Candara"/>
              <a:cs typeface="Candara"/>
            </a:endParaRPr>
          </a:p>
          <a:p>
            <a:pPr marL="342900" indent="-342900">
              <a:buFont typeface="Arial"/>
              <a:buChar char="•"/>
            </a:pPr>
            <a:r>
              <a:rPr lang="en-US" sz="2400" dirty="0">
                <a:latin typeface="Candara"/>
                <a:cs typeface="Candara"/>
              </a:rPr>
              <a:t>Creating soap by reacting fats and lye;</a:t>
            </a:r>
          </a:p>
          <a:p>
            <a:endParaRPr lang="en-US" sz="1050" dirty="0">
              <a:latin typeface="Candara"/>
              <a:cs typeface="Candara"/>
            </a:endParaRPr>
          </a:p>
          <a:p>
            <a:pPr marL="342900" indent="-342900">
              <a:buFont typeface="Arial"/>
              <a:buChar char="•"/>
            </a:pPr>
            <a:r>
              <a:rPr lang="en-US" sz="2400" dirty="0">
                <a:latin typeface="Candara"/>
                <a:cs typeface="Candara"/>
              </a:rPr>
              <a:t>Creating alloys like bronze from tin and copper</a:t>
            </a:r>
          </a:p>
        </p:txBody>
      </p:sp>
    </p:spTree>
    <p:extLst>
      <p:ext uri="{BB962C8B-B14F-4D97-AF65-F5344CB8AC3E}">
        <p14:creationId xmlns:p14="http://schemas.microsoft.com/office/powerpoint/2010/main" val="6806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 y="0"/>
            <a:ext cx="11487767"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89" y="-169"/>
            <a:ext cx="1217000" cy="646331"/>
          </a:xfrm>
          <a:prstGeom prst="rect">
            <a:avLst/>
          </a:prstGeom>
          <a:noFill/>
        </p:spPr>
        <p:txBody>
          <a:bodyPr wrap="none" rtlCol="0">
            <a:spAutoFit/>
          </a:bodyPr>
          <a:lstStyle/>
          <a:p>
            <a:pPr defTabSz="914400"/>
            <a:r>
              <a:rPr lang="en-US" sz="3600" b="1" dirty="0">
                <a:solidFill>
                  <a:prstClr val="white"/>
                </a:solidFill>
                <a:latin typeface="Candara"/>
                <a:cs typeface="Candara"/>
              </a:rPr>
              <a:t>Units</a:t>
            </a:r>
          </a:p>
        </p:txBody>
      </p:sp>
      <p:sp>
        <p:nvSpPr>
          <p:cNvPr id="2" name="TextBox 1"/>
          <p:cNvSpPr txBox="1"/>
          <p:nvPr/>
        </p:nvSpPr>
        <p:spPr>
          <a:xfrm>
            <a:off x="298573" y="681383"/>
            <a:ext cx="8648009" cy="461665"/>
          </a:xfrm>
          <a:prstGeom prst="rect">
            <a:avLst/>
          </a:prstGeom>
          <a:noFill/>
        </p:spPr>
        <p:txBody>
          <a:bodyPr wrap="square" rtlCol="0">
            <a:spAutoFit/>
          </a:bodyPr>
          <a:lstStyle/>
          <a:p>
            <a:r>
              <a:rPr lang="en-US" sz="2400" dirty="0">
                <a:latin typeface="Candara"/>
                <a:cs typeface="Candara"/>
              </a:rPr>
              <a:t>Science uses the </a:t>
            </a:r>
            <a:r>
              <a:rPr lang="en-US" sz="2400" b="1" dirty="0">
                <a:latin typeface="Candara"/>
                <a:cs typeface="Candara"/>
              </a:rPr>
              <a:t>metric system</a:t>
            </a:r>
            <a:r>
              <a:rPr lang="en-US" sz="2400" dirty="0">
                <a:latin typeface="Candara"/>
                <a:cs typeface="Candara"/>
              </a:rPr>
              <a:t>, or </a:t>
            </a:r>
            <a:r>
              <a:rPr lang="en-US" sz="2400" b="1" dirty="0">
                <a:latin typeface="Candara"/>
                <a:cs typeface="Candara"/>
              </a:rPr>
              <a:t>SI units</a:t>
            </a:r>
            <a:r>
              <a:rPr lang="en-US" sz="2400" dirty="0">
                <a:latin typeface="Candara"/>
                <a:cs typeface="Candara"/>
              </a:rPr>
              <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5" y="-2506"/>
            <a:ext cx="697500" cy="697500"/>
          </a:xfrm>
          <a:prstGeom prst="rect">
            <a:avLst/>
          </a:prstGeom>
        </p:spPr>
      </p:pic>
      <p:graphicFrame>
        <p:nvGraphicFramePr>
          <p:cNvPr id="6" name="Table 5"/>
          <p:cNvGraphicFramePr>
            <a:graphicFrameLocks noGrp="1"/>
          </p:cNvGraphicFramePr>
          <p:nvPr/>
        </p:nvGraphicFramePr>
        <p:xfrm>
          <a:off x="2558596" y="1397000"/>
          <a:ext cx="7042605" cy="2743200"/>
        </p:xfrm>
        <a:graphic>
          <a:graphicData uri="http://schemas.openxmlformats.org/drawingml/2006/table">
            <a:tbl>
              <a:tblPr firstRow="1" bandRow="1">
                <a:tableStyleId>{2D5ABB26-0587-4C30-8999-92F81FD0307C}</a:tableStyleId>
              </a:tblPr>
              <a:tblGrid>
                <a:gridCol w="2347535">
                  <a:extLst>
                    <a:ext uri="{9D8B030D-6E8A-4147-A177-3AD203B41FA5}">
                      <a16:colId xmlns:a16="http://schemas.microsoft.com/office/drawing/2014/main" val="20000"/>
                    </a:ext>
                  </a:extLst>
                </a:gridCol>
                <a:gridCol w="2347535">
                  <a:extLst>
                    <a:ext uri="{9D8B030D-6E8A-4147-A177-3AD203B41FA5}">
                      <a16:colId xmlns:a16="http://schemas.microsoft.com/office/drawing/2014/main" val="20001"/>
                    </a:ext>
                  </a:extLst>
                </a:gridCol>
                <a:gridCol w="2347535">
                  <a:extLst>
                    <a:ext uri="{9D8B030D-6E8A-4147-A177-3AD203B41FA5}">
                      <a16:colId xmlns:a16="http://schemas.microsoft.com/office/drawing/2014/main" val="20002"/>
                    </a:ext>
                  </a:extLst>
                </a:gridCol>
              </a:tblGrid>
              <a:tr h="370840">
                <a:tc>
                  <a:txBody>
                    <a:bodyPr/>
                    <a:lstStyle/>
                    <a:p>
                      <a:r>
                        <a:rPr lang="en-US" sz="2400" b="1" dirty="0">
                          <a:solidFill>
                            <a:schemeClr val="bg1"/>
                          </a:solidFill>
                          <a:latin typeface="Candara"/>
                          <a:cs typeface="Candara"/>
                        </a:rPr>
                        <a:t>quantity</a:t>
                      </a:r>
                    </a:p>
                  </a:txBody>
                  <a:tcPr>
                    <a:solidFill>
                      <a:srgbClr val="6666FF"/>
                    </a:solidFill>
                  </a:tcPr>
                </a:tc>
                <a:tc>
                  <a:txBody>
                    <a:bodyPr/>
                    <a:lstStyle/>
                    <a:p>
                      <a:pPr marL="0" indent="0" algn="ctr">
                        <a:buFont typeface="+mj-lt"/>
                        <a:buNone/>
                      </a:pPr>
                      <a:r>
                        <a:rPr lang="en-US" sz="2400" b="1" dirty="0">
                          <a:solidFill>
                            <a:schemeClr val="bg1"/>
                          </a:solidFill>
                          <a:latin typeface="Candara"/>
                          <a:cs typeface="Candara"/>
                        </a:rPr>
                        <a:t>unit</a:t>
                      </a:r>
                    </a:p>
                  </a:txBody>
                  <a:tcPr>
                    <a:solidFill>
                      <a:srgbClr val="6666FF"/>
                    </a:solidFill>
                  </a:tcPr>
                </a:tc>
                <a:tc>
                  <a:txBody>
                    <a:bodyPr/>
                    <a:lstStyle/>
                    <a:p>
                      <a:pPr marL="0" indent="0" algn="ctr">
                        <a:buFont typeface="+mj-lt"/>
                        <a:buNone/>
                      </a:pPr>
                      <a:r>
                        <a:rPr lang="en-US" sz="2400" b="1" dirty="0">
                          <a:solidFill>
                            <a:schemeClr val="bg1"/>
                          </a:solidFill>
                          <a:latin typeface="Candara"/>
                          <a:cs typeface="Candara"/>
                        </a:rPr>
                        <a:t>symbol</a:t>
                      </a:r>
                    </a:p>
                  </a:txBody>
                  <a:tcPr>
                    <a:solidFill>
                      <a:srgbClr val="6666FF"/>
                    </a:solidFill>
                  </a:tcPr>
                </a:tc>
                <a:extLst>
                  <a:ext uri="{0D108BD9-81ED-4DB2-BD59-A6C34878D82A}">
                    <a16:rowId xmlns:a16="http://schemas.microsoft.com/office/drawing/2014/main" val="10000"/>
                  </a:ext>
                </a:extLst>
              </a:tr>
              <a:tr h="370840">
                <a:tc>
                  <a:txBody>
                    <a:bodyPr/>
                    <a:lstStyle/>
                    <a:p>
                      <a:r>
                        <a:rPr lang="en-US" sz="2400" dirty="0">
                          <a:latin typeface="Candara"/>
                          <a:cs typeface="Candara"/>
                        </a:rPr>
                        <a:t>length</a:t>
                      </a:r>
                    </a:p>
                  </a:txBody>
                  <a:tcPr/>
                </a:tc>
                <a:tc>
                  <a:txBody>
                    <a:bodyPr/>
                    <a:lstStyle/>
                    <a:p>
                      <a:pPr marL="0" indent="0" algn="ctr">
                        <a:buFont typeface="+mj-lt"/>
                        <a:buNone/>
                      </a:pPr>
                      <a:r>
                        <a:rPr lang="en-US" sz="2400" dirty="0">
                          <a:latin typeface="Candara"/>
                          <a:cs typeface="Candara"/>
                        </a:rPr>
                        <a:t>meter</a:t>
                      </a:r>
                    </a:p>
                  </a:txBody>
                  <a:tcPr/>
                </a:tc>
                <a:tc>
                  <a:txBody>
                    <a:bodyPr/>
                    <a:lstStyle/>
                    <a:p>
                      <a:pPr marL="0" indent="0" algn="ctr">
                        <a:buFont typeface="+mj-lt"/>
                        <a:buNone/>
                      </a:pPr>
                      <a:r>
                        <a:rPr lang="en-US" sz="2400" dirty="0">
                          <a:latin typeface="Candara"/>
                          <a:cs typeface="Candara"/>
                        </a:rPr>
                        <a:t>m</a:t>
                      </a:r>
                    </a:p>
                  </a:txBody>
                  <a:tcPr/>
                </a:tc>
                <a:extLst>
                  <a:ext uri="{0D108BD9-81ED-4DB2-BD59-A6C34878D82A}">
                    <a16:rowId xmlns:a16="http://schemas.microsoft.com/office/drawing/2014/main" val="10001"/>
                  </a:ext>
                </a:extLst>
              </a:tr>
              <a:tr h="370840">
                <a:tc>
                  <a:txBody>
                    <a:bodyPr/>
                    <a:lstStyle/>
                    <a:p>
                      <a:r>
                        <a:rPr lang="en-US" sz="2400" dirty="0">
                          <a:latin typeface="Candara"/>
                          <a:cs typeface="Candara"/>
                        </a:rPr>
                        <a:t>mass</a:t>
                      </a:r>
                    </a:p>
                  </a:txBody>
                  <a:tcPr/>
                </a:tc>
                <a:tc>
                  <a:txBody>
                    <a:bodyPr/>
                    <a:lstStyle/>
                    <a:p>
                      <a:pPr marL="0" indent="0" algn="ctr">
                        <a:buFont typeface="+mj-lt"/>
                        <a:buNone/>
                      </a:pPr>
                      <a:r>
                        <a:rPr lang="en-US" sz="2400" dirty="0">
                          <a:latin typeface="Candara"/>
                          <a:cs typeface="Candara"/>
                        </a:rPr>
                        <a:t>gram</a:t>
                      </a:r>
                    </a:p>
                  </a:txBody>
                  <a:tcPr/>
                </a:tc>
                <a:tc>
                  <a:txBody>
                    <a:bodyPr/>
                    <a:lstStyle/>
                    <a:p>
                      <a:pPr marL="0" indent="0" algn="ctr">
                        <a:buFont typeface="+mj-lt"/>
                        <a:buNone/>
                      </a:pPr>
                      <a:r>
                        <a:rPr lang="en-US" sz="2400" dirty="0">
                          <a:latin typeface="Candara"/>
                          <a:cs typeface="Candara"/>
                        </a:rPr>
                        <a:t>g</a:t>
                      </a:r>
                    </a:p>
                  </a:txBody>
                  <a:tcPr/>
                </a:tc>
                <a:extLst>
                  <a:ext uri="{0D108BD9-81ED-4DB2-BD59-A6C34878D82A}">
                    <a16:rowId xmlns:a16="http://schemas.microsoft.com/office/drawing/2014/main" val="10002"/>
                  </a:ext>
                </a:extLst>
              </a:tr>
              <a:tr h="370840">
                <a:tc>
                  <a:txBody>
                    <a:bodyPr/>
                    <a:lstStyle/>
                    <a:p>
                      <a:r>
                        <a:rPr lang="en-US" sz="2400" dirty="0">
                          <a:latin typeface="Candara"/>
                          <a:cs typeface="Candara"/>
                        </a:rPr>
                        <a:t>time</a:t>
                      </a:r>
                    </a:p>
                  </a:txBody>
                  <a:tcPr/>
                </a:tc>
                <a:tc>
                  <a:txBody>
                    <a:bodyPr/>
                    <a:lstStyle/>
                    <a:p>
                      <a:pPr marL="0" indent="0" algn="ctr">
                        <a:buFont typeface="+mj-lt"/>
                        <a:buNone/>
                      </a:pPr>
                      <a:r>
                        <a:rPr lang="en-US" sz="2400" dirty="0">
                          <a:latin typeface="Candara"/>
                          <a:cs typeface="Candara"/>
                        </a:rPr>
                        <a:t>second</a:t>
                      </a:r>
                    </a:p>
                  </a:txBody>
                  <a:tcPr/>
                </a:tc>
                <a:tc>
                  <a:txBody>
                    <a:bodyPr/>
                    <a:lstStyle/>
                    <a:p>
                      <a:pPr marL="0" indent="0" algn="ctr">
                        <a:buFont typeface="+mj-lt"/>
                        <a:buNone/>
                      </a:pPr>
                      <a:r>
                        <a:rPr lang="en-US" sz="2400" dirty="0">
                          <a:latin typeface="Candara"/>
                          <a:cs typeface="Candara"/>
                        </a:rPr>
                        <a:t>s</a:t>
                      </a:r>
                    </a:p>
                  </a:txBody>
                  <a:tcPr/>
                </a:tc>
                <a:extLst>
                  <a:ext uri="{0D108BD9-81ED-4DB2-BD59-A6C34878D82A}">
                    <a16:rowId xmlns:a16="http://schemas.microsoft.com/office/drawing/2014/main" val="10003"/>
                  </a:ext>
                </a:extLst>
              </a:tr>
              <a:tr h="370840">
                <a:tc>
                  <a:txBody>
                    <a:bodyPr/>
                    <a:lstStyle/>
                    <a:p>
                      <a:r>
                        <a:rPr lang="en-US" sz="2400" dirty="0">
                          <a:latin typeface="Candara"/>
                          <a:cs typeface="Candara"/>
                        </a:rPr>
                        <a:t>temperature</a:t>
                      </a:r>
                    </a:p>
                  </a:txBody>
                  <a:tcPr>
                    <a:lnB w="12700" cap="flat" cmpd="sng" algn="ctr">
                      <a:noFill/>
                      <a:prstDash val="solid"/>
                      <a:round/>
                      <a:headEnd type="none" w="med" len="med"/>
                      <a:tailEnd type="none" w="med" len="med"/>
                    </a:lnB>
                  </a:tcPr>
                </a:tc>
                <a:tc>
                  <a:txBody>
                    <a:bodyPr/>
                    <a:lstStyle/>
                    <a:p>
                      <a:pPr marL="0" indent="0" algn="ctr">
                        <a:buFont typeface="+mj-lt"/>
                        <a:buNone/>
                      </a:pPr>
                      <a:r>
                        <a:rPr lang="en-US" sz="2400" dirty="0">
                          <a:latin typeface="Candara"/>
                          <a:cs typeface="Candara"/>
                        </a:rPr>
                        <a:t>Celsius</a:t>
                      </a:r>
                      <a:r>
                        <a:rPr lang="en-US" sz="2400" baseline="0" dirty="0">
                          <a:latin typeface="Candara"/>
                          <a:cs typeface="Candara"/>
                        </a:rPr>
                        <a:t> / Kelvin</a:t>
                      </a:r>
                      <a:endParaRPr lang="en-US" sz="2400" dirty="0">
                        <a:latin typeface="Candara"/>
                        <a:cs typeface="Candara"/>
                      </a:endParaRPr>
                    </a:p>
                  </a:txBody>
                  <a:tcPr>
                    <a:lnB w="12700" cap="flat" cmpd="sng" algn="ctr">
                      <a:noFill/>
                      <a:prstDash val="solid"/>
                      <a:round/>
                      <a:headEnd type="none" w="med" len="med"/>
                      <a:tailEnd type="none" w="med" len="med"/>
                    </a:lnB>
                  </a:tcPr>
                </a:tc>
                <a:tc>
                  <a:txBody>
                    <a:bodyPr/>
                    <a:lstStyle/>
                    <a:p>
                      <a:pPr marL="0" indent="0" algn="ctr">
                        <a:buFont typeface="+mj-lt"/>
                        <a:buNone/>
                      </a:pPr>
                      <a:r>
                        <a:rPr lang="en-US" sz="2400" dirty="0">
                          <a:latin typeface="Candara"/>
                          <a:cs typeface="Candara"/>
                        </a:rPr>
                        <a:t>C / K</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400" dirty="0">
                          <a:latin typeface="Candara"/>
                          <a:cs typeface="Candara"/>
                        </a:rPr>
                        <a:t>amount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400" dirty="0">
                          <a:latin typeface="Candara"/>
                          <a:cs typeface="Candara"/>
                        </a:rPr>
                        <a:t>mole</a:t>
                      </a: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400" dirty="0" err="1">
                          <a:latin typeface="Candara"/>
                          <a:cs typeface="Candara"/>
                        </a:rPr>
                        <a:t>mol</a:t>
                      </a:r>
                      <a:endParaRPr lang="en-US" sz="2400" dirty="0">
                        <a:latin typeface="Candara"/>
                        <a:cs typeface="Candara"/>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 name="TextBox 7"/>
          <p:cNvSpPr txBox="1"/>
          <p:nvPr/>
        </p:nvSpPr>
        <p:spPr>
          <a:xfrm>
            <a:off x="923994" y="4553868"/>
            <a:ext cx="8178842" cy="992579"/>
          </a:xfrm>
          <a:prstGeom prst="rect">
            <a:avLst/>
          </a:prstGeom>
          <a:noFill/>
        </p:spPr>
        <p:txBody>
          <a:bodyPr wrap="none" rtlCol="0">
            <a:spAutoFit/>
          </a:bodyPr>
          <a:lstStyle/>
          <a:p>
            <a:r>
              <a:rPr lang="en-US" sz="2400" dirty="0">
                <a:latin typeface="Candara"/>
                <a:cs typeface="Candara"/>
              </a:rPr>
              <a:t>The Kelvin scale is used to measure the temperature of </a:t>
            </a:r>
            <a:r>
              <a:rPr lang="en-US" sz="2400" u="sng" dirty="0">
                <a:latin typeface="Candara"/>
                <a:cs typeface="Candara"/>
              </a:rPr>
              <a:t>gases</a:t>
            </a:r>
            <a:r>
              <a:rPr lang="en-US" sz="2400" dirty="0">
                <a:latin typeface="Candara"/>
                <a:cs typeface="Candara"/>
              </a:rPr>
              <a:t>.</a:t>
            </a:r>
          </a:p>
          <a:p>
            <a:r>
              <a:rPr lang="en-US" sz="1050" dirty="0">
                <a:latin typeface="Candara"/>
                <a:cs typeface="Candara"/>
              </a:rPr>
              <a:t>	</a:t>
            </a:r>
          </a:p>
          <a:p>
            <a:r>
              <a:rPr lang="en-US" sz="2400" dirty="0">
                <a:latin typeface="Candara"/>
                <a:cs typeface="Candara"/>
              </a:rPr>
              <a:t>	Kevin = Celsius + 273.15</a:t>
            </a:r>
          </a:p>
        </p:txBody>
      </p:sp>
      <p:sp>
        <p:nvSpPr>
          <p:cNvPr id="10" name="TextBox 9">
            <a:extLst>
              <a:ext uri="{FF2B5EF4-FFF2-40B4-BE49-F238E27FC236}">
                <a16:creationId xmlns:a16="http://schemas.microsoft.com/office/drawing/2014/main" id="{B0A72B5E-CEF5-A94F-9CC7-774EA64E3E31}"/>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050454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0" y="0"/>
            <a:ext cx="11487769"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274" y="-169"/>
            <a:ext cx="2734643" cy="646331"/>
          </a:xfrm>
          <a:prstGeom prst="rect">
            <a:avLst/>
          </a:prstGeom>
          <a:noFill/>
        </p:spPr>
        <p:txBody>
          <a:bodyPr wrap="none" rtlCol="0">
            <a:spAutoFit/>
          </a:bodyPr>
          <a:lstStyle/>
          <a:p>
            <a:pPr defTabSz="914400"/>
            <a:r>
              <a:rPr lang="en-US" sz="3600" b="1" dirty="0">
                <a:solidFill>
                  <a:prstClr val="white"/>
                </a:solidFill>
                <a:latin typeface="Candara"/>
                <a:cs typeface="Candara"/>
              </a:rPr>
              <a:t>Unit prefixes</a:t>
            </a:r>
          </a:p>
        </p:txBody>
      </p:sp>
      <p:sp>
        <p:nvSpPr>
          <p:cNvPr id="2" name="TextBox 1"/>
          <p:cNvSpPr txBox="1"/>
          <p:nvPr/>
        </p:nvSpPr>
        <p:spPr>
          <a:xfrm>
            <a:off x="287558" y="681383"/>
            <a:ext cx="8648009" cy="461665"/>
          </a:xfrm>
          <a:prstGeom prst="rect">
            <a:avLst/>
          </a:prstGeom>
          <a:noFill/>
        </p:spPr>
        <p:txBody>
          <a:bodyPr wrap="square" rtlCol="0">
            <a:spAutoFit/>
          </a:bodyPr>
          <a:lstStyle/>
          <a:p>
            <a:r>
              <a:rPr lang="en-US" sz="2400" b="1" dirty="0">
                <a:latin typeface="Candara"/>
                <a:cs typeface="Candara"/>
              </a:rPr>
              <a:t>Unit prefixes </a:t>
            </a:r>
            <a:r>
              <a:rPr lang="en-US" sz="2400" dirty="0">
                <a:latin typeface="Candara"/>
                <a:cs typeface="Candara"/>
              </a:rPr>
              <a:t>can be used in place of scientific notation.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42" y="-2506"/>
            <a:ext cx="697500" cy="697500"/>
          </a:xfrm>
          <a:prstGeom prst="rect">
            <a:avLst/>
          </a:prstGeom>
        </p:spPr>
      </p:pic>
      <p:graphicFrame>
        <p:nvGraphicFramePr>
          <p:cNvPr id="6" name="Table 5"/>
          <p:cNvGraphicFramePr>
            <a:graphicFrameLocks noGrp="1"/>
          </p:cNvGraphicFramePr>
          <p:nvPr/>
        </p:nvGraphicFramePr>
        <p:xfrm>
          <a:off x="6773651" y="1379735"/>
          <a:ext cx="4574613" cy="4358640"/>
        </p:xfrm>
        <a:graphic>
          <a:graphicData uri="http://schemas.openxmlformats.org/drawingml/2006/table">
            <a:tbl>
              <a:tblPr firstRow="1" bandRow="1">
                <a:tableStyleId>{2D5ABB26-0587-4C30-8999-92F81FD0307C}</a:tableStyleId>
              </a:tblPr>
              <a:tblGrid>
                <a:gridCol w="1109848">
                  <a:extLst>
                    <a:ext uri="{9D8B030D-6E8A-4147-A177-3AD203B41FA5}">
                      <a16:colId xmlns:a16="http://schemas.microsoft.com/office/drawing/2014/main" val="20000"/>
                    </a:ext>
                  </a:extLst>
                </a:gridCol>
                <a:gridCol w="1787254">
                  <a:extLst>
                    <a:ext uri="{9D8B030D-6E8A-4147-A177-3AD203B41FA5}">
                      <a16:colId xmlns:a16="http://schemas.microsoft.com/office/drawing/2014/main" val="20001"/>
                    </a:ext>
                  </a:extLst>
                </a:gridCol>
                <a:gridCol w="1677511">
                  <a:extLst>
                    <a:ext uri="{9D8B030D-6E8A-4147-A177-3AD203B41FA5}">
                      <a16:colId xmlns:a16="http://schemas.microsoft.com/office/drawing/2014/main" val="20002"/>
                    </a:ext>
                  </a:extLst>
                </a:gridCol>
              </a:tblGrid>
              <a:tr h="370840">
                <a:tc>
                  <a:txBody>
                    <a:bodyPr/>
                    <a:lstStyle/>
                    <a:p>
                      <a:r>
                        <a:rPr lang="en-US" sz="2000" b="1" dirty="0">
                          <a:solidFill>
                            <a:schemeClr val="bg1"/>
                          </a:solidFill>
                          <a:latin typeface="Candara"/>
                          <a:cs typeface="Candara"/>
                        </a:rPr>
                        <a:t>prefix</a:t>
                      </a:r>
                    </a:p>
                  </a:txBody>
                  <a:tcPr>
                    <a:solidFill>
                      <a:srgbClr val="6666FF"/>
                    </a:solidFill>
                  </a:tcPr>
                </a:tc>
                <a:tc>
                  <a:txBody>
                    <a:bodyPr/>
                    <a:lstStyle/>
                    <a:p>
                      <a:pPr marL="0" indent="0" algn="ctr">
                        <a:buFont typeface="+mj-lt"/>
                        <a:buNone/>
                      </a:pPr>
                      <a:r>
                        <a:rPr lang="en-US" sz="2000" b="1" dirty="0">
                          <a:solidFill>
                            <a:schemeClr val="bg1"/>
                          </a:solidFill>
                          <a:latin typeface="Candara"/>
                          <a:cs typeface="Candara"/>
                        </a:rPr>
                        <a:t>symbol</a:t>
                      </a:r>
                    </a:p>
                  </a:txBody>
                  <a:tcPr>
                    <a:solidFill>
                      <a:srgbClr val="6666FF"/>
                    </a:solidFill>
                  </a:tcPr>
                </a:tc>
                <a:tc>
                  <a:txBody>
                    <a:bodyPr/>
                    <a:lstStyle/>
                    <a:p>
                      <a:pPr marL="0" indent="0" algn="ctr">
                        <a:buFont typeface="+mj-lt"/>
                        <a:buNone/>
                      </a:pPr>
                      <a:r>
                        <a:rPr lang="en-US" sz="2000" b="1" dirty="0">
                          <a:solidFill>
                            <a:schemeClr val="bg1"/>
                          </a:solidFill>
                          <a:latin typeface="Candara"/>
                          <a:cs typeface="Candara"/>
                        </a:rPr>
                        <a:t>factor</a:t>
                      </a:r>
                    </a:p>
                  </a:txBody>
                  <a:tcPr>
                    <a:solidFill>
                      <a:srgbClr val="6666FF"/>
                    </a:solidFill>
                  </a:tcPr>
                </a:tc>
                <a:extLst>
                  <a:ext uri="{0D108BD9-81ED-4DB2-BD59-A6C34878D82A}">
                    <a16:rowId xmlns:a16="http://schemas.microsoft.com/office/drawing/2014/main" val="10000"/>
                  </a:ext>
                </a:extLst>
              </a:tr>
              <a:tr h="370840">
                <a:tc>
                  <a:txBody>
                    <a:bodyPr/>
                    <a:lstStyle/>
                    <a:p>
                      <a:r>
                        <a:rPr lang="en-US" sz="2000" dirty="0" err="1">
                          <a:latin typeface="Candara"/>
                          <a:cs typeface="Candara"/>
                        </a:rPr>
                        <a:t>tera</a:t>
                      </a:r>
                      <a:endParaRPr lang="en-US" sz="2000" dirty="0">
                        <a:latin typeface="Candara"/>
                        <a:cs typeface="Candara"/>
                      </a:endParaRPr>
                    </a:p>
                  </a:txBody>
                  <a:tcPr/>
                </a:tc>
                <a:tc>
                  <a:txBody>
                    <a:bodyPr/>
                    <a:lstStyle/>
                    <a:p>
                      <a:pPr marL="0" indent="0" algn="ctr">
                        <a:buFont typeface="+mj-lt"/>
                        <a:buNone/>
                      </a:pPr>
                      <a:r>
                        <a:rPr lang="en-US" sz="2000" dirty="0">
                          <a:latin typeface="Candara"/>
                          <a:cs typeface="Candara"/>
                        </a:rPr>
                        <a:t>T</a:t>
                      </a:r>
                    </a:p>
                  </a:txBody>
                  <a:tcPr/>
                </a:tc>
                <a:tc>
                  <a:txBody>
                    <a:bodyPr/>
                    <a:lstStyle/>
                    <a:p>
                      <a:pPr marL="0" indent="0" algn="ctr">
                        <a:buFont typeface="+mj-lt"/>
                        <a:buNone/>
                      </a:pPr>
                      <a:r>
                        <a:rPr lang="en-US" sz="2000" baseline="0" dirty="0">
                          <a:latin typeface="Candara"/>
                          <a:cs typeface="Candara"/>
                        </a:rPr>
                        <a:t>10</a:t>
                      </a:r>
                      <a:r>
                        <a:rPr lang="en-US" sz="2400" baseline="30000" dirty="0">
                          <a:latin typeface="Candara"/>
                          <a:cs typeface="Candara"/>
                        </a:rPr>
                        <a:t>12</a:t>
                      </a:r>
                      <a:endParaRPr lang="en-US" sz="2000" baseline="30000" dirty="0">
                        <a:latin typeface="Candara"/>
                        <a:cs typeface="Candara"/>
                      </a:endParaRPr>
                    </a:p>
                  </a:txBody>
                  <a:tcPr/>
                </a:tc>
                <a:extLst>
                  <a:ext uri="{0D108BD9-81ED-4DB2-BD59-A6C34878D82A}">
                    <a16:rowId xmlns:a16="http://schemas.microsoft.com/office/drawing/2014/main" val="10001"/>
                  </a:ext>
                </a:extLst>
              </a:tr>
              <a:tr h="370840">
                <a:tc>
                  <a:txBody>
                    <a:bodyPr/>
                    <a:lstStyle/>
                    <a:p>
                      <a:r>
                        <a:rPr lang="en-US" sz="2000" dirty="0" err="1">
                          <a:latin typeface="Candara"/>
                          <a:cs typeface="Candara"/>
                        </a:rPr>
                        <a:t>giga</a:t>
                      </a:r>
                      <a:endParaRPr lang="en-US" sz="2000" dirty="0">
                        <a:latin typeface="Candara"/>
                        <a:cs typeface="Candara"/>
                      </a:endParaRPr>
                    </a:p>
                  </a:txBody>
                  <a:tcPr/>
                </a:tc>
                <a:tc>
                  <a:txBody>
                    <a:bodyPr/>
                    <a:lstStyle/>
                    <a:p>
                      <a:pPr marL="0" indent="0" algn="ctr">
                        <a:buFont typeface="+mj-lt"/>
                        <a:buNone/>
                      </a:pPr>
                      <a:r>
                        <a:rPr lang="en-US" sz="2000" dirty="0">
                          <a:latin typeface="Candara"/>
                          <a:cs typeface="Candara"/>
                        </a:rPr>
                        <a:t>G</a:t>
                      </a:r>
                    </a:p>
                  </a:txBody>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9</a:t>
                      </a:r>
                    </a:p>
                  </a:txBody>
                  <a:tcPr/>
                </a:tc>
                <a:extLst>
                  <a:ext uri="{0D108BD9-81ED-4DB2-BD59-A6C34878D82A}">
                    <a16:rowId xmlns:a16="http://schemas.microsoft.com/office/drawing/2014/main" val="10002"/>
                  </a:ext>
                </a:extLst>
              </a:tr>
              <a:tr h="370840">
                <a:tc>
                  <a:txBody>
                    <a:bodyPr/>
                    <a:lstStyle/>
                    <a:p>
                      <a:r>
                        <a:rPr lang="en-US" sz="2000" dirty="0">
                          <a:latin typeface="Candara"/>
                          <a:cs typeface="Candara"/>
                        </a:rPr>
                        <a:t>mega</a:t>
                      </a:r>
                    </a:p>
                  </a:txBody>
                  <a:tcPr/>
                </a:tc>
                <a:tc>
                  <a:txBody>
                    <a:bodyPr/>
                    <a:lstStyle/>
                    <a:p>
                      <a:pPr marL="0" indent="0" algn="ctr">
                        <a:buFont typeface="+mj-lt"/>
                        <a:buNone/>
                      </a:pPr>
                      <a:r>
                        <a:rPr lang="en-US" sz="2000" dirty="0">
                          <a:latin typeface="Candara"/>
                          <a:cs typeface="Candara"/>
                        </a:rPr>
                        <a:t>M</a:t>
                      </a:r>
                    </a:p>
                  </a:txBody>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6</a:t>
                      </a:r>
                    </a:p>
                  </a:txBody>
                  <a:tcPr/>
                </a:tc>
                <a:extLst>
                  <a:ext uri="{0D108BD9-81ED-4DB2-BD59-A6C34878D82A}">
                    <a16:rowId xmlns:a16="http://schemas.microsoft.com/office/drawing/2014/main" val="10003"/>
                  </a:ext>
                </a:extLst>
              </a:tr>
              <a:tr h="370840">
                <a:tc>
                  <a:txBody>
                    <a:bodyPr/>
                    <a:lstStyle/>
                    <a:p>
                      <a:r>
                        <a:rPr lang="en-US" sz="2000" dirty="0">
                          <a:latin typeface="Candara"/>
                          <a:cs typeface="Candara"/>
                        </a:rPr>
                        <a:t>kilo</a:t>
                      </a:r>
                    </a:p>
                  </a:txBody>
                  <a:tcPr>
                    <a:lnB w="12700" cap="flat" cmpd="sng" algn="ctr">
                      <a:solidFill>
                        <a:scrgbClr r="0" g="0" b="0"/>
                      </a:solidFill>
                      <a:prstDash val="solid"/>
                      <a:round/>
                      <a:headEnd type="none" w="med" len="med"/>
                      <a:tailEnd type="none" w="med" len="med"/>
                    </a:lnB>
                  </a:tcPr>
                </a:tc>
                <a:tc>
                  <a:txBody>
                    <a:bodyPr/>
                    <a:lstStyle/>
                    <a:p>
                      <a:pPr marL="0" indent="0" algn="ctr">
                        <a:buFont typeface="+mj-lt"/>
                        <a:buNone/>
                      </a:pPr>
                      <a:r>
                        <a:rPr lang="en-US" sz="2000" dirty="0">
                          <a:latin typeface="Candara"/>
                          <a:cs typeface="Candara"/>
                        </a:rPr>
                        <a:t>k</a:t>
                      </a:r>
                    </a:p>
                  </a:txBody>
                  <a:tcPr>
                    <a:lnB w="12700" cap="flat" cmpd="sng" algn="ctr">
                      <a:solidFill>
                        <a:scrgbClr r="0" g="0" b="0"/>
                      </a:solidFill>
                      <a:prstDash val="solid"/>
                      <a:round/>
                      <a:headEnd type="none" w="med" len="med"/>
                      <a:tailEnd type="none" w="med" len="med"/>
                    </a:lnB>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3</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000" dirty="0" err="1">
                          <a:latin typeface="Candara"/>
                          <a:cs typeface="Candara"/>
                        </a:rPr>
                        <a:t>centi</a:t>
                      </a:r>
                      <a:endParaRPr lang="en-US" sz="2000" dirty="0">
                        <a:latin typeface="Candara"/>
                        <a:cs typeface="Candara"/>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c</a:t>
                      </a: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-2</a:t>
                      </a: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r>
                        <a:rPr lang="en-US" sz="2000" dirty="0" err="1">
                          <a:latin typeface="Candara"/>
                          <a:cs typeface="Candara"/>
                        </a:rPr>
                        <a:t>milli</a:t>
                      </a:r>
                      <a:endParaRPr lang="en-US" sz="2000" dirty="0">
                        <a:latin typeface="Candara"/>
                        <a:cs typeface="Candara"/>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m</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-3</a:t>
                      </a:r>
                      <a:endParaRPr lang="en-US" sz="2000" baseline="30000" dirty="0">
                        <a:latin typeface="Candara"/>
                        <a:cs typeface="Candara"/>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n-US" sz="2000" dirty="0">
                          <a:latin typeface="Candara"/>
                          <a:cs typeface="Candara"/>
                        </a:rPr>
                        <a:t>micro</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μ</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-6</a:t>
                      </a:r>
                      <a:endParaRPr lang="en-US" sz="2000" baseline="30000" dirty="0">
                        <a:latin typeface="Candara"/>
                        <a:cs typeface="Candara"/>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r>
                        <a:rPr lang="en-US" sz="2000" dirty="0" err="1">
                          <a:latin typeface="Candara"/>
                          <a:cs typeface="Candara"/>
                        </a:rPr>
                        <a:t>nano</a:t>
                      </a:r>
                      <a:endParaRPr lang="en-US" sz="2000" dirty="0">
                        <a:latin typeface="Candara"/>
                        <a:cs typeface="Candara"/>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n</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-9</a:t>
                      </a:r>
                      <a:endParaRPr lang="en-US" sz="2000" baseline="30000" dirty="0">
                        <a:latin typeface="Candara"/>
                        <a:cs typeface="Candara"/>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70840">
                <a:tc>
                  <a:txBody>
                    <a:bodyPr/>
                    <a:lstStyle/>
                    <a:p>
                      <a:r>
                        <a:rPr lang="en-US" sz="2000" dirty="0" err="1">
                          <a:latin typeface="Candara"/>
                          <a:cs typeface="Candara"/>
                        </a:rPr>
                        <a:t>pico</a:t>
                      </a:r>
                      <a:endParaRPr lang="en-US" sz="2000" dirty="0">
                        <a:latin typeface="Candara"/>
                        <a:cs typeface="Candara"/>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p</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-12</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70840">
                <a:tc>
                  <a:txBody>
                    <a:bodyPr/>
                    <a:lstStyle/>
                    <a:p>
                      <a:r>
                        <a:rPr lang="en-US" sz="2000" dirty="0" err="1">
                          <a:latin typeface="Candara"/>
                          <a:cs typeface="Candara"/>
                        </a:rPr>
                        <a:t>femto</a:t>
                      </a:r>
                      <a:endParaRPr lang="en-US" sz="2000" dirty="0">
                        <a:latin typeface="Candara"/>
                        <a:cs typeface="Candara"/>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f</a:t>
                      </a: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mj-lt"/>
                        <a:buNone/>
                      </a:pPr>
                      <a:r>
                        <a:rPr lang="en-US" sz="2000" dirty="0">
                          <a:latin typeface="Candara"/>
                          <a:cs typeface="Candara"/>
                        </a:rPr>
                        <a:t>10</a:t>
                      </a:r>
                      <a:r>
                        <a:rPr lang="en-US" sz="2400" baseline="30000" dirty="0">
                          <a:latin typeface="Candara"/>
                          <a:cs typeface="Candara"/>
                        </a:rPr>
                        <a:t>-15</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3" name="TextBox 2"/>
          <p:cNvSpPr txBox="1"/>
          <p:nvPr/>
        </p:nvSpPr>
        <p:spPr>
          <a:xfrm>
            <a:off x="232272" y="1446917"/>
            <a:ext cx="6168527" cy="4893647"/>
          </a:xfrm>
          <a:prstGeom prst="rect">
            <a:avLst/>
          </a:prstGeom>
          <a:noFill/>
        </p:spPr>
        <p:txBody>
          <a:bodyPr wrap="square" rtlCol="0">
            <a:spAutoFit/>
          </a:bodyPr>
          <a:lstStyle/>
          <a:p>
            <a:r>
              <a:rPr lang="en-US" sz="2400" dirty="0">
                <a:latin typeface="Candara"/>
                <a:cs typeface="Candara"/>
              </a:rPr>
              <a:t>Express these with </a:t>
            </a:r>
            <a:r>
              <a:rPr lang="en-US" sz="2400" u="sng" dirty="0">
                <a:latin typeface="Candara"/>
                <a:cs typeface="Candara"/>
              </a:rPr>
              <a:t>unit prefixes </a:t>
            </a:r>
            <a:r>
              <a:rPr lang="en-US" sz="2400" dirty="0">
                <a:latin typeface="Candara"/>
                <a:cs typeface="Candara"/>
              </a:rPr>
              <a:t>instead of scientific notation:</a:t>
            </a:r>
          </a:p>
          <a:p>
            <a:endParaRPr lang="en-US" sz="2400" dirty="0">
              <a:latin typeface="Candara"/>
              <a:cs typeface="Candara"/>
            </a:endParaRPr>
          </a:p>
          <a:p>
            <a:r>
              <a:rPr lang="en-US" sz="2400" dirty="0">
                <a:latin typeface="Candara"/>
                <a:cs typeface="Candara"/>
              </a:rPr>
              <a:t>8 E9 years</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3,000,000 Hz</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2 E-3 moles</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1 E-6 L</a:t>
            </a:r>
          </a:p>
        </p:txBody>
      </p:sp>
      <p:sp>
        <p:nvSpPr>
          <p:cNvPr id="13" name="TextBox 12"/>
          <p:cNvSpPr txBox="1"/>
          <p:nvPr/>
        </p:nvSpPr>
        <p:spPr>
          <a:xfrm>
            <a:off x="7649799" y="5906926"/>
            <a:ext cx="2749345" cy="707886"/>
          </a:xfrm>
          <a:prstGeom prst="rect">
            <a:avLst/>
          </a:prstGeom>
          <a:noFill/>
          <a:ln>
            <a:solidFill>
              <a:schemeClr val="tx1"/>
            </a:solidFill>
            <a:prstDash val="dash"/>
          </a:ln>
        </p:spPr>
        <p:txBody>
          <a:bodyPr wrap="none" rtlCol="0">
            <a:spAutoFit/>
          </a:bodyPr>
          <a:lstStyle/>
          <a:p>
            <a:r>
              <a:rPr lang="en-US" sz="2000" i="1" dirty="0">
                <a:latin typeface="Candara"/>
                <a:cs typeface="Candara"/>
              </a:rPr>
              <a:t>Notice the pattern? </a:t>
            </a:r>
            <a:br>
              <a:rPr lang="en-US" sz="2000" i="1" dirty="0">
                <a:latin typeface="Candara"/>
                <a:cs typeface="Candara"/>
              </a:rPr>
            </a:br>
            <a:r>
              <a:rPr lang="en-US" sz="2000" i="1" dirty="0">
                <a:latin typeface="Candara"/>
                <a:cs typeface="Candara"/>
              </a:rPr>
              <a:t>Exponents change by 3.</a:t>
            </a:r>
          </a:p>
        </p:txBody>
      </p:sp>
      <p:sp>
        <p:nvSpPr>
          <p:cNvPr id="15" name="TextBox 14">
            <a:extLst>
              <a:ext uri="{FF2B5EF4-FFF2-40B4-BE49-F238E27FC236}">
                <a16:creationId xmlns:a16="http://schemas.microsoft.com/office/drawing/2014/main" id="{E189D09D-8D0D-7E43-BB1A-5CE7E65F8892}"/>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22827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 y="0"/>
            <a:ext cx="11465734"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8745856" cy="646331"/>
          </a:xfrm>
          <a:prstGeom prst="rect">
            <a:avLst/>
          </a:prstGeom>
          <a:noFill/>
        </p:spPr>
        <p:txBody>
          <a:bodyPr wrap="none" rtlCol="0">
            <a:spAutoFit/>
          </a:bodyPr>
          <a:lstStyle/>
          <a:p>
            <a:pPr defTabSz="914400"/>
            <a:r>
              <a:rPr lang="en-US" sz="3600" b="1" dirty="0">
                <a:solidFill>
                  <a:prstClr val="white"/>
                </a:solidFill>
                <a:latin typeface="Candara"/>
                <a:cs typeface="Candara"/>
              </a:rPr>
              <a:t>Volumes can be described by cubed lengths</a:t>
            </a:r>
          </a:p>
        </p:txBody>
      </p:sp>
      <p:sp>
        <p:nvSpPr>
          <p:cNvPr id="2" name="TextBox 1"/>
          <p:cNvSpPr txBox="1"/>
          <p:nvPr/>
        </p:nvSpPr>
        <p:spPr>
          <a:xfrm>
            <a:off x="309590" y="681383"/>
            <a:ext cx="8648009" cy="461665"/>
          </a:xfrm>
          <a:prstGeom prst="rect">
            <a:avLst/>
          </a:prstGeom>
          <a:noFill/>
        </p:spPr>
        <p:txBody>
          <a:bodyPr wrap="square" rtlCol="0">
            <a:spAutoFit/>
          </a:bodyPr>
          <a:lstStyle/>
          <a:p>
            <a:r>
              <a:rPr lang="en-US" sz="2400" b="1" dirty="0">
                <a:latin typeface="Candara"/>
                <a:cs typeface="Candara"/>
              </a:rPr>
              <a:t>Derived unit </a:t>
            </a:r>
            <a:r>
              <a:rPr lang="en-US" sz="2400" dirty="0">
                <a:latin typeface="Candara"/>
                <a:cs typeface="Candara"/>
              </a:rPr>
              <a:t>are created by combining SI units.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9" y="-2506"/>
            <a:ext cx="697500" cy="697500"/>
          </a:xfrm>
          <a:prstGeom prst="rect">
            <a:avLst/>
          </a:prstGeom>
        </p:spPr>
      </p:pic>
      <p:pic>
        <p:nvPicPr>
          <p:cNvPr id="8" name="Picture 7"/>
          <p:cNvPicPr>
            <a:picLocks noChangeAspect="1"/>
          </p:cNvPicPr>
          <p:nvPr/>
        </p:nvPicPr>
        <p:blipFill rotWithShape="1">
          <a:blip r:embed="rId3"/>
          <a:srcRect b="7431"/>
          <a:stretch/>
        </p:blipFill>
        <p:spPr>
          <a:xfrm>
            <a:off x="957689" y="1539260"/>
            <a:ext cx="9962357" cy="5187422"/>
          </a:xfrm>
          <a:prstGeom prst="rect">
            <a:avLst/>
          </a:prstGeom>
        </p:spPr>
      </p:pic>
      <p:sp>
        <p:nvSpPr>
          <p:cNvPr id="13" name="TextBox 12"/>
          <p:cNvSpPr txBox="1"/>
          <p:nvPr/>
        </p:nvSpPr>
        <p:spPr>
          <a:xfrm>
            <a:off x="309590" y="1168422"/>
            <a:ext cx="8648009" cy="461665"/>
          </a:xfrm>
          <a:prstGeom prst="rect">
            <a:avLst/>
          </a:prstGeom>
          <a:noFill/>
        </p:spPr>
        <p:txBody>
          <a:bodyPr wrap="square" rtlCol="0">
            <a:spAutoFit/>
          </a:bodyPr>
          <a:lstStyle/>
          <a:p>
            <a:pPr marL="342900" indent="-342900">
              <a:buFont typeface="Arial"/>
              <a:buChar char="•"/>
            </a:pPr>
            <a:r>
              <a:rPr lang="en-US" sz="2400" b="1" dirty="0">
                <a:latin typeface="Candara"/>
                <a:cs typeface="Candara"/>
              </a:rPr>
              <a:t>Volume </a:t>
            </a:r>
            <a:r>
              <a:rPr lang="en-US" sz="2400" dirty="0">
                <a:latin typeface="Candara"/>
                <a:cs typeface="Candara"/>
              </a:rPr>
              <a:t>can be expressed as a cubic length.</a:t>
            </a:r>
          </a:p>
        </p:txBody>
      </p:sp>
      <p:sp>
        <p:nvSpPr>
          <p:cNvPr id="14" name="TextBox 13"/>
          <p:cNvSpPr txBox="1"/>
          <p:nvPr/>
        </p:nvSpPr>
        <p:spPr>
          <a:xfrm>
            <a:off x="25706"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521636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465735"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4602542" cy="646331"/>
          </a:xfrm>
          <a:prstGeom prst="rect">
            <a:avLst/>
          </a:prstGeom>
          <a:noFill/>
        </p:spPr>
        <p:txBody>
          <a:bodyPr wrap="none" rtlCol="0">
            <a:spAutoFit/>
          </a:bodyPr>
          <a:lstStyle/>
          <a:p>
            <a:pPr defTabSz="914400"/>
            <a:r>
              <a:rPr lang="en-US" sz="3600" b="1" dirty="0">
                <a:solidFill>
                  <a:prstClr val="white"/>
                </a:solidFill>
                <a:latin typeface="Candara"/>
                <a:cs typeface="Candara"/>
              </a:rPr>
              <a:t>Density: a derived unit</a:t>
            </a:r>
          </a:p>
        </p:txBody>
      </p:sp>
      <p:sp>
        <p:nvSpPr>
          <p:cNvPr id="2" name="TextBox 1"/>
          <p:cNvSpPr txBox="1"/>
          <p:nvPr/>
        </p:nvSpPr>
        <p:spPr>
          <a:xfrm>
            <a:off x="309590" y="674734"/>
            <a:ext cx="8648009" cy="1354217"/>
          </a:xfrm>
          <a:prstGeom prst="rect">
            <a:avLst/>
          </a:prstGeom>
          <a:noFill/>
        </p:spPr>
        <p:txBody>
          <a:bodyPr wrap="square" rtlCol="0">
            <a:spAutoFit/>
          </a:bodyPr>
          <a:lstStyle/>
          <a:p>
            <a:r>
              <a:rPr lang="en-US" sz="2400" b="1" dirty="0">
                <a:latin typeface="Candara"/>
                <a:cs typeface="Candara"/>
              </a:rPr>
              <a:t>Density: </a:t>
            </a:r>
            <a:r>
              <a:rPr lang="en-US" sz="2400" i="1" dirty="0">
                <a:latin typeface="Candara"/>
                <a:cs typeface="Candara"/>
              </a:rPr>
              <a:t>the ratio of mass to volume  (g/mL)</a:t>
            </a:r>
          </a:p>
          <a:p>
            <a:endParaRPr lang="en-US" sz="1000" i="1" dirty="0">
              <a:latin typeface="Candara"/>
              <a:cs typeface="Candara"/>
            </a:endParaRPr>
          </a:p>
          <a:p>
            <a:r>
              <a:rPr lang="en-US" sz="2400" i="1" dirty="0">
                <a:latin typeface="Candara"/>
                <a:cs typeface="Candara"/>
              </a:rPr>
              <a:t>	</a:t>
            </a:r>
            <a:r>
              <a:rPr lang="en-US" sz="2400" dirty="0">
                <a:latin typeface="Candara"/>
                <a:cs typeface="Candara"/>
              </a:rPr>
              <a:t>			density (</a:t>
            </a:r>
            <a:r>
              <a:rPr lang="en-US" sz="2400" dirty="0" err="1">
                <a:latin typeface="Candara"/>
                <a:cs typeface="Candara"/>
              </a:rPr>
              <a:t>ρ</a:t>
            </a:r>
            <a:r>
              <a:rPr lang="en-US" sz="2400" dirty="0">
                <a:latin typeface="Candara"/>
                <a:cs typeface="Candara"/>
              </a:rPr>
              <a:t>) = </a:t>
            </a:r>
            <a:r>
              <a:rPr lang="en-US" sz="2400" u="sng" dirty="0">
                <a:latin typeface="Candara"/>
                <a:cs typeface="Candara"/>
              </a:rPr>
              <a:t>  mass  </a:t>
            </a:r>
            <a:r>
              <a:rPr lang="en-US" sz="2400" u="sng" dirty="0">
                <a:solidFill>
                  <a:srgbClr val="FFFFFF"/>
                </a:solidFill>
                <a:latin typeface="Candara"/>
                <a:cs typeface="Candara"/>
              </a:rPr>
              <a:t>.</a:t>
            </a:r>
            <a:endParaRPr lang="en-US" sz="2400" u="sng" dirty="0">
              <a:latin typeface="Candara"/>
              <a:cs typeface="Candara"/>
            </a:endParaRPr>
          </a:p>
          <a:p>
            <a:r>
              <a:rPr lang="en-US" sz="2400" i="1" dirty="0">
                <a:latin typeface="Candara"/>
                <a:cs typeface="Candara"/>
              </a:rPr>
              <a:t>	</a:t>
            </a:r>
            <a:r>
              <a:rPr lang="en-US" sz="2400" dirty="0">
                <a:latin typeface="Candara"/>
                <a:cs typeface="Candara"/>
              </a:rPr>
              <a:t>					volume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40" y="-2506"/>
            <a:ext cx="697500" cy="6975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72925434"/>
              </p:ext>
            </p:extLst>
          </p:nvPr>
        </p:nvGraphicFramePr>
        <p:xfrm>
          <a:off x="1201529" y="2808938"/>
          <a:ext cx="6960887" cy="3169920"/>
        </p:xfrm>
        <a:graphic>
          <a:graphicData uri="http://schemas.openxmlformats.org/drawingml/2006/table">
            <a:tbl>
              <a:tblPr firstRow="1" bandRow="1">
                <a:tableStyleId>{2D5ABB26-0587-4C30-8999-92F81FD0307C}</a:tableStyleId>
              </a:tblPr>
              <a:tblGrid>
                <a:gridCol w="1028050">
                  <a:extLst>
                    <a:ext uri="{9D8B030D-6E8A-4147-A177-3AD203B41FA5}">
                      <a16:colId xmlns:a16="http://schemas.microsoft.com/office/drawing/2014/main" val="20000"/>
                    </a:ext>
                  </a:extLst>
                </a:gridCol>
                <a:gridCol w="1307925">
                  <a:extLst>
                    <a:ext uri="{9D8B030D-6E8A-4147-A177-3AD203B41FA5}">
                      <a16:colId xmlns:a16="http://schemas.microsoft.com/office/drawing/2014/main" val="20001"/>
                    </a:ext>
                  </a:extLst>
                </a:gridCol>
                <a:gridCol w="1285568">
                  <a:extLst>
                    <a:ext uri="{9D8B030D-6E8A-4147-A177-3AD203B41FA5}">
                      <a16:colId xmlns:a16="http://schemas.microsoft.com/office/drawing/2014/main" val="20002"/>
                    </a:ext>
                  </a:extLst>
                </a:gridCol>
                <a:gridCol w="1254214">
                  <a:extLst>
                    <a:ext uri="{9D8B030D-6E8A-4147-A177-3AD203B41FA5}">
                      <a16:colId xmlns:a16="http://schemas.microsoft.com/office/drawing/2014/main" val="20003"/>
                    </a:ext>
                  </a:extLst>
                </a:gridCol>
                <a:gridCol w="1175825">
                  <a:extLst>
                    <a:ext uri="{9D8B030D-6E8A-4147-A177-3AD203B41FA5}">
                      <a16:colId xmlns:a16="http://schemas.microsoft.com/office/drawing/2014/main" val="20004"/>
                    </a:ext>
                  </a:extLst>
                </a:gridCol>
                <a:gridCol w="909305">
                  <a:extLst>
                    <a:ext uri="{9D8B030D-6E8A-4147-A177-3AD203B41FA5}">
                      <a16:colId xmlns:a16="http://schemas.microsoft.com/office/drawing/2014/main" val="20005"/>
                    </a:ext>
                  </a:extLst>
                </a:gridCol>
              </a:tblGrid>
              <a:tr h="370840">
                <a:tc>
                  <a:txBody>
                    <a:bodyPr/>
                    <a:lstStyle/>
                    <a:p>
                      <a:endParaRPr lang="en-US" sz="2000" dirty="0">
                        <a:latin typeface="Candara"/>
                        <a:cs typeface="Candara"/>
                      </a:endParaRPr>
                    </a:p>
                  </a:txBody>
                  <a:tcPr>
                    <a:lnL>
                      <a:noFill/>
                    </a:lnL>
                    <a:lnR>
                      <a:noFill/>
                    </a:lnR>
                    <a:lnT>
                      <a:noFill/>
                    </a:lnT>
                    <a:lnB>
                      <a:noFill/>
                    </a:lnB>
                    <a:lnTlToBr w="12700" cmpd="sng">
                      <a:noFill/>
                      <a:prstDash val="solid"/>
                    </a:lnTlToBr>
                    <a:lnBlToTr w="12700" cmpd="sng">
                      <a:noFill/>
                      <a:prstDash val="solid"/>
                    </a:lnBlToTr>
                    <a:solidFill>
                      <a:srgbClr val="6666FF"/>
                    </a:solidFill>
                  </a:tcPr>
                </a:tc>
                <a:tc>
                  <a:txBody>
                    <a:bodyPr/>
                    <a:lstStyle/>
                    <a:p>
                      <a:pPr algn="r"/>
                      <a:endParaRPr lang="en-US" sz="2000" dirty="0">
                        <a:latin typeface="Candara"/>
                        <a:cs typeface="Candara"/>
                      </a:endParaRP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6666FF"/>
                    </a:solidFill>
                  </a:tcPr>
                </a:tc>
                <a:tc>
                  <a:txBody>
                    <a:bodyPr/>
                    <a:lstStyle/>
                    <a:p>
                      <a:endParaRPr lang="en-US" sz="2000" dirty="0">
                        <a:latin typeface="Candara"/>
                        <a:cs typeface="Candara"/>
                      </a:endParaRP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666FF"/>
                    </a:solidFill>
                  </a:tcPr>
                </a:tc>
                <a:tc>
                  <a:txBody>
                    <a:bodyPr/>
                    <a:lstStyle/>
                    <a:p>
                      <a:pPr algn="r"/>
                      <a:endParaRPr lang="en-US" sz="2000" dirty="0">
                        <a:latin typeface="Candara"/>
                        <a:cs typeface="Candara"/>
                      </a:endParaRP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6666FF"/>
                    </a:solidFill>
                  </a:tcPr>
                </a:tc>
                <a:tc>
                  <a:txBody>
                    <a:bodyPr/>
                    <a:lstStyle/>
                    <a:p>
                      <a:endParaRPr lang="en-US" sz="2000" dirty="0">
                        <a:latin typeface="Candara"/>
                        <a:cs typeface="Candara"/>
                      </a:endParaRP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666FF"/>
                    </a:solidFill>
                  </a:tcPr>
                </a:tc>
                <a:tc>
                  <a:txBody>
                    <a:bodyPr/>
                    <a:lstStyle/>
                    <a:p>
                      <a:pPr algn="r"/>
                      <a:endParaRPr lang="en-US" sz="2000" dirty="0">
                        <a:latin typeface="Candara"/>
                        <a:cs typeface="Candara"/>
                      </a:endParaRPr>
                    </a:p>
                  </a:txBody>
                  <a:tcPr>
                    <a:lnL>
                      <a:noFill/>
                    </a:lnL>
                    <a:lnR>
                      <a:noFill/>
                    </a:lnR>
                    <a:lnT>
                      <a:noFill/>
                    </a:lnT>
                    <a:lnB>
                      <a:noFill/>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0"/>
                  </a:ext>
                </a:extLst>
              </a:tr>
              <a:tr h="370840">
                <a:tc>
                  <a:txBody>
                    <a:bodyPr/>
                    <a:lstStyle/>
                    <a:p>
                      <a:r>
                        <a:rPr lang="en-US" sz="2000" dirty="0">
                          <a:latin typeface="Candara"/>
                          <a:cs typeface="Candara"/>
                        </a:rPr>
                        <a:t>ice</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0.92</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water</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1.0</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dry air</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1.20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000" dirty="0">
                          <a:latin typeface="Candara"/>
                          <a:cs typeface="Candara"/>
                        </a:rPr>
                        <a:t>oak</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0.60- 0.90</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ethanol</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0.79</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oxygen</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1.31</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2000" dirty="0">
                          <a:latin typeface="Candara"/>
                          <a:cs typeface="Candara"/>
                        </a:rPr>
                        <a:t>iron</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7.9</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acetone</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0.79</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nitrogen</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1.14</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2000" dirty="0">
                          <a:latin typeface="Candara"/>
                          <a:cs typeface="Candara"/>
                        </a:rPr>
                        <a:t>copper</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9.0</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glycerin</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1.26</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CO2</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1.80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n-US" sz="2000" dirty="0">
                          <a:latin typeface="Candara"/>
                          <a:cs typeface="Candara"/>
                        </a:rPr>
                        <a:t>lead</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11.3</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olive</a:t>
                      </a:r>
                      <a:r>
                        <a:rPr lang="en-US" sz="2000" baseline="0" dirty="0">
                          <a:latin typeface="Candara"/>
                          <a:cs typeface="Candara"/>
                        </a:rPr>
                        <a:t> oil</a:t>
                      </a:r>
                      <a:endParaRPr lang="en-US" sz="2000" dirty="0">
                        <a:latin typeface="Candara"/>
                        <a:cs typeface="Candara"/>
                      </a:endParaRP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0.92</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helium</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0.16</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r>
                        <a:rPr lang="en-US" sz="2000" dirty="0">
                          <a:latin typeface="Candara"/>
                          <a:cs typeface="Candara"/>
                        </a:rPr>
                        <a:t>silver</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10.5</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gasoline</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0.70-0.77</a:t>
                      </a:r>
                    </a:p>
                  </a:txBody>
                  <a:tcP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latin typeface="Candara"/>
                          <a:cs typeface="Candara"/>
                        </a:rPr>
                        <a:t>neon</a:t>
                      </a:r>
                    </a:p>
                  </a:txBody>
                  <a:tcP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latin typeface="Candara"/>
                          <a:cs typeface="Candara"/>
                        </a:rPr>
                        <a:t>0.83</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n-US" sz="2000" dirty="0">
                          <a:latin typeface="Candara"/>
                          <a:cs typeface="Candara"/>
                        </a:rPr>
                        <a:t>gold</a:t>
                      </a:r>
                    </a:p>
                  </a:txBody>
                  <a:tcPr>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ndara"/>
                          <a:cs typeface="Candara"/>
                        </a:rPr>
                        <a:t>19.3</a:t>
                      </a:r>
                    </a:p>
                  </a:txBody>
                  <a:tcP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Candara"/>
                          <a:cs typeface="Candara"/>
                        </a:rPr>
                        <a:t>mercury</a:t>
                      </a:r>
                    </a:p>
                  </a:txBody>
                  <a:tcP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ndara"/>
                          <a:cs typeface="Candara"/>
                        </a:rPr>
                        <a:t>13.6</a:t>
                      </a:r>
                    </a:p>
                  </a:txBody>
                  <a:tcP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Candara"/>
                          <a:cs typeface="Candara"/>
                        </a:rPr>
                        <a:t>radon</a:t>
                      </a:r>
                    </a:p>
                  </a:txBody>
                  <a:tcP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Candara"/>
                          <a:cs typeface="Candara"/>
                        </a:rPr>
                        <a:t>9.1</a:t>
                      </a:r>
                    </a:p>
                  </a:txBody>
                  <a:tcPr>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6" name="TextBox 5"/>
          <p:cNvSpPr txBox="1"/>
          <p:nvPr/>
        </p:nvSpPr>
        <p:spPr>
          <a:xfrm>
            <a:off x="1593469" y="2807115"/>
            <a:ext cx="1557488" cy="400110"/>
          </a:xfrm>
          <a:prstGeom prst="rect">
            <a:avLst/>
          </a:prstGeom>
          <a:noFill/>
        </p:spPr>
        <p:txBody>
          <a:bodyPr wrap="none" rtlCol="0">
            <a:spAutoFit/>
          </a:bodyPr>
          <a:lstStyle/>
          <a:p>
            <a:r>
              <a:rPr lang="en-US" sz="2000" b="1" dirty="0">
                <a:solidFill>
                  <a:schemeClr val="bg1"/>
                </a:solidFill>
              </a:rPr>
              <a:t>solids (g/mL)</a:t>
            </a:r>
          </a:p>
        </p:txBody>
      </p:sp>
      <p:sp>
        <p:nvSpPr>
          <p:cNvPr id="11" name="TextBox 10"/>
          <p:cNvSpPr txBox="1"/>
          <p:nvPr/>
        </p:nvSpPr>
        <p:spPr>
          <a:xfrm>
            <a:off x="4019130" y="2807115"/>
            <a:ext cx="1655546" cy="400110"/>
          </a:xfrm>
          <a:prstGeom prst="rect">
            <a:avLst/>
          </a:prstGeom>
          <a:noFill/>
        </p:spPr>
        <p:txBody>
          <a:bodyPr wrap="none" rtlCol="0">
            <a:spAutoFit/>
          </a:bodyPr>
          <a:lstStyle/>
          <a:p>
            <a:r>
              <a:rPr lang="en-US" sz="2000" b="1" dirty="0">
                <a:solidFill>
                  <a:schemeClr val="bg1"/>
                </a:solidFill>
              </a:rPr>
              <a:t>liquids (g/mL)</a:t>
            </a:r>
          </a:p>
        </p:txBody>
      </p:sp>
      <p:sp>
        <p:nvSpPr>
          <p:cNvPr id="12" name="TextBox 11"/>
          <p:cNvSpPr txBox="1"/>
          <p:nvPr/>
        </p:nvSpPr>
        <p:spPr>
          <a:xfrm>
            <a:off x="6413435" y="2807115"/>
            <a:ext cx="1326004" cy="400110"/>
          </a:xfrm>
          <a:prstGeom prst="rect">
            <a:avLst/>
          </a:prstGeom>
          <a:noFill/>
        </p:spPr>
        <p:txBody>
          <a:bodyPr wrap="none" rtlCol="0">
            <a:spAutoFit/>
          </a:bodyPr>
          <a:lstStyle/>
          <a:p>
            <a:r>
              <a:rPr lang="en-US" sz="2000" b="1" dirty="0">
                <a:solidFill>
                  <a:schemeClr val="bg1"/>
                </a:solidFill>
              </a:rPr>
              <a:t>gases (g/L)</a:t>
            </a:r>
          </a:p>
        </p:txBody>
      </p:sp>
      <p:sp>
        <p:nvSpPr>
          <p:cNvPr id="7" name="TextBox 6"/>
          <p:cNvSpPr txBox="1"/>
          <p:nvPr/>
        </p:nvSpPr>
        <p:spPr>
          <a:xfrm>
            <a:off x="370608" y="6091536"/>
            <a:ext cx="8621721" cy="400110"/>
          </a:xfrm>
          <a:prstGeom prst="rect">
            <a:avLst/>
          </a:prstGeom>
          <a:noFill/>
        </p:spPr>
        <p:txBody>
          <a:bodyPr wrap="none" rtlCol="0">
            <a:spAutoFit/>
          </a:bodyPr>
          <a:lstStyle/>
          <a:p>
            <a:r>
              <a:rPr lang="en-US" sz="2000" dirty="0">
                <a:latin typeface="Candara"/>
                <a:cs typeface="Candara"/>
              </a:rPr>
              <a:t>Notice that the density of </a:t>
            </a:r>
            <a:r>
              <a:rPr lang="en-US" sz="2000" b="1" dirty="0">
                <a:latin typeface="Candara"/>
                <a:cs typeface="Candara"/>
              </a:rPr>
              <a:t>gases</a:t>
            </a:r>
            <a:r>
              <a:rPr lang="en-US" sz="2000" dirty="0">
                <a:latin typeface="Candara"/>
                <a:cs typeface="Candara"/>
              </a:rPr>
              <a:t> is measured in </a:t>
            </a:r>
            <a:r>
              <a:rPr lang="en-US" sz="2000" b="1" dirty="0">
                <a:latin typeface="Candara"/>
                <a:cs typeface="Candara"/>
              </a:rPr>
              <a:t>g/L</a:t>
            </a:r>
            <a:r>
              <a:rPr lang="en-US" sz="2000" dirty="0">
                <a:latin typeface="Candara"/>
                <a:cs typeface="Candara"/>
              </a:rPr>
              <a:t> as it’s significantly lower.</a:t>
            </a:r>
          </a:p>
        </p:txBody>
      </p:sp>
      <p:sp>
        <p:nvSpPr>
          <p:cNvPr id="13" name="TextBox 12"/>
          <p:cNvSpPr txBox="1"/>
          <p:nvPr/>
        </p:nvSpPr>
        <p:spPr>
          <a:xfrm>
            <a:off x="413241" y="2107351"/>
            <a:ext cx="7749175" cy="461665"/>
          </a:xfrm>
          <a:prstGeom prst="rect">
            <a:avLst/>
          </a:prstGeom>
          <a:noFill/>
          <a:ln>
            <a:noFill/>
            <a:prstDash val="dash"/>
          </a:ln>
        </p:spPr>
        <p:txBody>
          <a:bodyPr wrap="square" rtlCol="0">
            <a:spAutoFit/>
          </a:bodyPr>
          <a:lstStyle/>
          <a:p>
            <a:r>
              <a:rPr lang="en-US" sz="2400" i="1" dirty="0">
                <a:latin typeface="Candara"/>
                <a:cs typeface="Candara"/>
              </a:rPr>
              <a:t>Is density an intensive or extensive property?  Why?</a:t>
            </a:r>
          </a:p>
        </p:txBody>
      </p:sp>
      <p:sp>
        <p:nvSpPr>
          <p:cNvPr id="15" name="TextBox 14">
            <a:extLst>
              <a:ext uri="{FF2B5EF4-FFF2-40B4-BE49-F238E27FC236}">
                <a16:creationId xmlns:a16="http://schemas.microsoft.com/office/drawing/2014/main" id="{89840376-B9AD-8C47-A82E-870B1E2F20E7}"/>
              </a:ext>
            </a:extLst>
          </p:cNvPr>
          <p:cNvSpPr txBox="1"/>
          <p:nvPr/>
        </p:nvSpPr>
        <p:spPr>
          <a:xfrm>
            <a:off x="8554356" y="911342"/>
            <a:ext cx="3450288" cy="5770811"/>
          </a:xfrm>
          <a:prstGeom prst="rect">
            <a:avLst/>
          </a:prstGeom>
          <a:noFill/>
        </p:spPr>
        <p:txBody>
          <a:bodyPr wrap="square" rtlCol="0">
            <a:spAutoFit/>
          </a:bodyPr>
          <a:lstStyle/>
          <a:p>
            <a:r>
              <a:rPr lang="en-US" sz="2400" i="1" dirty="0">
                <a:solidFill>
                  <a:srgbClr val="0432FF"/>
                </a:solidFill>
                <a:latin typeface="Candara"/>
                <a:cs typeface="Candara"/>
              </a:rPr>
              <a:t>Density is </a:t>
            </a:r>
            <a:r>
              <a:rPr lang="en-US" sz="2400" b="1" i="1" dirty="0">
                <a:solidFill>
                  <a:srgbClr val="0432FF"/>
                </a:solidFill>
                <a:latin typeface="Candara"/>
                <a:cs typeface="Candara"/>
              </a:rPr>
              <a:t>intensive</a:t>
            </a:r>
            <a:r>
              <a:rPr lang="en-US" sz="2400" i="1" dirty="0">
                <a:solidFill>
                  <a:srgbClr val="0432FF"/>
                </a:solidFill>
                <a:latin typeface="Candara"/>
                <a:cs typeface="Candara"/>
              </a:rPr>
              <a:t> because it is a ratio of two extensive properties.</a:t>
            </a:r>
          </a:p>
          <a:p>
            <a:endParaRPr lang="en-US" sz="1050" i="1" dirty="0">
              <a:solidFill>
                <a:srgbClr val="0432FF"/>
              </a:solidFill>
              <a:latin typeface="Candara"/>
              <a:cs typeface="Candara"/>
            </a:endParaRPr>
          </a:p>
          <a:p>
            <a:r>
              <a:rPr lang="en-US" sz="2400" i="1" dirty="0">
                <a:solidFill>
                  <a:srgbClr val="0432FF"/>
                </a:solidFill>
                <a:latin typeface="Candara"/>
                <a:cs typeface="Candara"/>
              </a:rPr>
              <a:t>Think about what you know from the ‘real world’.</a:t>
            </a:r>
          </a:p>
          <a:p>
            <a:endParaRPr lang="en-US" sz="1050" i="1" dirty="0">
              <a:solidFill>
                <a:srgbClr val="0432FF"/>
              </a:solidFill>
              <a:latin typeface="Candara"/>
              <a:cs typeface="Candara"/>
            </a:endParaRPr>
          </a:p>
          <a:p>
            <a:r>
              <a:rPr lang="en-US" sz="2400" i="1" dirty="0">
                <a:solidFill>
                  <a:srgbClr val="0432FF"/>
                </a:solidFill>
                <a:latin typeface="Candara"/>
                <a:cs typeface="Candara"/>
              </a:rPr>
              <a:t>A material’s density is independent of the amount of the material you are looking at.</a:t>
            </a:r>
          </a:p>
          <a:p>
            <a:endParaRPr lang="en-US" sz="1200" i="1" dirty="0">
              <a:solidFill>
                <a:srgbClr val="0432FF"/>
              </a:solidFill>
              <a:latin typeface="Candara"/>
              <a:cs typeface="Candara"/>
            </a:endParaRPr>
          </a:p>
          <a:p>
            <a:pPr marL="342900" indent="-342900">
              <a:buFont typeface="Arial" panose="020B0604020202020204" pitchFamily="34" charset="0"/>
              <a:buChar char="•"/>
            </a:pPr>
            <a:r>
              <a:rPr lang="en-US" sz="2400" i="1" dirty="0">
                <a:solidFill>
                  <a:srgbClr val="0432FF"/>
                </a:solidFill>
                <a:latin typeface="Candara"/>
                <a:cs typeface="Candara"/>
              </a:rPr>
              <a:t>A one-ton block of steel has the same density as a tiny steel ball-bearing.</a:t>
            </a:r>
          </a:p>
        </p:txBody>
      </p:sp>
      <p:sp>
        <p:nvSpPr>
          <p:cNvPr id="16" name="TextBox 15">
            <a:extLst>
              <a:ext uri="{FF2B5EF4-FFF2-40B4-BE49-F238E27FC236}">
                <a16:creationId xmlns:a16="http://schemas.microsoft.com/office/drawing/2014/main" id="{1F7BD67A-BD98-FE4C-B6CA-AF916298DC29}"/>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73662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7" grpId="0"/>
      <p:bldP spid="13"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6" y="0"/>
            <a:ext cx="11487770" cy="663376"/>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7" y="-169"/>
            <a:ext cx="3923295" cy="646331"/>
          </a:xfrm>
          <a:prstGeom prst="rect">
            <a:avLst/>
          </a:prstGeom>
          <a:noFill/>
        </p:spPr>
        <p:txBody>
          <a:bodyPr wrap="none" rtlCol="0">
            <a:spAutoFit/>
          </a:bodyPr>
          <a:lstStyle/>
          <a:p>
            <a:pPr defTabSz="914400"/>
            <a:r>
              <a:rPr lang="en-US" sz="3600" b="1" dirty="0">
                <a:solidFill>
                  <a:schemeClr val="bg1"/>
                </a:solidFill>
                <a:latin typeface="Candara"/>
                <a:cs typeface="Candara"/>
              </a:rPr>
              <a:t>Calculating density</a:t>
            </a:r>
          </a:p>
        </p:txBody>
      </p:sp>
      <p:sp>
        <p:nvSpPr>
          <p:cNvPr id="2" name="TextBox 1"/>
          <p:cNvSpPr txBox="1"/>
          <p:nvPr/>
        </p:nvSpPr>
        <p:spPr>
          <a:xfrm>
            <a:off x="309591" y="681383"/>
            <a:ext cx="11487770" cy="830997"/>
          </a:xfrm>
          <a:prstGeom prst="rect">
            <a:avLst/>
          </a:prstGeom>
          <a:noFill/>
        </p:spPr>
        <p:txBody>
          <a:bodyPr wrap="square" rtlCol="0">
            <a:spAutoFit/>
          </a:bodyPr>
          <a:lstStyle/>
          <a:p>
            <a:r>
              <a:rPr lang="en-US" sz="2400" dirty="0">
                <a:latin typeface="Candara"/>
                <a:cs typeface="Candara"/>
              </a:rPr>
              <a:t>What is the density of a cube of lead each side of the cube measures 2.00 cm and the cube’s mass is 90.7 g?</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475" y="-2506"/>
            <a:ext cx="697500" cy="697500"/>
          </a:xfrm>
          <a:prstGeom prst="rect">
            <a:avLst/>
          </a:prstGeom>
        </p:spPr>
      </p:pic>
      <p:cxnSp>
        <p:nvCxnSpPr>
          <p:cNvPr id="14" name="Straight Connector 13"/>
          <p:cNvCxnSpPr>
            <a:cxnSpLocks/>
          </p:cNvCxnSpPr>
          <p:nvPr/>
        </p:nvCxnSpPr>
        <p:spPr>
          <a:xfrm>
            <a:off x="309591" y="3147565"/>
            <a:ext cx="11628102" cy="0"/>
          </a:xfrm>
          <a:prstGeom prst="line">
            <a:avLst/>
          </a:prstGeom>
          <a:ln w="5715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9591" y="3417125"/>
            <a:ext cx="8648009" cy="461665"/>
          </a:xfrm>
          <a:prstGeom prst="rect">
            <a:avLst/>
          </a:prstGeom>
          <a:noFill/>
        </p:spPr>
        <p:txBody>
          <a:bodyPr wrap="square" rtlCol="0">
            <a:spAutoFit/>
          </a:bodyPr>
          <a:lstStyle/>
          <a:p>
            <a:r>
              <a:rPr lang="en-US" sz="2400" dirty="0">
                <a:latin typeface="Candara"/>
                <a:cs typeface="Candara"/>
              </a:rPr>
              <a:t>What is the volume of a cube with edge lengths of 0.843 cm?</a:t>
            </a:r>
          </a:p>
        </p:txBody>
      </p:sp>
      <p:sp>
        <p:nvSpPr>
          <p:cNvPr id="16" name="TextBox 15"/>
          <p:cNvSpPr txBox="1"/>
          <p:nvPr/>
        </p:nvSpPr>
        <p:spPr>
          <a:xfrm>
            <a:off x="309591" y="4808231"/>
            <a:ext cx="8648009" cy="461665"/>
          </a:xfrm>
          <a:prstGeom prst="rect">
            <a:avLst/>
          </a:prstGeom>
          <a:noFill/>
        </p:spPr>
        <p:txBody>
          <a:bodyPr wrap="square" rtlCol="0">
            <a:spAutoFit/>
          </a:bodyPr>
          <a:lstStyle/>
          <a:p>
            <a:r>
              <a:rPr lang="en-US" sz="2400" dirty="0">
                <a:latin typeface="Candara"/>
                <a:cs typeface="Candara"/>
              </a:rPr>
              <a:t>If the mass of that cube is 5.34 g, what is the density of the cube?</a:t>
            </a:r>
          </a:p>
        </p:txBody>
      </p:sp>
      <p:sp>
        <p:nvSpPr>
          <p:cNvPr id="21" name="TextBox 20">
            <a:extLst>
              <a:ext uri="{FF2B5EF4-FFF2-40B4-BE49-F238E27FC236}">
                <a16:creationId xmlns:a16="http://schemas.microsoft.com/office/drawing/2014/main" id="{6027E9B7-54EE-4748-A826-09C30025A2FA}"/>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2054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476752"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2621230" cy="646331"/>
          </a:xfrm>
          <a:prstGeom prst="rect">
            <a:avLst/>
          </a:prstGeom>
          <a:noFill/>
        </p:spPr>
        <p:txBody>
          <a:bodyPr wrap="none" rtlCol="0">
            <a:spAutoFit/>
          </a:bodyPr>
          <a:lstStyle/>
          <a:p>
            <a:pPr defTabSz="914400"/>
            <a:r>
              <a:rPr lang="en-US" sz="3600" b="1" dirty="0">
                <a:solidFill>
                  <a:prstClr val="white"/>
                </a:solidFill>
                <a:latin typeface="Candara"/>
                <a:cs typeface="Candara"/>
              </a:rPr>
              <a:t>1.3: Can you?</a:t>
            </a:r>
          </a:p>
        </p:txBody>
      </p:sp>
      <p:sp>
        <p:nvSpPr>
          <p:cNvPr id="2" name="TextBox 1"/>
          <p:cNvSpPr txBox="1"/>
          <p:nvPr/>
        </p:nvSpPr>
        <p:spPr>
          <a:xfrm>
            <a:off x="305209" y="791553"/>
            <a:ext cx="8648009" cy="461665"/>
          </a:xfrm>
          <a:prstGeom prst="rect">
            <a:avLst/>
          </a:prstGeom>
          <a:noFill/>
        </p:spPr>
        <p:txBody>
          <a:bodyPr wrap="square" rtlCol="0">
            <a:spAutoFit/>
          </a:bodyPr>
          <a:lstStyle/>
          <a:p>
            <a:r>
              <a:rPr lang="en-US" sz="2400" dirty="0">
                <a:latin typeface="Candara"/>
                <a:cs typeface="Candara"/>
              </a:rPr>
              <a:t>(1) Describe the three parts of any measurement?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6" y="-2506"/>
            <a:ext cx="697500" cy="697500"/>
          </a:xfrm>
          <a:prstGeom prst="rect">
            <a:avLst/>
          </a:prstGeom>
        </p:spPr>
      </p:pic>
      <p:sp>
        <p:nvSpPr>
          <p:cNvPr id="21" name="TextBox 20"/>
          <p:cNvSpPr txBox="1"/>
          <p:nvPr/>
        </p:nvSpPr>
        <p:spPr>
          <a:xfrm>
            <a:off x="305209" y="1542823"/>
            <a:ext cx="11383687" cy="461665"/>
          </a:xfrm>
          <a:prstGeom prst="rect">
            <a:avLst/>
          </a:prstGeom>
          <a:noFill/>
        </p:spPr>
        <p:txBody>
          <a:bodyPr wrap="square" rtlCol="0">
            <a:spAutoFit/>
          </a:bodyPr>
          <a:lstStyle/>
          <a:p>
            <a:r>
              <a:rPr lang="en-US" sz="2400" dirty="0">
                <a:latin typeface="Candara"/>
                <a:cs typeface="Candara"/>
              </a:rPr>
              <a:t>(2) Convert numbers in and out of scientific notation?</a:t>
            </a:r>
          </a:p>
        </p:txBody>
      </p:sp>
      <p:sp>
        <p:nvSpPr>
          <p:cNvPr id="22" name="TextBox 21"/>
          <p:cNvSpPr txBox="1"/>
          <p:nvPr/>
        </p:nvSpPr>
        <p:spPr>
          <a:xfrm>
            <a:off x="305209" y="2382229"/>
            <a:ext cx="11383687" cy="461665"/>
          </a:xfrm>
          <a:prstGeom prst="rect">
            <a:avLst/>
          </a:prstGeom>
          <a:noFill/>
        </p:spPr>
        <p:txBody>
          <a:bodyPr wrap="square" rtlCol="0">
            <a:spAutoFit/>
          </a:bodyPr>
          <a:lstStyle/>
          <a:p>
            <a:r>
              <a:rPr lang="en-US" sz="2400" dirty="0">
                <a:latin typeface="Candara"/>
                <a:cs typeface="Candara"/>
              </a:rPr>
              <a:t>(3) Replace scientific notation with metric prefixes?</a:t>
            </a:r>
          </a:p>
        </p:txBody>
      </p:sp>
      <p:sp>
        <p:nvSpPr>
          <p:cNvPr id="23" name="TextBox 22"/>
          <p:cNvSpPr txBox="1"/>
          <p:nvPr/>
        </p:nvSpPr>
        <p:spPr>
          <a:xfrm>
            <a:off x="305209" y="3221636"/>
            <a:ext cx="11725210" cy="461665"/>
          </a:xfrm>
          <a:prstGeom prst="rect">
            <a:avLst/>
          </a:prstGeom>
          <a:noFill/>
        </p:spPr>
        <p:txBody>
          <a:bodyPr wrap="square" rtlCol="0">
            <a:spAutoFit/>
          </a:bodyPr>
          <a:lstStyle/>
          <a:p>
            <a:r>
              <a:rPr lang="en-US" sz="2400" dirty="0">
                <a:latin typeface="Candara"/>
                <a:cs typeface="Candara"/>
              </a:rPr>
              <a:t>(4) Relate density to mass and volume and solve for any of the three given the other two?</a:t>
            </a:r>
          </a:p>
        </p:txBody>
      </p:sp>
    </p:spTree>
    <p:extLst>
      <p:ext uri="{BB962C8B-B14F-4D97-AF65-F5344CB8AC3E}">
        <p14:creationId xmlns:p14="http://schemas.microsoft.com/office/powerpoint/2010/main" val="3107082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32"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434466"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1.3: Assignments</a:t>
            </a:r>
          </a:p>
        </p:txBody>
      </p:sp>
      <p:sp>
        <p:nvSpPr>
          <p:cNvPr id="8" name="TextBox 7"/>
          <p:cNvSpPr txBox="1"/>
          <p:nvPr/>
        </p:nvSpPr>
        <p:spPr>
          <a:xfrm>
            <a:off x="292918" y="980515"/>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1.3</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943441"/>
            <a:ext cx="11209092" cy="461665"/>
          </a:xfrm>
          <a:prstGeom prst="rect">
            <a:avLst/>
          </a:prstGeom>
          <a:noFill/>
        </p:spPr>
        <p:txBody>
          <a:bodyPr wrap="square" rtlCol="0">
            <a:spAutoFit/>
          </a:bodyPr>
          <a:lstStyle/>
          <a:p>
            <a:pPr marL="52388" lvl="1"/>
            <a:r>
              <a:rPr lang="en-US" sz="2400" b="1" dirty="0">
                <a:latin typeface="Candara"/>
                <a:cs typeface="Candara"/>
              </a:rPr>
              <a:t>Canvas: HW set 1, problems  3 - 7</a:t>
            </a:r>
            <a:endParaRPr lang="en-US" sz="6600" b="1" dirty="0">
              <a:latin typeface="Candara"/>
              <a:cs typeface="Candara"/>
            </a:endParaRPr>
          </a:p>
        </p:txBody>
      </p:sp>
      <p:sp>
        <p:nvSpPr>
          <p:cNvPr id="9" name="TextBox 8">
            <a:extLst>
              <a:ext uri="{FF2B5EF4-FFF2-40B4-BE49-F238E27FC236}">
                <a16:creationId xmlns:a16="http://schemas.microsoft.com/office/drawing/2014/main" id="{84AAA2B2-01D2-4045-9391-A5329919010C}"/>
              </a:ext>
            </a:extLst>
          </p:cNvPr>
          <p:cNvSpPr txBox="1"/>
          <p:nvPr/>
        </p:nvSpPr>
        <p:spPr>
          <a:xfrm>
            <a:off x="323697" y="2986082"/>
            <a:ext cx="11171875" cy="2616101"/>
          </a:xfrm>
          <a:prstGeom prst="rect">
            <a:avLst/>
          </a:prstGeom>
          <a:solidFill>
            <a:schemeClr val="bg1"/>
          </a:solid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dirty="0">
              <a:latin typeface="Candara"/>
              <a:cs typeface="Candara"/>
            </a:endParaRPr>
          </a:p>
          <a:p>
            <a:pPr marL="463550" indent="-452438">
              <a:buFont typeface="Arial" panose="020B0604020202020204" pitchFamily="34" charset="0"/>
              <a:buChar char="•"/>
            </a:pPr>
            <a:r>
              <a:rPr lang="en-US" sz="2400" b="1" dirty="0">
                <a:latin typeface="Candara" panose="020E0502030303020204" pitchFamily="34" charset="0"/>
              </a:rPr>
              <a:t> </a:t>
            </a:r>
            <a:r>
              <a:rPr lang="en-US" sz="2400" dirty="0">
                <a:latin typeface="Candara" panose="020E0502030303020204" pitchFamily="34" charset="0"/>
              </a:rPr>
              <a:t>‘Density: a story of Archimedes and the gold crown’  (Tyler DeWitt)</a:t>
            </a:r>
            <a:br>
              <a:rPr lang="en-US" sz="2400" dirty="0">
                <a:latin typeface="Candara" panose="020E0502030303020204" pitchFamily="34" charset="0"/>
              </a:rPr>
            </a:br>
            <a:r>
              <a:rPr lang="en-US" sz="2400" dirty="0">
                <a:latin typeface="Candara" panose="020E0502030303020204" pitchFamily="34" charset="0"/>
                <a:hlinkClick r:id="rId3"/>
              </a:rPr>
              <a:t>https://www.youtube.com/watch?v=KMNwXUCXLdk&amp;list=PLkeXJJOwLWH4huqEg7ubDe6_Na1-BH-jg&amp;index=10&amp;t=0s</a:t>
            </a:r>
            <a:r>
              <a:rPr lang="en-US" sz="2400" dirty="0">
                <a:latin typeface="Candara" panose="020E0502030303020204" pitchFamily="34" charset="0"/>
              </a:rPr>
              <a:t> </a:t>
            </a:r>
          </a:p>
          <a:p>
            <a:pPr marL="11112"/>
            <a:endParaRPr lang="en-US" sz="10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‘Density’  (Bozeman Science)</a:t>
            </a:r>
            <a:br>
              <a:rPr lang="en-US" sz="2400" dirty="0">
                <a:latin typeface="Candara" panose="020E0502030303020204" pitchFamily="34" charset="0"/>
              </a:rPr>
            </a:br>
            <a:r>
              <a:rPr lang="en-US" sz="2400" dirty="0">
                <a:latin typeface="Candara" panose="020E0502030303020204" pitchFamily="34" charset="0"/>
                <a:hlinkClick r:id="rId4"/>
              </a:rPr>
              <a:t>https://www.youtube.com/watch?v=GzdRGOuNIFg</a:t>
            </a:r>
            <a:r>
              <a:rPr lang="en-US" sz="2400" dirty="0">
                <a:latin typeface="Candara" panose="020E0502030303020204" pitchFamily="34" charset="0"/>
              </a:rPr>
              <a:t> </a:t>
            </a:r>
          </a:p>
        </p:txBody>
      </p:sp>
    </p:spTree>
    <p:extLst>
      <p:ext uri="{BB962C8B-B14F-4D97-AF65-F5344CB8AC3E}">
        <p14:creationId xmlns:p14="http://schemas.microsoft.com/office/powerpoint/2010/main" val="231980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586073"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
        <p:nvSpPr>
          <p:cNvPr id="8" name="TextBox 7"/>
          <p:cNvSpPr txBox="1"/>
          <p:nvPr/>
        </p:nvSpPr>
        <p:spPr>
          <a:xfrm>
            <a:off x="1251113" y="1145290"/>
            <a:ext cx="10680154" cy="2681953"/>
          </a:xfrm>
          <a:prstGeom prst="rect">
            <a:avLst/>
          </a:prstGeom>
          <a:noFill/>
        </p:spPr>
        <p:txBody>
          <a:bodyPr wrap="square" rtlCol="0">
            <a:spAutoFit/>
          </a:bodyPr>
          <a:lstStyle/>
          <a:p>
            <a:r>
              <a:rPr lang="en-US" sz="2800" b="1" dirty="0">
                <a:latin typeface="Candara"/>
                <a:cs typeface="Candara"/>
              </a:rPr>
              <a:t>1.4: Uncertainty in measurement and accuracy vs precision </a:t>
            </a:r>
          </a:p>
          <a:p>
            <a:pPr lvl="1" indent="-457200">
              <a:lnSpc>
                <a:spcPct val="150000"/>
              </a:lnSpc>
              <a:buFont typeface="Arial"/>
              <a:buChar char="•"/>
            </a:pPr>
            <a:r>
              <a:rPr lang="en-US" sz="2400" dirty="0">
                <a:latin typeface="Candara"/>
                <a:cs typeface="Candara"/>
              </a:rPr>
              <a:t>Define accuracy vs. precision</a:t>
            </a:r>
          </a:p>
          <a:p>
            <a:pPr lvl="1" indent="-457200">
              <a:lnSpc>
                <a:spcPct val="150000"/>
              </a:lnSpc>
              <a:buFont typeface="Arial"/>
              <a:buChar char="•"/>
            </a:pPr>
            <a:r>
              <a:rPr lang="en-US" sz="2400" dirty="0">
                <a:latin typeface="Candara"/>
                <a:cs typeface="Candara"/>
              </a:rPr>
              <a:t>Distinguish exact vs. inexact numbers</a:t>
            </a:r>
          </a:p>
          <a:p>
            <a:pPr lvl="1" indent="-457200">
              <a:lnSpc>
                <a:spcPct val="150000"/>
              </a:lnSpc>
              <a:buFont typeface="Arial"/>
              <a:buChar char="•"/>
            </a:pPr>
            <a:r>
              <a:rPr lang="en-US" sz="2400" dirty="0">
                <a:latin typeface="Candara"/>
                <a:cs typeface="Candara"/>
              </a:rPr>
              <a:t>Correctly represent uncertainty in quantities using significant figures</a:t>
            </a:r>
          </a:p>
          <a:p>
            <a:pPr lvl="1" indent="-457200">
              <a:lnSpc>
                <a:spcPct val="150000"/>
              </a:lnSpc>
              <a:buFont typeface="Arial"/>
              <a:buChar char="•"/>
            </a:pPr>
            <a:r>
              <a:rPr lang="en-US" sz="2400" dirty="0">
                <a:latin typeface="Candara"/>
                <a:cs typeface="Candara"/>
              </a:rPr>
              <a:t>Apply proper rounding rules to computed quantities</a:t>
            </a: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41" y="-2506"/>
            <a:ext cx="697500" cy="697500"/>
          </a:xfrm>
          <a:prstGeom prst="rect">
            <a:avLst/>
          </a:prstGeom>
        </p:spPr>
      </p:pic>
      <p:sp>
        <p:nvSpPr>
          <p:cNvPr id="6" name="Right Arrow 5">
            <a:extLst>
              <a:ext uri="{FF2B5EF4-FFF2-40B4-BE49-F238E27FC236}">
                <a16:creationId xmlns:a16="http://schemas.microsoft.com/office/drawing/2014/main" id="{25671B5F-7794-0040-A791-6A3C2BB03438}"/>
              </a:ext>
            </a:extLst>
          </p:cNvPr>
          <p:cNvSpPr/>
          <p:nvPr/>
        </p:nvSpPr>
        <p:spPr>
          <a:xfrm>
            <a:off x="598087" y="1424210"/>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6F56AC-57FA-A346-B173-73AB2FFF93B1}"/>
              </a:ext>
            </a:extLst>
          </p:cNvPr>
          <p:cNvSpPr txBox="1"/>
          <p:nvPr/>
        </p:nvSpPr>
        <p:spPr>
          <a:xfrm>
            <a:off x="8395276" y="6370609"/>
            <a:ext cx="3789820" cy="400110"/>
          </a:xfrm>
          <a:prstGeom prst="rect">
            <a:avLst/>
          </a:prstGeom>
          <a:noFill/>
        </p:spPr>
        <p:txBody>
          <a:bodyPr wrap="none" rtlCol="0">
            <a:spAutoFit/>
          </a:bodyPr>
          <a:lstStyle/>
          <a:p>
            <a:r>
              <a:rPr lang="en-US" sz="2000" b="1" dirty="0">
                <a:latin typeface="Candara" panose="020E0502030303020204" pitchFamily="34" charset="0"/>
              </a:rPr>
              <a:t>OpenStax Chemistry 2/e p.36 - 44</a:t>
            </a:r>
          </a:p>
        </p:txBody>
      </p:sp>
      <p:sp>
        <p:nvSpPr>
          <p:cNvPr id="10" name="TextBox 9">
            <a:extLst>
              <a:ext uri="{FF2B5EF4-FFF2-40B4-BE49-F238E27FC236}">
                <a16:creationId xmlns:a16="http://schemas.microsoft.com/office/drawing/2014/main" id="{2972F2C2-2FFE-C240-9561-D6C69479FC73}"/>
              </a:ext>
            </a:extLst>
          </p:cNvPr>
          <p:cNvSpPr txBox="1"/>
          <p:nvPr/>
        </p:nvSpPr>
        <p:spPr>
          <a:xfrm>
            <a:off x="1251285" y="4471135"/>
            <a:ext cx="10168168" cy="1200329"/>
          </a:xfrm>
          <a:prstGeom prst="rect">
            <a:avLst/>
          </a:prstGeom>
          <a:noFill/>
        </p:spPr>
        <p:txBody>
          <a:bodyPr wrap="none" rtlCol="0">
            <a:spAutoFit/>
          </a:bodyPr>
          <a:lstStyle/>
          <a:p>
            <a:r>
              <a:rPr lang="en-US" sz="2400" b="1" dirty="0">
                <a:latin typeface="Candara" panose="020E0502030303020204" pitchFamily="34" charset="0"/>
              </a:rPr>
              <a:t>Resources on Canvas:</a:t>
            </a:r>
          </a:p>
          <a:p>
            <a:pPr marL="342900" indent="-342900">
              <a:buFont typeface="Arial" panose="020B0604020202020204" pitchFamily="34" charset="0"/>
              <a:buChar char="•"/>
            </a:pPr>
            <a:r>
              <a:rPr lang="en-US" sz="2400" dirty="0">
                <a:latin typeface="Candara" panose="020E0502030303020204" pitchFamily="34" charset="0"/>
              </a:rPr>
              <a:t>Chemistry conversion factors chart</a:t>
            </a:r>
          </a:p>
          <a:p>
            <a:pPr marL="342900" indent="-342900">
              <a:buFont typeface="Arial" panose="020B0604020202020204" pitchFamily="34" charset="0"/>
              <a:buChar char="•"/>
            </a:pPr>
            <a:r>
              <a:rPr lang="en-US" sz="2400" dirty="0">
                <a:latin typeface="Candara" panose="020E0502030303020204" pitchFamily="34" charset="0"/>
              </a:rPr>
              <a:t>Quick guide to metric prefixes, scientific notation and significant figures</a:t>
            </a:r>
          </a:p>
        </p:txBody>
      </p:sp>
    </p:spTree>
    <p:extLst>
      <p:ext uri="{BB962C8B-B14F-4D97-AF65-F5344CB8AC3E}">
        <p14:creationId xmlns:p14="http://schemas.microsoft.com/office/powerpoint/2010/main" val="2929473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568919" cy="3416320"/>
          </a:xfrm>
          <a:prstGeom prst="rect">
            <a:avLst/>
          </a:prstGeom>
          <a:noFill/>
        </p:spPr>
        <p:txBody>
          <a:bodyPr wrap="non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Chemistry is the </a:t>
            </a:r>
            <a:r>
              <a:rPr lang="en-US" sz="2800" b="1" i="1" dirty="0">
                <a:latin typeface="Candara"/>
                <a:cs typeface="Candara"/>
              </a:rPr>
              <a:t>systematic study </a:t>
            </a:r>
            <a:r>
              <a:rPr lang="en-US" sz="2800" i="1" dirty="0">
                <a:latin typeface="Candara"/>
                <a:cs typeface="Candara"/>
              </a:rPr>
              <a:t>of</a:t>
            </a:r>
            <a:r>
              <a:rPr lang="en-US" sz="2800" b="1" i="1" dirty="0">
                <a:latin typeface="Candara"/>
                <a:cs typeface="Candara"/>
              </a:rPr>
              <a:t> </a:t>
            </a:r>
            <a:r>
              <a:rPr lang="en-US" sz="2800" i="1" dirty="0">
                <a:latin typeface="Candara"/>
                <a:cs typeface="Candara"/>
              </a:rPr>
              <a:t>the </a:t>
            </a:r>
            <a:r>
              <a:rPr lang="en-US" sz="2800" b="1" i="1" dirty="0">
                <a:latin typeface="Candara"/>
                <a:cs typeface="Candara"/>
              </a:rPr>
              <a:t>changes</a:t>
            </a:r>
            <a:r>
              <a:rPr lang="en-US" sz="2800" i="1" dirty="0">
                <a:latin typeface="Candara"/>
                <a:cs typeface="Candara"/>
              </a:rPr>
              <a:t> matter undergoes.</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Dimensional analysis allows us to </a:t>
            </a:r>
            <a:r>
              <a:rPr lang="en-US" sz="2800" b="1" i="1" dirty="0">
                <a:latin typeface="Candara"/>
                <a:cs typeface="Candara"/>
              </a:rPr>
              <a:t>quantitate chemical change</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99597" y="381791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Tree>
    <p:extLst>
      <p:ext uri="{BB962C8B-B14F-4D97-AF65-F5344CB8AC3E}">
        <p14:creationId xmlns:p14="http://schemas.microsoft.com/office/powerpoint/2010/main" val="2557631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 y="0"/>
            <a:ext cx="11476750" cy="676988"/>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5296342" cy="646331"/>
          </a:xfrm>
          <a:prstGeom prst="rect">
            <a:avLst/>
          </a:prstGeom>
          <a:noFill/>
        </p:spPr>
        <p:txBody>
          <a:bodyPr wrap="none" rtlCol="0">
            <a:spAutoFit/>
          </a:bodyPr>
          <a:lstStyle/>
          <a:p>
            <a:pPr defTabSz="914400"/>
            <a:r>
              <a:rPr lang="en-US" sz="3600" b="1" dirty="0">
                <a:solidFill>
                  <a:prstClr val="white"/>
                </a:solidFill>
                <a:latin typeface="Candara"/>
                <a:cs typeface="Candara"/>
              </a:rPr>
              <a:t>Exact vs. inexact numbers</a:t>
            </a:r>
          </a:p>
        </p:txBody>
      </p:sp>
      <p:sp>
        <p:nvSpPr>
          <p:cNvPr id="2" name="TextBox 1"/>
          <p:cNvSpPr txBox="1"/>
          <p:nvPr/>
        </p:nvSpPr>
        <p:spPr>
          <a:xfrm>
            <a:off x="309590" y="681383"/>
            <a:ext cx="8648009" cy="1508105"/>
          </a:xfrm>
          <a:prstGeom prst="rect">
            <a:avLst/>
          </a:prstGeom>
          <a:noFill/>
        </p:spPr>
        <p:txBody>
          <a:bodyPr wrap="square" rtlCol="0">
            <a:spAutoFit/>
          </a:bodyPr>
          <a:lstStyle/>
          <a:p>
            <a:r>
              <a:rPr lang="en-US" sz="2400" b="1" dirty="0">
                <a:latin typeface="Candara"/>
                <a:cs typeface="Candara"/>
              </a:rPr>
              <a:t>Exact</a:t>
            </a:r>
            <a:r>
              <a:rPr lang="en-US" sz="2400" dirty="0">
                <a:latin typeface="Candara"/>
                <a:cs typeface="Candara"/>
              </a:rPr>
              <a:t> numbers don’t have uncertainty.</a:t>
            </a:r>
          </a:p>
          <a:p>
            <a:endParaRPr lang="en-US" sz="1000" dirty="0">
              <a:latin typeface="Candara"/>
              <a:cs typeface="Candara"/>
            </a:endParaRPr>
          </a:p>
          <a:p>
            <a:pPr marL="457200" indent="-457200">
              <a:buFont typeface="+mj-lt"/>
              <a:buAutoNum type="arabicPeriod"/>
            </a:pPr>
            <a:r>
              <a:rPr lang="en-US" sz="2400" u="sng" dirty="0">
                <a:latin typeface="Candara"/>
                <a:cs typeface="Candara"/>
              </a:rPr>
              <a:t>Counted values</a:t>
            </a:r>
            <a:r>
              <a:rPr lang="en-US" sz="2400" dirty="0">
                <a:latin typeface="Candara"/>
                <a:cs typeface="Candara"/>
              </a:rPr>
              <a:t>: 5 books on the table</a:t>
            </a:r>
          </a:p>
          <a:p>
            <a:endParaRPr lang="en-US" sz="1000" dirty="0">
              <a:latin typeface="Candara"/>
              <a:cs typeface="Candara"/>
            </a:endParaRPr>
          </a:p>
          <a:p>
            <a:r>
              <a:rPr lang="en-US" sz="2400" dirty="0">
                <a:latin typeface="Candara"/>
                <a:cs typeface="Candara"/>
              </a:rPr>
              <a:t>2.    </a:t>
            </a:r>
            <a:r>
              <a:rPr lang="en-US" sz="2400" u="sng" dirty="0">
                <a:latin typeface="Candara"/>
                <a:cs typeface="Candara"/>
              </a:rPr>
              <a:t>Conversion factors</a:t>
            </a:r>
            <a:r>
              <a:rPr lang="en-US" sz="2400" dirty="0">
                <a:latin typeface="Candara"/>
                <a:cs typeface="Candara"/>
              </a:rPr>
              <a:t>: 12 inches / foot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5" y="-2506"/>
            <a:ext cx="697500" cy="697500"/>
          </a:xfrm>
          <a:prstGeom prst="rect">
            <a:avLst/>
          </a:prstGeom>
        </p:spPr>
      </p:pic>
      <p:sp>
        <p:nvSpPr>
          <p:cNvPr id="15" name="TextBox 14"/>
          <p:cNvSpPr txBox="1"/>
          <p:nvPr/>
        </p:nvSpPr>
        <p:spPr>
          <a:xfrm>
            <a:off x="309590" y="3734569"/>
            <a:ext cx="8648009" cy="830997"/>
          </a:xfrm>
          <a:prstGeom prst="rect">
            <a:avLst/>
          </a:prstGeom>
          <a:noFill/>
        </p:spPr>
        <p:txBody>
          <a:bodyPr wrap="square" rtlCol="0">
            <a:spAutoFit/>
          </a:bodyPr>
          <a:lstStyle/>
          <a:p>
            <a:r>
              <a:rPr lang="en-US" sz="2400" b="1" dirty="0">
                <a:latin typeface="Candara"/>
                <a:cs typeface="Candara"/>
              </a:rPr>
              <a:t>Inexact numbers: </a:t>
            </a:r>
            <a:r>
              <a:rPr lang="en-US" sz="2400" i="1" dirty="0">
                <a:latin typeface="Candara"/>
                <a:cs typeface="Candara"/>
              </a:rPr>
              <a:t>measured by instruments</a:t>
            </a:r>
          </a:p>
          <a:p>
            <a:pPr marL="342900" indent="-342900">
              <a:buFont typeface="Arial"/>
              <a:buChar char="•"/>
            </a:pPr>
            <a:r>
              <a:rPr lang="en-US" sz="2400" dirty="0">
                <a:latin typeface="Candara"/>
                <a:cs typeface="Candara"/>
              </a:rPr>
              <a:t>Inexact numbers have uncertainty.</a:t>
            </a:r>
          </a:p>
        </p:txBody>
      </p:sp>
      <p:sp>
        <p:nvSpPr>
          <p:cNvPr id="3" name="TextBox 2"/>
          <p:cNvSpPr txBox="1"/>
          <p:nvPr/>
        </p:nvSpPr>
        <p:spPr>
          <a:xfrm>
            <a:off x="602941" y="4762371"/>
            <a:ext cx="10088505" cy="1723549"/>
          </a:xfrm>
          <a:prstGeom prst="rect">
            <a:avLst/>
          </a:prstGeom>
          <a:noFill/>
        </p:spPr>
        <p:txBody>
          <a:bodyPr wrap="square" rtlCol="0">
            <a:spAutoFit/>
          </a:bodyPr>
          <a:lstStyle/>
          <a:p>
            <a:r>
              <a:rPr lang="en-US" sz="2400" dirty="0">
                <a:latin typeface="Candara"/>
                <a:cs typeface="Candara"/>
              </a:rPr>
              <a:t>Imagine that I gave each student in class the same Stanley measuring tape and asked each to measure the dimensions of the room. </a:t>
            </a:r>
          </a:p>
          <a:p>
            <a:endParaRPr lang="en-US" sz="1000" i="1" dirty="0">
              <a:latin typeface="Candara"/>
              <a:cs typeface="Candara"/>
            </a:endParaRPr>
          </a:p>
          <a:p>
            <a:r>
              <a:rPr lang="en-US" sz="2400" i="1" dirty="0">
                <a:latin typeface="Candara"/>
                <a:cs typeface="Candara"/>
              </a:rPr>
              <a:t>Would all the measurements be the same?</a:t>
            </a:r>
          </a:p>
          <a:p>
            <a:endParaRPr lang="en-US" sz="2400" dirty="0"/>
          </a:p>
        </p:txBody>
      </p:sp>
      <p:sp>
        <p:nvSpPr>
          <p:cNvPr id="8" name="TextBox 7"/>
          <p:cNvSpPr txBox="1"/>
          <p:nvPr/>
        </p:nvSpPr>
        <p:spPr>
          <a:xfrm>
            <a:off x="826964" y="2257860"/>
            <a:ext cx="4905413" cy="1200328"/>
          </a:xfrm>
          <a:prstGeom prst="rect">
            <a:avLst/>
          </a:prstGeom>
          <a:noFill/>
        </p:spPr>
        <p:txBody>
          <a:bodyPr wrap="square" rtlCol="0">
            <a:spAutoFit/>
          </a:bodyPr>
          <a:lstStyle/>
          <a:p>
            <a:r>
              <a:rPr lang="en-US" sz="2400" i="1" dirty="0">
                <a:latin typeface="Candara"/>
                <a:cs typeface="Candara"/>
              </a:rPr>
              <a:t>What about enormous numbers? </a:t>
            </a:r>
          </a:p>
          <a:p>
            <a:pPr marL="342900" indent="-342900">
              <a:buFont typeface="Arial"/>
              <a:buChar char="•"/>
            </a:pPr>
            <a:r>
              <a:rPr lang="en-US" sz="2400" i="1" dirty="0">
                <a:latin typeface="Candara"/>
                <a:cs typeface="Candara"/>
              </a:rPr>
              <a:t>Grains of sand on a beach?</a:t>
            </a:r>
          </a:p>
          <a:p>
            <a:pPr marL="342900" indent="-342900">
              <a:buFont typeface="Arial"/>
              <a:buChar char="•"/>
            </a:pPr>
            <a:r>
              <a:rPr lang="en-US" sz="2400" i="1" dirty="0">
                <a:latin typeface="Candara"/>
                <a:cs typeface="Candara"/>
              </a:rPr>
              <a:t>Stars in the sky?</a:t>
            </a:r>
          </a:p>
        </p:txBody>
      </p:sp>
      <p:sp>
        <p:nvSpPr>
          <p:cNvPr id="10" name="TextBox 9"/>
          <p:cNvSpPr txBox="1"/>
          <p:nvPr/>
        </p:nvSpPr>
        <p:spPr>
          <a:xfrm>
            <a:off x="6874492" y="903262"/>
            <a:ext cx="4610167" cy="1200329"/>
          </a:xfrm>
          <a:prstGeom prst="rect">
            <a:avLst/>
          </a:prstGeom>
          <a:noFill/>
          <a:ln>
            <a:solidFill>
              <a:schemeClr val="tx1"/>
            </a:solidFill>
            <a:prstDash val="dash"/>
          </a:ln>
        </p:spPr>
        <p:txBody>
          <a:bodyPr wrap="square" rtlCol="0">
            <a:spAutoFit/>
          </a:bodyPr>
          <a:lstStyle/>
          <a:p>
            <a:r>
              <a:rPr lang="en-US" sz="2400" i="1" dirty="0">
                <a:latin typeface="Candara"/>
                <a:cs typeface="Candara"/>
              </a:rPr>
              <a:t>Because they are exact, </a:t>
            </a:r>
            <a:r>
              <a:rPr lang="en-US" sz="2400" b="1" i="1" dirty="0">
                <a:latin typeface="Candara"/>
                <a:cs typeface="Candara"/>
              </a:rPr>
              <a:t>conversion factors </a:t>
            </a:r>
            <a:r>
              <a:rPr lang="en-US" sz="2400" i="1" dirty="0">
                <a:latin typeface="Candara"/>
                <a:cs typeface="Candara"/>
              </a:rPr>
              <a:t>don’t affect significant figures.</a:t>
            </a:r>
          </a:p>
        </p:txBody>
      </p:sp>
      <p:sp>
        <p:nvSpPr>
          <p:cNvPr id="6" name="TextBox 5">
            <a:extLst>
              <a:ext uri="{FF2B5EF4-FFF2-40B4-BE49-F238E27FC236}">
                <a16:creationId xmlns:a16="http://schemas.microsoft.com/office/drawing/2014/main" id="{D90541B7-5581-824F-AB71-4AEAF29246F0}"/>
              </a:ext>
            </a:extLst>
          </p:cNvPr>
          <p:cNvSpPr txBox="1"/>
          <p:nvPr/>
        </p:nvSpPr>
        <p:spPr>
          <a:xfrm>
            <a:off x="6096001" y="2335332"/>
            <a:ext cx="5035062" cy="830997"/>
          </a:xfrm>
          <a:prstGeom prst="rect">
            <a:avLst/>
          </a:prstGeom>
          <a:noFill/>
        </p:spPr>
        <p:txBody>
          <a:bodyPr wrap="square" rtlCol="0">
            <a:spAutoFit/>
          </a:bodyPr>
          <a:lstStyle/>
          <a:p>
            <a:r>
              <a:rPr lang="en-US" sz="2400" i="1" dirty="0">
                <a:solidFill>
                  <a:srgbClr val="0432FF"/>
                </a:solidFill>
              </a:rPr>
              <a:t>These numbers are so enormous that they are considered exact.</a:t>
            </a:r>
          </a:p>
        </p:txBody>
      </p:sp>
      <p:sp>
        <p:nvSpPr>
          <p:cNvPr id="13" name="TextBox 12">
            <a:extLst>
              <a:ext uri="{FF2B5EF4-FFF2-40B4-BE49-F238E27FC236}">
                <a16:creationId xmlns:a16="http://schemas.microsoft.com/office/drawing/2014/main" id="{6F86518D-28E6-8549-87DC-4391CC45C8DB}"/>
              </a:ext>
            </a:extLst>
          </p:cNvPr>
          <p:cNvSpPr txBox="1"/>
          <p:nvPr/>
        </p:nvSpPr>
        <p:spPr>
          <a:xfrm>
            <a:off x="6172320" y="5624145"/>
            <a:ext cx="5570557" cy="830997"/>
          </a:xfrm>
          <a:prstGeom prst="rect">
            <a:avLst/>
          </a:prstGeom>
          <a:noFill/>
        </p:spPr>
        <p:txBody>
          <a:bodyPr wrap="square" rtlCol="0">
            <a:spAutoFit/>
          </a:bodyPr>
          <a:lstStyle/>
          <a:p>
            <a:r>
              <a:rPr lang="en-US" sz="2400" i="1" dirty="0">
                <a:solidFill>
                  <a:srgbClr val="0432FF"/>
                </a:solidFill>
              </a:rPr>
              <a:t>Not all measurements would be the same; they would all be considered inexact.</a:t>
            </a:r>
          </a:p>
        </p:txBody>
      </p:sp>
      <p:sp>
        <p:nvSpPr>
          <p:cNvPr id="14" name="TextBox 13">
            <a:extLst>
              <a:ext uri="{FF2B5EF4-FFF2-40B4-BE49-F238E27FC236}">
                <a16:creationId xmlns:a16="http://schemas.microsoft.com/office/drawing/2014/main" id="{00C6EEBE-F487-6E47-8F8E-03212F2D6B3D}"/>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3584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8" grpId="0"/>
      <p:bldP spid="10" grpId="0" animBg="1"/>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 y="0"/>
            <a:ext cx="11561809"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2" y="-169"/>
            <a:ext cx="4602542" cy="646331"/>
          </a:xfrm>
          <a:prstGeom prst="rect">
            <a:avLst/>
          </a:prstGeom>
          <a:noFill/>
        </p:spPr>
        <p:txBody>
          <a:bodyPr wrap="none" rtlCol="0">
            <a:spAutoFit/>
          </a:bodyPr>
          <a:lstStyle/>
          <a:p>
            <a:r>
              <a:rPr lang="en-US" sz="3600" b="1" dirty="0">
                <a:solidFill>
                  <a:prstClr val="white"/>
                </a:solidFill>
                <a:latin typeface="Candara"/>
                <a:cs typeface="Candara"/>
              </a:rPr>
              <a:t>Elements and alchemy</a:t>
            </a:r>
          </a:p>
        </p:txBody>
      </p:sp>
      <p:sp>
        <p:nvSpPr>
          <p:cNvPr id="2" name="TextBox 1"/>
          <p:cNvSpPr txBox="1"/>
          <p:nvPr/>
        </p:nvSpPr>
        <p:spPr>
          <a:xfrm>
            <a:off x="300360" y="806828"/>
            <a:ext cx="11189293" cy="1354217"/>
          </a:xfrm>
          <a:prstGeom prst="rect">
            <a:avLst/>
          </a:prstGeom>
          <a:noFill/>
        </p:spPr>
        <p:txBody>
          <a:bodyPr wrap="square" rtlCol="0">
            <a:spAutoFit/>
          </a:bodyPr>
          <a:lstStyle/>
          <a:p>
            <a:r>
              <a:rPr lang="en-US" sz="2400" dirty="0">
                <a:latin typeface="Candara"/>
                <a:cs typeface="Candara"/>
              </a:rPr>
              <a:t>600 B.C. the Greeks, trying to understand the fundamental nature of the world, hypothesized that all matter was a combination of four </a:t>
            </a:r>
            <a:r>
              <a:rPr lang="en-US" sz="2400" b="1" dirty="0">
                <a:latin typeface="Candara"/>
                <a:cs typeface="Candara"/>
              </a:rPr>
              <a:t>elements</a:t>
            </a:r>
            <a:r>
              <a:rPr lang="en-US" sz="2400" dirty="0">
                <a:latin typeface="Candara"/>
                <a:cs typeface="Candara"/>
              </a:rPr>
              <a:t>:</a:t>
            </a:r>
          </a:p>
          <a:p>
            <a:endParaRPr lang="en-US" sz="1000" dirty="0">
              <a:latin typeface="Candara"/>
              <a:cs typeface="Candara"/>
            </a:endParaRPr>
          </a:p>
          <a:p>
            <a:pPr marL="342900" indent="-342900">
              <a:buFont typeface="Arial"/>
              <a:buChar char="•"/>
            </a:pPr>
            <a:r>
              <a:rPr lang="en-US" sz="2400" dirty="0">
                <a:latin typeface="Candara"/>
                <a:cs typeface="Candara"/>
              </a:rPr>
              <a:t>Earth, wind, fire and water</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3" y="-2506"/>
            <a:ext cx="697500" cy="697500"/>
          </a:xfrm>
          <a:prstGeom prst="rect">
            <a:avLst/>
          </a:prstGeom>
        </p:spPr>
      </p:pic>
      <p:sp>
        <p:nvSpPr>
          <p:cNvPr id="8" name="TextBox 7"/>
          <p:cNvSpPr txBox="1"/>
          <p:nvPr/>
        </p:nvSpPr>
        <p:spPr>
          <a:xfrm>
            <a:off x="300361" y="2478224"/>
            <a:ext cx="5964516" cy="1569660"/>
          </a:xfrm>
          <a:prstGeom prst="rect">
            <a:avLst/>
          </a:prstGeom>
          <a:noFill/>
        </p:spPr>
        <p:txBody>
          <a:bodyPr wrap="square" rtlCol="0">
            <a:spAutoFit/>
          </a:bodyPr>
          <a:lstStyle/>
          <a:p>
            <a:r>
              <a:rPr lang="en-US" sz="2400" b="1" dirty="0">
                <a:latin typeface="Candara"/>
                <a:cs typeface="Candara"/>
              </a:rPr>
              <a:t>Alchemists</a:t>
            </a:r>
            <a:r>
              <a:rPr lang="en-US" sz="2400" dirty="0">
                <a:latin typeface="Candara"/>
                <a:cs typeface="Candara"/>
              </a:rPr>
              <a:t> combined early chemical knowledge with philosophy in an attempt to transform ‘base metals’ into gold and to cure disease and extend life.</a:t>
            </a:r>
          </a:p>
        </p:txBody>
      </p:sp>
      <p:pic>
        <p:nvPicPr>
          <p:cNvPr id="6" name="Picture 5"/>
          <p:cNvPicPr>
            <a:picLocks noChangeAspect="1"/>
          </p:cNvPicPr>
          <p:nvPr/>
        </p:nvPicPr>
        <p:blipFill>
          <a:blip r:embed="rId3"/>
          <a:stretch>
            <a:fillRect/>
          </a:stretch>
        </p:blipFill>
        <p:spPr>
          <a:xfrm>
            <a:off x="6536724" y="2916396"/>
            <a:ext cx="5381669" cy="3819605"/>
          </a:xfrm>
          <a:prstGeom prst="rect">
            <a:avLst/>
          </a:prstGeom>
        </p:spPr>
      </p:pic>
      <p:sp>
        <p:nvSpPr>
          <p:cNvPr id="12" name="TextBox 11"/>
          <p:cNvSpPr txBox="1"/>
          <p:nvPr/>
        </p:nvSpPr>
        <p:spPr>
          <a:xfrm>
            <a:off x="300360" y="4472071"/>
            <a:ext cx="5964516" cy="1569660"/>
          </a:xfrm>
          <a:prstGeom prst="rect">
            <a:avLst/>
          </a:prstGeom>
          <a:noFill/>
        </p:spPr>
        <p:txBody>
          <a:bodyPr wrap="square" rtlCol="0">
            <a:spAutoFit/>
          </a:bodyPr>
          <a:lstStyle/>
          <a:p>
            <a:r>
              <a:rPr lang="en-US" sz="2400" dirty="0">
                <a:latin typeface="Candara"/>
                <a:cs typeface="Candara"/>
              </a:rPr>
              <a:t>While alchemy was a bit of a stretch, the work of alchemists </a:t>
            </a:r>
            <a:r>
              <a:rPr lang="en-US" sz="2400" u="sng" dirty="0">
                <a:latin typeface="Candara"/>
                <a:cs typeface="Candara"/>
              </a:rPr>
              <a:t>advanced our knowledge </a:t>
            </a:r>
            <a:r>
              <a:rPr lang="en-US" sz="2400" dirty="0">
                <a:latin typeface="Candara"/>
                <a:cs typeface="Candara"/>
              </a:rPr>
              <a:t>of the world and became the basis of </a:t>
            </a:r>
            <a:r>
              <a:rPr lang="en-US" sz="2400" u="sng" dirty="0">
                <a:latin typeface="Candara"/>
                <a:cs typeface="Candara"/>
              </a:rPr>
              <a:t>scientific experimentation</a:t>
            </a:r>
            <a:r>
              <a:rPr lang="en-US" sz="2400" dirty="0">
                <a:latin typeface="Candara"/>
                <a:cs typeface="Candara"/>
              </a:rPr>
              <a:t>. </a:t>
            </a:r>
          </a:p>
        </p:txBody>
      </p:sp>
      <p:sp>
        <p:nvSpPr>
          <p:cNvPr id="13" name="TextBox 12"/>
          <p:cNvSpPr txBox="1"/>
          <p:nvPr/>
        </p:nvSpPr>
        <p:spPr>
          <a:xfrm>
            <a:off x="3670707" y="6212781"/>
            <a:ext cx="2818801" cy="523220"/>
          </a:xfrm>
          <a:prstGeom prst="rect">
            <a:avLst/>
          </a:prstGeom>
          <a:noFill/>
        </p:spPr>
        <p:txBody>
          <a:bodyPr wrap="none" rtlCol="0">
            <a:spAutoFit/>
          </a:bodyPr>
          <a:lstStyle/>
          <a:p>
            <a:r>
              <a:rPr lang="en-US" sz="1400" dirty="0">
                <a:latin typeface="Avenir Medium"/>
                <a:cs typeface="Avenir Medium"/>
              </a:rPr>
              <a:t>Alchemist’s laboratory</a:t>
            </a:r>
            <a:br>
              <a:rPr lang="en-US" sz="1400" dirty="0">
                <a:latin typeface="Avenir Medium"/>
                <a:cs typeface="Avenir Medium"/>
              </a:rPr>
            </a:br>
            <a:r>
              <a:rPr lang="en-US" sz="1400" dirty="0">
                <a:latin typeface="Avenir Medium"/>
                <a:cs typeface="Avenir Medium"/>
              </a:rPr>
              <a:t> (Chemical Heritage Foundation)</a:t>
            </a:r>
          </a:p>
        </p:txBody>
      </p:sp>
    </p:spTree>
    <p:extLst>
      <p:ext uri="{BB962C8B-B14F-4D97-AF65-F5344CB8AC3E}">
        <p14:creationId xmlns:p14="http://schemas.microsoft.com/office/powerpoint/2010/main" val="3314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465734" cy="675776"/>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5834199" cy="646331"/>
          </a:xfrm>
          <a:prstGeom prst="rect">
            <a:avLst/>
          </a:prstGeom>
          <a:noFill/>
        </p:spPr>
        <p:txBody>
          <a:bodyPr wrap="none" rtlCol="0">
            <a:spAutoFit/>
          </a:bodyPr>
          <a:lstStyle/>
          <a:p>
            <a:pPr defTabSz="914400"/>
            <a:r>
              <a:rPr lang="en-US" sz="3600" b="1" dirty="0">
                <a:solidFill>
                  <a:prstClr val="white"/>
                </a:solidFill>
                <a:latin typeface="Candara"/>
                <a:cs typeface="Candara"/>
              </a:rPr>
              <a:t>Uncertainty in measurement</a:t>
            </a:r>
          </a:p>
        </p:txBody>
      </p:sp>
      <p:sp>
        <p:nvSpPr>
          <p:cNvPr id="2" name="TextBox 1"/>
          <p:cNvSpPr txBox="1"/>
          <p:nvPr/>
        </p:nvSpPr>
        <p:spPr>
          <a:xfrm>
            <a:off x="309589" y="681383"/>
            <a:ext cx="11181849" cy="830997"/>
          </a:xfrm>
          <a:prstGeom prst="rect">
            <a:avLst/>
          </a:prstGeom>
          <a:noFill/>
        </p:spPr>
        <p:txBody>
          <a:bodyPr wrap="square" rtlCol="0">
            <a:spAutoFit/>
          </a:bodyPr>
          <a:lstStyle/>
          <a:p>
            <a:r>
              <a:rPr lang="en-US" sz="2400" b="1" dirty="0">
                <a:latin typeface="Candara"/>
                <a:cs typeface="Candara"/>
              </a:rPr>
              <a:t>Significant digits </a:t>
            </a:r>
            <a:r>
              <a:rPr lang="en-US" sz="2400" dirty="0">
                <a:latin typeface="Candara"/>
                <a:cs typeface="Candara"/>
              </a:rPr>
              <a:t>communicate the degree of </a:t>
            </a:r>
            <a:r>
              <a:rPr lang="en-US" sz="2400" u="sng" dirty="0">
                <a:latin typeface="Candara"/>
                <a:cs typeface="Candara"/>
              </a:rPr>
              <a:t>uncertainty</a:t>
            </a:r>
            <a:r>
              <a:rPr lang="en-US" sz="2400" dirty="0">
                <a:latin typeface="Candara"/>
                <a:cs typeface="Candara"/>
              </a:rPr>
              <a:t> of instruments used to make measurements.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8" y="-2506"/>
            <a:ext cx="697500" cy="697500"/>
          </a:xfrm>
          <a:prstGeom prst="rect">
            <a:avLst/>
          </a:prstGeom>
        </p:spPr>
      </p:pic>
      <p:pic>
        <p:nvPicPr>
          <p:cNvPr id="6" name="Picture 5"/>
          <p:cNvPicPr>
            <a:picLocks noChangeAspect="1"/>
          </p:cNvPicPr>
          <p:nvPr/>
        </p:nvPicPr>
        <p:blipFill>
          <a:blip r:embed="rId3"/>
          <a:stretch>
            <a:fillRect/>
          </a:stretch>
        </p:blipFill>
        <p:spPr>
          <a:xfrm>
            <a:off x="25704" y="1631852"/>
            <a:ext cx="9144000" cy="5226148"/>
          </a:xfrm>
          <a:prstGeom prst="rect">
            <a:avLst/>
          </a:prstGeom>
        </p:spPr>
      </p:pic>
      <p:sp>
        <p:nvSpPr>
          <p:cNvPr id="10" name="TextBox 9"/>
          <p:cNvSpPr txBox="1"/>
          <p:nvPr/>
        </p:nvSpPr>
        <p:spPr>
          <a:xfrm>
            <a:off x="8305517" y="6482046"/>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
        <p:nvSpPr>
          <p:cNvPr id="7" name="TextBox 6"/>
          <p:cNvSpPr txBox="1"/>
          <p:nvPr/>
        </p:nvSpPr>
        <p:spPr>
          <a:xfrm>
            <a:off x="2531483" y="3894561"/>
            <a:ext cx="9113392" cy="2646878"/>
          </a:xfrm>
          <a:prstGeom prst="rect">
            <a:avLst/>
          </a:prstGeom>
          <a:noFill/>
        </p:spPr>
        <p:txBody>
          <a:bodyPr wrap="none" rtlCol="0">
            <a:spAutoFit/>
          </a:bodyPr>
          <a:lstStyle/>
          <a:p>
            <a:r>
              <a:rPr lang="en-US" sz="2400" dirty="0">
                <a:latin typeface="Candara"/>
                <a:cs typeface="Candara"/>
              </a:rPr>
              <a:t>Liquid volumes are measured at the </a:t>
            </a:r>
            <a:r>
              <a:rPr lang="en-US" sz="2400" u="sng" dirty="0">
                <a:latin typeface="Candara"/>
                <a:cs typeface="Candara"/>
              </a:rPr>
              <a:t>bottom</a:t>
            </a:r>
            <a:r>
              <a:rPr lang="en-US" sz="2400" dirty="0">
                <a:latin typeface="Candara"/>
                <a:cs typeface="Candara"/>
              </a:rPr>
              <a:t> of the curving </a:t>
            </a:r>
            <a:r>
              <a:rPr lang="en-US" sz="2400" b="1" dirty="0">
                <a:latin typeface="Candara"/>
                <a:cs typeface="Candara"/>
              </a:rPr>
              <a:t>meniscus</a:t>
            </a:r>
            <a:r>
              <a:rPr lang="en-US" sz="2400" dirty="0">
                <a:latin typeface="Candara"/>
                <a:cs typeface="Candara"/>
              </a:rPr>
              <a:t>.</a:t>
            </a:r>
          </a:p>
          <a:p>
            <a:endParaRPr lang="en-US" sz="1100" dirty="0">
              <a:latin typeface="Candara"/>
              <a:cs typeface="Candara"/>
            </a:endParaRPr>
          </a:p>
          <a:p>
            <a:r>
              <a:rPr lang="en-US" sz="2400" dirty="0">
                <a:latin typeface="Candara"/>
                <a:cs typeface="Candara"/>
              </a:rPr>
              <a:t>Here, greater than 21 but less than 22, so what do you record?</a:t>
            </a:r>
          </a:p>
          <a:p>
            <a:endParaRPr lang="en-US" sz="1100" dirty="0">
              <a:latin typeface="Candara"/>
              <a:cs typeface="Candara"/>
            </a:endParaRPr>
          </a:p>
          <a:p>
            <a:r>
              <a:rPr lang="en-US" sz="2400" dirty="0">
                <a:latin typeface="Candara"/>
                <a:cs typeface="Candara"/>
              </a:rPr>
              <a:t>Estimate the fraction of the least count, here the fraction of 1 </a:t>
            </a:r>
            <a:r>
              <a:rPr lang="en-US" sz="2400" dirty="0" err="1">
                <a:latin typeface="Candara"/>
                <a:cs typeface="Candara"/>
              </a:rPr>
              <a:t>mL.</a:t>
            </a:r>
            <a:endParaRPr lang="en-US" sz="2400" dirty="0">
              <a:latin typeface="Candara"/>
              <a:cs typeface="Candara"/>
            </a:endParaRPr>
          </a:p>
          <a:p>
            <a:pPr marL="285750" indent="-285750">
              <a:buFont typeface="Arial"/>
              <a:buChar char="•"/>
            </a:pPr>
            <a:r>
              <a:rPr lang="en-US" sz="2400" dirty="0">
                <a:latin typeface="Candara"/>
                <a:cs typeface="Candara"/>
              </a:rPr>
              <a:t>I’d call it 21.7 mL, but others might disagree.</a:t>
            </a:r>
          </a:p>
          <a:p>
            <a:pPr marL="285750" indent="-285750">
              <a:buFont typeface="Arial"/>
              <a:buChar char="•"/>
            </a:pPr>
            <a:r>
              <a:rPr lang="en-US" sz="2400" dirty="0">
                <a:latin typeface="Candara"/>
                <a:cs typeface="Candara"/>
              </a:rPr>
              <a:t>So we add the </a:t>
            </a:r>
            <a:r>
              <a:rPr lang="en-US" sz="2400" b="1" dirty="0">
                <a:latin typeface="Candara"/>
                <a:cs typeface="Candara"/>
              </a:rPr>
              <a:t>uncertainty</a:t>
            </a:r>
            <a:r>
              <a:rPr lang="en-US" sz="2400" dirty="0">
                <a:latin typeface="Candara"/>
                <a:cs typeface="Candara"/>
              </a:rPr>
              <a:t> ± ½ of the least count.</a:t>
            </a:r>
          </a:p>
          <a:p>
            <a:pPr marL="285750" indent="-285750">
              <a:buFont typeface="Arial"/>
              <a:buChar char="•"/>
            </a:pPr>
            <a:r>
              <a:rPr lang="en-US" sz="2400" dirty="0">
                <a:latin typeface="Candara"/>
                <a:cs typeface="Candara"/>
              </a:rPr>
              <a:t>Thus, 21.7 ± 0.5 mL = 3 significant figures</a:t>
            </a:r>
          </a:p>
        </p:txBody>
      </p:sp>
      <p:sp>
        <p:nvSpPr>
          <p:cNvPr id="3" name="Rectangle 2">
            <a:extLst>
              <a:ext uri="{FF2B5EF4-FFF2-40B4-BE49-F238E27FC236}">
                <a16:creationId xmlns:a16="http://schemas.microsoft.com/office/drawing/2014/main" id="{B7AFE8A2-CDAE-B748-AFE8-F2A77949FAFB}"/>
              </a:ext>
            </a:extLst>
          </p:cNvPr>
          <p:cNvSpPr/>
          <p:nvPr/>
        </p:nvSpPr>
        <p:spPr>
          <a:xfrm>
            <a:off x="7568588" y="1512380"/>
            <a:ext cx="1850834" cy="96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86567" y="1537356"/>
            <a:ext cx="8167592" cy="461665"/>
          </a:xfrm>
          <a:prstGeom prst="rect">
            <a:avLst/>
          </a:prstGeom>
          <a:noFill/>
        </p:spPr>
        <p:txBody>
          <a:bodyPr wrap="square" rtlCol="0">
            <a:spAutoFit/>
          </a:bodyPr>
          <a:lstStyle/>
          <a:p>
            <a:r>
              <a:rPr lang="en-US" sz="2400" dirty="0">
                <a:latin typeface="Candara"/>
                <a:cs typeface="Candara"/>
              </a:rPr>
              <a:t>This graduated cylinder has a </a:t>
            </a:r>
            <a:r>
              <a:rPr lang="en-US" sz="2400" b="1" dirty="0">
                <a:latin typeface="Candara"/>
                <a:cs typeface="Candara"/>
              </a:rPr>
              <a:t>least count</a:t>
            </a:r>
            <a:r>
              <a:rPr lang="en-US" sz="2400" dirty="0">
                <a:latin typeface="Candara"/>
                <a:cs typeface="Candara"/>
              </a:rPr>
              <a:t> of 1 </a:t>
            </a:r>
            <a:r>
              <a:rPr lang="en-US" sz="2400" dirty="0" err="1">
                <a:latin typeface="Candara"/>
                <a:cs typeface="Candara"/>
              </a:rPr>
              <a:t>mL.</a:t>
            </a:r>
            <a:endParaRPr lang="en-US" sz="2400" dirty="0">
              <a:latin typeface="Candara"/>
              <a:cs typeface="Candara"/>
            </a:endParaRPr>
          </a:p>
        </p:txBody>
      </p:sp>
      <p:cxnSp>
        <p:nvCxnSpPr>
          <p:cNvPr id="13" name="Straight Connector 12">
            <a:extLst>
              <a:ext uri="{FF2B5EF4-FFF2-40B4-BE49-F238E27FC236}">
                <a16:creationId xmlns:a16="http://schemas.microsoft.com/office/drawing/2014/main" id="{9C2606D0-B3D3-5046-9146-E7A016BA0D12}"/>
              </a:ext>
            </a:extLst>
          </p:cNvPr>
          <p:cNvCxnSpPr/>
          <p:nvPr/>
        </p:nvCxnSpPr>
        <p:spPr>
          <a:xfrm>
            <a:off x="3636065" y="6519850"/>
            <a:ext cx="485953" cy="0"/>
          </a:xfrm>
          <a:prstGeom prst="line">
            <a:avLst/>
          </a:prstGeom>
          <a:ln w="571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8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1" y="0"/>
            <a:ext cx="1148776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271" y="-169"/>
            <a:ext cx="3486652" cy="646331"/>
          </a:xfrm>
          <a:prstGeom prst="rect">
            <a:avLst/>
          </a:prstGeom>
          <a:noFill/>
        </p:spPr>
        <p:txBody>
          <a:bodyPr wrap="none" rtlCol="0">
            <a:spAutoFit/>
          </a:bodyPr>
          <a:lstStyle/>
          <a:p>
            <a:pPr defTabSz="914400"/>
            <a:r>
              <a:rPr lang="en-US" sz="3600" b="1" dirty="0">
                <a:solidFill>
                  <a:prstClr val="white"/>
                </a:solidFill>
                <a:latin typeface="Candara"/>
                <a:cs typeface="Candara"/>
              </a:rPr>
              <a:t>Significant digits</a:t>
            </a:r>
          </a:p>
        </p:txBody>
      </p:sp>
      <p:sp>
        <p:nvSpPr>
          <p:cNvPr id="2" name="TextBox 1"/>
          <p:cNvSpPr txBox="1"/>
          <p:nvPr/>
        </p:nvSpPr>
        <p:spPr>
          <a:xfrm>
            <a:off x="287557" y="681382"/>
            <a:ext cx="5010158" cy="1200329"/>
          </a:xfrm>
          <a:prstGeom prst="rect">
            <a:avLst/>
          </a:prstGeom>
          <a:noFill/>
        </p:spPr>
        <p:txBody>
          <a:bodyPr wrap="square" rtlCol="0">
            <a:spAutoFit/>
          </a:bodyPr>
          <a:lstStyle/>
          <a:p>
            <a:r>
              <a:rPr lang="en-US" sz="2400" b="1" dirty="0">
                <a:latin typeface="Candara"/>
                <a:cs typeface="Candara"/>
              </a:rPr>
              <a:t>Rules for significant digits: </a:t>
            </a:r>
          </a:p>
          <a:p>
            <a:endParaRPr lang="en-US" sz="2400" b="1" dirty="0">
              <a:latin typeface="Candara"/>
              <a:cs typeface="Candara"/>
            </a:endParaRPr>
          </a:p>
          <a:p>
            <a:r>
              <a:rPr lang="en-US" sz="2400" dirty="0">
                <a:latin typeface="Candara"/>
                <a:cs typeface="Candara"/>
              </a:rPr>
              <a:t>1. All </a:t>
            </a:r>
            <a:r>
              <a:rPr lang="en-US" sz="2400" b="1" dirty="0">
                <a:latin typeface="Candara"/>
                <a:cs typeface="Candara"/>
              </a:rPr>
              <a:t>non-zero </a:t>
            </a:r>
            <a:r>
              <a:rPr lang="en-US" sz="2400" dirty="0">
                <a:latin typeface="Candara"/>
                <a:cs typeface="Candara"/>
              </a:rPr>
              <a:t>digits are significant.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9" y="-2506"/>
            <a:ext cx="697500" cy="697500"/>
          </a:xfrm>
          <a:prstGeom prst="rect">
            <a:avLst/>
          </a:prstGeom>
        </p:spPr>
      </p:pic>
      <p:sp>
        <p:nvSpPr>
          <p:cNvPr id="10" name="TextBox 9"/>
          <p:cNvSpPr txBox="1"/>
          <p:nvPr/>
        </p:nvSpPr>
        <p:spPr>
          <a:xfrm>
            <a:off x="0" y="6552077"/>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pic>
        <p:nvPicPr>
          <p:cNvPr id="3" name="Picture 2"/>
          <p:cNvPicPr>
            <a:picLocks noChangeAspect="1"/>
          </p:cNvPicPr>
          <p:nvPr/>
        </p:nvPicPr>
        <p:blipFill>
          <a:blip r:embed="rId3"/>
          <a:stretch>
            <a:fillRect/>
          </a:stretch>
        </p:blipFill>
        <p:spPr>
          <a:xfrm>
            <a:off x="2440926" y="3252038"/>
            <a:ext cx="7680452" cy="2623170"/>
          </a:xfrm>
          <a:prstGeom prst="rect">
            <a:avLst/>
          </a:prstGeom>
        </p:spPr>
      </p:pic>
      <p:sp>
        <p:nvSpPr>
          <p:cNvPr id="17" name="TextBox 16"/>
          <p:cNvSpPr txBox="1"/>
          <p:nvPr/>
        </p:nvSpPr>
        <p:spPr>
          <a:xfrm>
            <a:off x="3624595" y="4181806"/>
            <a:ext cx="633507" cy="461665"/>
          </a:xfrm>
          <a:prstGeom prst="rect">
            <a:avLst/>
          </a:prstGeom>
          <a:noFill/>
        </p:spPr>
        <p:txBody>
          <a:bodyPr wrap="none" rtlCol="0">
            <a:spAutoFit/>
          </a:bodyPr>
          <a:lstStyle/>
          <a:p>
            <a:r>
              <a:rPr lang="en-US" sz="2400" dirty="0">
                <a:solidFill>
                  <a:srgbClr val="0000FF"/>
                </a:solidFill>
                <a:latin typeface="Candara"/>
                <a:cs typeface="Candara"/>
              </a:rPr>
              <a:t>3 </a:t>
            </a:r>
            <a:r>
              <a:rPr lang="en-US" sz="2400" dirty="0" err="1">
                <a:solidFill>
                  <a:srgbClr val="0000FF"/>
                </a:solidFill>
                <a:latin typeface="Candara"/>
                <a:cs typeface="Candara"/>
              </a:rPr>
              <a:t>sf</a:t>
            </a:r>
            <a:endParaRPr lang="en-US" sz="2400" dirty="0">
              <a:solidFill>
                <a:srgbClr val="0000FF"/>
              </a:solidFill>
              <a:latin typeface="Candara"/>
              <a:cs typeface="Candara"/>
            </a:endParaRPr>
          </a:p>
        </p:txBody>
      </p:sp>
      <p:sp>
        <p:nvSpPr>
          <p:cNvPr id="18" name="TextBox 17"/>
          <p:cNvSpPr txBox="1"/>
          <p:nvPr/>
        </p:nvSpPr>
        <p:spPr>
          <a:xfrm>
            <a:off x="8605716" y="4160900"/>
            <a:ext cx="647934" cy="461665"/>
          </a:xfrm>
          <a:prstGeom prst="rect">
            <a:avLst/>
          </a:prstGeom>
          <a:noFill/>
        </p:spPr>
        <p:txBody>
          <a:bodyPr wrap="none" rtlCol="0">
            <a:spAutoFit/>
          </a:bodyPr>
          <a:lstStyle/>
          <a:p>
            <a:r>
              <a:rPr lang="en-US" sz="2400" dirty="0">
                <a:solidFill>
                  <a:srgbClr val="0000FF"/>
                </a:solidFill>
                <a:latin typeface="Candara"/>
                <a:cs typeface="Candara"/>
              </a:rPr>
              <a:t>4 </a:t>
            </a:r>
            <a:r>
              <a:rPr lang="en-US" sz="2400" dirty="0" err="1">
                <a:solidFill>
                  <a:srgbClr val="0000FF"/>
                </a:solidFill>
                <a:latin typeface="Candara"/>
                <a:cs typeface="Candara"/>
              </a:rPr>
              <a:t>sf</a:t>
            </a:r>
            <a:endParaRPr lang="en-US" sz="2400" dirty="0">
              <a:solidFill>
                <a:srgbClr val="0000FF"/>
              </a:solidFill>
              <a:latin typeface="Candara"/>
              <a:cs typeface="Candara"/>
            </a:endParaRPr>
          </a:p>
        </p:txBody>
      </p:sp>
      <p:sp>
        <p:nvSpPr>
          <p:cNvPr id="19" name="TextBox 18"/>
          <p:cNvSpPr txBox="1"/>
          <p:nvPr/>
        </p:nvSpPr>
        <p:spPr>
          <a:xfrm>
            <a:off x="2472283" y="5875208"/>
            <a:ext cx="2571538" cy="461665"/>
          </a:xfrm>
          <a:prstGeom prst="rect">
            <a:avLst/>
          </a:prstGeom>
          <a:noFill/>
        </p:spPr>
        <p:txBody>
          <a:bodyPr wrap="none" rtlCol="0">
            <a:spAutoFit/>
          </a:bodyPr>
          <a:lstStyle/>
          <a:p>
            <a:r>
              <a:rPr lang="en-US" sz="2400" dirty="0">
                <a:solidFill>
                  <a:srgbClr val="0000FF"/>
                </a:solidFill>
                <a:latin typeface="Candara"/>
                <a:cs typeface="Candara"/>
              </a:rPr>
              <a:t>As sci not:  3.09 E3</a:t>
            </a:r>
          </a:p>
        </p:txBody>
      </p:sp>
      <p:sp>
        <p:nvSpPr>
          <p:cNvPr id="20" name="TextBox 19"/>
          <p:cNvSpPr txBox="1"/>
          <p:nvPr/>
        </p:nvSpPr>
        <p:spPr>
          <a:xfrm>
            <a:off x="6707831" y="5875208"/>
            <a:ext cx="1364476" cy="461665"/>
          </a:xfrm>
          <a:prstGeom prst="rect">
            <a:avLst/>
          </a:prstGeom>
          <a:noFill/>
        </p:spPr>
        <p:txBody>
          <a:bodyPr wrap="none" rtlCol="0">
            <a:spAutoFit/>
          </a:bodyPr>
          <a:lstStyle/>
          <a:p>
            <a:r>
              <a:rPr lang="en-US" sz="2400" dirty="0">
                <a:solidFill>
                  <a:srgbClr val="0000FF"/>
                </a:solidFill>
                <a:latin typeface="Candara"/>
                <a:cs typeface="Candara"/>
              </a:rPr>
              <a:t>8.020 E-3</a:t>
            </a:r>
          </a:p>
        </p:txBody>
      </p:sp>
      <p:sp>
        <p:nvSpPr>
          <p:cNvPr id="14" name="TextBox 13">
            <a:extLst>
              <a:ext uri="{FF2B5EF4-FFF2-40B4-BE49-F238E27FC236}">
                <a16:creationId xmlns:a16="http://schemas.microsoft.com/office/drawing/2014/main" id="{CA89272F-2309-E84C-97F7-A96C193B2B75}"/>
              </a:ext>
            </a:extLst>
          </p:cNvPr>
          <p:cNvSpPr txBox="1"/>
          <p:nvPr/>
        </p:nvSpPr>
        <p:spPr>
          <a:xfrm>
            <a:off x="5744294" y="1236980"/>
            <a:ext cx="6160150" cy="1723549"/>
          </a:xfrm>
          <a:prstGeom prst="rect">
            <a:avLst/>
          </a:prstGeom>
          <a:noFill/>
        </p:spPr>
        <p:txBody>
          <a:bodyPr wrap="square" rtlCol="0">
            <a:spAutoFit/>
          </a:bodyPr>
          <a:lstStyle/>
          <a:p>
            <a:endParaRPr lang="en-US" sz="1000" dirty="0">
              <a:latin typeface="Candara"/>
              <a:cs typeface="Candara"/>
            </a:endParaRPr>
          </a:p>
          <a:p>
            <a:r>
              <a:rPr lang="en-US" sz="2400" dirty="0">
                <a:latin typeface="Candara"/>
                <a:cs typeface="Candara"/>
              </a:rPr>
              <a:t>2. </a:t>
            </a:r>
            <a:r>
              <a:rPr lang="en-US" sz="2400" b="1" dirty="0">
                <a:latin typeface="Candara"/>
                <a:cs typeface="Candara"/>
              </a:rPr>
              <a:t>Zeros</a:t>
            </a:r>
            <a:r>
              <a:rPr lang="en-US" sz="2400" dirty="0">
                <a:latin typeface="Candara"/>
                <a:cs typeface="Candara"/>
              </a:rPr>
              <a:t> are sometimes significant:</a:t>
            </a:r>
          </a:p>
          <a:p>
            <a:pPr marL="914400" lvl="1" indent="-457200">
              <a:buFont typeface="Arial"/>
              <a:buChar char="•"/>
            </a:pPr>
            <a:r>
              <a:rPr lang="en-US" sz="2400" u="sng" dirty="0">
                <a:latin typeface="Candara"/>
                <a:cs typeface="Candara"/>
              </a:rPr>
              <a:t>Leading</a:t>
            </a:r>
            <a:r>
              <a:rPr lang="en-US" sz="2400" dirty="0">
                <a:latin typeface="Candara"/>
                <a:cs typeface="Candara"/>
              </a:rPr>
              <a:t>: never</a:t>
            </a:r>
          </a:p>
          <a:p>
            <a:pPr marL="914400" lvl="1" indent="-457200">
              <a:buFont typeface="Arial"/>
              <a:buChar char="•"/>
            </a:pPr>
            <a:r>
              <a:rPr lang="en-US" sz="2400" u="sng" dirty="0">
                <a:latin typeface="Candara"/>
                <a:cs typeface="Candara"/>
              </a:rPr>
              <a:t>Captive</a:t>
            </a:r>
            <a:r>
              <a:rPr lang="en-US" sz="2400" dirty="0">
                <a:latin typeface="Candara"/>
                <a:cs typeface="Candara"/>
              </a:rPr>
              <a:t> (trapped): always</a:t>
            </a:r>
          </a:p>
          <a:p>
            <a:pPr marL="914400" lvl="1" indent="-457200">
              <a:buFont typeface="Arial"/>
              <a:buChar char="•"/>
            </a:pPr>
            <a:r>
              <a:rPr lang="en-US" sz="2400" u="sng" dirty="0">
                <a:latin typeface="Candara"/>
                <a:cs typeface="Candara"/>
              </a:rPr>
              <a:t>Trailing</a:t>
            </a:r>
            <a:r>
              <a:rPr lang="en-US" sz="2400" dirty="0">
                <a:latin typeface="Candara"/>
                <a:cs typeface="Candara"/>
              </a:rPr>
              <a:t>: only when following a decimal</a:t>
            </a:r>
          </a:p>
        </p:txBody>
      </p:sp>
      <p:cxnSp>
        <p:nvCxnSpPr>
          <p:cNvPr id="16" name="Straight Connector 15">
            <a:extLst>
              <a:ext uri="{FF2B5EF4-FFF2-40B4-BE49-F238E27FC236}">
                <a16:creationId xmlns:a16="http://schemas.microsoft.com/office/drawing/2014/main" id="{A319FBFA-CABD-3F4F-9E3B-5654A33C2F73}"/>
              </a:ext>
            </a:extLst>
          </p:cNvPr>
          <p:cNvCxnSpPr/>
          <p:nvPr/>
        </p:nvCxnSpPr>
        <p:spPr>
          <a:xfrm>
            <a:off x="4051069" y="6336873"/>
            <a:ext cx="441775"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1B8E138-01FE-E14A-9F92-4A8C1CE809FE}"/>
              </a:ext>
            </a:extLst>
          </p:cNvPr>
          <p:cNvCxnSpPr/>
          <p:nvPr/>
        </p:nvCxnSpPr>
        <p:spPr>
          <a:xfrm>
            <a:off x="2508227" y="4594065"/>
            <a:ext cx="441775"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D3282BA-0CBD-ED43-87BB-267919007946}"/>
              </a:ext>
            </a:extLst>
          </p:cNvPr>
          <p:cNvCxnSpPr/>
          <p:nvPr/>
        </p:nvCxnSpPr>
        <p:spPr>
          <a:xfrm>
            <a:off x="7300604" y="4577431"/>
            <a:ext cx="711483"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5ACEA72-DAF4-BE4F-8220-E7ED06C6E3F9}"/>
              </a:ext>
            </a:extLst>
          </p:cNvPr>
          <p:cNvCxnSpPr/>
          <p:nvPr/>
        </p:nvCxnSpPr>
        <p:spPr>
          <a:xfrm>
            <a:off x="6823301" y="6336873"/>
            <a:ext cx="646803"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2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7" y="0"/>
            <a:ext cx="11630142" cy="666753"/>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88" y="-169"/>
            <a:ext cx="6731155" cy="646331"/>
          </a:xfrm>
          <a:prstGeom prst="rect">
            <a:avLst/>
          </a:prstGeom>
          <a:noFill/>
        </p:spPr>
        <p:txBody>
          <a:bodyPr wrap="none" rtlCol="0">
            <a:spAutoFit/>
          </a:bodyPr>
          <a:lstStyle/>
          <a:p>
            <a:pPr defTabSz="914400"/>
            <a:r>
              <a:rPr lang="en-US" sz="3600" b="1" dirty="0">
                <a:solidFill>
                  <a:prstClr val="white"/>
                </a:solidFill>
                <a:latin typeface="Candara"/>
                <a:cs typeface="Candara"/>
              </a:rPr>
              <a:t>Calculating with significant digits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5" y="-2506"/>
            <a:ext cx="697500" cy="697500"/>
          </a:xfrm>
          <a:prstGeom prst="rect">
            <a:avLst/>
          </a:prstGeom>
        </p:spPr>
      </p:pic>
      <p:sp>
        <p:nvSpPr>
          <p:cNvPr id="21" name="Text Box 11"/>
          <p:cNvSpPr txBox="1">
            <a:spLocks noChangeArrowheads="1"/>
          </p:cNvSpPr>
          <p:nvPr/>
        </p:nvSpPr>
        <p:spPr bwMode="auto">
          <a:xfrm>
            <a:off x="265536" y="5948604"/>
            <a:ext cx="1838965" cy="830997"/>
          </a:xfrm>
          <a:prstGeom prst="rect">
            <a:avLst/>
          </a:prstGeom>
          <a:noFill/>
          <a:ln w="9525">
            <a:noFill/>
            <a:miter lim="800000"/>
            <a:headEnd/>
            <a:tailEnd/>
          </a:ln>
        </p:spPr>
        <p:txBody>
          <a:bodyPr wrap="none">
            <a:prstTxWarp prst="textNoShape">
              <a:avLst/>
            </a:prstTxWarp>
            <a:spAutoFit/>
          </a:bodyPr>
          <a:lstStyle/>
          <a:p>
            <a:r>
              <a:rPr lang="en-US" sz="2400" u="sng" dirty="0">
                <a:latin typeface="Candara"/>
              </a:rPr>
              <a:t>(64.2 + 7.9)</a:t>
            </a:r>
            <a:r>
              <a:rPr lang="en-US" sz="2400" dirty="0">
                <a:latin typeface="Candara"/>
              </a:rPr>
              <a:t>   </a:t>
            </a:r>
            <a:endParaRPr lang="en-US" sz="2400" u="sng" dirty="0">
              <a:latin typeface="Candara"/>
            </a:endParaRPr>
          </a:p>
          <a:p>
            <a:r>
              <a:rPr lang="en-US" sz="2400" dirty="0">
                <a:latin typeface="Candara"/>
              </a:rPr>
              <a:t>     220.3</a:t>
            </a:r>
            <a:endParaRPr lang="en-US" sz="2400" u="sng" dirty="0">
              <a:latin typeface="Candara"/>
            </a:endParaRPr>
          </a:p>
        </p:txBody>
      </p:sp>
      <p:sp>
        <p:nvSpPr>
          <p:cNvPr id="23" name="Text Box 5"/>
          <p:cNvSpPr txBox="1">
            <a:spLocks noChangeArrowheads="1"/>
          </p:cNvSpPr>
          <p:nvPr/>
        </p:nvSpPr>
        <p:spPr bwMode="auto">
          <a:xfrm>
            <a:off x="243287" y="872609"/>
            <a:ext cx="11533744" cy="1200328"/>
          </a:xfrm>
          <a:prstGeom prst="rect">
            <a:avLst/>
          </a:prstGeom>
          <a:noFill/>
          <a:ln w="9525">
            <a:noFill/>
            <a:miter lim="800000"/>
            <a:headEnd/>
            <a:tailEnd/>
          </a:ln>
        </p:spPr>
        <p:txBody>
          <a:bodyPr wrap="square">
            <a:prstTxWarp prst="textNoShape">
              <a:avLst/>
            </a:prstTxWarp>
            <a:spAutoFit/>
          </a:bodyPr>
          <a:lstStyle/>
          <a:p>
            <a:pPr indent="6350"/>
            <a:r>
              <a:rPr lang="en-US" sz="2400" dirty="0">
                <a:latin typeface="Candara"/>
              </a:rPr>
              <a:t>1. </a:t>
            </a:r>
            <a:r>
              <a:rPr lang="en-US" sz="2400" b="1" u="sng" dirty="0">
                <a:latin typeface="Candara"/>
              </a:rPr>
              <a:t>Multiplication &amp; division</a:t>
            </a:r>
            <a:r>
              <a:rPr lang="en-US" sz="2400" b="1" dirty="0">
                <a:latin typeface="Candara"/>
              </a:rPr>
              <a:t>: least </a:t>
            </a:r>
            <a:r>
              <a:rPr lang="en-US" sz="2400" b="1" dirty="0" err="1">
                <a:latin typeface="Candara"/>
              </a:rPr>
              <a:t>sf</a:t>
            </a:r>
            <a:r>
              <a:rPr lang="en-US" sz="2400" b="1" dirty="0">
                <a:latin typeface="Candara"/>
              </a:rPr>
              <a:t> rules!</a:t>
            </a:r>
          </a:p>
          <a:p>
            <a:pPr indent="6350"/>
            <a:r>
              <a:rPr lang="en-US" sz="2400" i="1" dirty="0">
                <a:latin typeface="Candara"/>
              </a:rPr>
              <a:t>   </a:t>
            </a:r>
            <a:r>
              <a:rPr lang="en-US" sz="2400" dirty="0">
                <a:latin typeface="Candara"/>
              </a:rPr>
              <a:t>The answer has only as many </a:t>
            </a:r>
            <a:r>
              <a:rPr lang="en-US" sz="2400" dirty="0" err="1">
                <a:latin typeface="Candara"/>
              </a:rPr>
              <a:t>sf</a:t>
            </a:r>
            <a:r>
              <a:rPr lang="en-US" sz="2400" dirty="0">
                <a:latin typeface="Candara"/>
              </a:rPr>
              <a:t> as the value with the lowest sf.</a:t>
            </a:r>
          </a:p>
          <a:p>
            <a:pPr indent="6350"/>
            <a:r>
              <a:rPr lang="en-US" sz="2400" dirty="0">
                <a:latin typeface="Candara"/>
              </a:rPr>
              <a:t>	(6.221 cm)(5.2 cm) =</a:t>
            </a:r>
            <a:endParaRPr lang="en-US" sz="2400" b="1" dirty="0">
              <a:solidFill>
                <a:srgbClr val="0000FF"/>
              </a:solidFill>
              <a:latin typeface="Candara"/>
            </a:endParaRPr>
          </a:p>
        </p:txBody>
      </p:sp>
      <p:sp>
        <p:nvSpPr>
          <p:cNvPr id="24" name="Text Box 5"/>
          <p:cNvSpPr txBox="1">
            <a:spLocks noChangeArrowheads="1"/>
          </p:cNvSpPr>
          <p:nvPr/>
        </p:nvSpPr>
        <p:spPr bwMode="auto">
          <a:xfrm>
            <a:off x="243287" y="2345359"/>
            <a:ext cx="11533744" cy="1723549"/>
          </a:xfrm>
          <a:prstGeom prst="rect">
            <a:avLst/>
          </a:prstGeom>
          <a:noFill/>
          <a:ln w="9525">
            <a:noFill/>
            <a:miter lim="800000"/>
            <a:headEnd/>
            <a:tailEnd/>
          </a:ln>
        </p:spPr>
        <p:txBody>
          <a:bodyPr wrap="square">
            <a:prstTxWarp prst="textNoShape">
              <a:avLst/>
            </a:prstTxWarp>
            <a:spAutoFit/>
          </a:bodyPr>
          <a:lstStyle/>
          <a:p>
            <a:pPr indent="6350"/>
            <a:endParaRPr lang="en-US" sz="1000" i="1" dirty="0">
              <a:latin typeface="Candara"/>
            </a:endParaRPr>
          </a:p>
          <a:p>
            <a:pPr indent="6350"/>
            <a:r>
              <a:rPr lang="en-US" sz="2400" dirty="0">
                <a:latin typeface="Candara"/>
              </a:rPr>
              <a:t>2. </a:t>
            </a:r>
            <a:r>
              <a:rPr lang="en-US" sz="2400" b="1" u="sng" dirty="0">
                <a:latin typeface="Candara"/>
              </a:rPr>
              <a:t>Addition &amp; subtraction</a:t>
            </a:r>
            <a:r>
              <a:rPr lang="en-US" sz="2400" b="1" dirty="0">
                <a:latin typeface="Candara"/>
              </a:rPr>
              <a:t>: limit number of </a:t>
            </a:r>
            <a:r>
              <a:rPr lang="en-US" sz="2400" b="1" dirty="0" err="1">
                <a:latin typeface="Candara"/>
              </a:rPr>
              <a:t>sf</a:t>
            </a:r>
            <a:r>
              <a:rPr lang="en-US" sz="2400" b="1" dirty="0">
                <a:latin typeface="Candara"/>
              </a:rPr>
              <a:t> after the decimal</a:t>
            </a:r>
          </a:p>
          <a:p>
            <a:pPr indent="6350"/>
            <a:r>
              <a:rPr lang="en-US" sz="2400" dirty="0">
                <a:latin typeface="Candara"/>
              </a:rPr>
              <a:t>    So the number of digits </a:t>
            </a:r>
            <a:r>
              <a:rPr lang="en-US" sz="2400" u="sng" dirty="0">
                <a:latin typeface="Candara"/>
              </a:rPr>
              <a:t>following</a:t>
            </a:r>
            <a:r>
              <a:rPr lang="en-US" sz="2400" dirty="0">
                <a:latin typeface="Candara"/>
              </a:rPr>
              <a:t> the decimal is limited by the value in the problem   </a:t>
            </a:r>
          </a:p>
          <a:p>
            <a:pPr indent="6350"/>
            <a:r>
              <a:rPr lang="en-US" sz="2400" dirty="0">
                <a:latin typeface="Candara"/>
              </a:rPr>
              <a:t>    with fewest sf after the decimal. </a:t>
            </a:r>
          </a:p>
          <a:p>
            <a:pPr indent="6350"/>
            <a:r>
              <a:rPr lang="en-US" sz="2400" dirty="0">
                <a:latin typeface="Candara"/>
              </a:rPr>
              <a:t>	20.4 + 1.322 + 83 =</a:t>
            </a:r>
            <a:endParaRPr lang="en-US" sz="2400" b="1" dirty="0">
              <a:solidFill>
                <a:srgbClr val="0000FF"/>
              </a:solidFill>
              <a:latin typeface="Candara"/>
            </a:endParaRPr>
          </a:p>
        </p:txBody>
      </p:sp>
      <p:cxnSp>
        <p:nvCxnSpPr>
          <p:cNvPr id="27" name="Straight Connector 26"/>
          <p:cNvCxnSpPr>
            <a:cxnSpLocks/>
          </p:cNvCxnSpPr>
          <p:nvPr/>
        </p:nvCxnSpPr>
        <p:spPr>
          <a:xfrm>
            <a:off x="243288" y="4323558"/>
            <a:ext cx="11607917" cy="0"/>
          </a:xfrm>
          <a:prstGeom prst="line">
            <a:avLst/>
          </a:prstGeom>
          <a:ln w="5715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9" name="Text Box 9"/>
          <p:cNvSpPr txBox="1">
            <a:spLocks noChangeArrowheads="1"/>
          </p:cNvSpPr>
          <p:nvPr/>
        </p:nvSpPr>
        <p:spPr bwMode="auto">
          <a:xfrm>
            <a:off x="249857" y="4473806"/>
            <a:ext cx="8282886" cy="461665"/>
          </a:xfrm>
          <a:prstGeom prst="rect">
            <a:avLst/>
          </a:prstGeom>
          <a:noFill/>
          <a:ln w="9525">
            <a:noFill/>
            <a:miter lim="800000"/>
            <a:headEnd/>
            <a:tailEnd/>
          </a:ln>
        </p:spPr>
        <p:txBody>
          <a:bodyPr wrap="none">
            <a:prstTxWarp prst="textNoShape">
              <a:avLst/>
            </a:prstTxWarp>
            <a:spAutoFit/>
          </a:bodyPr>
          <a:lstStyle/>
          <a:p>
            <a:r>
              <a:rPr lang="en-US" sz="2400" dirty="0">
                <a:latin typeface="Candara"/>
              </a:rPr>
              <a:t>There are 1609.344 m in 1 mile. How many meters in 1.35 miles?</a:t>
            </a:r>
          </a:p>
        </p:txBody>
      </p:sp>
      <p:sp>
        <p:nvSpPr>
          <p:cNvPr id="33" name="TextBox 32">
            <a:extLst>
              <a:ext uri="{FF2B5EF4-FFF2-40B4-BE49-F238E27FC236}">
                <a16:creationId xmlns:a16="http://schemas.microsoft.com/office/drawing/2014/main" id="{DD212F8E-DC14-7348-9249-D9D5E62CB8B4}"/>
              </a:ext>
            </a:extLst>
          </p:cNvPr>
          <p:cNvSpPr txBox="1"/>
          <p:nvPr/>
        </p:nvSpPr>
        <p:spPr>
          <a:xfrm>
            <a:off x="8294584" y="6514888"/>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3136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6" y="-1"/>
            <a:ext cx="11487766" cy="697499"/>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1641411"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471" y="8511"/>
            <a:ext cx="697500" cy="697500"/>
          </a:xfrm>
          <a:prstGeom prst="rect">
            <a:avLst/>
          </a:prstGeom>
        </p:spPr>
      </p:pic>
      <p:sp>
        <p:nvSpPr>
          <p:cNvPr id="23" name="Text Box 5"/>
          <p:cNvSpPr txBox="1">
            <a:spLocks noChangeArrowheads="1"/>
          </p:cNvSpPr>
          <p:nvPr/>
        </p:nvSpPr>
        <p:spPr bwMode="auto">
          <a:xfrm>
            <a:off x="254305" y="747170"/>
            <a:ext cx="11368490" cy="830997"/>
          </a:xfrm>
          <a:prstGeom prst="rect">
            <a:avLst/>
          </a:prstGeom>
          <a:noFill/>
          <a:ln w="9525">
            <a:noFill/>
            <a:miter lim="800000"/>
            <a:headEnd/>
            <a:tailEnd/>
          </a:ln>
        </p:spPr>
        <p:txBody>
          <a:bodyPr wrap="square">
            <a:prstTxWarp prst="textNoShape">
              <a:avLst/>
            </a:prstTxWarp>
            <a:spAutoFit/>
          </a:bodyPr>
          <a:lstStyle/>
          <a:p>
            <a:pPr indent="6350"/>
            <a:r>
              <a:rPr lang="en-US" sz="2400" dirty="0">
                <a:latin typeface="Candara"/>
              </a:rPr>
              <a:t>Using the data provided here, calculate the density of the rebar with the proper number of significant digits.</a:t>
            </a:r>
            <a:endParaRPr lang="en-US" sz="2400" b="1" dirty="0">
              <a:solidFill>
                <a:srgbClr val="0000FF"/>
              </a:solidFill>
              <a:latin typeface="Candara"/>
            </a:endParaRPr>
          </a:p>
        </p:txBody>
      </p:sp>
      <p:pic>
        <p:nvPicPr>
          <p:cNvPr id="2" name="Picture 1"/>
          <p:cNvPicPr>
            <a:picLocks noChangeAspect="1"/>
          </p:cNvPicPr>
          <p:nvPr/>
        </p:nvPicPr>
        <p:blipFill>
          <a:blip r:embed="rId3"/>
          <a:stretch>
            <a:fillRect/>
          </a:stretch>
        </p:blipFill>
        <p:spPr>
          <a:xfrm>
            <a:off x="4829033" y="1679443"/>
            <a:ext cx="6629307" cy="5045072"/>
          </a:xfrm>
          <a:prstGeom prst="rect">
            <a:avLst/>
          </a:prstGeom>
        </p:spPr>
      </p:pic>
      <p:sp>
        <p:nvSpPr>
          <p:cNvPr id="15" name="TextBox 14"/>
          <p:cNvSpPr txBox="1"/>
          <p:nvPr/>
        </p:nvSpPr>
        <p:spPr>
          <a:xfrm>
            <a:off x="88418" y="6495226"/>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687653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 y="0"/>
            <a:ext cx="11498783"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89" y="-169"/>
            <a:ext cx="4521791" cy="646331"/>
          </a:xfrm>
          <a:prstGeom prst="rect">
            <a:avLst/>
          </a:prstGeom>
          <a:noFill/>
        </p:spPr>
        <p:txBody>
          <a:bodyPr wrap="none" rtlCol="0">
            <a:spAutoFit/>
          </a:bodyPr>
          <a:lstStyle/>
          <a:p>
            <a:pPr defTabSz="914400"/>
            <a:r>
              <a:rPr lang="en-US" sz="3600" b="1" dirty="0">
                <a:solidFill>
                  <a:prstClr val="white"/>
                </a:solidFill>
                <a:latin typeface="Candara"/>
                <a:cs typeface="Candara"/>
              </a:rPr>
              <a:t>Accuracy vs. precision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471" y="-2506"/>
            <a:ext cx="697500" cy="697500"/>
          </a:xfrm>
          <a:prstGeom prst="rect">
            <a:avLst/>
          </a:prstGeom>
        </p:spPr>
      </p:pic>
      <p:sp>
        <p:nvSpPr>
          <p:cNvPr id="23" name="Text Box 5"/>
          <p:cNvSpPr txBox="1">
            <a:spLocks noChangeArrowheads="1"/>
          </p:cNvSpPr>
          <p:nvPr/>
        </p:nvSpPr>
        <p:spPr bwMode="auto">
          <a:xfrm>
            <a:off x="243288" y="747170"/>
            <a:ext cx="8534400" cy="461665"/>
          </a:xfrm>
          <a:prstGeom prst="rect">
            <a:avLst/>
          </a:prstGeom>
          <a:noFill/>
          <a:ln w="9525">
            <a:noFill/>
            <a:miter lim="800000"/>
            <a:headEnd/>
            <a:tailEnd/>
          </a:ln>
        </p:spPr>
        <p:txBody>
          <a:bodyPr>
            <a:prstTxWarp prst="textNoShape">
              <a:avLst/>
            </a:prstTxWarp>
            <a:spAutoFit/>
          </a:bodyPr>
          <a:lstStyle/>
          <a:p>
            <a:pPr indent="6350"/>
            <a:r>
              <a:rPr lang="en-US" sz="2400" b="1" dirty="0">
                <a:latin typeface="Candara"/>
              </a:rPr>
              <a:t>Accurate: </a:t>
            </a:r>
            <a:r>
              <a:rPr lang="en-US" sz="2400" i="1" dirty="0">
                <a:latin typeface="Candara"/>
              </a:rPr>
              <a:t>close to the true or accepted value</a:t>
            </a:r>
            <a:endParaRPr lang="en-US" sz="2400" b="1" dirty="0">
              <a:solidFill>
                <a:srgbClr val="0000FF"/>
              </a:solidFill>
              <a:latin typeface="Candara"/>
            </a:endParaRPr>
          </a:p>
        </p:txBody>
      </p:sp>
      <p:sp>
        <p:nvSpPr>
          <p:cNvPr id="15" name="TextBox 14"/>
          <p:cNvSpPr txBox="1"/>
          <p:nvPr/>
        </p:nvSpPr>
        <p:spPr>
          <a:xfrm>
            <a:off x="77401" y="6495226"/>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pic>
        <p:nvPicPr>
          <p:cNvPr id="6" name="Picture 5"/>
          <p:cNvPicPr>
            <a:picLocks noChangeAspect="1"/>
          </p:cNvPicPr>
          <p:nvPr/>
        </p:nvPicPr>
        <p:blipFill rotWithShape="1">
          <a:blip r:embed="rId3"/>
          <a:srcRect b="10897"/>
          <a:stretch/>
        </p:blipFill>
        <p:spPr>
          <a:xfrm>
            <a:off x="301127" y="2178076"/>
            <a:ext cx="11498782" cy="3262856"/>
          </a:xfrm>
          <a:prstGeom prst="rect">
            <a:avLst/>
          </a:prstGeom>
        </p:spPr>
      </p:pic>
      <p:sp>
        <p:nvSpPr>
          <p:cNvPr id="11" name="Text Box 5"/>
          <p:cNvSpPr txBox="1">
            <a:spLocks noChangeArrowheads="1"/>
          </p:cNvSpPr>
          <p:nvPr/>
        </p:nvSpPr>
        <p:spPr bwMode="auto">
          <a:xfrm>
            <a:off x="243288" y="1389677"/>
            <a:ext cx="8534400" cy="461665"/>
          </a:xfrm>
          <a:prstGeom prst="rect">
            <a:avLst/>
          </a:prstGeom>
          <a:noFill/>
          <a:ln w="9525">
            <a:noFill/>
            <a:miter lim="800000"/>
            <a:headEnd/>
            <a:tailEnd/>
          </a:ln>
        </p:spPr>
        <p:txBody>
          <a:bodyPr>
            <a:prstTxWarp prst="textNoShape">
              <a:avLst/>
            </a:prstTxWarp>
            <a:spAutoFit/>
          </a:bodyPr>
          <a:lstStyle/>
          <a:p>
            <a:pPr indent="6350"/>
            <a:r>
              <a:rPr lang="en-US" sz="2400" b="1" dirty="0">
                <a:latin typeface="Candara"/>
              </a:rPr>
              <a:t>Precision: </a:t>
            </a:r>
            <a:r>
              <a:rPr lang="en-US" sz="2400" i="1" dirty="0">
                <a:latin typeface="Candara"/>
              </a:rPr>
              <a:t>repeated values that are very close to one another</a:t>
            </a:r>
            <a:endParaRPr lang="en-US" sz="2400" b="1" dirty="0">
              <a:solidFill>
                <a:srgbClr val="0000FF"/>
              </a:solidFill>
              <a:latin typeface="Candara"/>
            </a:endParaRPr>
          </a:p>
        </p:txBody>
      </p:sp>
    </p:spTree>
    <p:extLst>
      <p:ext uri="{BB962C8B-B14F-4D97-AF65-F5344CB8AC3E}">
        <p14:creationId xmlns:p14="http://schemas.microsoft.com/office/powerpoint/2010/main" val="921714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53" y="0"/>
            <a:ext cx="11465734" cy="66184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4521791" cy="646331"/>
          </a:xfrm>
          <a:prstGeom prst="rect">
            <a:avLst/>
          </a:prstGeom>
          <a:noFill/>
        </p:spPr>
        <p:txBody>
          <a:bodyPr wrap="none" rtlCol="0">
            <a:spAutoFit/>
          </a:bodyPr>
          <a:lstStyle/>
          <a:p>
            <a:pPr defTabSz="914400"/>
            <a:r>
              <a:rPr lang="en-US" sz="3600" b="1" dirty="0">
                <a:solidFill>
                  <a:prstClr val="white"/>
                </a:solidFill>
                <a:latin typeface="Candara"/>
                <a:cs typeface="Candara"/>
              </a:rPr>
              <a:t>Accuracy vs. precision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9" y="-2506"/>
            <a:ext cx="697500" cy="697500"/>
          </a:xfrm>
          <a:prstGeom prst="rect">
            <a:avLst/>
          </a:prstGeom>
        </p:spPr>
      </p:pic>
      <p:sp>
        <p:nvSpPr>
          <p:cNvPr id="23" name="Text Box 5"/>
          <p:cNvSpPr txBox="1">
            <a:spLocks noChangeArrowheads="1"/>
          </p:cNvSpPr>
          <p:nvPr/>
        </p:nvSpPr>
        <p:spPr bwMode="auto">
          <a:xfrm>
            <a:off x="254305" y="747169"/>
            <a:ext cx="11465734" cy="830997"/>
          </a:xfrm>
          <a:prstGeom prst="rect">
            <a:avLst/>
          </a:prstGeom>
          <a:noFill/>
          <a:ln w="9525">
            <a:noFill/>
            <a:miter lim="800000"/>
            <a:headEnd/>
            <a:tailEnd/>
          </a:ln>
        </p:spPr>
        <p:txBody>
          <a:bodyPr wrap="square">
            <a:prstTxWarp prst="textNoShape">
              <a:avLst/>
            </a:prstTxWarp>
            <a:spAutoFit/>
          </a:bodyPr>
          <a:lstStyle/>
          <a:p>
            <a:pPr indent="6350"/>
            <a:r>
              <a:rPr lang="en-US" sz="2400" dirty="0">
                <a:latin typeface="Candara"/>
              </a:rPr>
              <a:t>A pharmaceutical QA/QC tech checks the accuracy &amp; precision of three machines that dispense 296 mL of cough syrup per bottle. She makes measurements in triplicate.</a:t>
            </a:r>
            <a:endParaRPr lang="en-US" sz="2400" dirty="0">
              <a:solidFill>
                <a:srgbClr val="0000FF"/>
              </a:solidFill>
              <a:latin typeface="Candara"/>
            </a:endParaRPr>
          </a:p>
        </p:txBody>
      </p:sp>
      <p:sp>
        <p:nvSpPr>
          <p:cNvPr id="15" name="TextBox 14"/>
          <p:cNvSpPr txBox="1"/>
          <p:nvPr/>
        </p:nvSpPr>
        <p:spPr>
          <a:xfrm>
            <a:off x="88418" y="6495226"/>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graphicFrame>
        <p:nvGraphicFramePr>
          <p:cNvPr id="2" name="Table 1"/>
          <p:cNvGraphicFramePr>
            <a:graphicFrameLocks noGrp="1"/>
          </p:cNvGraphicFramePr>
          <p:nvPr/>
        </p:nvGraphicFramePr>
        <p:xfrm>
          <a:off x="2985572" y="1620823"/>
          <a:ext cx="6158430" cy="3108960"/>
        </p:xfrm>
        <a:graphic>
          <a:graphicData uri="http://schemas.openxmlformats.org/drawingml/2006/table">
            <a:tbl>
              <a:tblPr firstRow="1" bandRow="1">
                <a:tableStyleId>{2D5ABB26-0587-4C30-8999-92F81FD0307C}</a:tableStyleId>
              </a:tblPr>
              <a:tblGrid>
                <a:gridCol w="2052810">
                  <a:extLst>
                    <a:ext uri="{9D8B030D-6E8A-4147-A177-3AD203B41FA5}">
                      <a16:colId xmlns:a16="http://schemas.microsoft.com/office/drawing/2014/main" val="20000"/>
                    </a:ext>
                  </a:extLst>
                </a:gridCol>
                <a:gridCol w="2052810">
                  <a:extLst>
                    <a:ext uri="{9D8B030D-6E8A-4147-A177-3AD203B41FA5}">
                      <a16:colId xmlns:a16="http://schemas.microsoft.com/office/drawing/2014/main" val="20001"/>
                    </a:ext>
                  </a:extLst>
                </a:gridCol>
                <a:gridCol w="2052810">
                  <a:extLst>
                    <a:ext uri="{9D8B030D-6E8A-4147-A177-3AD203B41FA5}">
                      <a16:colId xmlns:a16="http://schemas.microsoft.com/office/drawing/2014/main" val="20002"/>
                    </a:ext>
                  </a:extLst>
                </a:gridCol>
              </a:tblGrid>
              <a:tr h="370840">
                <a:tc>
                  <a:txBody>
                    <a:bodyPr/>
                    <a:lstStyle/>
                    <a:p>
                      <a:pPr algn="ctr"/>
                      <a:r>
                        <a:rPr lang="en-US" sz="2400" b="1" dirty="0">
                          <a:solidFill>
                            <a:schemeClr val="bg1"/>
                          </a:solidFill>
                          <a:latin typeface="Candara"/>
                          <a:cs typeface="Candara"/>
                        </a:rPr>
                        <a:t>machine 1 (mL)</a:t>
                      </a:r>
                    </a:p>
                  </a:txBody>
                  <a:tcPr>
                    <a:solidFill>
                      <a:srgbClr val="6666FF"/>
                    </a:solidFill>
                  </a:tcPr>
                </a:tc>
                <a:tc>
                  <a:txBody>
                    <a:bodyPr/>
                    <a:lstStyle/>
                    <a:p>
                      <a:pPr algn="ctr"/>
                      <a:r>
                        <a:rPr lang="en-US" sz="2400" b="1" dirty="0">
                          <a:solidFill>
                            <a:schemeClr val="bg1"/>
                          </a:solidFill>
                          <a:latin typeface="Candara"/>
                          <a:cs typeface="Candara"/>
                        </a:rPr>
                        <a:t>machine</a:t>
                      </a:r>
                      <a:r>
                        <a:rPr lang="en-US" sz="2400" b="1" baseline="0" dirty="0">
                          <a:solidFill>
                            <a:schemeClr val="bg1"/>
                          </a:solidFill>
                          <a:latin typeface="Candara"/>
                          <a:cs typeface="Candara"/>
                        </a:rPr>
                        <a:t> 2 (mL)</a:t>
                      </a:r>
                      <a:endParaRPr lang="en-US" sz="2400" b="1" dirty="0">
                        <a:solidFill>
                          <a:schemeClr val="bg1"/>
                        </a:solidFill>
                        <a:latin typeface="Candara"/>
                        <a:cs typeface="Candara"/>
                      </a:endParaRPr>
                    </a:p>
                  </a:txBody>
                  <a:tcPr>
                    <a:solidFill>
                      <a:srgbClr val="6666FF"/>
                    </a:solidFill>
                  </a:tcPr>
                </a:tc>
                <a:tc>
                  <a:txBody>
                    <a:bodyPr/>
                    <a:lstStyle/>
                    <a:p>
                      <a:pPr algn="ctr"/>
                      <a:r>
                        <a:rPr lang="en-US" sz="2400" b="1" dirty="0">
                          <a:solidFill>
                            <a:schemeClr val="bg1"/>
                          </a:solidFill>
                          <a:latin typeface="Candara"/>
                          <a:cs typeface="Candara"/>
                        </a:rPr>
                        <a:t>machine 3</a:t>
                      </a:r>
                      <a:r>
                        <a:rPr lang="en-US" sz="2400" b="1" baseline="0" dirty="0">
                          <a:solidFill>
                            <a:schemeClr val="bg1"/>
                          </a:solidFill>
                          <a:latin typeface="Candara"/>
                          <a:cs typeface="Candara"/>
                        </a:rPr>
                        <a:t> (mL)</a:t>
                      </a:r>
                      <a:endParaRPr lang="en-US" sz="2400" b="1" dirty="0">
                        <a:solidFill>
                          <a:schemeClr val="bg1"/>
                        </a:solidFill>
                        <a:latin typeface="Candara"/>
                        <a:cs typeface="Candara"/>
                      </a:endParaRPr>
                    </a:p>
                  </a:txBody>
                  <a:tcPr>
                    <a:solidFill>
                      <a:srgbClr val="6666FF"/>
                    </a:solidFill>
                  </a:tcPr>
                </a:tc>
                <a:extLst>
                  <a:ext uri="{0D108BD9-81ED-4DB2-BD59-A6C34878D82A}">
                    <a16:rowId xmlns:a16="http://schemas.microsoft.com/office/drawing/2014/main" val="10000"/>
                  </a:ext>
                </a:extLst>
              </a:tr>
              <a:tr h="370840">
                <a:tc>
                  <a:txBody>
                    <a:bodyPr/>
                    <a:lstStyle/>
                    <a:p>
                      <a:pPr algn="ctr"/>
                      <a:r>
                        <a:rPr lang="en-US" sz="2400" dirty="0">
                          <a:latin typeface="Candara"/>
                          <a:cs typeface="Candara"/>
                        </a:rPr>
                        <a:t>283.3</a:t>
                      </a:r>
                    </a:p>
                  </a:txBody>
                  <a:tcPr/>
                </a:tc>
                <a:tc>
                  <a:txBody>
                    <a:bodyPr/>
                    <a:lstStyle/>
                    <a:p>
                      <a:pPr algn="ctr"/>
                      <a:r>
                        <a:rPr lang="en-US" sz="2400" dirty="0">
                          <a:latin typeface="Candara"/>
                          <a:cs typeface="Candara"/>
                        </a:rPr>
                        <a:t>298.2</a:t>
                      </a:r>
                    </a:p>
                  </a:txBody>
                  <a:tcPr/>
                </a:tc>
                <a:tc>
                  <a:txBody>
                    <a:bodyPr/>
                    <a:lstStyle/>
                    <a:p>
                      <a:pPr algn="ctr"/>
                      <a:r>
                        <a:rPr lang="en-US" sz="2400" dirty="0">
                          <a:latin typeface="Candara"/>
                          <a:cs typeface="Candara"/>
                        </a:rPr>
                        <a:t>296.1</a:t>
                      </a:r>
                    </a:p>
                  </a:txBody>
                  <a:tcPr/>
                </a:tc>
                <a:extLst>
                  <a:ext uri="{0D108BD9-81ED-4DB2-BD59-A6C34878D82A}">
                    <a16:rowId xmlns:a16="http://schemas.microsoft.com/office/drawing/2014/main" val="10001"/>
                  </a:ext>
                </a:extLst>
              </a:tr>
              <a:tr h="370840">
                <a:tc>
                  <a:txBody>
                    <a:bodyPr/>
                    <a:lstStyle/>
                    <a:p>
                      <a:pPr algn="ctr"/>
                      <a:r>
                        <a:rPr lang="en-US" sz="2400" dirty="0">
                          <a:latin typeface="Candara"/>
                          <a:cs typeface="Candara"/>
                        </a:rPr>
                        <a:t>284.1</a:t>
                      </a:r>
                    </a:p>
                  </a:txBody>
                  <a:tcPr/>
                </a:tc>
                <a:tc>
                  <a:txBody>
                    <a:bodyPr/>
                    <a:lstStyle/>
                    <a:p>
                      <a:pPr algn="ctr"/>
                      <a:r>
                        <a:rPr lang="en-US" sz="2400" dirty="0">
                          <a:latin typeface="Candara"/>
                          <a:cs typeface="Candara"/>
                        </a:rPr>
                        <a:t>294.2</a:t>
                      </a:r>
                    </a:p>
                  </a:txBody>
                  <a:tcPr/>
                </a:tc>
                <a:tc>
                  <a:txBody>
                    <a:bodyPr/>
                    <a:lstStyle/>
                    <a:p>
                      <a:pPr algn="ctr"/>
                      <a:r>
                        <a:rPr lang="en-US" sz="2400" dirty="0">
                          <a:latin typeface="Candara"/>
                          <a:cs typeface="Candara"/>
                        </a:rPr>
                        <a:t>295.9</a:t>
                      </a:r>
                    </a:p>
                  </a:txBody>
                  <a:tcPr/>
                </a:tc>
                <a:extLst>
                  <a:ext uri="{0D108BD9-81ED-4DB2-BD59-A6C34878D82A}">
                    <a16:rowId xmlns:a16="http://schemas.microsoft.com/office/drawing/2014/main" val="10002"/>
                  </a:ext>
                </a:extLst>
              </a:tr>
              <a:tr h="370840">
                <a:tc>
                  <a:txBody>
                    <a:bodyPr/>
                    <a:lstStyle/>
                    <a:p>
                      <a:pPr algn="ctr"/>
                      <a:r>
                        <a:rPr lang="en-US" sz="2400" dirty="0">
                          <a:latin typeface="Candara"/>
                          <a:cs typeface="Candara"/>
                        </a:rPr>
                        <a:t>283.9</a:t>
                      </a:r>
                    </a:p>
                  </a:txBody>
                  <a:tcPr/>
                </a:tc>
                <a:tc>
                  <a:txBody>
                    <a:bodyPr/>
                    <a:lstStyle/>
                    <a:p>
                      <a:pPr algn="ctr"/>
                      <a:r>
                        <a:rPr lang="en-US" sz="2400" dirty="0">
                          <a:latin typeface="Candara"/>
                          <a:cs typeface="Candara"/>
                        </a:rPr>
                        <a:t>296.0</a:t>
                      </a:r>
                    </a:p>
                  </a:txBody>
                  <a:tcPr/>
                </a:tc>
                <a:tc>
                  <a:txBody>
                    <a:bodyPr/>
                    <a:lstStyle/>
                    <a:p>
                      <a:pPr algn="ctr"/>
                      <a:r>
                        <a:rPr lang="en-US" sz="2400" dirty="0">
                          <a:latin typeface="Candara"/>
                          <a:cs typeface="Candara"/>
                        </a:rPr>
                        <a:t>296.1</a:t>
                      </a:r>
                    </a:p>
                  </a:txBody>
                  <a:tcPr/>
                </a:tc>
                <a:extLst>
                  <a:ext uri="{0D108BD9-81ED-4DB2-BD59-A6C34878D82A}">
                    <a16:rowId xmlns:a16="http://schemas.microsoft.com/office/drawing/2014/main" val="10003"/>
                  </a:ext>
                </a:extLst>
              </a:tr>
              <a:tr h="370840">
                <a:tc>
                  <a:txBody>
                    <a:bodyPr/>
                    <a:lstStyle/>
                    <a:p>
                      <a:pPr algn="ctr"/>
                      <a:r>
                        <a:rPr lang="en-US" sz="2400" dirty="0">
                          <a:latin typeface="Candara"/>
                          <a:cs typeface="Candara"/>
                        </a:rPr>
                        <a:t>284.0</a:t>
                      </a:r>
                    </a:p>
                  </a:txBody>
                  <a:tcPr/>
                </a:tc>
                <a:tc>
                  <a:txBody>
                    <a:bodyPr/>
                    <a:lstStyle/>
                    <a:p>
                      <a:pPr algn="ctr"/>
                      <a:r>
                        <a:rPr lang="en-US" sz="2400" dirty="0">
                          <a:latin typeface="Candara"/>
                          <a:cs typeface="Candara"/>
                        </a:rPr>
                        <a:t>297.8</a:t>
                      </a:r>
                    </a:p>
                  </a:txBody>
                  <a:tcPr/>
                </a:tc>
                <a:tc>
                  <a:txBody>
                    <a:bodyPr/>
                    <a:lstStyle/>
                    <a:p>
                      <a:pPr algn="ctr"/>
                      <a:r>
                        <a:rPr lang="en-US" sz="2400" dirty="0">
                          <a:latin typeface="Candara"/>
                          <a:cs typeface="Candara"/>
                        </a:rPr>
                        <a:t>296.0</a:t>
                      </a:r>
                    </a:p>
                  </a:txBody>
                  <a:tcPr/>
                </a:tc>
                <a:extLst>
                  <a:ext uri="{0D108BD9-81ED-4DB2-BD59-A6C34878D82A}">
                    <a16:rowId xmlns:a16="http://schemas.microsoft.com/office/drawing/2014/main" val="10004"/>
                  </a:ext>
                </a:extLst>
              </a:tr>
              <a:tr h="370840">
                <a:tc>
                  <a:txBody>
                    <a:bodyPr/>
                    <a:lstStyle/>
                    <a:p>
                      <a:pPr algn="ctr"/>
                      <a:r>
                        <a:rPr lang="en-US" sz="2400" dirty="0">
                          <a:latin typeface="Candara"/>
                          <a:cs typeface="Candara"/>
                        </a:rPr>
                        <a:t>284.1</a:t>
                      </a:r>
                    </a:p>
                  </a:txBody>
                  <a:tcPr>
                    <a:lnB w="12700" cap="flat" cmpd="sng" algn="ctr">
                      <a:solidFill>
                        <a:scrgbClr r="0" g="0" b="0"/>
                      </a:solidFill>
                      <a:prstDash val="solid"/>
                      <a:round/>
                      <a:headEnd type="none" w="med" len="med"/>
                      <a:tailEnd type="none" w="med" len="med"/>
                    </a:lnB>
                  </a:tcPr>
                </a:tc>
                <a:tc>
                  <a:txBody>
                    <a:bodyPr/>
                    <a:lstStyle/>
                    <a:p>
                      <a:pPr algn="ctr"/>
                      <a:r>
                        <a:rPr lang="en-US" sz="2400" dirty="0">
                          <a:latin typeface="Candara"/>
                          <a:cs typeface="Candara"/>
                        </a:rPr>
                        <a:t>293.9</a:t>
                      </a:r>
                    </a:p>
                  </a:txBody>
                  <a:tcPr>
                    <a:lnB w="12700" cap="flat" cmpd="sng" algn="ctr">
                      <a:solidFill>
                        <a:scrgbClr r="0" g="0" b="0"/>
                      </a:solidFill>
                      <a:prstDash val="solid"/>
                      <a:round/>
                      <a:headEnd type="none" w="med" len="med"/>
                      <a:tailEnd type="none" w="med" len="med"/>
                    </a:lnB>
                  </a:tcPr>
                </a:tc>
                <a:tc>
                  <a:txBody>
                    <a:bodyPr/>
                    <a:lstStyle/>
                    <a:p>
                      <a:pPr algn="ctr"/>
                      <a:r>
                        <a:rPr lang="en-US" sz="2400" dirty="0">
                          <a:latin typeface="Candara"/>
                          <a:cs typeface="Candara"/>
                        </a:rPr>
                        <a:t>296.1</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ext Box 5"/>
          <p:cNvSpPr txBox="1">
            <a:spLocks noChangeArrowheads="1"/>
          </p:cNvSpPr>
          <p:nvPr/>
        </p:nvSpPr>
        <p:spPr bwMode="auto">
          <a:xfrm>
            <a:off x="399152" y="4772529"/>
            <a:ext cx="8534400" cy="461665"/>
          </a:xfrm>
          <a:prstGeom prst="rect">
            <a:avLst/>
          </a:prstGeom>
          <a:noFill/>
          <a:ln w="9525">
            <a:noFill/>
            <a:miter lim="800000"/>
            <a:headEnd/>
            <a:tailEnd/>
          </a:ln>
        </p:spPr>
        <p:txBody>
          <a:bodyPr>
            <a:prstTxWarp prst="textNoShape">
              <a:avLst/>
            </a:prstTxWarp>
            <a:spAutoFit/>
          </a:bodyPr>
          <a:lstStyle/>
          <a:p>
            <a:pPr indent="6350"/>
            <a:r>
              <a:rPr lang="en-US" sz="2400" i="1" dirty="0">
                <a:latin typeface="Candara"/>
              </a:rPr>
              <a:t>How do the machines compare in terms of accuracy &amp; precision?</a:t>
            </a:r>
            <a:endParaRPr lang="en-US" sz="2400" i="1" dirty="0">
              <a:solidFill>
                <a:srgbClr val="0000FF"/>
              </a:solidFill>
              <a:latin typeface="Candara"/>
            </a:endParaRPr>
          </a:p>
        </p:txBody>
      </p:sp>
    </p:spTree>
    <p:extLst>
      <p:ext uri="{BB962C8B-B14F-4D97-AF65-F5344CB8AC3E}">
        <p14:creationId xmlns:p14="http://schemas.microsoft.com/office/powerpoint/2010/main" val="342250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52" y="0"/>
            <a:ext cx="11454717"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2651688" cy="646331"/>
          </a:xfrm>
          <a:prstGeom prst="rect">
            <a:avLst/>
          </a:prstGeom>
          <a:noFill/>
        </p:spPr>
        <p:txBody>
          <a:bodyPr wrap="none" rtlCol="0">
            <a:spAutoFit/>
          </a:bodyPr>
          <a:lstStyle/>
          <a:p>
            <a:pPr defTabSz="914400"/>
            <a:r>
              <a:rPr lang="en-US" sz="3600" b="1" dirty="0">
                <a:solidFill>
                  <a:prstClr val="white"/>
                </a:solidFill>
                <a:latin typeface="Candara"/>
                <a:cs typeface="Candara"/>
              </a:rPr>
              <a:t>1.4: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0422" y="-2506"/>
            <a:ext cx="697500" cy="697500"/>
          </a:xfrm>
          <a:prstGeom prst="rect">
            <a:avLst/>
          </a:prstGeom>
        </p:spPr>
      </p:pic>
      <p:sp>
        <p:nvSpPr>
          <p:cNvPr id="23" name="Text Box 5"/>
          <p:cNvSpPr txBox="1">
            <a:spLocks noChangeArrowheads="1"/>
          </p:cNvSpPr>
          <p:nvPr/>
        </p:nvSpPr>
        <p:spPr bwMode="auto">
          <a:xfrm>
            <a:off x="207270" y="806162"/>
            <a:ext cx="11454717" cy="830997"/>
          </a:xfrm>
          <a:prstGeom prst="rect">
            <a:avLst/>
          </a:prstGeom>
          <a:noFill/>
          <a:ln w="9525">
            <a:noFill/>
            <a:miter lim="800000"/>
            <a:headEnd/>
            <a:tailEnd/>
          </a:ln>
        </p:spPr>
        <p:txBody>
          <a:bodyPr wrap="square">
            <a:prstTxWarp prst="textNoShape">
              <a:avLst/>
            </a:prstTxWarp>
            <a:spAutoFit/>
          </a:bodyPr>
          <a:lstStyle/>
          <a:p>
            <a:pPr marL="454025" indent="-454025">
              <a:tabLst>
                <a:tab pos="63500" algn="l"/>
              </a:tabLst>
            </a:pPr>
            <a:r>
              <a:rPr lang="en-US" sz="2400" dirty="0">
                <a:latin typeface="Candara"/>
              </a:rPr>
              <a:t>(1) Explain the difference between exact and inexact numbers and give examples of each?</a:t>
            </a:r>
            <a:endParaRPr lang="en-US" sz="2400" dirty="0">
              <a:solidFill>
                <a:srgbClr val="0000FF"/>
              </a:solidFill>
              <a:latin typeface="Candara"/>
            </a:endParaRPr>
          </a:p>
        </p:txBody>
      </p:sp>
      <p:sp>
        <p:nvSpPr>
          <p:cNvPr id="13" name="Text Box 5"/>
          <p:cNvSpPr txBox="1">
            <a:spLocks noChangeArrowheads="1"/>
          </p:cNvSpPr>
          <p:nvPr/>
        </p:nvSpPr>
        <p:spPr bwMode="auto">
          <a:xfrm>
            <a:off x="207270" y="1813681"/>
            <a:ext cx="11454717" cy="830997"/>
          </a:xfrm>
          <a:prstGeom prst="rect">
            <a:avLst/>
          </a:prstGeom>
          <a:noFill/>
          <a:ln w="9525">
            <a:noFill/>
            <a:miter lim="800000"/>
            <a:headEnd/>
            <a:tailEnd/>
          </a:ln>
        </p:spPr>
        <p:txBody>
          <a:bodyPr wrap="square">
            <a:prstTxWarp prst="textNoShape">
              <a:avLst/>
            </a:prstTxWarp>
            <a:spAutoFit/>
          </a:bodyPr>
          <a:lstStyle/>
          <a:p>
            <a:pPr marL="454025" indent="-454025">
              <a:tabLst>
                <a:tab pos="63500" algn="l"/>
              </a:tabLst>
            </a:pPr>
            <a:r>
              <a:rPr lang="en-US" sz="2400" dirty="0">
                <a:latin typeface="Candara"/>
              </a:rPr>
              <a:t>(2) Explain how to measure the volume of a liquid using the meniscus, the instrument’s least count &amp; the digit of uncertainty?</a:t>
            </a:r>
            <a:endParaRPr lang="en-US" sz="2400" dirty="0">
              <a:solidFill>
                <a:srgbClr val="0000FF"/>
              </a:solidFill>
              <a:latin typeface="Candara"/>
            </a:endParaRPr>
          </a:p>
        </p:txBody>
      </p:sp>
      <p:sp>
        <p:nvSpPr>
          <p:cNvPr id="14" name="Text Box 5"/>
          <p:cNvSpPr txBox="1">
            <a:spLocks noChangeArrowheads="1"/>
          </p:cNvSpPr>
          <p:nvPr/>
        </p:nvSpPr>
        <p:spPr bwMode="auto">
          <a:xfrm>
            <a:off x="207270" y="2837992"/>
            <a:ext cx="11454717" cy="461665"/>
          </a:xfrm>
          <a:prstGeom prst="rect">
            <a:avLst/>
          </a:prstGeom>
          <a:noFill/>
          <a:ln w="9525">
            <a:noFill/>
            <a:miter lim="800000"/>
            <a:headEnd/>
            <a:tailEnd/>
          </a:ln>
        </p:spPr>
        <p:txBody>
          <a:bodyPr wrap="square">
            <a:prstTxWarp prst="textNoShape">
              <a:avLst/>
            </a:prstTxWarp>
            <a:spAutoFit/>
          </a:bodyPr>
          <a:lstStyle/>
          <a:p>
            <a:pPr marL="454025" indent="-454025">
              <a:tabLst>
                <a:tab pos="63500" algn="l"/>
              </a:tabLst>
            </a:pPr>
            <a:r>
              <a:rPr lang="en-US" sz="2400" dirty="0">
                <a:latin typeface="Candara"/>
              </a:rPr>
              <a:t>(3) Describe when zeros are significant and when they are not.</a:t>
            </a:r>
            <a:endParaRPr lang="en-US" sz="2400" dirty="0">
              <a:solidFill>
                <a:srgbClr val="0000FF"/>
              </a:solidFill>
              <a:latin typeface="Candara"/>
            </a:endParaRPr>
          </a:p>
        </p:txBody>
      </p:sp>
      <p:sp>
        <p:nvSpPr>
          <p:cNvPr id="16" name="Text Box 5"/>
          <p:cNvSpPr txBox="1">
            <a:spLocks noChangeArrowheads="1"/>
          </p:cNvSpPr>
          <p:nvPr/>
        </p:nvSpPr>
        <p:spPr bwMode="auto">
          <a:xfrm>
            <a:off x="207270" y="3586350"/>
            <a:ext cx="11454717" cy="830997"/>
          </a:xfrm>
          <a:prstGeom prst="rect">
            <a:avLst/>
          </a:prstGeom>
          <a:noFill/>
          <a:ln w="9525">
            <a:noFill/>
            <a:miter lim="800000"/>
            <a:headEnd/>
            <a:tailEnd/>
          </a:ln>
        </p:spPr>
        <p:txBody>
          <a:bodyPr wrap="square">
            <a:prstTxWarp prst="textNoShape">
              <a:avLst/>
            </a:prstTxWarp>
            <a:spAutoFit/>
          </a:bodyPr>
          <a:lstStyle/>
          <a:p>
            <a:pPr marL="454025" indent="-454025">
              <a:tabLst>
                <a:tab pos="63500" algn="l"/>
              </a:tabLst>
            </a:pPr>
            <a:r>
              <a:rPr lang="en-US" sz="2400" dirty="0">
                <a:latin typeface="Candara"/>
              </a:rPr>
              <a:t>(4) Describe the rules for multiplying and dividing vs. adding &amp; subtracting with significant figures.</a:t>
            </a:r>
            <a:endParaRPr lang="en-US" sz="2400" dirty="0">
              <a:solidFill>
                <a:srgbClr val="0000FF"/>
              </a:solidFill>
              <a:latin typeface="Candara"/>
            </a:endParaRPr>
          </a:p>
        </p:txBody>
      </p:sp>
      <p:sp>
        <p:nvSpPr>
          <p:cNvPr id="17" name="Text Box 5"/>
          <p:cNvSpPr txBox="1">
            <a:spLocks noChangeArrowheads="1"/>
          </p:cNvSpPr>
          <p:nvPr/>
        </p:nvSpPr>
        <p:spPr bwMode="auto">
          <a:xfrm>
            <a:off x="207270" y="4670987"/>
            <a:ext cx="11454717" cy="461665"/>
          </a:xfrm>
          <a:prstGeom prst="rect">
            <a:avLst/>
          </a:prstGeom>
          <a:noFill/>
          <a:ln w="9525">
            <a:noFill/>
            <a:miter lim="800000"/>
            <a:headEnd/>
            <a:tailEnd/>
          </a:ln>
        </p:spPr>
        <p:txBody>
          <a:bodyPr wrap="square">
            <a:prstTxWarp prst="textNoShape">
              <a:avLst/>
            </a:prstTxWarp>
            <a:spAutoFit/>
          </a:bodyPr>
          <a:lstStyle/>
          <a:p>
            <a:pPr marL="454025" indent="-454025">
              <a:tabLst>
                <a:tab pos="63500" algn="l"/>
              </a:tabLst>
            </a:pPr>
            <a:r>
              <a:rPr lang="en-US" sz="2400" dirty="0">
                <a:latin typeface="Candara"/>
              </a:rPr>
              <a:t>(5) Define differentiate between accuracy and precision.</a:t>
            </a:r>
            <a:endParaRPr lang="en-US" sz="2400" dirty="0">
              <a:solidFill>
                <a:srgbClr val="0000FF"/>
              </a:solidFill>
              <a:latin typeface="Candara"/>
            </a:endParaRPr>
          </a:p>
        </p:txBody>
      </p:sp>
    </p:spTree>
    <p:extLst>
      <p:ext uri="{BB962C8B-B14F-4D97-AF65-F5344CB8AC3E}">
        <p14:creationId xmlns:p14="http://schemas.microsoft.com/office/powerpoint/2010/main" val="1966014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457998"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1.4: Assignments</a:t>
            </a:r>
          </a:p>
        </p:txBody>
      </p:sp>
      <p:sp>
        <p:nvSpPr>
          <p:cNvPr id="8" name="TextBox 7"/>
          <p:cNvSpPr txBox="1"/>
          <p:nvPr/>
        </p:nvSpPr>
        <p:spPr>
          <a:xfrm>
            <a:off x="292918" y="980515"/>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1.4</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661218"/>
            <a:ext cx="11209092" cy="461665"/>
          </a:xfrm>
          <a:prstGeom prst="rect">
            <a:avLst/>
          </a:prstGeom>
          <a:noFill/>
        </p:spPr>
        <p:txBody>
          <a:bodyPr wrap="square" rtlCol="0">
            <a:spAutoFit/>
          </a:bodyPr>
          <a:lstStyle/>
          <a:p>
            <a:pPr marL="52388" lvl="1"/>
            <a:r>
              <a:rPr lang="en-US" sz="2400" b="1" dirty="0">
                <a:latin typeface="Candara"/>
                <a:cs typeface="Candara"/>
              </a:rPr>
              <a:t>Canvas: HW set 1, problems 8 - 10</a:t>
            </a:r>
            <a:endParaRPr lang="en-US" sz="6600" b="1" dirty="0">
              <a:latin typeface="Candara"/>
              <a:cs typeface="Candara"/>
            </a:endParaRPr>
          </a:p>
        </p:txBody>
      </p:sp>
      <p:sp>
        <p:nvSpPr>
          <p:cNvPr id="9" name="TextBox 8">
            <a:extLst>
              <a:ext uri="{FF2B5EF4-FFF2-40B4-BE49-F238E27FC236}">
                <a16:creationId xmlns:a16="http://schemas.microsoft.com/office/drawing/2014/main" id="{09CF1AFD-E172-6842-9499-07EB356E83DA}"/>
              </a:ext>
            </a:extLst>
          </p:cNvPr>
          <p:cNvSpPr txBox="1"/>
          <p:nvPr/>
        </p:nvSpPr>
        <p:spPr>
          <a:xfrm>
            <a:off x="292918" y="2451252"/>
            <a:ext cx="11209092" cy="4185761"/>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dirty="0">
              <a:latin typeface="Candara"/>
              <a:cs typeface="Candara"/>
            </a:endParaRPr>
          </a:p>
          <a:p>
            <a:pPr marL="395288" lvl="1" indent="-342900">
              <a:buFont typeface="Arial" panose="020B0604020202020204" pitchFamily="34" charset="0"/>
              <a:buChar char="•"/>
            </a:pPr>
            <a:r>
              <a:rPr lang="en-US" sz="2400" dirty="0">
                <a:latin typeface="Candara"/>
                <a:cs typeface="Candara"/>
              </a:rPr>
              <a:t>‘Why are significant figures important?’  (Tyler DeWitt)</a:t>
            </a:r>
            <a:br>
              <a:rPr lang="en-US" sz="2400" dirty="0">
                <a:latin typeface="Candara"/>
                <a:cs typeface="Candara"/>
              </a:rPr>
            </a:br>
            <a:r>
              <a:rPr lang="en-US" sz="2400" dirty="0">
                <a:latin typeface="Candara"/>
                <a:cs typeface="Candara"/>
                <a:hlinkClick r:id="rId3"/>
              </a:rPr>
              <a:t>https://www.youtube.com/watch?v=VAuslY-Uuf4</a:t>
            </a:r>
            <a:r>
              <a:rPr lang="en-US" sz="2400" dirty="0">
                <a:latin typeface="Candara"/>
                <a:cs typeface="Candara"/>
              </a:rPr>
              <a:t> </a:t>
            </a:r>
          </a:p>
          <a:p>
            <a:pPr marL="52388" lvl="1"/>
            <a:endParaRPr lang="en-US" sz="1000" dirty="0">
              <a:latin typeface="Candara"/>
              <a:cs typeface="Candara"/>
            </a:endParaRPr>
          </a:p>
          <a:p>
            <a:pPr marL="395288" lvl="1" indent="-342900">
              <a:buFont typeface="Arial" panose="020B0604020202020204" pitchFamily="34" charset="0"/>
              <a:buChar char="•"/>
            </a:pPr>
            <a:r>
              <a:rPr lang="en-US" sz="2400" dirty="0">
                <a:latin typeface="Candara"/>
                <a:cs typeface="Candara"/>
              </a:rPr>
              <a:t>‘Significant figures made easy’  (Tyler DeWitt)</a:t>
            </a:r>
            <a:br>
              <a:rPr lang="en-US" sz="2400" dirty="0">
                <a:latin typeface="Candara"/>
                <a:cs typeface="Candara"/>
              </a:rPr>
            </a:br>
            <a:r>
              <a:rPr lang="en-US" sz="2400" dirty="0">
                <a:latin typeface="Candara"/>
                <a:cs typeface="Candara"/>
                <a:hlinkClick r:id="rId4"/>
              </a:rPr>
              <a:t>https://www.youtube.com/watch?v=5UjwJ9PIUvE</a:t>
            </a:r>
            <a:r>
              <a:rPr lang="en-US" sz="2400" dirty="0">
                <a:latin typeface="Candara"/>
                <a:cs typeface="Candara"/>
              </a:rPr>
              <a:t> </a:t>
            </a:r>
            <a:br>
              <a:rPr lang="en-US" sz="1000" dirty="0">
                <a:latin typeface="Candara"/>
                <a:cs typeface="Candara"/>
              </a:rPr>
            </a:br>
            <a:endParaRPr lang="en-US" sz="1000" dirty="0">
              <a:latin typeface="Candara"/>
              <a:cs typeface="Candara"/>
            </a:endParaRPr>
          </a:p>
          <a:p>
            <a:pPr marL="395288" lvl="1" indent="-342900">
              <a:buFont typeface="Arial" panose="020B0604020202020204" pitchFamily="34" charset="0"/>
              <a:buChar char="•"/>
            </a:pPr>
            <a:r>
              <a:rPr lang="en-US" sz="2400" dirty="0">
                <a:latin typeface="Candara"/>
                <a:cs typeface="Candara"/>
              </a:rPr>
              <a:t>‘Significant digits’ (Bozeman Science)</a:t>
            </a:r>
            <a:br>
              <a:rPr lang="en-US" sz="2400" dirty="0">
                <a:latin typeface="Candara"/>
                <a:cs typeface="Candara"/>
              </a:rPr>
            </a:br>
            <a:r>
              <a:rPr lang="en-US" sz="2400" dirty="0">
                <a:latin typeface="Candara"/>
                <a:cs typeface="Candara"/>
                <a:hlinkClick r:id="rId5"/>
              </a:rPr>
              <a:t>https://www.youtube.com/watch?v=6oj4y0d44nQ</a:t>
            </a:r>
            <a:r>
              <a:rPr lang="en-US" sz="2400" dirty="0">
                <a:latin typeface="Candara"/>
                <a:cs typeface="Candara"/>
              </a:rPr>
              <a:t> </a:t>
            </a:r>
            <a:endParaRPr lang="en-US" sz="1000" dirty="0">
              <a:latin typeface="Candara"/>
              <a:cs typeface="Candara"/>
            </a:endParaRPr>
          </a:p>
          <a:p>
            <a:pPr marL="52388" lvl="1"/>
            <a:endParaRPr lang="en-US" sz="1000" dirty="0">
              <a:latin typeface="Candara"/>
              <a:cs typeface="Candara"/>
            </a:endParaRPr>
          </a:p>
          <a:p>
            <a:pPr marL="395288" lvl="1" indent="-342900">
              <a:buFont typeface="Arial" panose="020B0604020202020204" pitchFamily="34" charset="0"/>
              <a:buChar char="•"/>
            </a:pPr>
            <a:r>
              <a:rPr lang="en-US" sz="2400" dirty="0">
                <a:latin typeface="Candara"/>
                <a:cs typeface="Candara"/>
              </a:rPr>
              <a:t>‘Accuracy and precision’ (Tyler DeWitt)</a:t>
            </a:r>
            <a:br>
              <a:rPr lang="en-US" sz="2400" dirty="0">
                <a:latin typeface="Candara"/>
                <a:cs typeface="Candara"/>
              </a:rPr>
            </a:br>
            <a:r>
              <a:rPr lang="en-US" sz="2400" dirty="0">
                <a:latin typeface="Candara"/>
                <a:cs typeface="Candara"/>
                <a:hlinkClick r:id="rId6"/>
              </a:rPr>
              <a:t>https://www.youtube.com/watch?v=5APhVxCEPFs</a:t>
            </a:r>
            <a:r>
              <a:rPr lang="en-US" sz="2400" dirty="0">
                <a:latin typeface="Candara"/>
                <a:cs typeface="Candara"/>
              </a:rPr>
              <a:t> </a:t>
            </a:r>
          </a:p>
          <a:p>
            <a:pPr marL="395288" lvl="1" indent="-342900">
              <a:buFont typeface="Arial" panose="020B0604020202020204" pitchFamily="34" charset="0"/>
              <a:buChar char="•"/>
            </a:pPr>
            <a:endParaRPr lang="en-US" sz="1000" dirty="0">
              <a:latin typeface="Candara"/>
              <a:cs typeface="Candara"/>
            </a:endParaRPr>
          </a:p>
        </p:txBody>
      </p:sp>
    </p:spTree>
    <p:extLst>
      <p:ext uri="{BB962C8B-B14F-4D97-AF65-F5344CB8AC3E}">
        <p14:creationId xmlns:p14="http://schemas.microsoft.com/office/powerpoint/2010/main" val="2530602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 y="-13252"/>
            <a:ext cx="11498783" cy="662658"/>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7"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
        <p:nvSpPr>
          <p:cNvPr id="8" name="TextBox 7"/>
          <p:cNvSpPr txBox="1"/>
          <p:nvPr/>
        </p:nvSpPr>
        <p:spPr>
          <a:xfrm>
            <a:off x="1161611" y="1163127"/>
            <a:ext cx="10432301" cy="1789401"/>
          </a:xfrm>
          <a:prstGeom prst="rect">
            <a:avLst/>
          </a:prstGeom>
          <a:noFill/>
        </p:spPr>
        <p:txBody>
          <a:bodyPr wrap="square" rtlCol="0">
            <a:spAutoFit/>
          </a:bodyPr>
          <a:lstStyle/>
          <a:p>
            <a:pPr marL="52388" lvl="1">
              <a:lnSpc>
                <a:spcPct val="150000"/>
              </a:lnSpc>
            </a:pPr>
            <a:r>
              <a:rPr lang="en-US" sz="2800" b="1" dirty="0">
                <a:latin typeface="Candara"/>
                <a:cs typeface="Candara"/>
              </a:rPr>
              <a:t>1.5: Unit conversions and problem solving for chemistry</a:t>
            </a:r>
          </a:p>
          <a:p>
            <a:pPr lvl="1" indent="-457200">
              <a:lnSpc>
                <a:spcPct val="150000"/>
              </a:lnSpc>
              <a:buFont typeface="Arial"/>
              <a:buChar char="•"/>
            </a:pPr>
            <a:r>
              <a:rPr lang="en-US" sz="2400" dirty="0">
                <a:latin typeface="Candara"/>
                <a:cs typeface="Candara"/>
              </a:rPr>
              <a:t>Explain the dimensional analysis approach</a:t>
            </a:r>
          </a:p>
          <a:p>
            <a:pPr lvl="1" indent="-457200">
              <a:lnSpc>
                <a:spcPct val="150000"/>
              </a:lnSpc>
              <a:buFont typeface="Arial"/>
              <a:buChar char="•"/>
            </a:pPr>
            <a:r>
              <a:rPr lang="en-US" sz="2400" dirty="0">
                <a:latin typeface="Candara"/>
                <a:cs typeface="Candara"/>
              </a:rPr>
              <a:t>Use dimensional analysis for unit conversions </a:t>
            </a: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24489" y="-2506"/>
            <a:ext cx="697500" cy="697500"/>
          </a:xfrm>
          <a:prstGeom prst="rect">
            <a:avLst/>
          </a:prstGeom>
        </p:spPr>
      </p:pic>
      <p:sp>
        <p:nvSpPr>
          <p:cNvPr id="6" name="Right Arrow 5">
            <a:extLst>
              <a:ext uri="{FF2B5EF4-FFF2-40B4-BE49-F238E27FC236}">
                <a16:creationId xmlns:a16="http://schemas.microsoft.com/office/drawing/2014/main" id="{9DB0197F-9F07-A24F-9733-D9424679A578}"/>
              </a:ext>
            </a:extLst>
          </p:cNvPr>
          <p:cNvSpPr/>
          <p:nvPr/>
        </p:nvSpPr>
        <p:spPr>
          <a:xfrm>
            <a:off x="598087" y="1424210"/>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554080-4F5C-994D-8FA9-7EFA1D3EA844}"/>
              </a:ext>
            </a:extLst>
          </p:cNvPr>
          <p:cNvSpPr txBox="1"/>
          <p:nvPr/>
        </p:nvSpPr>
        <p:spPr>
          <a:xfrm>
            <a:off x="8395276" y="6370609"/>
            <a:ext cx="3741730" cy="400110"/>
          </a:xfrm>
          <a:prstGeom prst="rect">
            <a:avLst/>
          </a:prstGeom>
          <a:noFill/>
        </p:spPr>
        <p:txBody>
          <a:bodyPr wrap="none" rtlCol="0">
            <a:spAutoFit/>
          </a:bodyPr>
          <a:lstStyle/>
          <a:p>
            <a:r>
              <a:rPr lang="en-US" sz="2000" b="1" dirty="0">
                <a:latin typeface="Candara" panose="020E0502030303020204" pitchFamily="34" charset="0"/>
              </a:rPr>
              <a:t>OpenStax Chemistry 2/e p.44 - 51</a:t>
            </a:r>
          </a:p>
        </p:txBody>
      </p:sp>
      <p:sp>
        <p:nvSpPr>
          <p:cNvPr id="10" name="TextBox 9">
            <a:extLst>
              <a:ext uri="{FF2B5EF4-FFF2-40B4-BE49-F238E27FC236}">
                <a16:creationId xmlns:a16="http://schemas.microsoft.com/office/drawing/2014/main" id="{9EAFB4BA-88F6-E545-BB05-2CF40A697861}"/>
              </a:ext>
            </a:extLst>
          </p:cNvPr>
          <p:cNvSpPr txBox="1"/>
          <p:nvPr/>
        </p:nvSpPr>
        <p:spPr>
          <a:xfrm>
            <a:off x="1251285" y="4245848"/>
            <a:ext cx="9836347" cy="1569660"/>
          </a:xfrm>
          <a:prstGeom prst="rect">
            <a:avLst/>
          </a:prstGeom>
          <a:noFill/>
        </p:spPr>
        <p:txBody>
          <a:bodyPr wrap="none" rtlCol="0">
            <a:spAutoFit/>
          </a:bodyPr>
          <a:lstStyle/>
          <a:p>
            <a:r>
              <a:rPr lang="en-US" sz="2400" b="1" dirty="0">
                <a:latin typeface="Candara" panose="020E0502030303020204" pitchFamily="34" charset="0"/>
              </a:rPr>
              <a:t>Resources on Canvas:</a:t>
            </a:r>
          </a:p>
          <a:p>
            <a:pPr marL="342900" indent="-342900">
              <a:buFont typeface="Arial" panose="020B0604020202020204" pitchFamily="34" charset="0"/>
              <a:buChar char="•"/>
            </a:pPr>
            <a:r>
              <a:rPr lang="en-US" sz="2400" dirty="0">
                <a:latin typeface="Candara" panose="020E0502030303020204" pitchFamily="34" charset="0"/>
              </a:rPr>
              <a:t>Chemistry conversion factors chart</a:t>
            </a:r>
          </a:p>
          <a:p>
            <a:pPr marL="342900" indent="-342900">
              <a:buFont typeface="Arial" panose="020B0604020202020204" pitchFamily="34" charset="0"/>
              <a:buChar char="•"/>
            </a:pPr>
            <a:r>
              <a:rPr lang="en-US" sz="2400" dirty="0">
                <a:latin typeface="Candara" panose="020E0502030303020204" pitchFamily="34" charset="0"/>
              </a:rPr>
              <a:t>Quick guide to metric prefixes, scientific notation and significant figures</a:t>
            </a:r>
          </a:p>
          <a:p>
            <a:pPr marL="342900" indent="-342900">
              <a:buFont typeface="Arial" panose="020B0604020202020204" pitchFamily="34" charset="0"/>
              <a:buChar char="•"/>
            </a:pPr>
            <a:r>
              <a:rPr lang="en-US" sz="2400" dirty="0">
                <a:latin typeface="Candara" panose="020E0502030303020204" pitchFamily="34" charset="0"/>
              </a:rPr>
              <a:t>Guide to railroad track conversions</a:t>
            </a:r>
          </a:p>
        </p:txBody>
      </p:sp>
    </p:spTree>
    <p:extLst>
      <p:ext uri="{BB962C8B-B14F-4D97-AF65-F5344CB8AC3E}">
        <p14:creationId xmlns:p14="http://schemas.microsoft.com/office/powerpoint/2010/main" val="3301490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568919" cy="3416320"/>
          </a:xfrm>
          <a:prstGeom prst="rect">
            <a:avLst/>
          </a:prstGeom>
          <a:noFill/>
        </p:spPr>
        <p:txBody>
          <a:bodyPr wrap="non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Chemistry is the </a:t>
            </a:r>
            <a:r>
              <a:rPr lang="en-US" sz="2800" b="1" i="1" dirty="0">
                <a:latin typeface="Candara"/>
                <a:cs typeface="Candara"/>
              </a:rPr>
              <a:t>systematic study </a:t>
            </a:r>
            <a:r>
              <a:rPr lang="en-US" sz="2800" i="1" dirty="0">
                <a:latin typeface="Candara"/>
                <a:cs typeface="Candara"/>
              </a:rPr>
              <a:t>of</a:t>
            </a:r>
            <a:r>
              <a:rPr lang="en-US" sz="2800" b="1" i="1" dirty="0">
                <a:latin typeface="Candara"/>
                <a:cs typeface="Candara"/>
              </a:rPr>
              <a:t> </a:t>
            </a:r>
            <a:r>
              <a:rPr lang="en-US" sz="2800" i="1" dirty="0">
                <a:latin typeface="Candara"/>
                <a:cs typeface="Candara"/>
              </a:rPr>
              <a:t>the </a:t>
            </a:r>
            <a:r>
              <a:rPr lang="en-US" sz="2800" b="1" i="1" dirty="0">
                <a:latin typeface="Candara"/>
                <a:cs typeface="Candara"/>
              </a:rPr>
              <a:t>changes</a:t>
            </a:r>
            <a:r>
              <a:rPr lang="en-US" sz="2800" i="1" dirty="0">
                <a:latin typeface="Candara"/>
                <a:cs typeface="Candara"/>
              </a:rPr>
              <a:t> matter undergoes.</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Dimensional analysis allows us to </a:t>
            </a:r>
            <a:r>
              <a:rPr lang="en-US" sz="2800" b="1" i="1" dirty="0">
                <a:latin typeface="Candara"/>
                <a:cs typeface="Candara"/>
              </a:rPr>
              <a:t>quantitate chemical change</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99597" y="381791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5336717" cy="646331"/>
          </a:xfrm>
          <a:prstGeom prst="rect">
            <a:avLst/>
          </a:prstGeom>
          <a:noFill/>
        </p:spPr>
        <p:txBody>
          <a:bodyPr wrap="none" rtlCol="0">
            <a:spAutoFit/>
          </a:bodyPr>
          <a:lstStyle/>
          <a:p>
            <a:pPr defTabSz="914400"/>
            <a:r>
              <a:rPr lang="en-US" sz="3600" b="1" dirty="0">
                <a:solidFill>
                  <a:prstClr val="white"/>
                </a:solidFill>
                <a:latin typeface="Candara" panose="020E0502030303020204" pitchFamily="34" charset="0"/>
                <a:cs typeface="Avenir Heavy"/>
              </a:rPr>
              <a:t>1. Essential ideas and skills</a:t>
            </a:r>
          </a:p>
        </p:txBody>
      </p:sp>
    </p:spTree>
    <p:extLst>
      <p:ext uri="{BB962C8B-B14F-4D97-AF65-F5344CB8AC3E}">
        <p14:creationId xmlns:p14="http://schemas.microsoft.com/office/powerpoint/2010/main" val="303832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9" y="0"/>
            <a:ext cx="11635946"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6" y="-169"/>
            <a:ext cx="7454986" cy="646331"/>
          </a:xfrm>
          <a:prstGeom prst="rect">
            <a:avLst/>
          </a:prstGeom>
          <a:noFill/>
        </p:spPr>
        <p:txBody>
          <a:bodyPr wrap="none" rtlCol="0">
            <a:spAutoFit/>
          </a:bodyPr>
          <a:lstStyle/>
          <a:p>
            <a:r>
              <a:rPr lang="en-US" sz="3600" b="1" dirty="0">
                <a:solidFill>
                  <a:prstClr val="white"/>
                </a:solidFill>
                <a:latin typeface="Candara"/>
                <a:cs typeface="Candara"/>
              </a:rPr>
              <a:t>Dark ages shifted centers of learning</a:t>
            </a:r>
          </a:p>
        </p:txBody>
      </p:sp>
      <p:sp>
        <p:nvSpPr>
          <p:cNvPr id="2" name="TextBox 1"/>
          <p:cNvSpPr txBox="1"/>
          <p:nvPr/>
        </p:nvSpPr>
        <p:spPr>
          <a:xfrm>
            <a:off x="300364" y="806828"/>
            <a:ext cx="11339701" cy="830997"/>
          </a:xfrm>
          <a:prstGeom prst="rect">
            <a:avLst/>
          </a:prstGeom>
          <a:noFill/>
        </p:spPr>
        <p:txBody>
          <a:bodyPr wrap="square" rtlCol="0">
            <a:spAutoFit/>
          </a:bodyPr>
          <a:lstStyle/>
          <a:p>
            <a:r>
              <a:rPr lang="en-US" sz="2400" dirty="0">
                <a:latin typeface="Candara"/>
                <a:cs typeface="Candara"/>
              </a:rPr>
              <a:t>During the </a:t>
            </a:r>
            <a:r>
              <a:rPr lang="en-US" sz="2400" b="1" dirty="0">
                <a:latin typeface="Candara"/>
                <a:cs typeface="Candara"/>
              </a:rPr>
              <a:t>Dark Ages </a:t>
            </a:r>
            <a:r>
              <a:rPr lang="en-US" sz="2400" dirty="0">
                <a:latin typeface="Candara"/>
                <a:cs typeface="Candara"/>
              </a:rPr>
              <a:t>(5</a:t>
            </a:r>
            <a:r>
              <a:rPr lang="en-US" sz="2400" baseline="30000" dirty="0">
                <a:latin typeface="Candara"/>
                <a:cs typeface="Candara"/>
              </a:rPr>
              <a:t>th</a:t>
            </a:r>
            <a:r>
              <a:rPr lang="en-US" sz="2400" dirty="0">
                <a:latin typeface="Candara"/>
                <a:cs typeface="Candara"/>
              </a:rPr>
              <a:t> – 10</a:t>
            </a:r>
            <a:r>
              <a:rPr lang="en-US" sz="2400" baseline="30000" dirty="0">
                <a:latin typeface="Candara"/>
                <a:cs typeface="Candara"/>
              </a:rPr>
              <a:t>th</a:t>
            </a:r>
            <a:r>
              <a:rPr lang="en-US" sz="2400" dirty="0">
                <a:latin typeface="Candara"/>
                <a:cs typeface="Candara"/>
              </a:rPr>
              <a:t> centuries) knowledge developed by the Greeks and Romans was lost in Europe but preserved by </a:t>
            </a:r>
            <a:r>
              <a:rPr lang="en-US" sz="2400" b="1" dirty="0">
                <a:latin typeface="Candara"/>
                <a:cs typeface="Candara"/>
              </a:rPr>
              <a:t>Arab and Asian societies.</a:t>
            </a:r>
            <a:endParaRPr lang="en-US" sz="2400"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9" y="-2506"/>
            <a:ext cx="697500" cy="697500"/>
          </a:xfrm>
          <a:prstGeom prst="rect">
            <a:avLst/>
          </a:prstGeom>
        </p:spPr>
      </p:pic>
      <p:sp>
        <p:nvSpPr>
          <p:cNvPr id="13" name="TextBox 12"/>
          <p:cNvSpPr txBox="1"/>
          <p:nvPr/>
        </p:nvSpPr>
        <p:spPr>
          <a:xfrm>
            <a:off x="506280" y="6127941"/>
            <a:ext cx="6379318" cy="523220"/>
          </a:xfrm>
          <a:prstGeom prst="rect">
            <a:avLst/>
          </a:prstGeom>
          <a:noFill/>
        </p:spPr>
        <p:txBody>
          <a:bodyPr wrap="square" rtlCol="0">
            <a:spAutoFit/>
          </a:bodyPr>
          <a:lstStyle/>
          <a:p>
            <a:r>
              <a:rPr lang="en-US" sz="1400" dirty="0">
                <a:latin typeface="Avenir Medium"/>
                <a:cs typeface="Avenir Medium"/>
              </a:rPr>
              <a:t>The House of Wisdom library in Bagdad, </a:t>
            </a:r>
            <a:r>
              <a:rPr lang="en-US" sz="1400" dirty="0" err="1">
                <a:latin typeface="Avenir Medium"/>
                <a:cs typeface="Avenir Medium"/>
              </a:rPr>
              <a:t>Maqamat</a:t>
            </a:r>
            <a:r>
              <a:rPr lang="en-US" sz="1400" dirty="0">
                <a:latin typeface="Avenir Medium"/>
                <a:cs typeface="Avenir Medium"/>
              </a:rPr>
              <a:t> of al-Hariri Illustration by </a:t>
            </a:r>
            <a:r>
              <a:rPr lang="en-US" sz="1400" dirty="0" err="1">
                <a:latin typeface="Avenir Medium"/>
                <a:cs typeface="Avenir Medium"/>
              </a:rPr>
              <a:t>Yahyá</a:t>
            </a:r>
            <a:r>
              <a:rPr lang="en-US" sz="1400" dirty="0">
                <a:latin typeface="Avenir Medium"/>
                <a:cs typeface="Avenir Medium"/>
              </a:rPr>
              <a:t> al-</a:t>
            </a:r>
            <a:r>
              <a:rPr lang="en-US" sz="1400" dirty="0" err="1">
                <a:latin typeface="Avenir Medium"/>
                <a:cs typeface="Avenir Medium"/>
              </a:rPr>
              <a:t>Wasiti</a:t>
            </a:r>
            <a:r>
              <a:rPr lang="en-US" sz="1400" dirty="0">
                <a:latin typeface="Avenir Medium"/>
                <a:cs typeface="Avenir Medium"/>
              </a:rPr>
              <a:t>, 1237 (Wikipedia)</a:t>
            </a:r>
          </a:p>
        </p:txBody>
      </p:sp>
      <p:sp>
        <p:nvSpPr>
          <p:cNvPr id="10" name="TextBox 9"/>
          <p:cNvSpPr txBox="1"/>
          <p:nvPr/>
        </p:nvSpPr>
        <p:spPr>
          <a:xfrm>
            <a:off x="252339" y="2990331"/>
            <a:ext cx="6379318" cy="1200329"/>
          </a:xfrm>
          <a:prstGeom prst="rect">
            <a:avLst/>
          </a:prstGeom>
          <a:noFill/>
        </p:spPr>
        <p:txBody>
          <a:bodyPr wrap="square" rtlCol="0">
            <a:spAutoFit/>
          </a:bodyPr>
          <a:lstStyle/>
          <a:p>
            <a:r>
              <a:rPr lang="en-US" sz="2400" dirty="0">
                <a:latin typeface="Candara"/>
              </a:rPr>
              <a:t>An 8</a:t>
            </a:r>
            <a:r>
              <a:rPr lang="en-US" sz="2400" baseline="30000" dirty="0">
                <a:latin typeface="Candara"/>
              </a:rPr>
              <a:t>th</a:t>
            </a:r>
            <a:r>
              <a:rPr lang="en-US" sz="2400" dirty="0">
                <a:latin typeface="Candara"/>
              </a:rPr>
              <a:t>-century Arab alchemist, </a:t>
            </a:r>
            <a:r>
              <a:rPr lang="en-US" sz="2400" b="1" dirty="0" err="1">
                <a:latin typeface="Candara"/>
              </a:rPr>
              <a:t>Jābir</a:t>
            </a:r>
            <a:r>
              <a:rPr lang="en-US" sz="2400" b="1" dirty="0">
                <a:latin typeface="Candara"/>
              </a:rPr>
              <a:t> ibn </a:t>
            </a:r>
            <a:r>
              <a:rPr lang="en-US" sz="2400" b="1" dirty="0" err="1">
                <a:latin typeface="Candara"/>
              </a:rPr>
              <a:t>Hayyān</a:t>
            </a:r>
            <a:r>
              <a:rPr lang="en-US" sz="2400" dirty="0">
                <a:latin typeface="Candara"/>
              </a:rPr>
              <a:t>, added lab </a:t>
            </a:r>
            <a:r>
              <a:rPr lang="en-US" sz="2400" b="1" u="sng" dirty="0">
                <a:latin typeface="Candara"/>
              </a:rPr>
              <a:t>experimentation</a:t>
            </a:r>
            <a:r>
              <a:rPr lang="en-US" sz="2400" dirty="0">
                <a:latin typeface="Candara"/>
              </a:rPr>
              <a:t> to alchemy and may be the father of modern chemistry.</a:t>
            </a:r>
          </a:p>
        </p:txBody>
      </p:sp>
      <p:pic>
        <p:nvPicPr>
          <p:cNvPr id="3" name="Picture 2" descr="Maqamat_hari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263" y="1632638"/>
            <a:ext cx="4996398" cy="5084634"/>
          </a:xfrm>
          <a:prstGeom prst="rect">
            <a:avLst/>
          </a:prstGeom>
        </p:spPr>
      </p:pic>
    </p:spTree>
    <p:extLst>
      <p:ext uri="{BB962C8B-B14F-4D97-AF65-F5344CB8AC3E}">
        <p14:creationId xmlns:p14="http://schemas.microsoft.com/office/powerpoint/2010/main" val="286462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52" y="0"/>
            <a:ext cx="11465734"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3908191" cy="646331"/>
          </a:xfrm>
          <a:prstGeom prst="rect">
            <a:avLst/>
          </a:prstGeom>
          <a:noFill/>
        </p:spPr>
        <p:txBody>
          <a:bodyPr wrap="none" rtlCol="0">
            <a:spAutoFit/>
          </a:bodyPr>
          <a:lstStyle/>
          <a:p>
            <a:pPr defTabSz="914400"/>
            <a:r>
              <a:rPr lang="en-US" sz="3600" b="1" dirty="0">
                <a:solidFill>
                  <a:prstClr val="white"/>
                </a:solidFill>
                <a:latin typeface="Candara"/>
                <a:cs typeface="Candara"/>
              </a:rPr>
              <a:t>Conversion factors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8" y="-2506"/>
            <a:ext cx="697500" cy="697500"/>
          </a:xfrm>
          <a:prstGeom prst="rect">
            <a:avLst/>
          </a:prstGeom>
        </p:spPr>
      </p:pic>
      <p:sp>
        <p:nvSpPr>
          <p:cNvPr id="23" name="Text Box 5"/>
          <p:cNvSpPr txBox="1">
            <a:spLocks noChangeArrowheads="1"/>
          </p:cNvSpPr>
          <p:nvPr/>
        </p:nvSpPr>
        <p:spPr bwMode="auto">
          <a:xfrm>
            <a:off x="254304" y="747169"/>
            <a:ext cx="11237134" cy="1938992"/>
          </a:xfrm>
          <a:prstGeom prst="rect">
            <a:avLst/>
          </a:prstGeom>
          <a:noFill/>
          <a:ln w="9525">
            <a:noFill/>
            <a:miter lim="800000"/>
            <a:headEnd/>
            <a:tailEnd/>
          </a:ln>
        </p:spPr>
        <p:txBody>
          <a:bodyPr wrap="square">
            <a:prstTxWarp prst="textNoShape">
              <a:avLst/>
            </a:prstTxWarp>
            <a:spAutoFit/>
          </a:bodyPr>
          <a:lstStyle/>
          <a:p>
            <a:pPr indent="6350"/>
            <a:r>
              <a:rPr lang="en-US" sz="2400" b="1" dirty="0">
                <a:latin typeface="Candara"/>
              </a:rPr>
              <a:t>Conversion factors: </a:t>
            </a:r>
            <a:r>
              <a:rPr lang="en-US" sz="2400" i="1" dirty="0">
                <a:latin typeface="Candara"/>
              </a:rPr>
              <a:t>ratios of the same quantity expressed in two different units</a:t>
            </a:r>
          </a:p>
          <a:p>
            <a:pPr indent="6350"/>
            <a:endParaRPr lang="en-US" sz="2400" i="1" dirty="0">
              <a:latin typeface="Candara"/>
            </a:endParaRPr>
          </a:p>
          <a:p>
            <a:pPr marL="800100" lvl="1" indent="-342900">
              <a:buFont typeface="Arial"/>
              <a:buChar char="•"/>
            </a:pPr>
            <a:r>
              <a:rPr lang="en-US" sz="2400" dirty="0">
                <a:solidFill>
                  <a:srgbClr val="000000"/>
                </a:solidFill>
                <a:latin typeface="Candara"/>
              </a:rPr>
              <a:t>Conversion factors are equal to one</a:t>
            </a:r>
          </a:p>
          <a:p>
            <a:pPr marL="800100" lvl="1" indent="-342900">
              <a:buFont typeface="Arial"/>
              <a:buChar char="•"/>
            </a:pPr>
            <a:r>
              <a:rPr lang="en-US" sz="2400" dirty="0">
                <a:solidFill>
                  <a:srgbClr val="000000"/>
                </a:solidFill>
                <a:latin typeface="Candara"/>
              </a:rPr>
              <a:t>‘</a:t>
            </a:r>
            <a:r>
              <a:rPr lang="en-US" sz="2400" dirty="0" err="1">
                <a:solidFill>
                  <a:srgbClr val="000000"/>
                </a:solidFill>
                <a:latin typeface="Candara"/>
              </a:rPr>
              <a:t>Flippable</a:t>
            </a:r>
            <a:r>
              <a:rPr lang="en-US" sz="2400" dirty="0">
                <a:solidFill>
                  <a:srgbClr val="000000"/>
                </a:solidFill>
                <a:latin typeface="Candara"/>
              </a:rPr>
              <a:t>’</a:t>
            </a:r>
          </a:p>
          <a:p>
            <a:pPr marL="800100" lvl="1" indent="-342900">
              <a:buFont typeface="Arial"/>
              <a:buChar char="•"/>
            </a:pPr>
            <a:r>
              <a:rPr lang="en-US" sz="2400" dirty="0">
                <a:solidFill>
                  <a:srgbClr val="000000"/>
                </a:solidFill>
                <a:latin typeface="Candara"/>
              </a:rPr>
              <a:t>No sig figs</a:t>
            </a:r>
          </a:p>
        </p:txBody>
      </p:sp>
      <p:sp>
        <p:nvSpPr>
          <p:cNvPr id="3" name="TextBox 2"/>
          <p:cNvSpPr txBox="1"/>
          <p:nvPr/>
        </p:nvSpPr>
        <p:spPr>
          <a:xfrm>
            <a:off x="4648931" y="2787468"/>
            <a:ext cx="1177426" cy="830997"/>
          </a:xfrm>
          <a:prstGeom prst="rect">
            <a:avLst/>
          </a:prstGeom>
          <a:noFill/>
        </p:spPr>
        <p:txBody>
          <a:bodyPr wrap="none" rtlCol="0">
            <a:spAutoFit/>
          </a:bodyPr>
          <a:lstStyle/>
          <a:p>
            <a:r>
              <a:rPr lang="en-US" sz="2400" u="sng" dirty="0">
                <a:latin typeface="Candara"/>
                <a:cs typeface="Candara"/>
              </a:rPr>
              <a:t>2.54 cm</a:t>
            </a:r>
          </a:p>
          <a:p>
            <a:r>
              <a:rPr lang="en-US" sz="2400" dirty="0">
                <a:latin typeface="Candara"/>
                <a:cs typeface="Candara"/>
              </a:rPr>
              <a:t>   1 inch</a:t>
            </a:r>
          </a:p>
        </p:txBody>
      </p:sp>
      <p:sp>
        <p:nvSpPr>
          <p:cNvPr id="11" name="TextBox 10"/>
          <p:cNvSpPr txBox="1"/>
          <p:nvPr/>
        </p:nvSpPr>
        <p:spPr>
          <a:xfrm>
            <a:off x="6275032" y="2787468"/>
            <a:ext cx="1244251" cy="830997"/>
          </a:xfrm>
          <a:prstGeom prst="rect">
            <a:avLst/>
          </a:prstGeom>
          <a:noFill/>
        </p:spPr>
        <p:txBody>
          <a:bodyPr wrap="none" rtlCol="0">
            <a:spAutoFit/>
          </a:bodyPr>
          <a:lstStyle/>
          <a:p>
            <a:r>
              <a:rPr lang="en-US" sz="2400" dirty="0">
                <a:latin typeface="Candara"/>
                <a:cs typeface="Candara"/>
              </a:rPr>
              <a:t>   </a:t>
            </a:r>
            <a:r>
              <a:rPr lang="en-US" sz="2400" u="sng" dirty="0">
                <a:latin typeface="Candara"/>
                <a:cs typeface="Candara"/>
              </a:rPr>
              <a:t>1 inch</a:t>
            </a:r>
          </a:p>
          <a:p>
            <a:r>
              <a:rPr lang="en-US" sz="2400" dirty="0">
                <a:latin typeface="Candara"/>
                <a:cs typeface="Candara"/>
              </a:rPr>
              <a:t> 2.54 cm</a:t>
            </a:r>
          </a:p>
        </p:txBody>
      </p:sp>
      <p:sp>
        <p:nvSpPr>
          <p:cNvPr id="8" name="TextBox 7">
            <a:extLst>
              <a:ext uri="{FF2B5EF4-FFF2-40B4-BE49-F238E27FC236}">
                <a16:creationId xmlns:a16="http://schemas.microsoft.com/office/drawing/2014/main" id="{FEC27234-1A08-314B-9D0A-2D20CCE70F2C}"/>
              </a:ext>
            </a:extLst>
          </p:cNvPr>
          <p:cNvSpPr txBox="1"/>
          <p:nvPr/>
        </p:nvSpPr>
        <p:spPr>
          <a:xfrm>
            <a:off x="5934874" y="2860961"/>
            <a:ext cx="340158" cy="461665"/>
          </a:xfrm>
          <a:prstGeom prst="rect">
            <a:avLst/>
          </a:prstGeom>
          <a:noFill/>
        </p:spPr>
        <p:txBody>
          <a:bodyPr wrap="none" rtlCol="0">
            <a:spAutoFit/>
          </a:bodyPr>
          <a:lstStyle/>
          <a:p>
            <a:r>
              <a:rPr lang="en-US" sz="2400" dirty="0">
                <a:latin typeface="Candara"/>
                <a:cs typeface="Candara"/>
              </a:rPr>
              <a:t>=</a:t>
            </a:r>
          </a:p>
        </p:txBody>
      </p:sp>
      <p:sp>
        <p:nvSpPr>
          <p:cNvPr id="10" name="TextBox 9">
            <a:extLst>
              <a:ext uri="{FF2B5EF4-FFF2-40B4-BE49-F238E27FC236}">
                <a16:creationId xmlns:a16="http://schemas.microsoft.com/office/drawing/2014/main" id="{80C1FA12-E9DF-3C45-B549-A66013E44274}"/>
              </a:ext>
            </a:extLst>
          </p:cNvPr>
          <p:cNvSpPr txBox="1"/>
          <p:nvPr/>
        </p:nvSpPr>
        <p:spPr>
          <a:xfrm>
            <a:off x="4487042" y="3951251"/>
            <a:ext cx="1447832" cy="830997"/>
          </a:xfrm>
          <a:prstGeom prst="rect">
            <a:avLst/>
          </a:prstGeom>
          <a:noFill/>
        </p:spPr>
        <p:txBody>
          <a:bodyPr wrap="none" rtlCol="0">
            <a:spAutoFit/>
          </a:bodyPr>
          <a:lstStyle/>
          <a:p>
            <a:r>
              <a:rPr lang="en-US" sz="2400" u="sng" dirty="0">
                <a:latin typeface="Candara"/>
                <a:cs typeface="Candara"/>
              </a:rPr>
              <a:t>    $1.00    </a:t>
            </a:r>
          </a:p>
          <a:p>
            <a:r>
              <a:rPr lang="en-US" sz="2400" dirty="0">
                <a:latin typeface="Candara"/>
                <a:cs typeface="Candara"/>
              </a:rPr>
              <a:t>100 cents</a:t>
            </a:r>
          </a:p>
        </p:txBody>
      </p:sp>
      <p:sp>
        <p:nvSpPr>
          <p:cNvPr id="12" name="TextBox 11">
            <a:extLst>
              <a:ext uri="{FF2B5EF4-FFF2-40B4-BE49-F238E27FC236}">
                <a16:creationId xmlns:a16="http://schemas.microsoft.com/office/drawing/2014/main" id="{DDEDB9FF-9EF2-6749-8C04-A7123C9A0B5A}"/>
              </a:ext>
            </a:extLst>
          </p:cNvPr>
          <p:cNvSpPr txBox="1"/>
          <p:nvPr/>
        </p:nvSpPr>
        <p:spPr>
          <a:xfrm>
            <a:off x="6113143" y="3951251"/>
            <a:ext cx="1601721" cy="830997"/>
          </a:xfrm>
          <a:prstGeom prst="rect">
            <a:avLst/>
          </a:prstGeom>
          <a:noFill/>
        </p:spPr>
        <p:txBody>
          <a:bodyPr wrap="none" rtlCol="0">
            <a:spAutoFit/>
          </a:bodyPr>
          <a:lstStyle/>
          <a:p>
            <a:r>
              <a:rPr lang="en-US" sz="2400" dirty="0">
                <a:latin typeface="Candara"/>
                <a:cs typeface="Candara"/>
              </a:rPr>
              <a:t>   </a:t>
            </a:r>
            <a:r>
              <a:rPr lang="en-US" sz="2400" u="sng" dirty="0">
                <a:latin typeface="Candara"/>
                <a:cs typeface="Candara"/>
              </a:rPr>
              <a:t>100 cents</a:t>
            </a:r>
          </a:p>
          <a:p>
            <a:r>
              <a:rPr lang="en-US" sz="2400" dirty="0">
                <a:latin typeface="Candara"/>
                <a:cs typeface="Candara"/>
              </a:rPr>
              <a:t>       $1.00</a:t>
            </a:r>
          </a:p>
        </p:txBody>
      </p:sp>
      <p:sp>
        <p:nvSpPr>
          <p:cNvPr id="13" name="TextBox 12">
            <a:extLst>
              <a:ext uri="{FF2B5EF4-FFF2-40B4-BE49-F238E27FC236}">
                <a16:creationId xmlns:a16="http://schemas.microsoft.com/office/drawing/2014/main" id="{04876D66-19FC-1446-868F-6B55E45B586A}"/>
              </a:ext>
            </a:extLst>
          </p:cNvPr>
          <p:cNvSpPr txBox="1"/>
          <p:nvPr/>
        </p:nvSpPr>
        <p:spPr>
          <a:xfrm>
            <a:off x="5911534" y="4024744"/>
            <a:ext cx="340158" cy="461665"/>
          </a:xfrm>
          <a:prstGeom prst="rect">
            <a:avLst/>
          </a:prstGeom>
          <a:noFill/>
        </p:spPr>
        <p:txBody>
          <a:bodyPr wrap="none" rtlCol="0">
            <a:spAutoFit/>
          </a:bodyPr>
          <a:lstStyle/>
          <a:p>
            <a:r>
              <a:rPr lang="en-US" sz="2400" dirty="0">
                <a:latin typeface="Candara"/>
                <a:cs typeface="Candara"/>
              </a:rPr>
              <a:t>=</a:t>
            </a:r>
          </a:p>
        </p:txBody>
      </p:sp>
      <p:sp>
        <p:nvSpPr>
          <p:cNvPr id="14" name="TextBox 13">
            <a:extLst>
              <a:ext uri="{FF2B5EF4-FFF2-40B4-BE49-F238E27FC236}">
                <a16:creationId xmlns:a16="http://schemas.microsoft.com/office/drawing/2014/main" id="{0FDCE677-EB62-3E49-A031-A155737248A5}"/>
              </a:ext>
            </a:extLst>
          </p:cNvPr>
          <p:cNvSpPr txBox="1"/>
          <p:nvPr/>
        </p:nvSpPr>
        <p:spPr>
          <a:xfrm>
            <a:off x="4487042" y="5115034"/>
            <a:ext cx="1414170" cy="830997"/>
          </a:xfrm>
          <a:prstGeom prst="rect">
            <a:avLst/>
          </a:prstGeom>
          <a:noFill/>
        </p:spPr>
        <p:txBody>
          <a:bodyPr wrap="none" rtlCol="0">
            <a:spAutoFit/>
          </a:bodyPr>
          <a:lstStyle/>
          <a:p>
            <a:r>
              <a:rPr lang="en-US" sz="2400" u="sng" dirty="0">
                <a:latin typeface="Candara"/>
                <a:cs typeface="Candara"/>
              </a:rPr>
              <a:t>12 donuts</a:t>
            </a:r>
          </a:p>
          <a:p>
            <a:r>
              <a:rPr lang="en-US" sz="2400" dirty="0">
                <a:latin typeface="Candara"/>
                <a:cs typeface="Candara"/>
              </a:rPr>
              <a:t>1 dozen</a:t>
            </a:r>
          </a:p>
        </p:txBody>
      </p:sp>
      <p:sp>
        <p:nvSpPr>
          <p:cNvPr id="15" name="TextBox 14">
            <a:extLst>
              <a:ext uri="{FF2B5EF4-FFF2-40B4-BE49-F238E27FC236}">
                <a16:creationId xmlns:a16="http://schemas.microsoft.com/office/drawing/2014/main" id="{36E8478B-33D7-3341-9493-9BC2265C4B3F}"/>
              </a:ext>
            </a:extLst>
          </p:cNvPr>
          <p:cNvSpPr txBox="1"/>
          <p:nvPr/>
        </p:nvSpPr>
        <p:spPr>
          <a:xfrm>
            <a:off x="6279400" y="5115034"/>
            <a:ext cx="1414170" cy="830997"/>
          </a:xfrm>
          <a:prstGeom prst="rect">
            <a:avLst/>
          </a:prstGeom>
          <a:noFill/>
        </p:spPr>
        <p:txBody>
          <a:bodyPr wrap="none" rtlCol="0">
            <a:spAutoFit/>
          </a:bodyPr>
          <a:lstStyle/>
          <a:p>
            <a:pPr algn="ctr"/>
            <a:r>
              <a:rPr lang="en-US" sz="2400" u="sng" dirty="0">
                <a:latin typeface="Candara"/>
                <a:cs typeface="Candara"/>
              </a:rPr>
              <a:t>1 dozen</a:t>
            </a:r>
          </a:p>
          <a:p>
            <a:pPr algn="ctr"/>
            <a:r>
              <a:rPr lang="en-US" sz="2400" dirty="0">
                <a:latin typeface="Candara"/>
                <a:cs typeface="Candara"/>
              </a:rPr>
              <a:t>12 donuts</a:t>
            </a:r>
          </a:p>
        </p:txBody>
      </p:sp>
      <p:sp>
        <p:nvSpPr>
          <p:cNvPr id="16" name="TextBox 15">
            <a:extLst>
              <a:ext uri="{FF2B5EF4-FFF2-40B4-BE49-F238E27FC236}">
                <a16:creationId xmlns:a16="http://schemas.microsoft.com/office/drawing/2014/main" id="{BD495927-F6E6-E446-9F2E-A96B69C322D3}"/>
              </a:ext>
            </a:extLst>
          </p:cNvPr>
          <p:cNvSpPr txBox="1"/>
          <p:nvPr/>
        </p:nvSpPr>
        <p:spPr>
          <a:xfrm>
            <a:off x="5911534" y="5188527"/>
            <a:ext cx="340158" cy="461665"/>
          </a:xfrm>
          <a:prstGeom prst="rect">
            <a:avLst/>
          </a:prstGeom>
          <a:noFill/>
        </p:spPr>
        <p:txBody>
          <a:bodyPr wrap="none" rtlCol="0">
            <a:spAutoFit/>
          </a:bodyPr>
          <a:lstStyle/>
          <a:p>
            <a:r>
              <a:rPr lang="en-US" sz="2400" dirty="0">
                <a:latin typeface="Candara"/>
                <a:cs typeface="Candara"/>
              </a:rPr>
              <a:t>=</a:t>
            </a:r>
          </a:p>
        </p:txBody>
      </p:sp>
      <p:sp>
        <p:nvSpPr>
          <p:cNvPr id="17" name="TextBox 16">
            <a:extLst>
              <a:ext uri="{FF2B5EF4-FFF2-40B4-BE49-F238E27FC236}">
                <a16:creationId xmlns:a16="http://schemas.microsoft.com/office/drawing/2014/main" id="{39C14238-5150-884A-838C-92F2B473073D}"/>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42064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8" grpId="0"/>
      <p:bldP spid="10" grpId="0"/>
      <p:bldP spid="12" grpId="0"/>
      <p:bldP spid="13" grpId="0"/>
      <p:bldP spid="14" grpId="0"/>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52" y="0"/>
            <a:ext cx="11465734"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6494085" cy="646331"/>
          </a:xfrm>
          <a:prstGeom prst="rect">
            <a:avLst/>
          </a:prstGeom>
          <a:noFill/>
        </p:spPr>
        <p:txBody>
          <a:bodyPr wrap="none" rtlCol="0">
            <a:spAutoFit/>
          </a:bodyPr>
          <a:lstStyle/>
          <a:p>
            <a:pPr defTabSz="914400"/>
            <a:r>
              <a:rPr lang="en-US" sz="3600" b="1" dirty="0">
                <a:solidFill>
                  <a:prstClr val="white"/>
                </a:solidFill>
                <a:latin typeface="Candara"/>
                <a:cs typeface="Candara"/>
              </a:rPr>
              <a:t>Calculations have consequences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8" y="-2506"/>
            <a:ext cx="697500" cy="697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F9BA0EDD-A395-584D-918F-4EFE5F945655}"/>
              </a:ext>
            </a:extLst>
          </p:cNvPr>
          <p:cNvPicPr>
            <a:picLocks noChangeAspect="1"/>
          </p:cNvPicPr>
          <p:nvPr/>
        </p:nvPicPr>
        <p:blipFill>
          <a:blip r:embed="rId3"/>
          <a:stretch>
            <a:fillRect/>
          </a:stretch>
        </p:blipFill>
        <p:spPr>
          <a:xfrm>
            <a:off x="2352275" y="694994"/>
            <a:ext cx="7266147" cy="6163006"/>
          </a:xfrm>
          <a:prstGeom prst="rect">
            <a:avLst/>
          </a:prstGeom>
        </p:spPr>
      </p:pic>
      <p:sp>
        <p:nvSpPr>
          <p:cNvPr id="7" name="Rectangle 6">
            <a:extLst>
              <a:ext uri="{FF2B5EF4-FFF2-40B4-BE49-F238E27FC236}">
                <a16:creationId xmlns:a16="http://schemas.microsoft.com/office/drawing/2014/main" id="{9FCB9E03-A5D1-F947-8D53-41389D550D7D}"/>
              </a:ext>
            </a:extLst>
          </p:cNvPr>
          <p:cNvSpPr/>
          <p:nvPr/>
        </p:nvSpPr>
        <p:spPr>
          <a:xfrm>
            <a:off x="8481060" y="2320290"/>
            <a:ext cx="1337310" cy="4434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3663FF3-746E-9748-BCD4-EB00CDE8B137}"/>
              </a:ext>
            </a:extLst>
          </p:cNvPr>
          <p:cNvCxnSpPr/>
          <p:nvPr/>
        </p:nvCxnSpPr>
        <p:spPr>
          <a:xfrm>
            <a:off x="2352275" y="3509010"/>
            <a:ext cx="0" cy="502920"/>
          </a:xfrm>
          <a:prstGeom prst="line">
            <a:avLst/>
          </a:prstGeom>
          <a:ln w="38100">
            <a:solidFill>
              <a:srgbClr val="0432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32F51B0-B12F-1041-A927-5335E15B6DE7}"/>
              </a:ext>
            </a:extLst>
          </p:cNvPr>
          <p:cNvCxnSpPr/>
          <p:nvPr/>
        </p:nvCxnSpPr>
        <p:spPr>
          <a:xfrm>
            <a:off x="2241785" y="3509010"/>
            <a:ext cx="0" cy="502920"/>
          </a:xfrm>
          <a:prstGeom prst="line">
            <a:avLst/>
          </a:prstGeom>
          <a:ln w="38100">
            <a:solidFill>
              <a:srgbClr val="0432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0BE1599-68CE-1A4A-B11F-11789E9E3800}"/>
              </a:ext>
            </a:extLst>
          </p:cNvPr>
          <p:cNvCxnSpPr>
            <a:cxnSpLocks/>
          </p:cNvCxnSpPr>
          <p:nvPr/>
        </p:nvCxnSpPr>
        <p:spPr>
          <a:xfrm flipH="1">
            <a:off x="2489436" y="3749040"/>
            <a:ext cx="3979944" cy="0"/>
          </a:xfrm>
          <a:prstGeom prst="line">
            <a:avLst/>
          </a:prstGeom>
          <a:ln w="38100">
            <a:solidFill>
              <a:srgbClr val="0432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984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52" y="0"/>
            <a:ext cx="11468795" cy="71342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rot="16200000">
            <a:off x="-1541446" y="3105834"/>
            <a:ext cx="3908191" cy="646331"/>
          </a:xfrm>
          <a:prstGeom prst="rect">
            <a:avLst/>
          </a:prstGeom>
          <a:noFill/>
        </p:spPr>
        <p:txBody>
          <a:bodyPr wrap="none" rtlCol="0">
            <a:spAutoFit/>
          </a:bodyPr>
          <a:lstStyle/>
          <a:p>
            <a:pPr defTabSz="914400"/>
            <a:r>
              <a:rPr lang="en-US" sz="3600" b="1" dirty="0">
                <a:solidFill>
                  <a:srgbClr val="0432FF"/>
                </a:solidFill>
                <a:latin typeface="Candara"/>
                <a:cs typeface="Candara"/>
              </a:rPr>
              <a:t>Conversion factors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169"/>
            <a:ext cx="697500" cy="697500"/>
          </a:xfrm>
          <a:prstGeom prst="rect">
            <a:avLst/>
          </a:prstGeom>
        </p:spPr>
      </p:pic>
      <p:pic>
        <p:nvPicPr>
          <p:cNvPr id="2" name="Picture 1" descr="Chemistry_conversion_factors.pdf"/>
          <p:cNvPicPr>
            <a:picLocks noChangeAspect="1"/>
          </p:cNvPicPr>
          <p:nvPr/>
        </p:nvPicPr>
        <p:blipFill rotWithShape="1">
          <a:blip r:embed="rId3">
            <a:extLst>
              <a:ext uri="{28A0092B-C50C-407E-A947-70E740481C1C}">
                <a14:useLocalDpi xmlns:a14="http://schemas.microsoft.com/office/drawing/2010/main" val="0"/>
              </a:ext>
            </a:extLst>
          </a:blip>
          <a:srcRect l="7755" t="11889" r="8337" b="5573"/>
          <a:stretch/>
        </p:blipFill>
        <p:spPr>
          <a:xfrm>
            <a:off x="732161" y="0"/>
            <a:ext cx="9116914" cy="6929845"/>
          </a:xfrm>
          <a:prstGeom prst="rect">
            <a:avLst/>
          </a:prstGeom>
        </p:spPr>
      </p:pic>
      <p:sp>
        <p:nvSpPr>
          <p:cNvPr id="6" name="TextBox 5">
            <a:extLst>
              <a:ext uri="{FF2B5EF4-FFF2-40B4-BE49-F238E27FC236}">
                <a16:creationId xmlns:a16="http://schemas.microsoft.com/office/drawing/2014/main" id="{7078E1F7-68DC-7140-B4D9-9B3E210C5596}"/>
              </a:ext>
            </a:extLst>
          </p:cNvPr>
          <p:cNvSpPr txBox="1"/>
          <p:nvPr/>
        </p:nvSpPr>
        <p:spPr>
          <a:xfrm>
            <a:off x="9814677" y="829259"/>
            <a:ext cx="2287840" cy="1569660"/>
          </a:xfrm>
          <a:prstGeom prst="rect">
            <a:avLst/>
          </a:prstGeom>
          <a:noFill/>
        </p:spPr>
        <p:txBody>
          <a:bodyPr wrap="square" rtlCol="0">
            <a:spAutoFit/>
          </a:bodyPr>
          <a:lstStyle/>
          <a:p>
            <a:r>
              <a:rPr lang="en-US" sz="2400" i="1" dirty="0">
                <a:latin typeface="Candara"/>
                <a:cs typeface="Candara"/>
              </a:rPr>
              <a:t>A downloadable</a:t>
            </a:r>
            <a:br>
              <a:rPr lang="en-US" sz="2400" i="1" dirty="0">
                <a:latin typeface="Candara"/>
                <a:cs typeface="Candara"/>
              </a:rPr>
            </a:br>
            <a:r>
              <a:rPr lang="en-US" sz="2400" i="1" dirty="0">
                <a:latin typeface="Candara"/>
                <a:cs typeface="Candara"/>
              </a:rPr>
              <a:t>version of this is available on Canvas.</a:t>
            </a:r>
          </a:p>
        </p:txBody>
      </p:sp>
    </p:spTree>
    <p:extLst>
      <p:ext uri="{BB962C8B-B14F-4D97-AF65-F5344CB8AC3E}">
        <p14:creationId xmlns:p14="http://schemas.microsoft.com/office/powerpoint/2010/main" val="2693644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6" y="0"/>
            <a:ext cx="11487767" cy="67946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90" y="-169"/>
            <a:ext cx="4604295" cy="646331"/>
          </a:xfrm>
          <a:prstGeom prst="rect">
            <a:avLst/>
          </a:prstGeom>
          <a:noFill/>
        </p:spPr>
        <p:txBody>
          <a:bodyPr wrap="none" rtlCol="0">
            <a:spAutoFit/>
          </a:bodyPr>
          <a:lstStyle/>
          <a:p>
            <a:pPr defTabSz="914400"/>
            <a:r>
              <a:rPr lang="en-US" sz="3600" b="1" dirty="0">
                <a:solidFill>
                  <a:prstClr val="white"/>
                </a:solidFill>
                <a:latin typeface="Candara"/>
                <a:cs typeface="Candara"/>
              </a:rPr>
              <a:t>Railroad track method</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6" y="-2506"/>
            <a:ext cx="697500" cy="697500"/>
          </a:xfrm>
          <a:prstGeom prst="rect">
            <a:avLst/>
          </a:prstGeom>
        </p:spPr>
      </p:pic>
      <p:sp>
        <p:nvSpPr>
          <p:cNvPr id="14" name="Line 9"/>
          <p:cNvSpPr>
            <a:spLocks noChangeShapeType="1"/>
          </p:cNvSpPr>
          <p:nvPr/>
        </p:nvSpPr>
        <p:spPr bwMode="auto">
          <a:xfrm>
            <a:off x="658986" y="3945152"/>
            <a:ext cx="1219200" cy="0"/>
          </a:xfrm>
          <a:prstGeom prst="line">
            <a:avLst/>
          </a:prstGeom>
          <a:noFill/>
          <a:ln w="38100" cmpd="sng">
            <a:solidFill>
              <a:srgbClr val="EB0202"/>
            </a:solidFill>
            <a:round/>
            <a:headEnd/>
            <a:tailEnd/>
          </a:ln>
        </p:spPr>
        <p:txBody>
          <a:bodyPr wrap="none" anchor="ctr">
            <a:prstTxWarp prst="textNoShape">
              <a:avLst/>
            </a:prstTxWarp>
          </a:bodyPr>
          <a:lstStyle/>
          <a:p>
            <a:endParaRPr lang="en-US" sz="2000" dirty="0">
              <a:latin typeface="Candara"/>
            </a:endParaRPr>
          </a:p>
        </p:txBody>
      </p:sp>
      <p:sp>
        <p:nvSpPr>
          <p:cNvPr id="16" name="Text Box 5"/>
          <p:cNvSpPr txBox="1">
            <a:spLocks noChangeArrowheads="1"/>
          </p:cNvSpPr>
          <p:nvPr/>
        </p:nvSpPr>
        <p:spPr bwMode="auto">
          <a:xfrm>
            <a:off x="243289" y="694995"/>
            <a:ext cx="11487766" cy="830997"/>
          </a:xfrm>
          <a:prstGeom prst="rect">
            <a:avLst/>
          </a:prstGeom>
          <a:noFill/>
          <a:ln w="9525">
            <a:noFill/>
            <a:miter lim="800000"/>
            <a:headEnd/>
            <a:tailEnd/>
          </a:ln>
        </p:spPr>
        <p:txBody>
          <a:bodyPr wrap="square">
            <a:prstTxWarp prst="textNoShape">
              <a:avLst/>
            </a:prstTxWarp>
            <a:spAutoFit/>
          </a:bodyPr>
          <a:lstStyle/>
          <a:p>
            <a:pPr indent="3175"/>
            <a:r>
              <a:rPr lang="en-US" sz="2400" dirty="0">
                <a:latin typeface="Candara"/>
              </a:rPr>
              <a:t>The </a:t>
            </a:r>
            <a:r>
              <a:rPr lang="en-US" sz="2400" b="1" dirty="0">
                <a:latin typeface="Candara"/>
              </a:rPr>
              <a:t>“railroad track” method</a:t>
            </a:r>
            <a:r>
              <a:rPr lang="en-US" sz="2400" dirty="0">
                <a:latin typeface="Candara"/>
              </a:rPr>
              <a:t> lines up conversion factors so </a:t>
            </a:r>
            <a:r>
              <a:rPr lang="en-US" sz="2400" u="sng" dirty="0">
                <a:latin typeface="Candara"/>
              </a:rPr>
              <a:t>old units cancel diagonally</a:t>
            </a:r>
            <a:r>
              <a:rPr lang="en-US" sz="2400" dirty="0">
                <a:latin typeface="Candara"/>
              </a:rPr>
              <a:t> leaving only the desired </a:t>
            </a:r>
            <a:r>
              <a:rPr lang="en-US" sz="2400" u="sng" dirty="0">
                <a:latin typeface="Candara"/>
              </a:rPr>
              <a:t>new unit</a:t>
            </a:r>
            <a:r>
              <a:rPr lang="en-US" sz="2400" dirty="0">
                <a:latin typeface="Candara"/>
              </a:rPr>
              <a:t>.</a:t>
            </a:r>
            <a:endParaRPr lang="en-US" sz="2400" i="1" dirty="0">
              <a:latin typeface="Candara"/>
            </a:endParaRPr>
          </a:p>
        </p:txBody>
      </p:sp>
      <p:sp>
        <p:nvSpPr>
          <p:cNvPr id="17" name="Text Box 5"/>
          <p:cNvSpPr txBox="1">
            <a:spLocks noChangeArrowheads="1"/>
          </p:cNvSpPr>
          <p:nvPr/>
        </p:nvSpPr>
        <p:spPr bwMode="auto">
          <a:xfrm>
            <a:off x="243289" y="1566629"/>
            <a:ext cx="8534400" cy="2985433"/>
          </a:xfrm>
          <a:prstGeom prst="rect">
            <a:avLst/>
          </a:prstGeom>
          <a:noFill/>
          <a:ln w="9525">
            <a:noFill/>
            <a:miter lim="800000"/>
            <a:headEnd/>
            <a:tailEnd/>
          </a:ln>
        </p:spPr>
        <p:txBody>
          <a:bodyPr>
            <a:prstTxWarp prst="textNoShape">
              <a:avLst/>
            </a:prstTxWarp>
            <a:spAutoFit/>
          </a:bodyPr>
          <a:lstStyle/>
          <a:p>
            <a:pPr marL="457200" indent="-457200"/>
            <a:endParaRPr lang="en-US" sz="1000" dirty="0">
              <a:latin typeface="Candara"/>
            </a:endParaRPr>
          </a:p>
          <a:p>
            <a:pPr marL="457200" indent="-457200">
              <a:buFont typeface="Arial" pitchFamily="31" charset="0"/>
              <a:buAutoNum type="arabicPeriod"/>
            </a:pPr>
            <a:r>
              <a:rPr lang="en-US" sz="2400" dirty="0">
                <a:latin typeface="Candara"/>
              </a:rPr>
              <a:t>Start at the left with the value with one unit.</a:t>
            </a:r>
          </a:p>
          <a:p>
            <a:pPr marL="457200" indent="-457200">
              <a:buFont typeface="Arial" pitchFamily="31" charset="0"/>
              <a:buAutoNum type="arabicPeriod"/>
            </a:pPr>
            <a:r>
              <a:rPr lang="en-US" sz="2400" dirty="0">
                <a:latin typeface="Candara"/>
              </a:rPr>
              <a:t>Write the desired final unit at the right as the goal.</a:t>
            </a:r>
          </a:p>
          <a:p>
            <a:pPr marL="457200" indent="-457200">
              <a:buFont typeface="Arial" pitchFamily="31" charset="0"/>
              <a:buAutoNum type="arabicPeriod"/>
            </a:pPr>
            <a:r>
              <a:rPr lang="en-US" sz="2400" dirty="0">
                <a:latin typeface="Candara"/>
              </a:rPr>
              <a:t>Look for a conversion factor with both units.</a:t>
            </a:r>
          </a:p>
          <a:p>
            <a:pPr marL="457200" indent="-457200">
              <a:buFont typeface="Arial" pitchFamily="31" charset="0"/>
              <a:buAutoNum type="arabicPeriod"/>
            </a:pPr>
            <a:r>
              <a:rPr lang="en-US" sz="2400" dirty="0">
                <a:latin typeface="Candara"/>
              </a:rPr>
              <a:t>‘Flip’ the conversion factors so that units match diagonally.</a:t>
            </a:r>
          </a:p>
          <a:p>
            <a:pPr marL="457200" indent="-457200">
              <a:buFont typeface="Arial" pitchFamily="31" charset="0"/>
              <a:buAutoNum type="arabicPeriod"/>
            </a:pPr>
            <a:r>
              <a:rPr lang="en-US" sz="2400" dirty="0">
                <a:latin typeface="Candara"/>
              </a:rPr>
              <a:t>Check to see that the unit matches the goal</a:t>
            </a:r>
          </a:p>
          <a:p>
            <a:pPr marL="457200" indent="-457200">
              <a:buFont typeface="Arial" pitchFamily="31" charset="0"/>
              <a:buAutoNum type="arabicPeriod"/>
            </a:pPr>
            <a:endParaRPr lang="en-US" sz="1000" dirty="0">
              <a:latin typeface="Candara"/>
            </a:endParaRPr>
          </a:p>
          <a:p>
            <a:pPr marL="457200" indent="-457200"/>
            <a:r>
              <a:rPr lang="en-US" sz="2400" dirty="0">
                <a:latin typeface="Candara"/>
              </a:rPr>
              <a:t>	</a:t>
            </a:r>
            <a:r>
              <a:rPr lang="en-US" sz="2400" u="sng" dirty="0">
                <a:latin typeface="Candara"/>
              </a:rPr>
              <a:t>old unit    new unit</a:t>
            </a:r>
            <a:r>
              <a:rPr lang="en-US" sz="2400" dirty="0">
                <a:latin typeface="Candara"/>
              </a:rPr>
              <a:t>  =  new unit</a:t>
            </a:r>
          </a:p>
          <a:p>
            <a:pPr marL="457200" indent="-457200"/>
            <a:r>
              <a:rPr lang="en-US" sz="2400" dirty="0">
                <a:latin typeface="Candara"/>
              </a:rPr>
              <a:t>			     old unit 	</a:t>
            </a:r>
            <a:endParaRPr lang="en-US" sz="2400" i="1" dirty="0">
              <a:latin typeface="Candara"/>
            </a:endParaRPr>
          </a:p>
        </p:txBody>
      </p:sp>
      <p:sp>
        <p:nvSpPr>
          <p:cNvPr id="18" name="Line 9"/>
          <p:cNvSpPr>
            <a:spLocks noChangeShapeType="1"/>
          </p:cNvSpPr>
          <p:nvPr/>
        </p:nvSpPr>
        <p:spPr bwMode="auto">
          <a:xfrm>
            <a:off x="2371671" y="4317070"/>
            <a:ext cx="1219200" cy="0"/>
          </a:xfrm>
          <a:prstGeom prst="line">
            <a:avLst/>
          </a:prstGeom>
          <a:noFill/>
          <a:ln w="38100" cmpd="sng">
            <a:solidFill>
              <a:srgbClr val="EB0202"/>
            </a:solidFill>
            <a:round/>
            <a:headEnd/>
            <a:tailEnd/>
          </a:ln>
        </p:spPr>
        <p:txBody>
          <a:bodyPr wrap="none" anchor="ctr">
            <a:prstTxWarp prst="textNoShape">
              <a:avLst/>
            </a:prstTxWarp>
          </a:bodyPr>
          <a:lstStyle/>
          <a:p>
            <a:endParaRPr lang="en-US" sz="2000" dirty="0">
              <a:latin typeface="Candara"/>
            </a:endParaRPr>
          </a:p>
        </p:txBody>
      </p:sp>
      <p:cxnSp>
        <p:nvCxnSpPr>
          <p:cNvPr id="19" name="Straight Connector 18"/>
          <p:cNvCxnSpPr>
            <a:cxnSpLocks/>
          </p:cNvCxnSpPr>
          <p:nvPr/>
        </p:nvCxnSpPr>
        <p:spPr>
          <a:xfrm>
            <a:off x="243290" y="4865594"/>
            <a:ext cx="11705420" cy="0"/>
          </a:xfrm>
          <a:prstGeom prst="line">
            <a:avLst/>
          </a:prstGeom>
          <a:ln w="5715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Text Box 5"/>
          <p:cNvSpPr txBox="1">
            <a:spLocks noChangeArrowheads="1"/>
          </p:cNvSpPr>
          <p:nvPr/>
        </p:nvSpPr>
        <p:spPr bwMode="auto">
          <a:xfrm>
            <a:off x="395689" y="5112331"/>
            <a:ext cx="8534400" cy="461665"/>
          </a:xfrm>
          <a:prstGeom prst="rect">
            <a:avLst/>
          </a:prstGeom>
          <a:noFill/>
          <a:ln w="9525">
            <a:noFill/>
            <a:miter lim="800000"/>
            <a:headEnd/>
            <a:tailEnd/>
          </a:ln>
        </p:spPr>
        <p:txBody>
          <a:bodyPr>
            <a:prstTxWarp prst="textNoShape">
              <a:avLst/>
            </a:prstTxWarp>
            <a:spAutoFit/>
          </a:bodyPr>
          <a:lstStyle/>
          <a:p>
            <a:pPr indent="3175"/>
            <a:r>
              <a:rPr lang="en-US" sz="2400" dirty="0">
                <a:latin typeface="Candara"/>
              </a:rPr>
              <a:t>The mass of a </a:t>
            </a:r>
            <a:r>
              <a:rPr lang="en-US" sz="2400" dirty="0" err="1">
                <a:latin typeface="Candara"/>
              </a:rPr>
              <a:t>frisbee</a:t>
            </a:r>
            <a:r>
              <a:rPr lang="en-US" sz="2400" dirty="0">
                <a:latin typeface="Candara"/>
              </a:rPr>
              <a:t> is 125 grams. Convert that mass to ounces.</a:t>
            </a:r>
            <a:endParaRPr lang="en-US" sz="2400" i="1" dirty="0">
              <a:latin typeface="Candara"/>
            </a:endParaRPr>
          </a:p>
        </p:txBody>
      </p:sp>
      <p:sp>
        <p:nvSpPr>
          <p:cNvPr id="36" name="Text Box 5"/>
          <p:cNvSpPr txBox="1">
            <a:spLocks noChangeArrowheads="1"/>
          </p:cNvSpPr>
          <p:nvPr/>
        </p:nvSpPr>
        <p:spPr bwMode="auto">
          <a:xfrm>
            <a:off x="6981092" y="3670547"/>
            <a:ext cx="4749963" cy="830997"/>
          </a:xfrm>
          <a:prstGeom prst="rect">
            <a:avLst/>
          </a:prstGeom>
          <a:noFill/>
          <a:ln w="9525">
            <a:solidFill>
              <a:schemeClr val="tx1"/>
            </a:solidFill>
            <a:prstDash val="dash"/>
            <a:miter lim="800000"/>
            <a:headEnd/>
            <a:tailEnd/>
          </a:ln>
        </p:spPr>
        <p:txBody>
          <a:bodyPr wrap="square">
            <a:prstTxWarp prst="textNoShape">
              <a:avLst/>
            </a:prstTxWarp>
            <a:spAutoFit/>
          </a:bodyPr>
          <a:lstStyle/>
          <a:p>
            <a:pPr indent="3175"/>
            <a:r>
              <a:rPr lang="en-US" sz="2400" i="1" dirty="0">
                <a:latin typeface="Candara"/>
              </a:rPr>
              <a:t>Multiply by non ‘1’s above the line, divide by non ‘1’s below the line.</a:t>
            </a:r>
          </a:p>
        </p:txBody>
      </p:sp>
      <p:sp>
        <p:nvSpPr>
          <p:cNvPr id="38" name="TextBox 37">
            <a:extLst>
              <a:ext uri="{FF2B5EF4-FFF2-40B4-BE49-F238E27FC236}">
                <a16:creationId xmlns:a16="http://schemas.microsoft.com/office/drawing/2014/main" id="{21903E8B-D6C2-9846-982B-58B7B978C508}"/>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9437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p:bldP spid="3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8" y="-1"/>
            <a:ext cx="11597088" cy="70650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90" y="-169"/>
            <a:ext cx="3360866" cy="646331"/>
          </a:xfrm>
          <a:prstGeom prst="rect">
            <a:avLst/>
          </a:prstGeom>
          <a:noFill/>
        </p:spPr>
        <p:txBody>
          <a:bodyPr wrap="none" rtlCol="0">
            <a:spAutoFit/>
          </a:bodyPr>
          <a:lstStyle/>
          <a:p>
            <a:pPr defTabSz="914400"/>
            <a:r>
              <a:rPr lang="en-US" sz="3600" b="1" dirty="0">
                <a:solidFill>
                  <a:prstClr val="white"/>
                </a:solidFill>
                <a:latin typeface="Candara"/>
                <a:cs typeface="Candara"/>
              </a:rPr>
              <a:t>Apply the steps: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473" y="-2506"/>
            <a:ext cx="697500" cy="697500"/>
          </a:xfrm>
          <a:prstGeom prst="rect">
            <a:avLst/>
          </a:prstGeom>
        </p:spPr>
      </p:pic>
      <p:sp>
        <p:nvSpPr>
          <p:cNvPr id="16" name="Text Box 5"/>
          <p:cNvSpPr txBox="1">
            <a:spLocks noChangeArrowheads="1"/>
          </p:cNvSpPr>
          <p:nvPr/>
        </p:nvSpPr>
        <p:spPr bwMode="auto">
          <a:xfrm>
            <a:off x="243290" y="694995"/>
            <a:ext cx="8534400" cy="461665"/>
          </a:xfrm>
          <a:prstGeom prst="rect">
            <a:avLst/>
          </a:prstGeom>
          <a:noFill/>
          <a:ln w="9525">
            <a:noFill/>
            <a:miter lim="800000"/>
            <a:headEnd/>
            <a:tailEnd/>
          </a:ln>
        </p:spPr>
        <p:txBody>
          <a:bodyPr>
            <a:prstTxWarp prst="textNoShape">
              <a:avLst/>
            </a:prstTxWarp>
            <a:spAutoFit/>
          </a:bodyPr>
          <a:lstStyle/>
          <a:p>
            <a:pPr indent="3175"/>
            <a:r>
              <a:rPr lang="en-US" sz="2400" dirty="0">
                <a:latin typeface="Candara"/>
              </a:rPr>
              <a:t>Convert a volume of 9.345 quarts to liters.</a:t>
            </a:r>
            <a:endParaRPr lang="en-US" sz="2400" i="1" dirty="0">
              <a:latin typeface="Candara"/>
            </a:endParaRPr>
          </a:p>
        </p:txBody>
      </p:sp>
      <p:sp>
        <p:nvSpPr>
          <p:cNvPr id="37" name="Text Box 5"/>
          <p:cNvSpPr txBox="1">
            <a:spLocks noChangeArrowheads="1"/>
          </p:cNvSpPr>
          <p:nvPr/>
        </p:nvSpPr>
        <p:spPr bwMode="auto">
          <a:xfrm>
            <a:off x="886786" y="1174955"/>
            <a:ext cx="9380933" cy="2092881"/>
          </a:xfrm>
          <a:prstGeom prst="rect">
            <a:avLst/>
          </a:prstGeom>
          <a:noFill/>
          <a:ln w="9525">
            <a:noFill/>
            <a:miter lim="800000"/>
            <a:headEnd/>
            <a:tailEnd/>
          </a:ln>
        </p:spPr>
        <p:txBody>
          <a:bodyPr wrap="square">
            <a:prstTxWarp prst="textNoShape">
              <a:avLst/>
            </a:prstTxWarp>
            <a:spAutoFit/>
          </a:bodyPr>
          <a:lstStyle/>
          <a:p>
            <a:pPr marL="457200" indent="-457200"/>
            <a:endParaRPr lang="en-US" sz="1000" dirty="0">
              <a:latin typeface="Candara"/>
            </a:endParaRPr>
          </a:p>
          <a:p>
            <a:pPr marL="457200" indent="-457200">
              <a:buFont typeface="Arial" pitchFamily="31" charset="0"/>
              <a:buAutoNum type="arabicPeriod"/>
            </a:pPr>
            <a:r>
              <a:rPr lang="en-US" sz="2400" dirty="0">
                <a:latin typeface="Candara"/>
              </a:rPr>
              <a:t>Start at the left with the value with one unit.</a:t>
            </a:r>
          </a:p>
          <a:p>
            <a:pPr marL="457200" indent="-457200">
              <a:buFont typeface="Arial" pitchFamily="31" charset="0"/>
              <a:buAutoNum type="arabicPeriod"/>
            </a:pPr>
            <a:r>
              <a:rPr lang="en-US" sz="2400" dirty="0">
                <a:latin typeface="Candara"/>
              </a:rPr>
              <a:t>Write the desired final unit at the right as the goal.</a:t>
            </a:r>
          </a:p>
          <a:p>
            <a:pPr marL="457200" indent="-457200">
              <a:buFont typeface="Arial" pitchFamily="31" charset="0"/>
              <a:buAutoNum type="arabicPeriod"/>
            </a:pPr>
            <a:r>
              <a:rPr lang="en-US" sz="2400" dirty="0">
                <a:latin typeface="Candara"/>
              </a:rPr>
              <a:t>Look for a conversion factor with both units.</a:t>
            </a:r>
          </a:p>
          <a:p>
            <a:pPr marL="457200" indent="-457200">
              <a:buFont typeface="Arial" pitchFamily="31" charset="0"/>
              <a:buAutoNum type="arabicPeriod"/>
            </a:pPr>
            <a:r>
              <a:rPr lang="en-US" sz="2400" dirty="0">
                <a:latin typeface="Candara"/>
              </a:rPr>
              <a:t>‘Flip’ the conversion factors so that units match diagonally.</a:t>
            </a:r>
          </a:p>
          <a:p>
            <a:pPr marL="457200" indent="-457200">
              <a:buFont typeface="Arial" pitchFamily="31" charset="0"/>
              <a:buAutoNum type="arabicPeriod"/>
            </a:pPr>
            <a:r>
              <a:rPr lang="en-US" sz="2400" dirty="0">
                <a:latin typeface="Candara"/>
              </a:rPr>
              <a:t>Check to see that the unit matches the goal</a:t>
            </a:r>
          </a:p>
        </p:txBody>
      </p:sp>
      <p:sp>
        <p:nvSpPr>
          <p:cNvPr id="19" name="TextBox 18">
            <a:extLst>
              <a:ext uri="{FF2B5EF4-FFF2-40B4-BE49-F238E27FC236}">
                <a16:creationId xmlns:a16="http://schemas.microsoft.com/office/drawing/2014/main" id="{68734B2B-721A-C148-9C79-2013D821A14B}"/>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4208506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1" y="0"/>
            <a:ext cx="11465734" cy="67073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74" y="-169"/>
            <a:ext cx="5339923" cy="646331"/>
          </a:xfrm>
          <a:prstGeom prst="rect">
            <a:avLst/>
          </a:prstGeom>
          <a:noFill/>
        </p:spPr>
        <p:txBody>
          <a:bodyPr wrap="none" rtlCol="0">
            <a:spAutoFit/>
          </a:bodyPr>
          <a:lstStyle/>
          <a:p>
            <a:pPr defTabSz="914400"/>
            <a:r>
              <a:rPr lang="en-US" sz="3600" b="1" dirty="0">
                <a:solidFill>
                  <a:prstClr val="white"/>
                </a:solidFill>
                <a:latin typeface="Candara"/>
                <a:cs typeface="Candara"/>
              </a:rPr>
              <a:t>Use more than one factor:</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0407" y="-2506"/>
            <a:ext cx="697500" cy="697500"/>
          </a:xfrm>
          <a:prstGeom prst="rect">
            <a:avLst/>
          </a:prstGeom>
        </p:spPr>
      </p:pic>
      <p:sp>
        <p:nvSpPr>
          <p:cNvPr id="16" name="Text Box 5"/>
          <p:cNvSpPr txBox="1">
            <a:spLocks noChangeArrowheads="1"/>
          </p:cNvSpPr>
          <p:nvPr/>
        </p:nvSpPr>
        <p:spPr bwMode="auto">
          <a:xfrm>
            <a:off x="243273" y="694995"/>
            <a:ext cx="8534400" cy="830997"/>
          </a:xfrm>
          <a:prstGeom prst="rect">
            <a:avLst/>
          </a:prstGeom>
          <a:noFill/>
          <a:ln w="9525">
            <a:noFill/>
            <a:miter lim="800000"/>
            <a:headEnd/>
            <a:tailEnd/>
          </a:ln>
        </p:spPr>
        <p:txBody>
          <a:bodyPr>
            <a:prstTxWarp prst="textNoShape">
              <a:avLst/>
            </a:prstTxWarp>
            <a:spAutoFit/>
          </a:bodyPr>
          <a:lstStyle/>
          <a:p>
            <a:pPr indent="3175"/>
            <a:r>
              <a:rPr lang="en-US" sz="2400" dirty="0">
                <a:latin typeface="Candara"/>
              </a:rPr>
              <a:t>A 4.00-quart sample of antifreeze weighs 9.26 pounds.</a:t>
            </a:r>
          </a:p>
          <a:p>
            <a:pPr indent="3175"/>
            <a:r>
              <a:rPr lang="en-US" sz="2400" i="1" dirty="0">
                <a:latin typeface="Candara"/>
              </a:rPr>
              <a:t>What is the density of the antifreeze in units of g/mL?</a:t>
            </a:r>
          </a:p>
        </p:txBody>
      </p:sp>
      <p:sp>
        <p:nvSpPr>
          <p:cNvPr id="37" name="Text Box 5"/>
          <p:cNvSpPr txBox="1">
            <a:spLocks noChangeArrowheads="1"/>
          </p:cNvSpPr>
          <p:nvPr/>
        </p:nvSpPr>
        <p:spPr bwMode="auto">
          <a:xfrm>
            <a:off x="886770" y="1512280"/>
            <a:ext cx="9700440" cy="2092881"/>
          </a:xfrm>
          <a:prstGeom prst="rect">
            <a:avLst/>
          </a:prstGeom>
          <a:noFill/>
          <a:ln w="9525">
            <a:noFill/>
            <a:miter lim="800000"/>
            <a:headEnd/>
            <a:tailEnd/>
          </a:ln>
        </p:spPr>
        <p:txBody>
          <a:bodyPr wrap="square">
            <a:prstTxWarp prst="textNoShape">
              <a:avLst/>
            </a:prstTxWarp>
            <a:spAutoFit/>
          </a:bodyPr>
          <a:lstStyle/>
          <a:p>
            <a:pPr marL="457200" indent="-457200"/>
            <a:endParaRPr lang="en-US" sz="1000" dirty="0">
              <a:latin typeface="Candara"/>
            </a:endParaRPr>
          </a:p>
          <a:p>
            <a:pPr marL="457200" indent="-457200">
              <a:buFont typeface="Arial" pitchFamily="31" charset="0"/>
              <a:buAutoNum type="arabicPeriod"/>
            </a:pPr>
            <a:r>
              <a:rPr lang="en-US" sz="2400" dirty="0">
                <a:latin typeface="Candara"/>
              </a:rPr>
              <a:t>Start at the left with the value with one unit.</a:t>
            </a:r>
          </a:p>
          <a:p>
            <a:pPr marL="457200" indent="-457200">
              <a:buFont typeface="Arial" pitchFamily="31" charset="0"/>
              <a:buAutoNum type="arabicPeriod"/>
            </a:pPr>
            <a:r>
              <a:rPr lang="en-US" sz="2400" dirty="0">
                <a:latin typeface="Candara"/>
              </a:rPr>
              <a:t>Write the desired final unit at the right as the goal.</a:t>
            </a:r>
          </a:p>
          <a:p>
            <a:pPr marL="457200" indent="-457200">
              <a:buFont typeface="Arial" pitchFamily="31" charset="0"/>
              <a:buAutoNum type="arabicPeriod"/>
            </a:pPr>
            <a:r>
              <a:rPr lang="en-US" sz="2400" dirty="0">
                <a:latin typeface="Candara"/>
              </a:rPr>
              <a:t>Look for a conversion factor with both units.</a:t>
            </a:r>
          </a:p>
          <a:p>
            <a:pPr marL="457200" indent="-457200">
              <a:buFont typeface="Arial" pitchFamily="31" charset="0"/>
              <a:buAutoNum type="arabicPeriod"/>
            </a:pPr>
            <a:r>
              <a:rPr lang="en-US" sz="2400" dirty="0">
                <a:latin typeface="Candara"/>
              </a:rPr>
              <a:t>‘Flip’ the conversion factors so that units match diagonally.</a:t>
            </a:r>
          </a:p>
          <a:p>
            <a:pPr marL="457200" indent="-457200">
              <a:buFont typeface="Arial" pitchFamily="31" charset="0"/>
              <a:buAutoNum type="arabicPeriod"/>
            </a:pPr>
            <a:r>
              <a:rPr lang="en-US" sz="2400" dirty="0">
                <a:latin typeface="Candara"/>
              </a:rPr>
              <a:t>Check to see that the unit matches the goal</a:t>
            </a:r>
          </a:p>
        </p:txBody>
      </p:sp>
      <p:sp>
        <p:nvSpPr>
          <p:cNvPr id="48" name="TextBox 47">
            <a:extLst>
              <a:ext uri="{FF2B5EF4-FFF2-40B4-BE49-F238E27FC236}">
                <a16:creationId xmlns:a16="http://schemas.microsoft.com/office/drawing/2014/main" id="{60F209CE-8F80-244C-B485-F5B8CDB50855}"/>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4169905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4" y="0"/>
            <a:ext cx="11476752" cy="681419"/>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87" y="-169"/>
            <a:ext cx="5575565" cy="646331"/>
          </a:xfrm>
          <a:prstGeom prst="rect">
            <a:avLst/>
          </a:prstGeom>
          <a:noFill/>
        </p:spPr>
        <p:txBody>
          <a:bodyPr wrap="none" rtlCol="0">
            <a:spAutoFit/>
          </a:bodyPr>
          <a:lstStyle/>
          <a:p>
            <a:pPr defTabSz="914400"/>
            <a:r>
              <a:rPr lang="en-US" sz="3600" b="1" dirty="0">
                <a:solidFill>
                  <a:prstClr val="white"/>
                </a:solidFill>
                <a:latin typeface="Candara"/>
                <a:cs typeface="Candara"/>
              </a:rPr>
              <a:t>Now with more complexity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1438" y="-2506"/>
            <a:ext cx="697500" cy="697500"/>
          </a:xfrm>
          <a:prstGeom prst="rect">
            <a:avLst/>
          </a:prstGeom>
        </p:spPr>
      </p:pic>
      <p:sp>
        <p:nvSpPr>
          <p:cNvPr id="16" name="Text Box 5"/>
          <p:cNvSpPr txBox="1">
            <a:spLocks noChangeArrowheads="1"/>
          </p:cNvSpPr>
          <p:nvPr/>
        </p:nvSpPr>
        <p:spPr bwMode="auto">
          <a:xfrm>
            <a:off x="243286" y="694994"/>
            <a:ext cx="10693044" cy="1569660"/>
          </a:xfrm>
          <a:prstGeom prst="rect">
            <a:avLst/>
          </a:prstGeom>
          <a:noFill/>
          <a:ln w="9525">
            <a:noFill/>
            <a:miter lim="800000"/>
            <a:headEnd/>
            <a:tailEnd/>
          </a:ln>
        </p:spPr>
        <p:txBody>
          <a:bodyPr wrap="square">
            <a:prstTxWarp prst="textNoShape">
              <a:avLst/>
            </a:prstTxWarp>
            <a:spAutoFit/>
          </a:bodyPr>
          <a:lstStyle/>
          <a:p>
            <a:pPr indent="3175"/>
            <a:r>
              <a:rPr lang="en-US" sz="2400" dirty="0">
                <a:latin typeface="Candara"/>
              </a:rPr>
              <a:t>When driven the 1250 km from Philadelphia to Atlanta, a Lamborghini </a:t>
            </a:r>
            <a:r>
              <a:rPr lang="en-US" sz="2400" dirty="0" err="1">
                <a:latin typeface="Candara"/>
              </a:rPr>
              <a:t>Aventador</a:t>
            </a:r>
            <a:r>
              <a:rPr lang="en-US" sz="2400" dirty="0">
                <a:latin typeface="Candara"/>
              </a:rPr>
              <a:t> Roadster uses 213 L of gas.</a:t>
            </a:r>
          </a:p>
          <a:p>
            <a:pPr marL="457200" indent="-457200">
              <a:buAutoNum type="alphaLcParenR"/>
            </a:pPr>
            <a:r>
              <a:rPr lang="en-US" sz="2400" i="1" dirty="0">
                <a:latin typeface="Candara"/>
              </a:rPr>
              <a:t>What is the average mileage of the roadster (mpg)?</a:t>
            </a:r>
          </a:p>
          <a:p>
            <a:pPr marL="457200" indent="-457200">
              <a:buAutoNum type="alphaLcParenR"/>
            </a:pPr>
            <a:r>
              <a:rPr lang="en-US" sz="2400" i="1" dirty="0">
                <a:latin typeface="Candara"/>
              </a:rPr>
              <a:t>What is the cost of the trip when gas costs $2.50 per gallon?</a:t>
            </a:r>
          </a:p>
        </p:txBody>
      </p:sp>
      <p:sp>
        <p:nvSpPr>
          <p:cNvPr id="37" name="TextBox 36">
            <a:extLst>
              <a:ext uri="{FF2B5EF4-FFF2-40B4-BE49-F238E27FC236}">
                <a16:creationId xmlns:a16="http://schemas.microsoft.com/office/drawing/2014/main" id="{BF0F8D03-F127-1A4A-9F2D-78926EA7B813}"/>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2469876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487768" cy="68118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4" y="-169"/>
            <a:ext cx="10027104" cy="646331"/>
          </a:xfrm>
          <a:prstGeom prst="rect">
            <a:avLst/>
          </a:prstGeom>
          <a:noFill/>
        </p:spPr>
        <p:txBody>
          <a:bodyPr wrap="none" rtlCol="0">
            <a:spAutoFit/>
          </a:bodyPr>
          <a:lstStyle/>
          <a:p>
            <a:pPr defTabSz="914400"/>
            <a:r>
              <a:rPr lang="en-US" sz="3600" b="1" dirty="0">
                <a:solidFill>
                  <a:prstClr val="white"/>
                </a:solidFill>
                <a:latin typeface="Candara"/>
                <a:cs typeface="Candara"/>
              </a:rPr>
              <a:t>Changing both units: numerator and denominator</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3472" y="-2506"/>
            <a:ext cx="697500" cy="697500"/>
          </a:xfrm>
          <a:prstGeom prst="rect">
            <a:avLst/>
          </a:prstGeom>
        </p:spPr>
      </p:pic>
      <p:sp>
        <p:nvSpPr>
          <p:cNvPr id="16" name="Text Box 5"/>
          <p:cNvSpPr txBox="1">
            <a:spLocks noChangeArrowheads="1"/>
          </p:cNvSpPr>
          <p:nvPr/>
        </p:nvSpPr>
        <p:spPr bwMode="auto">
          <a:xfrm>
            <a:off x="254304" y="787345"/>
            <a:ext cx="8534400" cy="830997"/>
          </a:xfrm>
          <a:prstGeom prst="rect">
            <a:avLst/>
          </a:prstGeom>
          <a:noFill/>
          <a:ln w="9525">
            <a:noFill/>
            <a:miter lim="800000"/>
            <a:headEnd/>
            <a:tailEnd/>
          </a:ln>
        </p:spPr>
        <p:txBody>
          <a:bodyPr>
            <a:prstTxWarp prst="textNoShape">
              <a:avLst/>
            </a:prstTxWarp>
            <a:spAutoFit/>
          </a:bodyPr>
          <a:lstStyle/>
          <a:p>
            <a:r>
              <a:rPr lang="en-US" sz="2400" dirty="0">
                <a:latin typeface="Candara"/>
              </a:rPr>
              <a:t>The average speed of a nitrogen molecule in air at 25°C is 515 m/s.</a:t>
            </a:r>
            <a:br>
              <a:rPr lang="en-US" sz="2400" dirty="0">
                <a:latin typeface="Candara"/>
              </a:rPr>
            </a:br>
            <a:r>
              <a:rPr lang="en-US" sz="2400" i="1" dirty="0">
                <a:latin typeface="Candara"/>
              </a:rPr>
              <a:t>Convert this speed to miles/hour.</a:t>
            </a:r>
          </a:p>
        </p:txBody>
      </p:sp>
      <p:sp>
        <p:nvSpPr>
          <p:cNvPr id="35" name="TextBox 34">
            <a:extLst>
              <a:ext uri="{FF2B5EF4-FFF2-40B4-BE49-F238E27FC236}">
                <a16:creationId xmlns:a16="http://schemas.microsoft.com/office/drawing/2014/main" id="{B79EDFFA-1901-A349-BCFA-2B6ACF2E8F8D}"/>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861593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 y="0"/>
            <a:ext cx="11487767" cy="669099"/>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3289" y="-169"/>
            <a:ext cx="5342553" cy="646331"/>
          </a:xfrm>
          <a:prstGeom prst="rect">
            <a:avLst/>
          </a:prstGeom>
          <a:noFill/>
        </p:spPr>
        <p:txBody>
          <a:bodyPr wrap="none" rtlCol="0">
            <a:spAutoFit/>
          </a:bodyPr>
          <a:lstStyle/>
          <a:p>
            <a:pPr defTabSz="914400"/>
            <a:r>
              <a:rPr lang="en-US" sz="3600" b="1" dirty="0">
                <a:solidFill>
                  <a:prstClr val="white"/>
                </a:solidFill>
                <a:latin typeface="Candara"/>
                <a:cs typeface="Candara"/>
              </a:rPr>
              <a:t>Cubing conversion factors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5" y="-2506"/>
            <a:ext cx="697500" cy="697500"/>
          </a:xfrm>
          <a:prstGeom prst="rect">
            <a:avLst/>
          </a:prstGeom>
        </p:spPr>
      </p:pic>
      <p:sp>
        <p:nvSpPr>
          <p:cNvPr id="16" name="Text Box 5"/>
          <p:cNvSpPr txBox="1">
            <a:spLocks noChangeArrowheads="1"/>
          </p:cNvSpPr>
          <p:nvPr/>
        </p:nvSpPr>
        <p:spPr bwMode="auto">
          <a:xfrm>
            <a:off x="243288" y="694995"/>
            <a:ext cx="10343922" cy="830997"/>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What is the mass (g) of a piece of gold that’s 2 inches on each side?</a:t>
            </a:r>
          </a:p>
          <a:p>
            <a:r>
              <a:rPr lang="en-US" sz="2400" dirty="0">
                <a:latin typeface="Candara"/>
              </a:rPr>
              <a:t>The density of gold is 19.3 g/cm</a:t>
            </a:r>
            <a:r>
              <a:rPr lang="en-US" sz="2800" baseline="30000" dirty="0">
                <a:latin typeface="Candara"/>
              </a:rPr>
              <a:t>3</a:t>
            </a:r>
            <a:r>
              <a:rPr lang="en-US" sz="2400" dirty="0">
                <a:latin typeface="Candara"/>
              </a:rPr>
              <a:t>.</a:t>
            </a:r>
          </a:p>
        </p:txBody>
      </p:sp>
      <p:sp>
        <p:nvSpPr>
          <p:cNvPr id="26" name="TextBox 25">
            <a:extLst>
              <a:ext uri="{FF2B5EF4-FFF2-40B4-BE49-F238E27FC236}">
                <a16:creationId xmlns:a16="http://schemas.microsoft.com/office/drawing/2014/main" id="{D39A98A2-6981-0E42-AA2F-6D0E0A5E3996}"/>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72131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8" y="0"/>
            <a:ext cx="11476751" cy="653277"/>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5" y="-169"/>
            <a:ext cx="2247505" cy="646331"/>
          </a:xfrm>
          <a:prstGeom prst="rect">
            <a:avLst/>
          </a:prstGeom>
          <a:noFill/>
        </p:spPr>
        <p:txBody>
          <a:bodyPr wrap="none" rtlCol="0">
            <a:spAutoFit/>
          </a:bodyPr>
          <a:lstStyle/>
          <a:p>
            <a:pPr defTabSz="914400"/>
            <a:r>
              <a:rPr lang="en-US" sz="3600" b="1" dirty="0">
                <a:solidFill>
                  <a:prstClr val="white"/>
                </a:solidFill>
                <a:latin typeface="Candara"/>
                <a:cs typeface="Candara"/>
              </a:rPr>
              <a:t>Try cubing</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5" y="-2506"/>
            <a:ext cx="697500" cy="697500"/>
          </a:xfrm>
          <a:prstGeom prst="rect">
            <a:avLst/>
          </a:prstGeom>
        </p:spPr>
      </p:pic>
      <p:sp>
        <p:nvSpPr>
          <p:cNvPr id="16" name="Text Box 5"/>
          <p:cNvSpPr txBox="1">
            <a:spLocks noChangeArrowheads="1"/>
          </p:cNvSpPr>
          <p:nvPr/>
        </p:nvSpPr>
        <p:spPr bwMode="auto">
          <a:xfrm>
            <a:off x="254303" y="694995"/>
            <a:ext cx="9793079" cy="461665"/>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The Earth’s oceans contain 1.36x10</a:t>
            </a:r>
            <a:r>
              <a:rPr lang="en-US" sz="2400" baseline="30000" dirty="0">
                <a:latin typeface="Candara"/>
              </a:rPr>
              <a:t>9</a:t>
            </a:r>
            <a:r>
              <a:rPr lang="en-US" sz="2400" dirty="0">
                <a:latin typeface="Candara"/>
              </a:rPr>
              <a:t> km</a:t>
            </a:r>
            <a:r>
              <a:rPr lang="en-US" sz="2400" baseline="30000" dirty="0">
                <a:latin typeface="Candara"/>
              </a:rPr>
              <a:t>3</a:t>
            </a:r>
            <a:r>
              <a:rPr lang="en-US" sz="2400" dirty="0">
                <a:latin typeface="Candara"/>
              </a:rPr>
              <a:t> of water. Convert that to liters!</a:t>
            </a:r>
          </a:p>
        </p:txBody>
      </p:sp>
      <p:sp>
        <p:nvSpPr>
          <p:cNvPr id="35" name="TextBox 34">
            <a:extLst>
              <a:ext uri="{FF2B5EF4-FFF2-40B4-BE49-F238E27FC236}">
                <a16:creationId xmlns:a16="http://schemas.microsoft.com/office/drawing/2014/main" id="{B4C71F59-7C2F-E34D-8FDD-EDAF83E25F5D}"/>
              </a:ext>
            </a:extLst>
          </p:cNvPr>
          <p:cNvSpPr txBox="1"/>
          <p:nvPr/>
        </p:nvSpPr>
        <p:spPr>
          <a:xfrm>
            <a:off x="14691" y="6550224"/>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67010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611236" cy="678488"/>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2" y="-169"/>
            <a:ext cx="3956882" cy="646331"/>
          </a:xfrm>
          <a:prstGeom prst="rect">
            <a:avLst/>
          </a:prstGeom>
          <a:noFill/>
        </p:spPr>
        <p:txBody>
          <a:bodyPr wrap="none" rtlCol="0">
            <a:spAutoFit/>
          </a:bodyPr>
          <a:lstStyle/>
          <a:p>
            <a:r>
              <a:rPr lang="en-US" sz="3600" b="1" dirty="0">
                <a:solidFill>
                  <a:prstClr val="white"/>
                </a:solidFill>
                <a:latin typeface="Candara"/>
                <a:cs typeface="Candara"/>
              </a:rPr>
              <a:t>The Enlightenment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9" y="-2506"/>
            <a:ext cx="697500" cy="697500"/>
          </a:xfrm>
          <a:prstGeom prst="rect">
            <a:avLst/>
          </a:prstGeom>
        </p:spPr>
      </p:pic>
      <p:sp>
        <p:nvSpPr>
          <p:cNvPr id="11" name="Text Box 3"/>
          <p:cNvSpPr txBox="1">
            <a:spLocks noChangeArrowheads="1"/>
          </p:cNvSpPr>
          <p:nvPr/>
        </p:nvSpPr>
        <p:spPr bwMode="auto">
          <a:xfrm>
            <a:off x="245072" y="979995"/>
            <a:ext cx="8315756" cy="1569660"/>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During the Enlightenment (1600s to 1800) the Western world rediscovered the works of philosophers of the ancient world (Greek, Arabic, Asian) who had developed </a:t>
            </a:r>
            <a:r>
              <a:rPr lang="en-US" sz="2400" b="1" dirty="0">
                <a:latin typeface="Candara"/>
              </a:rPr>
              <a:t>logic </a:t>
            </a:r>
            <a:r>
              <a:rPr lang="en-US" sz="2400" dirty="0">
                <a:latin typeface="Candara"/>
              </a:rPr>
              <a:t>and</a:t>
            </a:r>
            <a:br>
              <a:rPr lang="en-US" sz="2400" dirty="0">
                <a:latin typeface="Candara"/>
              </a:rPr>
            </a:br>
            <a:r>
              <a:rPr lang="en-US" sz="2400" b="1" dirty="0">
                <a:latin typeface="Candara"/>
              </a:rPr>
              <a:t>experimentation</a:t>
            </a:r>
            <a:r>
              <a:rPr lang="en-US" sz="2400" dirty="0">
                <a:latin typeface="Candara"/>
              </a:rPr>
              <a:t>.</a:t>
            </a:r>
            <a:endParaRPr lang="en-US" sz="2400" b="1" dirty="0">
              <a:latin typeface="Candara"/>
            </a:endParaRPr>
          </a:p>
        </p:txBody>
      </p:sp>
      <p:pic>
        <p:nvPicPr>
          <p:cNvPr id="12" name="Picture 11" descr="800px-Aristotle_Altemps_Inv857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799" y="854349"/>
            <a:ext cx="2438400" cy="3264408"/>
          </a:xfrm>
          <a:prstGeom prst="rect">
            <a:avLst/>
          </a:prstGeom>
        </p:spPr>
      </p:pic>
      <p:sp>
        <p:nvSpPr>
          <p:cNvPr id="14" name="TextBox 13"/>
          <p:cNvSpPr txBox="1"/>
          <p:nvPr/>
        </p:nvSpPr>
        <p:spPr>
          <a:xfrm>
            <a:off x="9765643" y="3613270"/>
            <a:ext cx="1143262" cy="400110"/>
          </a:xfrm>
          <a:prstGeom prst="rect">
            <a:avLst/>
          </a:prstGeom>
          <a:solidFill>
            <a:schemeClr val="tx1">
              <a:lumMod val="50000"/>
              <a:lumOff val="50000"/>
              <a:alpha val="69000"/>
            </a:schemeClr>
          </a:solidFill>
        </p:spPr>
        <p:txBody>
          <a:bodyPr wrap="none" rtlCol="0">
            <a:spAutoFit/>
          </a:bodyPr>
          <a:lstStyle/>
          <a:p>
            <a:r>
              <a:rPr lang="en-US" sz="2000" b="1" dirty="0">
                <a:solidFill>
                  <a:schemeClr val="bg1"/>
                </a:solidFill>
                <a:latin typeface="Candara"/>
                <a:cs typeface="Candara"/>
              </a:rPr>
              <a:t>Aristotle</a:t>
            </a:r>
          </a:p>
        </p:txBody>
      </p:sp>
      <p:pic>
        <p:nvPicPr>
          <p:cNvPr id="15" name="Picture 14" descr="joseph-wright-experiment-with-the-air-pump.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616" y="3410761"/>
            <a:ext cx="4478205" cy="3305729"/>
          </a:xfrm>
          <a:prstGeom prst="rect">
            <a:avLst/>
          </a:prstGeom>
        </p:spPr>
      </p:pic>
      <p:sp>
        <p:nvSpPr>
          <p:cNvPr id="16" name="TextBox 15"/>
          <p:cNvSpPr txBox="1"/>
          <p:nvPr/>
        </p:nvSpPr>
        <p:spPr>
          <a:xfrm>
            <a:off x="4792508" y="4889637"/>
            <a:ext cx="6954011" cy="1569660"/>
          </a:xfrm>
          <a:prstGeom prst="rect">
            <a:avLst/>
          </a:prstGeom>
          <a:noFill/>
        </p:spPr>
        <p:txBody>
          <a:bodyPr wrap="square" rtlCol="0">
            <a:spAutoFit/>
          </a:bodyPr>
          <a:lstStyle/>
          <a:p>
            <a:r>
              <a:rPr lang="en-US" sz="2400" dirty="0">
                <a:latin typeface="Candara"/>
              </a:rPr>
              <a:t>Scientists like Bacon, Newton, Hooke, </a:t>
            </a:r>
            <a:r>
              <a:rPr lang="en-US" sz="2400" b="1" dirty="0">
                <a:latin typeface="Candara"/>
              </a:rPr>
              <a:t>Boyle</a:t>
            </a:r>
            <a:r>
              <a:rPr lang="en-US" sz="2400" dirty="0">
                <a:latin typeface="Candara"/>
              </a:rPr>
              <a:t>, Faraday, Wright, </a:t>
            </a:r>
            <a:r>
              <a:rPr lang="en-US" sz="2400" b="1" dirty="0">
                <a:latin typeface="Candara"/>
              </a:rPr>
              <a:t>Lavoisier</a:t>
            </a:r>
            <a:r>
              <a:rPr lang="en-US" sz="2400" dirty="0">
                <a:latin typeface="Candara"/>
              </a:rPr>
              <a:t> and others married logic with </a:t>
            </a:r>
            <a:r>
              <a:rPr lang="en-US" sz="2400" b="1" u="sng" dirty="0">
                <a:latin typeface="Candara"/>
              </a:rPr>
              <a:t>experimentation</a:t>
            </a:r>
            <a:r>
              <a:rPr lang="en-US" sz="2400" dirty="0">
                <a:latin typeface="Candara"/>
              </a:rPr>
              <a:t> to ask and answer questions about the ‘invisible’ forces of the natural world. </a:t>
            </a:r>
          </a:p>
        </p:txBody>
      </p:sp>
      <p:sp>
        <p:nvSpPr>
          <p:cNvPr id="17" name="TextBox 16"/>
          <p:cNvSpPr txBox="1"/>
          <p:nvPr/>
        </p:nvSpPr>
        <p:spPr>
          <a:xfrm>
            <a:off x="314016" y="6241144"/>
            <a:ext cx="3697744" cy="400110"/>
          </a:xfrm>
          <a:prstGeom prst="rect">
            <a:avLst/>
          </a:prstGeom>
          <a:noFill/>
        </p:spPr>
        <p:txBody>
          <a:bodyPr wrap="none" rtlCol="0">
            <a:spAutoFit/>
          </a:bodyPr>
          <a:lstStyle/>
          <a:p>
            <a:r>
              <a:rPr lang="en-US" sz="2000" b="1" dirty="0">
                <a:solidFill>
                  <a:schemeClr val="bg1"/>
                </a:solidFill>
                <a:latin typeface="Candara"/>
                <a:cs typeface="Candara"/>
              </a:rPr>
              <a:t>Wright’s gas pump experiments</a:t>
            </a:r>
          </a:p>
        </p:txBody>
      </p:sp>
    </p:spTree>
    <p:extLst>
      <p:ext uri="{BB962C8B-B14F-4D97-AF65-F5344CB8AC3E}">
        <p14:creationId xmlns:p14="http://schemas.microsoft.com/office/powerpoint/2010/main" val="33804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 y="0"/>
            <a:ext cx="11608107"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2621230" cy="646331"/>
          </a:xfrm>
          <a:prstGeom prst="rect">
            <a:avLst/>
          </a:prstGeom>
          <a:noFill/>
        </p:spPr>
        <p:txBody>
          <a:bodyPr wrap="none" rtlCol="0">
            <a:spAutoFit/>
          </a:bodyPr>
          <a:lstStyle/>
          <a:p>
            <a:pPr defTabSz="914400"/>
            <a:r>
              <a:rPr lang="en-US" sz="3600" b="1" dirty="0">
                <a:solidFill>
                  <a:prstClr val="white"/>
                </a:solidFill>
                <a:latin typeface="Candara"/>
                <a:cs typeface="Candara"/>
              </a:rPr>
              <a:t>1.5: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5" y="-2506"/>
            <a:ext cx="697500" cy="697500"/>
          </a:xfrm>
          <a:prstGeom prst="rect">
            <a:avLst/>
          </a:prstGeom>
        </p:spPr>
      </p:pic>
      <p:sp>
        <p:nvSpPr>
          <p:cNvPr id="16" name="Text Box 5"/>
          <p:cNvSpPr txBox="1">
            <a:spLocks noChangeArrowheads="1"/>
          </p:cNvSpPr>
          <p:nvPr/>
        </p:nvSpPr>
        <p:spPr bwMode="auto">
          <a:xfrm>
            <a:off x="223307" y="694995"/>
            <a:ext cx="11279148" cy="461665"/>
          </a:xfrm>
          <a:prstGeom prst="rect">
            <a:avLst/>
          </a:prstGeom>
          <a:noFill/>
          <a:ln w="9525">
            <a:noFill/>
            <a:miter lim="800000"/>
            <a:headEnd/>
            <a:tailEnd/>
          </a:ln>
        </p:spPr>
        <p:txBody>
          <a:bodyPr wrap="square">
            <a:prstTxWarp prst="textNoShape">
              <a:avLst/>
            </a:prstTxWarp>
            <a:spAutoFit/>
          </a:bodyPr>
          <a:lstStyle/>
          <a:p>
            <a:pPr marL="457200" indent="-457200">
              <a:buAutoNum type="arabicParenBoth"/>
            </a:pPr>
            <a:r>
              <a:rPr lang="en-US" sz="2400" dirty="0">
                <a:latin typeface="Candara"/>
              </a:rPr>
              <a:t>Create conversion factors from word problems and balanced chemical equations?</a:t>
            </a:r>
          </a:p>
        </p:txBody>
      </p:sp>
      <p:sp>
        <p:nvSpPr>
          <p:cNvPr id="35" name="Text Box 5"/>
          <p:cNvSpPr txBox="1">
            <a:spLocks noChangeArrowheads="1"/>
          </p:cNvSpPr>
          <p:nvPr/>
        </p:nvSpPr>
        <p:spPr bwMode="auto">
          <a:xfrm>
            <a:off x="223307" y="3379216"/>
            <a:ext cx="11279148" cy="461665"/>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(3) Set up railroad tracks, using units to create a conversion process?</a:t>
            </a:r>
          </a:p>
        </p:txBody>
      </p:sp>
      <p:sp>
        <p:nvSpPr>
          <p:cNvPr id="36" name="Text Box 5"/>
          <p:cNvSpPr txBox="1">
            <a:spLocks noChangeArrowheads="1"/>
          </p:cNvSpPr>
          <p:nvPr/>
        </p:nvSpPr>
        <p:spPr bwMode="auto">
          <a:xfrm>
            <a:off x="223307" y="4616665"/>
            <a:ext cx="11608106" cy="461665"/>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(4) Remember to cube both units and numbers when cubing lengths to create volumes?</a:t>
            </a:r>
          </a:p>
        </p:txBody>
      </p:sp>
      <p:sp>
        <p:nvSpPr>
          <p:cNvPr id="37" name="Text Box 5"/>
          <p:cNvSpPr txBox="1">
            <a:spLocks noChangeArrowheads="1"/>
          </p:cNvSpPr>
          <p:nvPr/>
        </p:nvSpPr>
        <p:spPr bwMode="auto">
          <a:xfrm>
            <a:off x="223307" y="1932444"/>
            <a:ext cx="11279148" cy="830997"/>
          </a:xfrm>
          <a:prstGeom prst="rect">
            <a:avLst/>
          </a:prstGeom>
          <a:noFill/>
          <a:ln w="9525">
            <a:noFill/>
            <a:miter lim="800000"/>
            <a:headEnd/>
            <a:tailEnd/>
          </a:ln>
        </p:spPr>
        <p:txBody>
          <a:bodyPr wrap="square">
            <a:prstTxWarp prst="textNoShape">
              <a:avLst/>
            </a:prstTxWarp>
            <a:spAutoFit/>
          </a:bodyPr>
          <a:lstStyle/>
          <a:p>
            <a:r>
              <a:rPr lang="en-US" sz="2400" dirty="0">
                <a:latin typeface="Candara"/>
              </a:rPr>
              <a:t>(2) Create a problem-solving strategy by identifying conversion factors and ordering        </a:t>
            </a:r>
          </a:p>
          <a:p>
            <a:r>
              <a:rPr lang="en-US" sz="2400" dirty="0">
                <a:latin typeface="Candara"/>
              </a:rPr>
              <a:t>       them to convert units from given to requested.</a:t>
            </a:r>
          </a:p>
        </p:txBody>
      </p:sp>
    </p:spTree>
    <p:extLst>
      <p:ext uri="{BB962C8B-B14F-4D97-AF65-F5344CB8AC3E}">
        <p14:creationId xmlns:p14="http://schemas.microsoft.com/office/powerpoint/2010/main" val="1877768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427541"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1.5: Assignments</a:t>
            </a:r>
          </a:p>
        </p:txBody>
      </p:sp>
      <p:sp>
        <p:nvSpPr>
          <p:cNvPr id="8" name="TextBox 7"/>
          <p:cNvSpPr txBox="1"/>
          <p:nvPr/>
        </p:nvSpPr>
        <p:spPr>
          <a:xfrm>
            <a:off x="292918" y="980515"/>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1.5</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770549"/>
            <a:ext cx="11209092" cy="461665"/>
          </a:xfrm>
          <a:prstGeom prst="rect">
            <a:avLst/>
          </a:prstGeom>
          <a:noFill/>
        </p:spPr>
        <p:txBody>
          <a:bodyPr wrap="square" rtlCol="0">
            <a:spAutoFit/>
          </a:bodyPr>
          <a:lstStyle/>
          <a:p>
            <a:pPr marL="52388" lvl="1"/>
            <a:r>
              <a:rPr lang="en-US" sz="2400" b="1" dirty="0">
                <a:latin typeface="Candara"/>
                <a:cs typeface="Candara"/>
              </a:rPr>
              <a:t>Canvas: HW set 1, problems 11 - 16</a:t>
            </a:r>
            <a:endParaRPr lang="en-US" sz="6600" b="1" dirty="0">
              <a:latin typeface="Candara"/>
              <a:cs typeface="Candara"/>
            </a:endParaRPr>
          </a:p>
        </p:txBody>
      </p:sp>
      <p:sp>
        <p:nvSpPr>
          <p:cNvPr id="9" name="TextBox 8">
            <a:extLst>
              <a:ext uri="{FF2B5EF4-FFF2-40B4-BE49-F238E27FC236}">
                <a16:creationId xmlns:a16="http://schemas.microsoft.com/office/drawing/2014/main" id="{E8BC1D28-F30F-284D-B540-80A4128DDB42}"/>
              </a:ext>
            </a:extLst>
          </p:cNvPr>
          <p:cNvSpPr txBox="1"/>
          <p:nvPr/>
        </p:nvSpPr>
        <p:spPr>
          <a:xfrm>
            <a:off x="292918" y="2551037"/>
            <a:ext cx="11209092" cy="4031873"/>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b="1" dirty="0">
              <a:latin typeface="Candara"/>
              <a:cs typeface="Candara"/>
            </a:endParaRPr>
          </a:p>
          <a:p>
            <a:pPr marL="463550" indent="-452438">
              <a:buFont typeface="Arial" panose="020B0604020202020204" pitchFamily="34" charset="0"/>
              <a:buChar char="•"/>
            </a:pPr>
            <a:r>
              <a:rPr lang="en-US" sz="2400" dirty="0">
                <a:latin typeface="Candara"/>
                <a:cs typeface="Candara"/>
              </a:rPr>
              <a:t>‘Understanding conversion factors’  (Tyler DeWitt)</a:t>
            </a:r>
            <a:br>
              <a:rPr lang="en-US" sz="2400" dirty="0">
                <a:latin typeface="Candara"/>
                <a:cs typeface="Candara"/>
              </a:rPr>
            </a:br>
            <a:r>
              <a:rPr lang="en-US" sz="2400" dirty="0">
                <a:latin typeface="Candara"/>
                <a:cs typeface="Candara"/>
                <a:hlinkClick r:id="rId3"/>
              </a:rPr>
              <a:t>https://www.youtube.com/watch?v=HZ9weUkSdoY</a:t>
            </a:r>
            <a:r>
              <a:rPr lang="en-US" sz="2400" dirty="0">
                <a:latin typeface="Candara"/>
                <a:cs typeface="Candara"/>
              </a:rPr>
              <a:t> </a:t>
            </a:r>
          </a:p>
          <a:p>
            <a:pPr marL="463550" indent="-452438">
              <a:buFont typeface="Arial" panose="020B0604020202020204" pitchFamily="34" charset="0"/>
              <a:buChar char="•"/>
            </a:pPr>
            <a:endParaRPr lang="en-US" sz="1000" dirty="0">
              <a:latin typeface="Candara"/>
              <a:cs typeface="Candara"/>
            </a:endParaRPr>
          </a:p>
          <a:p>
            <a:pPr marL="463550" indent="-452438">
              <a:buFont typeface="Arial" panose="020B0604020202020204" pitchFamily="34" charset="0"/>
              <a:buChar char="•"/>
            </a:pPr>
            <a:r>
              <a:rPr lang="en-US" sz="2400" dirty="0">
                <a:latin typeface="Candara"/>
                <a:cs typeface="Candara"/>
              </a:rPr>
              <a:t>‘Converting units with conversion factors' (Tyler DeWitt)</a:t>
            </a:r>
            <a:br>
              <a:rPr lang="en-US" sz="2400" dirty="0">
                <a:latin typeface="Candara"/>
                <a:cs typeface="Candara"/>
              </a:rPr>
            </a:br>
            <a:r>
              <a:rPr lang="en-US" sz="2400" dirty="0">
                <a:latin typeface="Candara"/>
                <a:cs typeface="Candara"/>
                <a:hlinkClick r:id="rId4"/>
              </a:rPr>
              <a:t>https://www.youtube.com/watch?v=7N0lRJLwpPI</a:t>
            </a:r>
            <a:r>
              <a:rPr lang="en-US" sz="2400" dirty="0">
                <a:latin typeface="Candara"/>
                <a:cs typeface="Candara"/>
              </a:rPr>
              <a:t> </a:t>
            </a:r>
            <a:br>
              <a:rPr lang="en-US" sz="1000" dirty="0">
                <a:latin typeface="Candara"/>
                <a:cs typeface="Candara"/>
              </a:rPr>
            </a:br>
            <a:endParaRPr lang="en-US" sz="1000" dirty="0">
              <a:latin typeface="Candara"/>
              <a:cs typeface="Candara"/>
            </a:endParaRPr>
          </a:p>
          <a:p>
            <a:pPr marL="354012" indent="-342900">
              <a:buFont typeface="Arial" panose="020B0604020202020204" pitchFamily="34" charset="0"/>
              <a:buChar char="•"/>
            </a:pPr>
            <a:r>
              <a:rPr lang="en-US" sz="2400" dirty="0">
                <a:latin typeface="Candara"/>
                <a:cs typeface="Candara"/>
              </a:rPr>
              <a:t>‘Converting units with multiple conversion factors’  (Tyler Dewitt)</a:t>
            </a:r>
            <a:br>
              <a:rPr lang="en-US" sz="2400" dirty="0">
                <a:latin typeface="Candara"/>
                <a:cs typeface="Candara"/>
              </a:rPr>
            </a:br>
            <a:r>
              <a:rPr lang="en-US" sz="2400" dirty="0">
                <a:latin typeface="Candara"/>
                <a:cs typeface="Candara"/>
                <a:hlinkClick r:id="rId5"/>
              </a:rPr>
              <a:t>https://www.youtube.com/watch?v=LdZ00OFAfaQ</a:t>
            </a:r>
            <a:r>
              <a:rPr lang="en-US" sz="2400" dirty="0">
                <a:latin typeface="Candara"/>
                <a:cs typeface="Candara"/>
              </a:rPr>
              <a:t> </a:t>
            </a:r>
          </a:p>
          <a:p>
            <a:pPr marL="11112"/>
            <a:endParaRPr lang="en-US" sz="1000" dirty="0">
              <a:latin typeface="Candara"/>
              <a:cs typeface="Candara"/>
            </a:endParaRPr>
          </a:p>
          <a:p>
            <a:pPr marL="354012" indent="-342900">
              <a:buFont typeface="Arial" panose="020B0604020202020204" pitchFamily="34" charset="0"/>
              <a:buChar char="•"/>
            </a:pPr>
            <a:r>
              <a:rPr lang="en-US" sz="2400" dirty="0">
                <a:latin typeface="Candara"/>
                <a:cs typeface="Candara"/>
              </a:rPr>
              <a:t>‘The factor-label method’  (Bozeman Science)</a:t>
            </a:r>
            <a:br>
              <a:rPr lang="en-US" sz="2400" dirty="0">
                <a:latin typeface="Candara"/>
                <a:cs typeface="Candara"/>
              </a:rPr>
            </a:br>
            <a:r>
              <a:rPr lang="en-US" sz="2400" dirty="0">
                <a:latin typeface="Candara"/>
                <a:cs typeface="Candara"/>
                <a:hlinkClick r:id="rId6"/>
              </a:rPr>
              <a:t>https://www.youtube.com/watch?v=UBzVf8XeMYA</a:t>
            </a:r>
            <a:r>
              <a:rPr lang="en-US" sz="2400" dirty="0">
                <a:latin typeface="Candara"/>
                <a:cs typeface="Candara"/>
              </a:rPr>
              <a:t> </a:t>
            </a:r>
          </a:p>
        </p:txBody>
      </p:sp>
    </p:spTree>
    <p:extLst>
      <p:ext uri="{BB962C8B-B14F-4D97-AF65-F5344CB8AC3E}">
        <p14:creationId xmlns:p14="http://schemas.microsoft.com/office/powerpoint/2010/main" val="947944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 y="0"/>
            <a:ext cx="11476750"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54306" y="-169"/>
            <a:ext cx="9127820" cy="646331"/>
          </a:xfrm>
          <a:prstGeom prst="rect">
            <a:avLst/>
          </a:prstGeom>
          <a:noFill/>
        </p:spPr>
        <p:txBody>
          <a:bodyPr wrap="none" rtlCol="0">
            <a:spAutoFit/>
          </a:bodyPr>
          <a:lstStyle/>
          <a:p>
            <a:pPr defTabSz="914400"/>
            <a:r>
              <a:rPr lang="en-US" sz="3600" b="1" dirty="0">
                <a:solidFill>
                  <a:prstClr val="white"/>
                </a:solidFill>
                <a:latin typeface="Candara"/>
                <a:cs typeface="Candara"/>
              </a:rPr>
              <a:t>Module 1, Essential ideas and skills: key terms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456" y="-2506"/>
            <a:ext cx="697500" cy="697500"/>
          </a:xfrm>
          <a:prstGeom prst="rect">
            <a:avLst/>
          </a:prstGeom>
        </p:spPr>
      </p:pic>
      <p:sp>
        <p:nvSpPr>
          <p:cNvPr id="7" name="Text Box 5"/>
          <p:cNvSpPr txBox="1">
            <a:spLocks noChangeArrowheads="1"/>
          </p:cNvSpPr>
          <p:nvPr/>
        </p:nvSpPr>
        <p:spPr bwMode="auto">
          <a:xfrm>
            <a:off x="254306" y="694995"/>
            <a:ext cx="3267520" cy="6494085"/>
          </a:xfrm>
          <a:prstGeom prst="rect">
            <a:avLst/>
          </a:prstGeom>
          <a:noFill/>
          <a:ln w="9525">
            <a:noFill/>
            <a:miter lim="800000"/>
            <a:headEnd/>
            <a:tailEnd/>
          </a:ln>
        </p:spPr>
        <p:txBody>
          <a:bodyPr wrap="square">
            <a:prstTxWarp prst="textNoShape">
              <a:avLst/>
            </a:prstTxWarp>
            <a:spAutoFit/>
          </a:bodyPr>
          <a:lstStyle/>
          <a:p>
            <a:pPr indent="3175"/>
            <a:r>
              <a:rPr lang="en-US" sz="2000" dirty="0">
                <a:latin typeface="Candara"/>
              </a:rPr>
              <a:t>accuracy</a:t>
            </a:r>
          </a:p>
          <a:p>
            <a:pPr indent="3175"/>
            <a:r>
              <a:rPr lang="en-US" sz="2000" dirty="0">
                <a:latin typeface="Candara"/>
              </a:rPr>
              <a:t>atom</a:t>
            </a:r>
          </a:p>
          <a:p>
            <a:pPr indent="3175"/>
            <a:r>
              <a:rPr lang="en-US" sz="2000" dirty="0">
                <a:latin typeface="Candara"/>
              </a:rPr>
              <a:t>Celsius</a:t>
            </a:r>
          </a:p>
          <a:p>
            <a:pPr indent="3175"/>
            <a:r>
              <a:rPr lang="en-US" sz="2000" dirty="0">
                <a:latin typeface="Candara"/>
              </a:rPr>
              <a:t>chemical change</a:t>
            </a:r>
          </a:p>
          <a:p>
            <a:pPr indent="3175"/>
            <a:r>
              <a:rPr lang="en-US" sz="2000" dirty="0">
                <a:latin typeface="Candara"/>
              </a:rPr>
              <a:t>chemical property</a:t>
            </a:r>
          </a:p>
          <a:p>
            <a:pPr indent="3175"/>
            <a:r>
              <a:rPr lang="en-US" sz="2000" dirty="0">
                <a:latin typeface="Candara"/>
              </a:rPr>
              <a:t>chemistry</a:t>
            </a:r>
          </a:p>
          <a:p>
            <a:pPr indent="3175"/>
            <a:r>
              <a:rPr lang="en-US" sz="2000" dirty="0">
                <a:latin typeface="Candara"/>
              </a:rPr>
              <a:t>compound</a:t>
            </a:r>
          </a:p>
          <a:p>
            <a:pPr indent="3175"/>
            <a:r>
              <a:rPr lang="en-US" sz="2000" dirty="0">
                <a:latin typeface="Candara"/>
              </a:rPr>
              <a:t>density</a:t>
            </a:r>
          </a:p>
          <a:p>
            <a:pPr indent="3175"/>
            <a:r>
              <a:rPr lang="en-US" sz="2000" dirty="0">
                <a:latin typeface="Candara"/>
              </a:rPr>
              <a:t>dimensional analysis</a:t>
            </a:r>
          </a:p>
          <a:p>
            <a:pPr indent="3175"/>
            <a:r>
              <a:rPr lang="en-US" sz="2000" dirty="0">
                <a:latin typeface="Candara"/>
              </a:rPr>
              <a:t>element</a:t>
            </a:r>
          </a:p>
          <a:p>
            <a:pPr indent="3175"/>
            <a:r>
              <a:rPr lang="en-US" sz="2000" dirty="0">
                <a:latin typeface="Candara"/>
              </a:rPr>
              <a:t>exact number</a:t>
            </a:r>
          </a:p>
          <a:p>
            <a:pPr indent="3175"/>
            <a:r>
              <a:rPr lang="en-US" sz="2000" dirty="0">
                <a:latin typeface="Candara"/>
              </a:rPr>
              <a:t>extensive property</a:t>
            </a:r>
          </a:p>
          <a:p>
            <a:pPr indent="3175"/>
            <a:r>
              <a:rPr lang="en-US" sz="2000" dirty="0">
                <a:latin typeface="Candara"/>
              </a:rPr>
              <a:t>gas</a:t>
            </a:r>
          </a:p>
          <a:p>
            <a:pPr indent="3175"/>
            <a:r>
              <a:rPr lang="en-US" sz="2000" dirty="0">
                <a:latin typeface="Candara"/>
              </a:rPr>
              <a:t>heterogeneous</a:t>
            </a:r>
          </a:p>
          <a:p>
            <a:pPr indent="3175"/>
            <a:r>
              <a:rPr lang="en-US" sz="2000" dirty="0">
                <a:latin typeface="Candara"/>
              </a:rPr>
              <a:t>homogeneous</a:t>
            </a:r>
          </a:p>
          <a:p>
            <a:pPr indent="3175"/>
            <a:r>
              <a:rPr lang="en-US" sz="2000" dirty="0">
                <a:latin typeface="Candara"/>
              </a:rPr>
              <a:t>hypothesis</a:t>
            </a:r>
          </a:p>
          <a:p>
            <a:pPr indent="3175"/>
            <a:r>
              <a:rPr lang="en-US" sz="2000" dirty="0">
                <a:latin typeface="Candara"/>
              </a:rPr>
              <a:t>intensive property</a:t>
            </a:r>
          </a:p>
          <a:p>
            <a:pPr indent="3175"/>
            <a:r>
              <a:rPr lang="en-US" sz="2000" dirty="0">
                <a:latin typeface="Candara"/>
              </a:rPr>
              <a:t>Kelvin</a:t>
            </a:r>
          </a:p>
          <a:p>
            <a:pPr indent="3175"/>
            <a:r>
              <a:rPr lang="en-US" sz="2000" dirty="0">
                <a:latin typeface="Candara"/>
              </a:rPr>
              <a:t>law</a:t>
            </a:r>
          </a:p>
          <a:p>
            <a:pPr indent="3175"/>
            <a:r>
              <a:rPr lang="en-US" sz="2000" dirty="0">
                <a:latin typeface="Candara"/>
              </a:rPr>
              <a:t>law of conservation of mass</a:t>
            </a:r>
          </a:p>
        </p:txBody>
      </p:sp>
      <p:sp>
        <p:nvSpPr>
          <p:cNvPr id="8" name="Text Box 5"/>
          <p:cNvSpPr txBox="1">
            <a:spLocks noChangeArrowheads="1"/>
          </p:cNvSpPr>
          <p:nvPr/>
        </p:nvSpPr>
        <p:spPr bwMode="auto">
          <a:xfrm>
            <a:off x="6098569" y="677522"/>
            <a:ext cx="4236095" cy="5324535"/>
          </a:xfrm>
          <a:prstGeom prst="rect">
            <a:avLst/>
          </a:prstGeom>
          <a:noFill/>
          <a:ln w="9525">
            <a:noFill/>
            <a:miter lim="800000"/>
            <a:headEnd/>
            <a:tailEnd/>
          </a:ln>
        </p:spPr>
        <p:txBody>
          <a:bodyPr wrap="square">
            <a:prstTxWarp prst="textNoShape">
              <a:avLst/>
            </a:prstTxWarp>
            <a:spAutoFit/>
          </a:bodyPr>
          <a:lstStyle/>
          <a:p>
            <a:pPr indent="3175"/>
            <a:r>
              <a:rPr lang="en-US" sz="2000" dirty="0">
                <a:latin typeface="Candara"/>
              </a:rPr>
              <a:t>liquid</a:t>
            </a:r>
          </a:p>
          <a:p>
            <a:pPr indent="3175"/>
            <a:r>
              <a:rPr lang="en-US" sz="2000" dirty="0">
                <a:latin typeface="Candara"/>
              </a:rPr>
              <a:t>mass</a:t>
            </a:r>
          </a:p>
          <a:p>
            <a:pPr indent="3175"/>
            <a:r>
              <a:rPr lang="en-US" sz="2000" dirty="0">
                <a:latin typeface="Candara"/>
              </a:rPr>
              <a:t>matter</a:t>
            </a:r>
          </a:p>
          <a:p>
            <a:pPr indent="3175"/>
            <a:r>
              <a:rPr lang="en-US" sz="2000" dirty="0">
                <a:latin typeface="Candara"/>
              </a:rPr>
              <a:t>mixture</a:t>
            </a:r>
          </a:p>
          <a:p>
            <a:pPr indent="3175"/>
            <a:r>
              <a:rPr lang="en-US" sz="2000" dirty="0">
                <a:latin typeface="Candara"/>
              </a:rPr>
              <a:t>molecule</a:t>
            </a:r>
          </a:p>
          <a:p>
            <a:pPr indent="3175"/>
            <a:r>
              <a:rPr lang="en-US" sz="2000" dirty="0">
                <a:latin typeface="Candara"/>
              </a:rPr>
              <a:t>physical change</a:t>
            </a:r>
          </a:p>
          <a:p>
            <a:pPr indent="3175"/>
            <a:r>
              <a:rPr lang="en-US" sz="2000" dirty="0">
                <a:latin typeface="Candara"/>
              </a:rPr>
              <a:t>physical property</a:t>
            </a:r>
          </a:p>
          <a:p>
            <a:pPr indent="3175"/>
            <a:r>
              <a:rPr lang="en-US" sz="2000" dirty="0">
                <a:latin typeface="Candara"/>
              </a:rPr>
              <a:t>plasma</a:t>
            </a:r>
          </a:p>
          <a:p>
            <a:pPr indent="3175"/>
            <a:r>
              <a:rPr lang="en-US" sz="2000" dirty="0">
                <a:latin typeface="Candara"/>
              </a:rPr>
              <a:t>precision</a:t>
            </a:r>
          </a:p>
          <a:p>
            <a:pPr indent="3175"/>
            <a:r>
              <a:rPr lang="en-US" sz="2000" dirty="0">
                <a:latin typeface="Candara"/>
              </a:rPr>
              <a:t>pure substance</a:t>
            </a:r>
          </a:p>
          <a:p>
            <a:pPr indent="3175"/>
            <a:r>
              <a:rPr lang="en-US" sz="2000" dirty="0">
                <a:latin typeface="Candara"/>
              </a:rPr>
              <a:t>scientific method</a:t>
            </a:r>
          </a:p>
          <a:p>
            <a:pPr indent="3175"/>
            <a:r>
              <a:rPr lang="en-US" sz="2000" dirty="0">
                <a:latin typeface="Candara"/>
              </a:rPr>
              <a:t>significant figure</a:t>
            </a:r>
          </a:p>
          <a:p>
            <a:pPr indent="3175"/>
            <a:r>
              <a:rPr lang="en-US" sz="2000" dirty="0">
                <a:latin typeface="Candara"/>
              </a:rPr>
              <a:t>solid</a:t>
            </a:r>
          </a:p>
          <a:p>
            <a:pPr indent="3175"/>
            <a:r>
              <a:rPr lang="en-US" sz="2000" dirty="0">
                <a:latin typeface="Candara"/>
              </a:rPr>
              <a:t>theory</a:t>
            </a:r>
          </a:p>
          <a:p>
            <a:pPr indent="3175"/>
            <a:r>
              <a:rPr lang="en-US" sz="2000" dirty="0">
                <a:latin typeface="Candara"/>
              </a:rPr>
              <a:t>uncertainty</a:t>
            </a:r>
          </a:p>
          <a:p>
            <a:pPr indent="3175"/>
            <a:r>
              <a:rPr lang="en-US" sz="2000" dirty="0">
                <a:latin typeface="Candara"/>
              </a:rPr>
              <a:t>volume</a:t>
            </a:r>
          </a:p>
          <a:p>
            <a:pPr indent="3175"/>
            <a:r>
              <a:rPr lang="en-US" sz="2000" dirty="0">
                <a:latin typeface="Candara"/>
              </a:rPr>
              <a:t>weight</a:t>
            </a:r>
          </a:p>
        </p:txBody>
      </p:sp>
    </p:spTree>
    <p:extLst>
      <p:ext uri="{BB962C8B-B14F-4D97-AF65-F5344CB8AC3E}">
        <p14:creationId xmlns:p14="http://schemas.microsoft.com/office/powerpoint/2010/main" val="20049450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8FE3-0AAB-AA41-BBAA-E25BAD1D19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BB0E0-BBF4-C349-98D5-FB2705B394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20933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6665607" cy="646331"/>
          </a:xfrm>
          <a:prstGeom prst="rect">
            <a:avLst/>
          </a:prstGeom>
          <a:noFill/>
        </p:spPr>
        <p:txBody>
          <a:bodyPr wrap="none" rtlCol="0">
            <a:spAutoFit/>
          </a:bodyPr>
          <a:lstStyle/>
          <a:p>
            <a:r>
              <a:rPr lang="en-US" sz="3600" b="1" dirty="0">
                <a:solidFill>
                  <a:prstClr val="white"/>
                </a:solidFill>
                <a:latin typeface="Candara"/>
                <a:cs typeface="Candara"/>
              </a:rPr>
              <a:t>Adding and subtracting fractions</a:t>
            </a:r>
          </a:p>
        </p:txBody>
      </p:sp>
      <p:sp>
        <p:nvSpPr>
          <p:cNvPr id="2" name="TextBox 1"/>
          <p:cNvSpPr txBox="1"/>
          <p:nvPr/>
        </p:nvSpPr>
        <p:spPr>
          <a:xfrm>
            <a:off x="196996" y="763415"/>
            <a:ext cx="8377378" cy="461665"/>
          </a:xfrm>
          <a:prstGeom prst="rect">
            <a:avLst/>
          </a:prstGeom>
          <a:noFill/>
        </p:spPr>
        <p:txBody>
          <a:bodyPr wrap="square" rtlCol="0">
            <a:spAutoFit/>
          </a:bodyPr>
          <a:lstStyle/>
          <a:p>
            <a:r>
              <a:rPr lang="en-US" sz="2400" dirty="0">
                <a:latin typeface="Candara"/>
                <a:cs typeface="Candara"/>
              </a:rPr>
              <a:t>If the denominators are the same, just add the numerators: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6" name="TextBox 15"/>
          <p:cNvSpPr txBox="1"/>
          <p:nvPr/>
        </p:nvSpPr>
        <p:spPr>
          <a:xfrm>
            <a:off x="70903" y="6560269"/>
            <a:ext cx="3828141" cy="307777"/>
          </a:xfrm>
          <a:prstGeom prst="rect">
            <a:avLst/>
          </a:prstGeom>
          <a:noFill/>
        </p:spPr>
        <p:txBody>
          <a:bodyPr wrap="square" rtlCol="0">
            <a:spAutoFit/>
          </a:bodyPr>
          <a:lstStyle/>
          <a:p>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3" name="Rounded Rectangular Callout 2">
            <a:extLst>
              <a:ext uri="{FF2B5EF4-FFF2-40B4-BE49-F238E27FC236}">
                <a16:creationId xmlns:a16="http://schemas.microsoft.com/office/drawing/2014/main" id="{915D89A5-5672-CC42-AB0D-49781D168A95}"/>
              </a:ext>
            </a:extLst>
          </p:cNvPr>
          <p:cNvSpPr/>
          <p:nvPr/>
        </p:nvSpPr>
        <p:spPr>
          <a:xfrm>
            <a:off x="9840550" y="809581"/>
            <a:ext cx="1594110" cy="369331"/>
          </a:xfrm>
          <a:prstGeom prst="wedgeRoundRectCallout">
            <a:avLst>
              <a:gd name="adj1" fmla="val -63450"/>
              <a:gd name="adj2" fmla="val 13795"/>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numerator</a:t>
            </a:r>
          </a:p>
        </p:txBody>
      </p:sp>
      <p:sp>
        <p:nvSpPr>
          <p:cNvPr id="22" name="TextBox 21">
            <a:extLst>
              <a:ext uri="{FF2B5EF4-FFF2-40B4-BE49-F238E27FC236}">
                <a16:creationId xmlns:a16="http://schemas.microsoft.com/office/drawing/2014/main" id="{D5B63726-DEFF-2047-8E0A-C8005EFB7FD1}"/>
              </a:ext>
            </a:extLst>
          </p:cNvPr>
          <p:cNvSpPr txBox="1"/>
          <p:nvPr/>
        </p:nvSpPr>
        <p:spPr>
          <a:xfrm>
            <a:off x="9024078" y="763415"/>
            <a:ext cx="539645" cy="830997"/>
          </a:xfrm>
          <a:prstGeom prst="rect">
            <a:avLst/>
          </a:prstGeom>
          <a:noFill/>
        </p:spPr>
        <p:txBody>
          <a:bodyPr wrap="square" rtlCol="0">
            <a:spAutoFit/>
          </a:bodyPr>
          <a:lstStyle/>
          <a:p>
            <a:r>
              <a:rPr lang="en-US" sz="2400" u="sng" dirty="0">
                <a:latin typeface="Candara"/>
                <a:cs typeface="Candara"/>
              </a:rPr>
              <a:t> 1   </a:t>
            </a:r>
            <a:r>
              <a:rPr lang="en-US" sz="2400" dirty="0">
                <a:solidFill>
                  <a:schemeClr val="bg1"/>
                </a:solidFill>
                <a:latin typeface="Candara"/>
                <a:cs typeface="Candara"/>
              </a:rPr>
              <a:t>.</a:t>
            </a:r>
            <a:r>
              <a:rPr lang="en-US" sz="2400" dirty="0">
                <a:latin typeface="Candara"/>
                <a:cs typeface="Candara"/>
              </a:rPr>
              <a:t>3</a:t>
            </a:r>
          </a:p>
        </p:txBody>
      </p:sp>
      <p:sp>
        <p:nvSpPr>
          <p:cNvPr id="23" name="Rounded Rectangular Callout 22">
            <a:extLst>
              <a:ext uri="{FF2B5EF4-FFF2-40B4-BE49-F238E27FC236}">
                <a16:creationId xmlns:a16="http://schemas.microsoft.com/office/drawing/2014/main" id="{34F9E32C-EDF4-C743-8612-F5E76C16A5EE}"/>
              </a:ext>
            </a:extLst>
          </p:cNvPr>
          <p:cNvSpPr/>
          <p:nvPr/>
        </p:nvSpPr>
        <p:spPr>
          <a:xfrm>
            <a:off x="9818210" y="1225080"/>
            <a:ext cx="1753521" cy="369331"/>
          </a:xfrm>
          <a:prstGeom prst="wedgeRoundRectCallout">
            <a:avLst>
              <a:gd name="adj1" fmla="val -63450"/>
              <a:gd name="adj2" fmla="val 13795"/>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denominator</a:t>
            </a:r>
          </a:p>
        </p:txBody>
      </p:sp>
      <p:sp>
        <p:nvSpPr>
          <p:cNvPr id="24" name="TextBox 23">
            <a:extLst>
              <a:ext uri="{FF2B5EF4-FFF2-40B4-BE49-F238E27FC236}">
                <a16:creationId xmlns:a16="http://schemas.microsoft.com/office/drawing/2014/main" id="{7E56377A-557C-764F-AF2B-B373C081F2F2}"/>
              </a:ext>
            </a:extLst>
          </p:cNvPr>
          <p:cNvSpPr txBox="1"/>
          <p:nvPr/>
        </p:nvSpPr>
        <p:spPr>
          <a:xfrm>
            <a:off x="1161542" y="1125325"/>
            <a:ext cx="2921116" cy="830997"/>
          </a:xfrm>
          <a:prstGeom prst="rect">
            <a:avLst/>
          </a:prstGeom>
          <a:noFill/>
        </p:spPr>
        <p:txBody>
          <a:bodyPr wrap="square" rtlCol="0">
            <a:spAutoFit/>
          </a:bodyPr>
          <a:lstStyle/>
          <a:p>
            <a:r>
              <a:rPr lang="en-US" sz="2400" u="sng" dirty="0">
                <a:latin typeface="Candara"/>
                <a:cs typeface="Candara"/>
              </a:rPr>
              <a:t> 1 </a:t>
            </a:r>
            <a:r>
              <a:rPr lang="en-US" sz="2400" dirty="0">
                <a:latin typeface="Candara"/>
                <a:cs typeface="Candara"/>
              </a:rPr>
              <a:t> +  </a:t>
            </a:r>
            <a:r>
              <a:rPr lang="en-US" sz="2400" u="sng" dirty="0">
                <a:latin typeface="Candara"/>
                <a:cs typeface="Candara"/>
              </a:rPr>
              <a:t> 1</a:t>
            </a:r>
            <a:r>
              <a:rPr lang="en-US" sz="2400" dirty="0">
                <a:latin typeface="Candara"/>
                <a:cs typeface="Candara"/>
              </a:rPr>
              <a:t>   =   </a:t>
            </a:r>
            <a:r>
              <a:rPr lang="en-US" sz="2400" u="sng" dirty="0">
                <a:latin typeface="Candara"/>
                <a:cs typeface="Candara"/>
              </a:rPr>
              <a:t> 2 </a:t>
            </a:r>
          </a:p>
          <a:p>
            <a:r>
              <a:rPr lang="en-US" sz="2400" dirty="0">
                <a:latin typeface="Candara"/>
                <a:cs typeface="Candara"/>
              </a:rPr>
              <a:t>3	   3	       3</a:t>
            </a:r>
          </a:p>
        </p:txBody>
      </p:sp>
      <p:sp>
        <p:nvSpPr>
          <p:cNvPr id="36" name="TextBox 35">
            <a:extLst>
              <a:ext uri="{FF2B5EF4-FFF2-40B4-BE49-F238E27FC236}">
                <a16:creationId xmlns:a16="http://schemas.microsoft.com/office/drawing/2014/main" id="{0B60D1B4-D515-8F4E-84EE-56231CFA89A4}"/>
              </a:ext>
            </a:extLst>
          </p:cNvPr>
          <p:cNvSpPr txBox="1"/>
          <p:nvPr/>
        </p:nvSpPr>
        <p:spPr>
          <a:xfrm>
            <a:off x="196995" y="2260750"/>
            <a:ext cx="11750165" cy="830997"/>
          </a:xfrm>
          <a:prstGeom prst="rect">
            <a:avLst/>
          </a:prstGeom>
          <a:noFill/>
        </p:spPr>
        <p:txBody>
          <a:bodyPr wrap="square" rtlCol="0">
            <a:spAutoFit/>
          </a:bodyPr>
          <a:lstStyle/>
          <a:p>
            <a:r>
              <a:rPr lang="en-US" sz="2400" dirty="0">
                <a:latin typeface="Candara"/>
                <a:cs typeface="Candara"/>
              </a:rPr>
              <a:t>If the denominators are </a:t>
            </a:r>
            <a:r>
              <a:rPr lang="en-US" sz="2400" u="sng" dirty="0">
                <a:latin typeface="Candara"/>
                <a:cs typeface="Candara"/>
              </a:rPr>
              <a:t>different</a:t>
            </a:r>
            <a:r>
              <a:rPr lang="en-US" sz="2400" dirty="0">
                <a:latin typeface="Candara"/>
                <a:cs typeface="Candara"/>
              </a:rPr>
              <a:t>, find the smallest common denominator and convert to it first.</a:t>
            </a:r>
          </a:p>
        </p:txBody>
      </p:sp>
      <p:sp>
        <p:nvSpPr>
          <p:cNvPr id="37" name="TextBox 36">
            <a:extLst>
              <a:ext uri="{FF2B5EF4-FFF2-40B4-BE49-F238E27FC236}">
                <a16:creationId xmlns:a16="http://schemas.microsoft.com/office/drawing/2014/main" id="{D86C5912-CA22-0C48-BC5E-CB15119213B9}"/>
              </a:ext>
            </a:extLst>
          </p:cNvPr>
          <p:cNvSpPr txBox="1"/>
          <p:nvPr/>
        </p:nvSpPr>
        <p:spPr>
          <a:xfrm>
            <a:off x="1161541" y="2922460"/>
            <a:ext cx="5554052" cy="830997"/>
          </a:xfrm>
          <a:prstGeom prst="rect">
            <a:avLst/>
          </a:prstGeom>
          <a:noFill/>
        </p:spPr>
        <p:txBody>
          <a:bodyPr wrap="square" rtlCol="0">
            <a:spAutoFit/>
          </a:bodyPr>
          <a:lstStyle/>
          <a:p>
            <a:r>
              <a:rPr lang="en-US" sz="2400" u="sng" dirty="0">
                <a:latin typeface="Candara"/>
                <a:cs typeface="Candara"/>
              </a:rPr>
              <a:t> 1 </a:t>
            </a:r>
            <a:r>
              <a:rPr lang="en-US" sz="2400" dirty="0">
                <a:latin typeface="Candara"/>
                <a:cs typeface="Candara"/>
              </a:rPr>
              <a:t> +  </a:t>
            </a:r>
            <a:r>
              <a:rPr lang="en-US" sz="2400" u="sng" dirty="0">
                <a:latin typeface="Candara"/>
                <a:cs typeface="Candara"/>
              </a:rPr>
              <a:t> 1</a:t>
            </a:r>
            <a:r>
              <a:rPr lang="en-US" sz="2400" dirty="0">
                <a:latin typeface="Candara"/>
                <a:cs typeface="Candara"/>
              </a:rPr>
              <a:t>   =   </a:t>
            </a:r>
            <a:r>
              <a:rPr lang="en-US" sz="2400" u="sng" dirty="0">
                <a:latin typeface="Candara"/>
                <a:cs typeface="Candara"/>
              </a:rPr>
              <a:t> 1 x 4</a:t>
            </a:r>
            <a:r>
              <a:rPr lang="en-US" sz="2400" dirty="0">
                <a:latin typeface="Candara"/>
                <a:cs typeface="Candara"/>
              </a:rPr>
              <a:t>  + </a:t>
            </a:r>
            <a:r>
              <a:rPr lang="en-US" sz="2400" u="sng" dirty="0">
                <a:latin typeface="Candara"/>
                <a:cs typeface="Candara"/>
              </a:rPr>
              <a:t> 1 x 3</a:t>
            </a:r>
            <a:r>
              <a:rPr lang="en-US" sz="2400" dirty="0">
                <a:latin typeface="Candara"/>
                <a:cs typeface="Candara"/>
              </a:rPr>
              <a:t>   = </a:t>
            </a:r>
            <a:r>
              <a:rPr lang="en-US" sz="2400" u="sng" dirty="0">
                <a:latin typeface="Candara"/>
                <a:cs typeface="Candara"/>
              </a:rPr>
              <a:t> 7  </a:t>
            </a:r>
          </a:p>
          <a:p>
            <a:r>
              <a:rPr lang="en-US" sz="2400" dirty="0">
                <a:latin typeface="Candara"/>
                <a:cs typeface="Candara"/>
              </a:rPr>
              <a:t>3	   4	       3 x 4	 4 x 3     12</a:t>
            </a:r>
          </a:p>
        </p:txBody>
      </p:sp>
      <p:sp>
        <p:nvSpPr>
          <p:cNvPr id="38" name="Rounded Rectangular Callout 37">
            <a:extLst>
              <a:ext uri="{FF2B5EF4-FFF2-40B4-BE49-F238E27FC236}">
                <a16:creationId xmlns:a16="http://schemas.microsoft.com/office/drawing/2014/main" id="{38876F4C-1D60-634D-B683-8237FE70DF2D}"/>
              </a:ext>
            </a:extLst>
          </p:cNvPr>
          <p:cNvSpPr/>
          <p:nvPr/>
        </p:nvSpPr>
        <p:spPr>
          <a:xfrm>
            <a:off x="7189000" y="2848568"/>
            <a:ext cx="5003000" cy="870862"/>
          </a:xfrm>
          <a:prstGeom prst="wedgeRoundRectCallout">
            <a:avLst>
              <a:gd name="adj1" fmla="val -65547"/>
              <a:gd name="adj2" fmla="val 32729"/>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To use a common denominator of 12, multiply the first be 4 and the second by 3</a:t>
            </a:r>
          </a:p>
        </p:txBody>
      </p:sp>
      <p:cxnSp>
        <p:nvCxnSpPr>
          <p:cNvPr id="39" name="Straight Connector 38">
            <a:extLst>
              <a:ext uri="{FF2B5EF4-FFF2-40B4-BE49-F238E27FC236}">
                <a16:creationId xmlns:a16="http://schemas.microsoft.com/office/drawing/2014/main" id="{3647A8D9-B9EF-6445-B19C-58D11CCC0820}"/>
              </a:ext>
            </a:extLst>
          </p:cNvPr>
          <p:cNvCxnSpPr/>
          <p:nvPr/>
        </p:nvCxnSpPr>
        <p:spPr>
          <a:xfrm>
            <a:off x="245070" y="4038069"/>
            <a:ext cx="11522387" cy="0"/>
          </a:xfrm>
          <a:prstGeom prst="line">
            <a:avLst/>
          </a:prstGeom>
          <a:ln w="5715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645C83A-8427-3A4F-966A-DC90DE2C9C3C}"/>
              </a:ext>
            </a:extLst>
          </p:cNvPr>
          <p:cNvSpPr txBox="1"/>
          <p:nvPr/>
        </p:nvSpPr>
        <p:spPr>
          <a:xfrm>
            <a:off x="977928" y="4782949"/>
            <a:ext cx="1375528" cy="830997"/>
          </a:xfrm>
          <a:prstGeom prst="rect">
            <a:avLst/>
          </a:prstGeom>
          <a:noFill/>
        </p:spPr>
        <p:txBody>
          <a:bodyPr wrap="square" rtlCol="0">
            <a:spAutoFit/>
          </a:bodyPr>
          <a:lstStyle/>
          <a:p>
            <a:r>
              <a:rPr lang="en-US" sz="2400" u="sng" dirty="0">
                <a:latin typeface="Candara"/>
                <a:cs typeface="Candara"/>
              </a:rPr>
              <a:t> 1 </a:t>
            </a:r>
            <a:r>
              <a:rPr lang="en-US" sz="2400" dirty="0">
                <a:latin typeface="Candara"/>
                <a:cs typeface="Candara"/>
              </a:rPr>
              <a:t> +  </a:t>
            </a:r>
            <a:r>
              <a:rPr lang="en-US" sz="2400" u="sng" dirty="0">
                <a:latin typeface="Candara"/>
                <a:cs typeface="Candara"/>
              </a:rPr>
              <a:t> 2</a:t>
            </a:r>
            <a:r>
              <a:rPr lang="en-US" sz="2400" dirty="0">
                <a:latin typeface="Candara"/>
                <a:cs typeface="Candara"/>
              </a:rPr>
              <a:t>   =   </a:t>
            </a:r>
            <a:r>
              <a:rPr lang="en-US" sz="2400" u="sng" dirty="0">
                <a:latin typeface="Candara"/>
                <a:cs typeface="Candara"/>
              </a:rPr>
              <a:t>  </a:t>
            </a:r>
          </a:p>
          <a:p>
            <a:r>
              <a:rPr lang="en-US" sz="2400" dirty="0">
                <a:latin typeface="Candara"/>
                <a:cs typeface="Candara"/>
              </a:rPr>
              <a:t> 3	   5	       </a:t>
            </a:r>
          </a:p>
        </p:txBody>
      </p:sp>
      <p:sp>
        <p:nvSpPr>
          <p:cNvPr id="41" name="TextBox 40">
            <a:extLst>
              <a:ext uri="{FF2B5EF4-FFF2-40B4-BE49-F238E27FC236}">
                <a16:creationId xmlns:a16="http://schemas.microsoft.com/office/drawing/2014/main" id="{3FA74F64-9488-D442-BBC6-CCD587B8D2E7}"/>
              </a:ext>
            </a:extLst>
          </p:cNvPr>
          <p:cNvSpPr txBox="1"/>
          <p:nvPr/>
        </p:nvSpPr>
        <p:spPr>
          <a:xfrm>
            <a:off x="245070" y="4230322"/>
            <a:ext cx="8377378" cy="461665"/>
          </a:xfrm>
          <a:prstGeom prst="rect">
            <a:avLst/>
          </a:prstGeom>
          <a:noFill/>
        </p:spPr>
        <p:txBody>
          <a:bodyPr wrap="square" rtlCol="0">
            <a:spAutoFit/>
          </a:bodyPr>
          <a:lstStyle/>
          <a:p>
            <a:r>
              <a:rPr lang="en-US" sz="2400" dirty="0">
                <a:latin typeface="Candara"/>
                <a:cs typeface="Candara"/>
              </a:rPr>
              <a:t>Try this</a:t>
            </a:r>
          </a:p>
        </p:txBody>
      </p:sp>
      <p:sp>
        <p:nvSpPr>
          <p:cNvPr id="42" name="TextBox 41">
            <a:extLst>
              <a:ext uri="{FF2B5EF4-FFF2-40B4-BE49-F238E27FC236}">
                <a16:creationId xmlns:a16="http://schemas.microsoft.com/office/drawing/2014/main" id="{88C8E4D6-8830-024A-A7FF-E34BB3D2EC9B}"/>
              </a:ext>
            </a:extLst>
          </p:cNvPr>
          <p:cNvSpPr txBox="1"/>
          <p:nvPr/>
        </p:nvSpPr>
        <p:spPr>
          <a:xfrm>
            <a:off x="2523516" y="4807313"/>
            <a:ext cx="2648091" cy="830997"/>
          </a:xfrm>
          <a:prstGeom prst="rect">
            <a:avLst/>
          </a:prstGeom>
          <a:noFill/>
        </p:spPr>
        <p:txBody>
          <a:bodyPr wrap="square" rtlCol="0">
            <a:spAutoFit/>
          </a:bodyPr>
          <a:lstStyle/>
          <a:p>
            <a:r>
              <a:rPr lang="en-US" sz="2400" u="sng" dirty="0">
                <a:solidFill>
                  <a:srgbClr val="0432FF"/>
                </a:solidFill>
                <a:latin typeface="Candara"/>
                <a:cs typeface="Candara"/>
              </a:rPr>
              <a:t> 1 x 5 </a:t>
            </a:r>
            <a:r>
              <a:rPr lang="en-US" sz="2400" dirty="0">
                <a:solidFill>
                  <a:srgbClr val="0432FF"/>
                </a:solidFill>
                <a:latin typeface="Candara"/>
                <a:cs typeface="Candara"/>
              </a:rPr>
              <a:t> +  </a:t>
            </a:r>
            <a:r>
              <a:rPr lang="en-US" sz="2400" u="sng" dirty="0">
                <a:solidFill>
                  <a:srgbClr val="0432FF"/>
                </a:solidFill>
                <a:latin typeface="Candara"/>
                <a:cs typeface="Candara"/>
              </a:rPr>
              <a:t> 2 x 3 </a:t>
            </a:r>
            <a:r>
              <a:rPr lang="en-US" sz="2400" dirty="0">
                <a:solidFill>
                  <a:srgbClr val="0432FF"/>
                </a:solidFill>
                <a:latin typeface="Candara"/>
                <a:cs typeface="Candara"/>
              </a:rPr>
              <a:t> =  </a:t>
            </a:r>
            <a:r>
              <a:rPr lang="en-US" sz="2400" u="sng" dirty="0">
                <a:solidFill>
                  <a:srgbClr val="0432FF"/>
                </a:solidFill>
                <a:latin typeface="Candara"/>
                <a:cs typeface="Candara"/>
              </a:rPr>
              <a:t> 11 </a:t>
            </a:r>
            <a:r>
              <a:rPr lang="en-US" sz="2400" dirty="0">
                <a:solidFill>
                  <a:srgbClr val="0432FF"/>
                </a:solidFill>
                <a:latin typeface="Candara"/>
                <a:cs typeface="Candara"/>
              </a:rPr>
              <a:t>   </a:t>
            </a:r>
            <a:r>
              <a:rPr lang="en-US" sz="2400" u="sng" dirty="0">
                <a:solidFill>
                  <a:srgbClr val="0432FF"/>
                </a:solidFill>
                <a:latin typeface="Candara"/>
                <a:cs typeface="Candara"/>
              </a:rPr>
              <a:t>  </a:t>
            </a:r>
          </a:p>
          <a:p>
            <a:r>
              <a:rPr lang="en-US" sz="2400" dirty="0">
                <a:solidFill>
                  <a:srgbClr val="0432FF"/>
                </a:solidFill>
                <a:latin typeface="Candara"/>
                <a:cs typeface="Candara"/>
              </a:rPr>
              <a:t> 3 x 5	   5 x 3	     15  </a:t>
            </a:r>
          </a:p>
        </p:txBody>
      </p:sp>
      <p:sp>
        <p:nvSpPr>
          <p:cNvPr id="43" name="Rounded Rectangular Callout 42">
            <a:extLst>
              <a:ext uri="{FF2B5EF4-FFF2-40B4-BE49-F238E27FC236}">
                <a16:creationId xmlns:a16="http://schemas.microsoft.com/office/drawing/2014/main" id="{7CF899F7-04FA-EA4E-BE52-2A49E811F871}"/>
              </a:ext>
            </a:extLst>
          </p:cNvPr>
          <p:cNvSpPr/>
          <p:nvPr/>
        </p:nvSpPr>
        <p:spPr>
          <a:xfrm>
            <a:off x="498245" y="5950794"/>
            <a:ext cx="3758828" cy="446890"/>
          </a:xfrm>
          <a:prstGeom prst="wedgeRoundRectCallout">
            <a:avLst>
              <a:gd name="adj1" fmla="val -20882"/>
              <a:gd name="adj2" fmla="val -111507"/>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Least common denominator = 15</a:t>
            </a:r>
          </a:p>
        </p:txBody>
      </p:sp>
    </p:spTree>
    <p:extLst>
      <p:ext uri="{BB962C8B-B14F-4D97-AF65-F5344CB8AC3E}">
        <p14:creationId xmlns:p14="http://schemas.microsoft.com/office/powerpoint/2010/main" val="3549580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6841938" cy="646331"/>
          </a:xfrm>
          <a:prstGeom prst="rect">
            <a:avLst/>
          </a:prstGeom>
          <a:noFill/>
        </p:spPr>
        <p:txBody>
          <a:bodyPr wrap="none" rtlCol="0">
            <a:spAutoFit/>
          </a:bodyPr>
          <a:lstStyle/>
          <a:p>
            <a:r>
              <a:rPr lang="en-US" sz="3600" b="1" dirty="0">
                <a:solidFill>
                  <a:prstClr val="white"/>
                </a:solidFill>
                <a:latin typeface="Candara"/>
                <a:cs typeface="Candara"/>
              </a:rPr>
              <a:t>Multiplying and dividing fractions</a:t>
            </a:r>
          </a:p>
        </p:txBody>
      </p:sp>
      <p:sp>
        <p:nvSpPr>
          <p:cNvPr id="2" name="TextBox 1"/>
          <p:cNvSpPr txBox="1"/>
          <p:nvPr/>
        </p:nvSpPr>
        <p:spPr>
          <a:xfrm>
            <a:off x="196996" y="763415"/>
            <a:ext cx="11750164" cy="461665"/>
          </a:xfrm>
          <a:prstGeom prst="rect">
            <a:avLst/>
          </a:prstGeom>
          <a:noFill/>
        </p:spPr>
        <p:txBody>
          <a:bodyPr wrap="square" rtlCol="0">
            <a:spAutoFit/>
          </a:bodyPr>
          <a:lstStyle/>
          <a:p>
            <a:r>
              <a:rPr lang="en-US" sz="2400" b="1" dirty="0">
                <a:latin typeface="Candara"/>
                <a:cs typeface="Candara"/>
              </a:rPr>
              <a:t>To multiply: </a:t>
            </a:r>
            <a:r>
              <a:rPr lang="en-US" sz="2400" dirty="0">
                <a:latin typeface="Candara"/>
                <a:cs typeface="Candara"/>
              </a:rPr>
              <a:t>just </a:t>
            </a:r>
            <a:r>
              <a:rPr lang="en-US" sz="2400" b="1" dirty="0">
                <a:latin typeface="Candara"/>
                <a:cs typeface="Candara"/>
              </a:rPr>
              <a:t>multiply</a:t>
            </a:r>
            <a:r>
              <a:rPr lang="en-US" sz="2400" dirty="0">
                <a:latin typeface="Candara"/>
                <a:cs typeface="Candara"/>
              </a:rPr>
              <a:t> numerators and denominators and then simplify the answer.</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6" name="TextBox 15"/>
          <p:cNvSpPr txBox="1"/>
          <p:nvPr/>
        </p:nvSpPr>
        <p:spPr>
          <a:xfrm>
            <a:off x="70903" y="6560269"/>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24" name="TextBox 23">
            <a:extLst>
              <a:ext uri="{FF2B5EF4-FFF2-40B4-BE49-F238E27FC236}">
                <a16:creationId xmlns:a16="http://schemas.microsoft.com/office/drawing/2014/main" id="{7E56377A-557C-764F-AF2B-B373C081F2F2}"/>
              </a:ext>
            </a:extLst>
          </p:cNvPr>
          <p:cNvSpPr txBox="1"/>
          <p:nvPr/>
        </p:nvSpPr>
        <p:spPr>
          <a:xfrm>
            <a:off x="1161542" y="1275225"/>
            <a:ext cx="2921116" cy="830997"/>
          </a:xfrm>
          <a:prstGeom prst="rect">
            <a:avLst/>
          </a:prstGeom>
          <a:noFill/>
        </p:spPr>
        <p:txBody>
          <a:bodyPr wrap="square" rtlCol="0">
            <a:spAutoFit/>
          </a:bodyPr>
          <a:lstStyle/>
          <a:p>
            <a:r>
              <a:rPr lang="en-US" sz="2400" u="sng" dirty="0">
                <a:latin typeface="Candara"/>
                <a:cs typeface="Candara"/>
              </a:rPr>
              <a:t> 1 </a:t>
            </a:r>
            <a:r>
              <a:rPr lang="en-US" sz="2400" dirty="0">
                <a:latin typeface="Candara"/>
                <a:cs typeface="Candara"/>
              </a:rPr>
              <a:t> x  </a:t>
            </a:r>
            <a:r>
              <a:rPr lang="en-US" sz="2400" u="sng" dirty="0">
                <a:latin typeface="Candara"/>
                <a:cs typeface="Candara"/>
              </a:rPr>
              <a:t> 1</a:t>
            </a:r>
            <a:r>
              <a:rPr lang="en-US" sz="2400" dirty="0">
                <a:latin typeface="Candara"/>
                <a:cs typeface="Candara"/>
              </a:rPr>
              <a:t>   =   </a:t>
            </a:r>
            <a:r>
              <a:rPr lang="en-US" sz="2400" u="sng" dirty="0">
                <a:latin typeface="Candara"/>
                <a:cs typeface="Candara"/>
              </a:rPr>
              <a:t> 1 </a:t>
            </a:r>
          </a:p>
          <a:p>
            <a:r>
              <a:rPr lang="en-US" sz="2400" dirty="0">
                <a:latin typeface="Candara"/>
                <a:cs typeface="Candara"/>
              </a:rPr>
              <a:t>2	   2	       4</a:t>
            </a:r>
          </a:p>
        </p:txBody>
      </p:sp>
      <p:sp>
        <p:nvSpPr>
          <p:cNvPr id="37" name="TextBox 36">
            <a:extLst>
              <a:ext uri="{FF2B5EF4-FFF2-40B4-BE49-F238E27FC236}">
                <a16:creationId xmlns:a16="http://schemas.microsoft.com/office/drawing/2014/main" id="{D86C5912-CA22-0C48-BC5E-CB15119213B9}"/>
              </a:ext>
            </a:extLst>
          </p:cNvPr>
          <p:cNvSpPr txBox="1"/>
          <p:nvPr/>
        </p:nvSpPr>
        <p:spPr>
          <a:xfrm>
            <a:off x="1161541" y="2259727"/>
            <a:ext cx="4010066" cy="830997"/>
          </a:xfrm>
          <a:prstGeom prst="rect">
            <a:avLst/>
          </a:prstGeom>
          <a:noFill/>
        </p:spPr>
        <p:txBody>
          <a:bodyPr wrap="square" rtlCol="0">
            <a:spAutoFit/>
          </a:bodyPr>
          <a:lstStyle/>
          <a:p>
            <a:r>
              <a:rPr lang="en-US" sz="2400" u="sng" dirty="0">
                <a:latin typeface="Candara"/>
                <a:cs typeface="Candara"/>
              </a:rPr>
              <a:t>2 </a:t>
            </a:r>
            <a:r>
              <a:rPr lang="en-US" sz="2400" dirty="0">
                <a:latin typeface="Candara"/>
                <a:cs typeface="Candara"/>
              </a:rPr>
              <a:t> +  </a:t>
            </a:r>
            <a:r>
              <a:rPr lang="en-US" sz="2400" u="sng" dirty="0">
                <a:latin typeface="Candara"/>
                <a:cs typeface="Candara"/>
              </a:rPr>
              <a:t> 7</a:t>
            </a:r>
            <a:r>
              <a:rPr lang="en-US" sz="2400" dirty="0">
                <a:latin typeface="Candara"/>
                <a:cs typeface="Candara"/>
              </a:rPr>
              <a:t>   =   </a:t>
            </a:r>
            <a:r>
              <a:rPr lang="en-US" sz="2400" u="sng" dirty="0">
                <a:latin typeface="Candara"/>
                <a:cs typeface="Candara"/>
              </a:rPr>
              <a:t> 2 x 7</a:t>
            </a:r>
            <a:r>
              <a:rPr lang="en-US" sz="2400" dirty="0">
                <a:latin typeface="Candara"/>
                <a:cs typeface="Candara"/>
              </a:rPr>
              <a:t>  =   </a:t>
            </a:r>
            <a:r>
              <a:rPr lang="en-US" sz="2400" u="sng" dirty="0">
                <a:latin typeface="Candara"/>
                <a:cs typeface="Candara"/>
              </a:rPr>
              <a:t>14 </a:t>
            </a:r>
            <a:r>
              <a:rPr lang="en-US" sz="2400" dirty="0">
                <a:latin typeface="Candara"/>
                <a:cs typeface="Candara"/>
              </a:rPr>
              <a:t>  =  </a:t>
            </a:r>
            <a:r>
              <a:rPr lang="en-US" sz="2400" u="sng" dirty="0">
                <a:latin typeface="Candara"/>
                <a:cs typeface="Candara"/>
              </a:rPr>
              <a:t> 7  </a:t>
            </a:r>
          </a:p>
          <a:p>
            <a:r>
              <a:rPr lang="en-US" sz="2400" dirty="0">
                <a:latin typeface="Candara"/>
                <a:cs typeface="Candara"/>
              </a:rPr>
              <a:t>3	  16	       3 x 16	   48	24</a:t>
            </a:r>
          </a:p>
        </p:txBody>
      </p:sp>
      <p:sp>
        <p:nvSpPr>
          <p:cNvPr id="41" name="TextBox 40">
            <a:extLst>
              <a:ext uri="{FF2B5EF4-FFF2-40B4-BE49-F238E27FC236}">
                <a16:creationId xmlns:a16="http://schemas.microsoft.com/office/drawing/2014/main" id="{3FA74F64-9488-D442-BBC6-CCD587B8D2E7}"/>
              </a:ext>
            </a:extLst>
          </p:cNvPr>
          <p:cNvSpPr txBox="1"/>
          <p:nvPr/>
        </p:nvSpPr>
        <p:spPr>
          <a:xfrm>
            <a:off x="245070" y="3915528"/>
            <a:ext cx="8377378" cy="461665"/>
          </a:xfrm>
          <a:prstGeom prst="rect">
            <a:avLst/>
          </a:prstGeom>
          <a:noFill/>
        </p:spPr>
        <p:txBody>
          <a:bodyPr wrap="square" rtlCol="0">
            <a:spAutoFit/>
          </a:bodyPr>
          <a:lstStyle/>
          <a:p>
            <a:r>
              <a:rPr lang="en-US" sz="2400" b="1" dirty="0">
                <a:latin typeface="Candara"/>
                <a:cs typeface="Candara"/>
              </a:rPr>
              <a:t>To divide: </a:t>
            </a:r>
            <a:r>
              <a:rPr lang="en-US" sz="2400" dirty="0">
                <a:latin typeface="Candara"/>
                <a:cs typeface="Candara"/>
              </a:rPr>
              <a:t>invert the second fraction and multiply (as above).</a:t>
            </a:r>
            <a:endParaRPr lang="en-US" sz="2400" b="1" dirty="0">
              <a:latin typeface="Candara"/>
              <a:cs typeface="Candara"/>
            </a:endParaRPr>
          </a:p>
        </p:txBody>
      </p:sp>
      <p:sp>
        <p:nvSpPr>
          <p:cNvPr id="20" name="TextBox 19">
            <a:extLst>
              <a:ext uri="{FF2B5EF4-FFF2-40B4-BE49-F238E27FC236}">
                <a16:creationId xmlns:a16="http://schemas.microsoft.com/office/drawing/2014/main" id="{2F20B9E7-F2FB-D84F-B6EA-957517970A7E}"/>
              </a:ext>
            </a:extLst>
          </p:cNvPr>
          <p:cNvSpPr txBox="1"/>
          <p:nvPr/>
        </p:nvSpPr>
        <p:spPr>
          <a:xfrm>
            <a:off x="1161540" y="4366941"/>
            <a:ext cx="4474761" cy="830997"/>
          </a:xfrm>
          <a:prstGeom prst="rect">
            <a:avLst/>
          </a:prstGeom>
          <a:noFill/>
        </p:spPr>
        <p:txBody>
          <a:bodyPr wrap="square" rtlCol="0">
            <a:spAutoFit/>
          </a:bodyPr>
          <a:lstStyle/>
          <a:p>
            <a:r>
              <a:rPr lang="en-US" sz="2400" u="sng" dirty="0">
                <a:latin typeface="Candara"/>
                <a:cs typeface="Candara"/>
              </a:rPr>
              <a:t> 2</a:t>
            </a:r>
            <a:r>
              <a:rPr lang="en-US" sz="2400" dirty="0">
                <a:latin typeface="Candara"/>
                <a:cs typeface="Candara"/>
              </a:rPr>
              <a:t> </a:t>
            </a:r>
            <a:r>
              <a:rPr lang="en-US" sz="2400" baseline="-25000" dirty="0">
                <a:latin typeface="Candara"/>
                <a:cs typeface="Candara"/>
              </a:rPr>
              <a:t>➗</a:t>
            </a:r>
            <a:r>
              <a:rPr lang="en-US" sz="2400" dirty="0">
                <a:latin typeface="Candara"/>
                <a:cs typeface="Candara"/>
              </a:rPr>
              <a:t>  </a:t>
            </a:r>
            <a:r>
              <a:rPr lang="en-US" sz="2400" u="sng" dirty="0">
                <a:latin typeface="Candara"/>
                <a:cs typeface="Candara"/>
              </a:rPr>
              <a:t> 1</a:t>
            </a:r>
            <a:r>
              <a:rPr lang="en-US" sz="2400" dirty="0">
                <a:latin typeface="Candara"/>
                <a:cs typeface="Candara"/>
              </a:rPr>
              <a:t>   =   </a:t>
            </a:r>
            <a:r>
              <a:rPr lang="en-US" sz="2400" u="sng" dirty="0">
                <a:latin typeface="Candara"/>
                <a:cs typeface="Candara"/>
              </a:rPr>
              <a:t> 2</a:t>
            </a:r>
            <a:r>
              <a:rPr lang="en-US" sz="2400" dirty="0">
                <a:latin typeface="Candara"/>
                <a:cs typeface="Candara"/>
              </a:rPr>
              <a:t> x </a:t>
            </a:r>
            <a:r>
              <a:rPr lang="en-US" sz="2400" u="sng" dirty="0">
                <a:latin typeface="Candara"/>
                <a:cs typeface="Candara"/>
              </a:rPr>
              <a:t> 2</a:t>
            </a:r>
            <a:r>
              <a:rPr lang="en-US" sz="2400" dirty="0">
                <a:latin typeface="Candara"/>
                <a:cs typeface="Candara"/>
              </a:rPr>
              <a:t>  = </a:t>
            </a:r>
            <a:r>
              <a:rPr lang="en-US" sz="2400" u="sng" dirty="0">
                <a:latin typeface="Candara"/>
                <a:cs typeface="Candara"/>
              </a:rPr>
              <a:t> 4</a:t>
            </a:r>
            <a:r>
              <a:rPr lang="en-US" sz="2400" dirty="0">
                <a:latin typeface="Candara"/>
                <a:cs typeface="Candara"/>
              </a:rPr>
              <a:t>  =  1 1/3</a:t>
            </a:r>
            <a:r>
              <a:rPr lang="en-US" sz="2400" u="sng" dirty="0">
                <a:latin typeface="Candara"/>
                <a:cs typeface="Candara"/>
              </a:rPr>
              <a:t> </a:t>
            </a:r>
          </a:p>
          <a:p>
            <a:r>
              <a:rPr lang="en-US" sz="2400" dirty="0">
                <a:latin typeface="Candara"/>
                <a:cs typeface="Candara"/>
              </a:rPr>
              <a:t> 3	   2	       3     1	   3</a:t>
            </a:r>
          </a:p>
        </p:txBody>
      </p:sp>
    </p:spTree>
    <p:extLst>
      <p:ext uri="{BB962C8B-B14F-4D97-AF65-F5344CB8AC3E}">
        <p14:creationId xmlns:p14="http://schemas.microsoft.com/office/powerpoint/2010/main" val="19778624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prstClr val="white"/>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6" name="TextBox 15"/>
          <p:cNvSpPr txBox="1"/>
          <p:nvPr/>
        </p:nvSpPr>
        <p:spPr>
          <a:xfrm>
            <a:off x="70903" y="6560269"/>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37" name="TextBox 36">
            <a:extLst>
              <a:ext uri="{FF2B5EF4-FFF2-40B4-BE49-F238E27FC236}">
                <a16:creationId xmlns:a16="http://schemas.microsoft.com/office/drawing/2014/main" id="{D86C5912-CA22-0C48-BC5E-CB15119213B9}"/>
              </a:ext>
            </a:extLst>
          </p:cNvPr>
          <p:cNvSpPr txBox="1"/>
          <p:nvPr/>
        </p:nvSpPr>
        <p:spPr>
          <a:xfrm>
            <a:off x="240521" y="825702"/>
            <a:ext cx="4211558" cy="461665"/>
          </a:xfrm>
          <a:prstGeom prst="rect">
            <a:avLst/>
          </a:prstGeom>
          <a:noFill/>
        </p:spPr>
        <p:txBody>
          <a:bodyPr wrap="square" rtlCol="0">
            <a:spAutoFit/>
          </a:bodyPr>
          <a:lstStyle/>
          <a:p>
            <a:r>
              <a:rPr lang="en-US" sz="2400" dirty="0">
                <a:latin typeface="Candara"/>
                <a:cs typeface="Candara"/>
              </a:rPr>
              <a:t>(a) Find the reciprocal of 2 2/5.</a:t>
            </a:r>
          </a:p>
        </p:txBody>
      </p:sp>
      <p:sp>
        <p:nvSpPr>
          <p:cNvPr id="20" name="TextBox 19">
            <a:extLst>
              <a:ext uri="{FF2B5EF4-FFF2-40B4-BE49-F238E27FC236}">
                <a16:creationId xmlns:a16="http://schemas.microsoft.com/office/drawing/2014/main" id="{2F20B9E7-F2FB-D84F-B6EA-957517970A7E}"/>
              </a:ext>
            </a:extLst>
          </p:cNvPr>
          <p:cNvSpPr txBox="1"/>
          <p:nvPr/>
        </p:nvSpPr>
        <p:spPr>
          <a:xfrm>
            <a:off x="240521" y="2084632"/>
            <a:ext cx="2247396" cy="830997"/>
          </a:xfrm>
          <a:prstGeom prst="rect">
            <a:avLst/>
          </a:prstGeom>
          <a:noFill/>
        </p:spPr>
        <p:txBody>
          <a:bodyPr wrap="square" rtlCol="0">
            <a:spAutoFit/>
          </a:bodyPr>
          <a:lstStyle/>
          <a:p>
            <a:r>
              <a:rPr lang="en-US" sz="2400" dirty="0">
                <a:latin typeface="Candara"/>
                <a:cs typeface="Candara"/>
              </a:rPr>
              <a:t>(b) </a:t>
            </a:r>
            <a:r>
              <a:rPr lang="en-US" sz="2400" u="sng" dirty="0">
                <a:latin typeface="Candara"/>
                <a:cs typeface="Candara"/>
              </a:rPr>
              <a:t> 2</a:t>
            </a:r>
            <a:r>
              <a:rPr lang="en-US" sz="2400" dirty="0">
                <a:latin typeface="Candara"/>
                <a:cs typeface="Candara"/>
              </a:rPr>
              <a:t> x  </a:t>
            </a:r>
            <a:r>
              <a:rPr lang="en-US" sz="2400" u="sng" dirty="0">
                <a:latin typeface="Candara"/>
                <a:cs typeface="Candara"/>
              </a:rPr>
              <a:t> 3</a:t>
            </a:r>
            <a:r>
              <a:rPr lang="en-US" sz="2400" dirty="0">
                <a:latin typeface="Candara"/>
                <a:cs typeface="Candara"/>
              </a:rPr>
              <a:t>   =</a:t>
            </a:r>
            <a:endParaRPr lang="en-US" sz="2400" u="sng" dirty="0">
              <a:latin typeface="Candara"/>
              <a:cs typeface="Candara"/>
            </a:endParaRPr>
          </a:p>
          <a:p>
            <a:r>
              <a:rPr lang="en-US" sz="2400" dirty="0">
                <a:latin typeface="Candara"/>
                <a:cs typeface="Candara"/>
              </a:rPr>
              <a:t>       3	 17	</a:t>
            </a:r>
          </a:p>
        </p:txBody>
      </p:sp>
      <p:sp>
        <p:nvSpPr>
          <p:cNvPr id="12" name="TextBox 11">
            <a:extLst>
              <a:ext uri="{FF2B5EF4-FFF2-40B4-BE49-F238E27FC236}">
                <a16:creationId xmlns:a16="http://schemas.microsoft.com/office/drawing/2014/main" id="{5A694E3D-3D1A-DA49-9C2E-5834F167DEC9}"/>
              </a:ext>
            </a:extLst>
          </p:cNvPr>
          <p:cNvSpPr txBox="1"/>
          <p:nvPr/>
        </p:nvSpPr>
        <p:spPr>
          <a:xfrm>
            <a:off x="240521" y="3493979"/>
            <a:ext cx="2247396" cy="830997"/>
          </a:xfrm>
          <a:prstGeom prst="rect">
            <a:avLst/>
          </a:prstGeom>
          <a:noFill/>
        </p:spPr>
        <p:txBody>
          <a:bodyPr wrap="square" rtlCol="0">
            <a:spAutoFit/>
          </a:bodyPr>
          <a:lstStyle/>
          <a:p>
            <a:r>
              <a:rPr lang="en-US" sz="2400" dirty="0">
                <a:latin typeface="Candara"/>
                <a:cs typeface="Candara"/>
              </a:rPr>
              <a:t>(c) 1 </a:t>
            </a:r>
            <a:r>
              <a:rPr lang="en-US" sz="2400" u="sng" dirty="0">
                <a:latin typeface="Candara"/>
                <a:cs typeface="Candara"/>
              </a:rPr>
              <a:t> 1</a:t>
            </a:r>
            <a:r>
              <a:rPr lang="en-US" sz="2400" dirty="0">
                <a:latin typeface="Candara"/>
                <a:cs typeface="Candara"/>
              </a:rPr>
              <a:t>  x  </a:t>
            </a:r>
            <a:r>
              <a:rPr lang="en-US" sz="2400" u="sng" dirty="0">
                <a:latin typeface="Candara"/>
                <a:cs typeface="Candara"/>
              </a:rPr>
              <a:t>2</a:t>
            </a:r>
            <a:r>
              <a:rPr lang="en-US" sz="2400" dirty="0">
                <a:latin typeface="Candara"/>
                <a:cs typeface="Candara"/>
              </a:rPr>
              <a:t>   =</a:t>
            </a:r>
            <a:endParaRPr lang="en-US" sz="2400" u="sng" dirty="0">
              <a:latin typeface="Candara"/>
              <a:cs typeface="Candara"/>
            </a:endParaRPr>
          </a:p>
          <a:p>
            <a:r>
              <a:rPr lang="en-US" sz="2400" dirty="0">
                <a:latin typeface="Candara"/>
                <a:cs typeface="Candara"/>
              </a:rPr>
              <a:t>          6	    9	</a:t>
            </a:r>
          </a:p>
        </p:txBody>
      </p:sp>
      <p:sp>
        <p:nvSpPr>
          <p:cNvPr id="13" name="TextBox 12">
            <a:extLst>
              <a:ext uri="{FF2B5EF4-FFF2-40B4-BE49-F238E27FC236}">
                <a16:creationId xmlns:a16="http://schemas.microsoft.com/office/drawing/2014/main" id="{E24DE822-8C1F-9F4D-8F17-BBF51E3EBDD6}"/>
              </a:ext>
            </a:extLst>
          </p:cNvPr>
          <p:cNvSpPr txBox="1"/>
          <p:nvPr/>
        </p:nvSpPr>
        <p:spPr>
          <a:xfrm>
            <a:off x="240521" y="4903326"/>
            <a:ext cx="2247396" cy="830997"/>
          </a:xfrm>
          <a:prstGeom prst="rect">
            <a:avLst/>
          </a:prstGeom>
          <a:noFill/>
        </p:spPr>
        <p:txBody>
          <a:bodyPr wrap="square" rtlCol="0">
            <a:spAutoFit/>
          </a:bodyPr>
          <a:lstStyle/>
          <a:p>
            <a:r>
              <a:rPr lang="en-US" sz="2400" dirty="0">
                <a:latin typeface="Candara"/>
                <a:cs typeface="Candara"/>
              </a:rPr>
              <a:t>(d) </a:t>
            </a:r>
            <a:r>
              <a:rPr lang="en-US" sz="2400" u="sng" dirty="0">
                <a:latin typeface="Candara"/>
                <a:cs typeface="Candara"/>
              </a:rPr>
              <a:t> 3</a:t>
            </a:r>
            <a:r>
              <a:rPr lang="en-US" sz="2400" dirty="0">
                <a:latin typeface="Candara"/>
                <a:cs typeface="Candara"/>
              </a:rPr>
              <a:t>  </a:t>
            </a:r>
            <a:r>
              <a:rPr lang="en-US" sz="2400" baseline="-25000" dirty="0">
                <a:latin typeface="Candara"/>
                <a:cs typeface="Candara"/>
              </a:rPr>
              <a:t>➗</a:t>
            </a:r>
            <a:r>
              <a:rPr lang="en-US" sz="2400" dirty="0">
                <a:latin typeface="Candara"/>
                <a:cs typeface="Candara"/>
              </a:rPr>
              <a:t>  </a:t>
            </a:r>
            <a:r>
              <a:rPr lang="en-US" sz="2400" u="sng" dirty="0">
                <a:latin typeface="Candara"/>
                <a:cs typeface="Candara"/>
              </a:rPr>
              <a:t>2</a:t>
            </a:r>
            <a:r>
              <a:rPr lang="en-US" sz="2400" dirty="0">
                <a:latin typeface="Candara"/>
                <a:cs typeface="Candara"/>
              </a:rPr>
              <a:t>   =</a:t>
            </a:r>
            <a:endParaRPr lang="en-US" sz="2400" u="sng" dirty="0">
              <a:latin typeface="Candara"/>
              <a:cs typeface="Candara"/>
            </a:endParaRPr>
          </a:p>
          <a:p>
            <a:r>
              <a:rPr lang="en-US" sz="2400" dirty="0">
                <a:latin typeface="Candara"/>
                <a:cs typeface="Candara"/>
              </a:rPr>
              <a:t>       7	   5	</a:t>
            </a:r>
          </a:p>
        </p:txBody>
      </p:sp>
      <p:sp>
        <p:nvSpPr>
          <p:cNvPr id="14" name="TextBox 13">
            <a:extLst>
              <a:ext uri="{FF2B5EF4-FFF2-40B4-BE49-F238E27FC236}">
                <a16:creationId xmlns:a16="http://schemas.microsoft.com/office/drawing/2014/main" id="{876259EF-F5E8-EF49-B9E9-C4F9D5A70C0F}"/>
              </a:ext>
            </a:extLst>
          </p:cNvPr>
          <p:cNvSpPr txBox="1"/>
          <p:nvPr/>
        </p:nvSpPr>
        <p:spPr>
          <a:xfrm>
            <a:off x="5747833" y="2084632"/>
            <a:ext cx="2247396" cy="830997"/>
          </a:xfrm>
          <a:prstGeom prst="rect">
            <a:avLst/>
          </a:prstGeom>
          <a:noFill/>
        </p:spPr>
        <p:txBody>
          <a:bodyPr wrap="square" rtlCol="0">
            <a:spAutoFit/>
          </a:bodyPr>
          <a:lstStyle/>
          <a:p>
            <a:r>
              <a:rPr lang="en-US" sz="2400" dirty="0">
                <a:latin typeface="Candara"/>
                <a:cs typeface="Candara"/>
              </a:rPr>
              <a:t>(d) </a:t>
            </a:r>
            <a:r>
              <a:rPr lang="en-US" sz="2400" u="sng" dirty="0">
                <a:latin typeface="Candara"/>
                <a:cs typeface="Candara"/>
              </a:rPr>
              <a:t> -7</a:t>
            </a:r>
            <a:r>
              <a:rPr lang="en-US" sz="2400" dirty="0">
                <a:latin typeface="Candara"/>
                <a:cs typeface="Candara"/>
              </a:rPr>
              <a:t>  </a:t>
            </a:r>
            <a:r>
              <a:rPr lang="en-US" sz="2400" baseline="-25000" dirty="0">
                <a:latin typeface="Candara"/>
                <a:cs typeface="Candara"/>
              </a:rPr>
              <a:t>➗</a:t>
            </a:r>
            <a:r>
              <a:rPr lang="en-US" sz="2400" dirty="0">
                <a:latin typeface="Candara"/>
                <a:cs typeface="Candara"/>
              </a:rPr>
              <a:t>  </a:t>
            </a:r>
            <a:r>
              <a:rPr lang="en-US" sz="2400" u="sng" dirty="0">
                <a:latin typeface="Candara"/>
                <a:cs typeface="Candara"/>
              </a:rPr>
              <a:t>- 4</a:t>
            </a:r>
            <a:r>
              <a:rPr lang="en-US" sz="2400" dirty="0">
                <a:latin typeface="Candara"/>
                <a:cs typeface="Candara"/>
              </a:rPr>
              <a:t>   =</a:t>
            </a:r>
            <a:endParaRPr lang="en-US" sz="2400" u="sng" dirty="0">
              <a:latin typeface="Candara"/>
              <a:cs typeface="Candara"/>
            </a:endParaRPr>
          </a:p>
          <a:p>
            <a:r>
              <a:rPr lang="en-US" sz="2400" dirty="0">
                <a:latin typeface="Candara"/>
                <a:cs typeface="Candara"/>
              </a:rPr>
              <a:t>         2	      9	</a:t>
            </a:r>
          </a:p>
        </p:txBody>
      </p:sp>
      <p:sp>
        <p:nvSpPr>
          <p:cNvPr id="15" name="TextBox 14">
            <a:extLst>
              <a:ext uri="{FF2B5EF4-FFF2-40B4-BE49-F238E27FC236}">
                <a16:creationId xmlns:a16="http://schemas.microsoft.com/office/drawing/2014/main" id="{73DF5C66-FC1F-BA4B-859B-8674956005C6}"/>
              </a:ext>
            </a:extLst>
          </p:cNvPr>
          <p:cNvSpPr txBox="1"/>
          <p:nvPr/>
        </p:nvSpPr>
        <p:spPr>
          <a:xfrm>
            <a:off x="5747832" y="3407003"/>
            <a:ext cx="2675405" cy="830997"/>
          </a:xfrm>
          <a:prstGeom prst="rect">
            <a:avLst/>
          </a:prstGeom>
          <a:noFill/>
        </p:spPr>
        <p:txBody>
          <a:bodyPr wrap="square" rtlCol="0">
            <a:spAutoFit/>
          </a:bodyPr>
          <a:lstStyle/>
          <a:p>
            <a:r>
              <a:rPr lang="en-US" sz="2400" dirty="0">
                <a:latin typeface="Candara"/>
                <a:cs typeface="Candara"/>
              </a:rPr>
              <a:t>(e) </a:t>
            </a:r>
            <a:r>
              <a:rPr lang="en-US" sz="2400" u="sng" dirty="0">
                <a:latin typeface="Candara"/>
                <a:cs typeface="Candara"/>
              </a:rPr>
              <a:t> (-25)  </a:t>
            </a:r>
            <a:r>
              <a:rPr lang="en-US" sz="2400" u="sng" baseline="-25000" dirty="0">
                <a:latin typeface="Candara"/>
                <a:cs typeface="Candara"/>
              </a:rPr>
              <a:t>➗</a:t>
            </a:r>
            <a:r>
              <a:rPr lang="en-US" sz="2400" u="sng" dirty="0">
                <a:latin typeface="Candara"/>
                <a:cs typeface="Candara"/>
              </a:rPr>
              <a:t>  (- 5)</a:t>
            </a:r>
            <a:r>
              <a:rPr lang="en-US" sz="2400" dirty="0">
                <a:latin typeface="Candara"/>
                <a:cs typeface="Candara"/>
              </a:rPr>
              <a:t>   =</a:t>
            </a:r>
            <a:endParaRPr lang="en-US" sz="2400" u="sng" dirty="0">
              <a:latin typeface="Candara"/>
              <a:cs typeface="Candara"/>
            </a:endParaRPr>
          </a:p>
          <a:p>
            <a:r>
              <a:rPr lang="en-US" sz="2400" dirty="0">
                <a:latin typeface="Candara"/>
                <a:cs typeface="Candara"/>
              </a:rPr>
              <a:t>          4 – 2 x 7</a:t>
            </a:r>
          </a:p>
        </p:txBody>
      </p:sp>
      <p:sp>
        <p:nvSpPr>
          <p:cNvPr id="17" name="TextBox 16">
            <a:extLst>
              <a:ext uri="{FF2B5EF4-FFF2-40B4-BE49-F238E27FC236}">
                <a16:creationId xmlns:a16="http://schemas.microsoft.com/office/drawing/2014/main" id="{1F565BC4-4905-424C-BC6E-E549E0B2F1F3}"/>
              </a:ext>
            </a:extLst>
          </p:cNvPr>
          <p:cNvSpPr txBox="1"/>
          <p:nvPr/>
        </p:nvSpPr>
        <p:spPr>
          <a:xfrm>
            <a:off x="4602657" y="825701"/>
            <a:ext cx="4211558" cy="830997"/>
          </a:xfrm>
          <a:prstGeom prst="rect">
            <a:avLst/>
          </a:prstGeom>
          <a:noFill/>
        </p:spPr>
        <p:txBody>
          <a:bodyPr wrap="square" rtlCol="0">
            <a:spAutoFit/>
          </a:bodyPr>
          <a:lstStyle/>
          <a:p>
            <a:pPr marL="457200" indent="-457200">
              <a:buAutoNum type="alphaLcParenBoth"/>
            </a:pPr>
            <a:r>
              <a:rPr lang="en-US" sz="2400" dirty="0">
                <a:solidFill>
                  <a:srgbClr val="0432FF"/>
                </a:solidFill>
                <a:latin typeface="Candara"/>
                <a:cs typeface="Candara"/>
              </a:rPr>
              <a:t>2 2/5 = </a:t>
            </a:r>
            <a:r>
              <a:rPr lang="en-US" sz="2400" u="sng" dirty="0">
                <a:solidFill>
                  <a:srgbClr val="0432FF"/>
                </a:solidFill>
                <a:latin typeface="Candara"/>
                <a:cs typeface="Candara"/>
              </a:rPr>
              <a:t>10</a:t>
            </a:r>
            <a:r>
              <a:rPr lang="en-US" sz="2400" dirty="0">
                <a:solidFill>
                  <a:srgbClr val="0432FF"/>
                </a:solidFill>
                <a:latin typeface="Candara"/>
                <a:cs typeface="Candara"/>
              </a:rPr>
              <a:t>  +  </a:t>
            </a:r>
            <a:r>
              <a:rPr lang="en-US" sz="2400" u="sng" dirty="0">
                <a:solidFill>
                  <a:srgbClr val="0432FF"/>
                </a:solidFill>
                <a:latin typeface="Candara"/>
                <a:cs typeface="Candara"/>
              </a:rPr>
              <a:t>2</a:t>
            </a:r>
            <a:r>
              <a:rPr lang="en-US" sz="2400" dirty="0">
                <a:solidFill>
                  <a:srgbClr val="0432FF"/>
                </a:solidFill>
                <a:latin typeface="Candara"/>
                <a:cs typeface="Candara"/>
              </a:rPr>
              <a:t>  =  </a:t>
            </a:r>
            <a:r>
              <a:rPr lang="en-US" sz="2400" u="sng" dirty="0">
                <a:solidFill>
                  <a:srgbClr val="0432FF"/>
                </a:solidFill>
                <a:latin typeface="Candara"/>
                <a:cs typeface="Candara"/>
              </a:rPr>
              <a:t>12</a:t>
            </a:r>
          </a:p>
          <a:p>
            <a:r>
              <a:rPr lang="en-US" sz="2400" dirty="0">
                <a:solidFill>
                  <a:srgbClr val="0432FF"/>
                </a:solidFill>
                <a:latin typeface="Candara"/>
                <a:cs typeface="Candara"/>
              </a:rPr>
              <a:t>			 5       5	     5</a:t>
            </a:r>
          </a:p>
        </p:txBody>
      </p:sp>
      <p:sp>
        <p:nvSpPr>
          <p:cNvPr id="18" name="TextBox 17">
            <a:extLst>
              <a:ext uri="{FF2B5EF4-FFF2-40B4-BE49-F238E27FC236}">
                <a16:creationId xmlns:a16="http://schemas.microsoft.com/office/drawing/2014/main" id="{23493F4F-26EB-2340-8B15-7026D7F81697}"/>
              </a:ext>
            </a:extLst>
          </p:cNvPr>
          <p:cNvSpPr txBox="1"/>
          <p:nvPr/>
        </p:nvSpPr>
        <p:spPr>
          <a:xfrm>
            <a:off x="2346300" y="2084632"/>
            <a:ext cx="1056467"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6 </a:t>
            </a:r>
          </a:p>
          <a:p>
            <a:r>
              <a:rPr lang="en-US" sz="2400" dirty="0">
                <a:solidFill>
                  <a:srgbClr val="0432FF"/>
                </a:solidFill>
                <a:latin typeface="Candara"/>
                <a:cs typeface="Candara"/>
              </a:rPr>
              <a:t>  51	</a:t>
            </a:r>
          </a:p>
        </p:txBody>
      </p:sp>
      <p:sp>
        <p:nvSpPr>
          <p:cNvPr id="19" name="TextBox 18">
            <a:extLst>
              <a:ext uri="{FF2B5EF4-FFF2-40B4-BE49-F238E27FC236}">
                <a16:creationId xmlns:a16="http://schemas.microsoft.com/office/drawing/2014/main" id="{A0FB1DE7-84D2-E74A-AA30-53BAAE5FD9F7}"/>
              </a:ext>
            </a:extLst>
          </p:cNvPr>
          <p:cNvSpPr txBox="1"/>
          <p:nvPr/>
        </p:nvSpPr>
        <p:spPr>
          <a:xfrm>
            <a:off x="2346300" y="3429000"/>
            <a:ext cx="2675405"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7 </a:t>
            </a:r>
            <a:r>
              <a:rPr lang="en-US" sz="2400" dirty="0">
                <a:solidFill>
                  <a:srgbClr val="0432FF"/>
                </a:solidFill>
                <a:latin typeface="Candara"/>
                <a:cs typeface="Candara"/>
              </a:rPr>
              <a:t> x </a:t>
            </a:r>
            <a:r>
              <a:rPr lang="en-US" sz="2400" u="sng" dirty="0">
                <a:solidFill>
                  <a:srgbClr val="0432FF"/>
                </a:solidFill>
                <a:latin typeface="Candara"/>
                <a:cs typeface="Candara"/>
              </a:rPr>
              <a:t> 2</a:t>
            </a:r>
            <a:r>
              <a:rPr lang="en-US" sz="2400" dirty="0">
                <a:solidFill>
                  <a:srgbClr val="0432FF"/>
                </a:solidFill>
                <a:latin typeface="Candara"/>
                <a:cs typeface="Candara"/>
              </a:rPr>
              <a:t>  = </a:t>
            </a:r>
            <a:r>
              <a:rPr lang="en-US" sz="2400" u="sng" dirty="0">
                <a:solidFill>
                  <a:srgbClr val="0432FF"/>
                </a:solidFill>
                <a:latin typeface="Candara"/>
                <a:cs typeface="Candara"/>
              </a:rPr>
              <a:t>  14</a:t>
            </a:r>
            <a:r>
              <a:rPr lang="en-US" sz="2400" dirty="0">
                <a:solidFill>
                  <a:srgbClr val="0432FF"/>
                </a:solidFill>
                <a:latin typeface="Candara"/>
                <a:cs typeface="Candara"/>
              </a:rPr>
              <a:t>  = </a:t>
            </a:r>
            <a:r>
              <a:rPr lang="en-US" sz="2400" u="sng" dirty="0">
                <a:solidFill>
                  <a:srgbClr val="0432FF"/>
                </a:solidFill>
                <a:latin typeface="Candara"/>
                <a:cs typeface="Candara"/>
              </a:rPr>
              <a:t> 7</a:t>
            </a:r>
          </a:p>
          <a:p>
            <a:r>
              <a:rPr lang="en-US" sz="2400" dirty="0">
                <a:solidFill>
                  <a:srgbClr val="0432FF"/>
                </a:solidFill>
                <a:latin typeface="Candara"/>
                <a:cs typeface="Candara"/>
              </a:rPr>
              <a:t>  6	   9	      54     27</a:t>
            </a:r>
          </a:p>
        </p:txBody>
      </p:sp>
      <p:sp>
        <p:nvSpPr>
          <p:cNvPr id="21" name="TextBox 20">
            <a:extLst>
              <a:ext uri="{FF2B5EF4-FFF2-40B4-BE49-F238E27FC236}">
                <a16:creationId xmlns:a16="http://schemas.microsoft.com/office/drawing/2014/main" id="{3F9B94EB-A985-9D48-947A-BFE075F9E98A}"/>
              </a:ext>
            </a:extLst>
          </p:cNvPr>
          <p:cNvSpPr txBox="1"/>
          <p:nvPr/>
        </p:nvSpPr>
        <p:spPr>
          <a:xfrm>
            <a:off x="2346300" y="4903326"/>
            <a:ext cx="2675405"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3 </a:t>
            </a:r>
            <a:r>
              <a:rPr lang="en-US" sz="2400" dirty="0">
                <a:solidFill>
                  <a:srgbClr val="0432FF"/>
                </a:solidFill>
                <a:latin typeface="Candara"/>
                <a:cs typeface="Candara"/>
              </a:rPr>
              <a:t> x </a:t>
            </a:r>
            <a:r>
              <a:rPr lang="en-US" sz="2400" u="sng" dirty="0">
                <a:solidFill>
                  <a:srgbClr val="0432FF"/>
                </a:solidFill>
                <a:latin typeface="Candara"/>
                <a:cs typeface="Candara"/>
              </a:rPr>
              <a:t> 5</a:t>
            </a:r>
            <a:r>
              <a:rPr lang="en-US" sz="2400" dirty="0">
                <a:solidFill>
                  <a:srgbClr val="0432FF"/>
                </a:solidFill>
                <a:latin typeface="Candara"/>
                <a:cs typeface="Candara"/>
              </a:rPr>
              <a:t>  = </a:t>
            </a:r>
            <a:r>
              <a:rPr lang="en-US" sz="2400" u="sng" dirty="0">
                <a:solidFill>
                  <a:srgbClr val="0432FF"/>
                </a:solidFill>
                <a:latin typeface="Candara"/>
                <a:cs typeface="Candara"/>
              </a:rPr>
              <a:t>  15</a:t>
            </a:r>
          </a:p>
          <a:p>
            <a:r>
              <a:rPr lang="en-US" sz="2400" dirty="0">
                <a:solidFill>
                  <a:srgbClr val="0432FF"/>
                </a:solidFill>
                <a:latin typeface="Candara"/>
                <a:cs typeface="Candara"/>
              </a:rPr>
              <a:t>  7	    2	      14</a:t>
            </a:r>
          </a:p>
        </p:txBody>
      </p:sp>
      <p:sp>
        <p:nvSpPr>
          <p:cNvPr id="22" name="TextBox 21">
            <a:extLst>
              <a:ext uri="{FF2B5EF4-FFF2-40B4-BE49-F238E27FC236}">
                <a16:creationId xmlns:a16="http://schemas.microsoft.com/office/drawing/2014/main" id="{229E6530-E590-B843-865F-ACCB03E26355}"/>
              </a:ext>
            </a:extLst>
          </p:cNvPr>
          <p:cNvSpPr txBox="1"/>
          <p:nvPr/>
        </p:nvSpPr>
        <p:spPr>
          <a:xfrm>
            <a:off x="7995229" y="2084632"/>
            <a:ext cx="2675405"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- 7 </a:t>
            </a:r>
            <a:r>
              <a:rPr lang="en-US" sz="2400" dirty="0">
                <a:solidFill>
                  <a:srgbClr val="0432FF"/>
                </a:solidFill>
                <a:latin typeface="Candara"/>
                <a:cs typeface="Candara"/>
              </a:rPr>
              <a:t> x </a:t>
            </a:r>
            <a:r>
              <a:rPr lang="en-US" sz="2400" u="sng" dirty="0">
                <a:solidFill>
                  <a:srgbClr val="0432FF"/>
                </a:solidFill>
                <a:latin typeface="Candara"/>
                <a:cs typeface="Candara"/>
              </a:rPr>
              <a:t> 9</a:t>
            </a:r>
            <a:r>
              <a:rPr lang="en-US" sz="2400" dirty="0">
                <a:solidFill>
                  <a:srgbClr val="0432FF"/>
                </a:solidFill>
                <a:latin typeface="Candara"/>
                <a:cs typeface="Candara"/>
              </a:rPr>
              <a:t>  = </a:t>
            </a:r>
            <a:r>
              <a:rPr lang="en-US" sz="2400" u="sng" dirty="0">
                <a:solidFill>
                  <a:srgbClr val="0432FF"/>
                </a:solidFill>
                <a:latin typeface="Candara"/>
                <a:cs typeface="Candara"/>
              </a:rPr>
              <a:t> - 63</a:t>
            </a:r>
          </a:p>
          <a:p>
            <a:r>
              <a:rPr lang="en-US" sz="2400" dirty="0">
                <a:solidFill>
                  <a:srgbClr val="0432FF"/>
                </a:solidFill>
                <a:latin typeface="Candara"/>
                <a:cs typeface="Candara"/>
              </a:rPr>
              <a:t>    2	     - 4	 - 14</a:t>
            </a:r>
          </a:p>
        </p:txBody>
      </p:sp>
      <p:sp>
        <p:nvSpPr>
          <p:cNvPr id="23" name="TextBox 22">
            <a:extLst>
              <a:ext uri="{FF2B5EF4-FFF2-40B4-BE49-F238E27FC236}">
                <a16:creationId xmlns:a16="http://schemas.microsoft.com/office/drawing/2014/main" id="{2BC71A28-F5F0-5B43-A1C2-CD4550BF10B2}"/>
              </a:ext>
            </a:extLst>
          </p:cNvPr>
          <p:cNvSpPr txBox="1"/>
          <p:nvPr/>
        </p:nvSpPr>
        <p:spPr>
          <a:xfrm>
            <a:off x="8393074" y="3407002"/>
            <a:ext cx="1452626" cy="830997"/>
          </a:xfrm>
          <a:prstGeom prst="rect">
            <a:avLst/>
          </a:prstGeom>
          <a:noFill/>
        </p:spPr>
        <p:txBody>
          <a:bodyPr wrap="square" rtlCol="0">
            <a:spAutoFit/>
          </a:bodyPr>
          <a:lstStyle/>
          <a:p>
            <a:r>
              <a:rPr lang="en-US" sz="2400" u="sng" dirty="0">
                <a:solidFill>
                  <a:srgbClr val="0432FF"/>
                </a:solidFill>
                <a:latin typeface="Candara"/>
                <a:cs typeface="Candara"/>
              </a:rPr>
              <a:t>+5</a:t>
            </a:r>
            <a:r>
              <a:rPr lang="en-US" sz="2400" dirty="0">
                <a:solidFill>
                  <a:srgbClr val="0432FF"/>
                </a:solidFill>
                <a:latin typeface="Candara"/>
                <a:cs typeface="Candara"/>
              </a:rPr>
              <a:t>   =  </a:t>
            </a:r>
            <a:r>
              <a:rPr lang="en-US" sz="2400" u="sng" dirty="0">
                <a:solidFill>
                  <a:srgbClr val="0432FF"/>
                </a:solidFill>
                <a:latin typeface="Candara"/>
                <a:cs typeface="Candara"/>
              </a:rPr>
              <a:t> - 1</a:t>
            </a:r>
          </a:p>
          <a:p>
            <a:r>
              <a:rPr lang="en-US" sz="2400" dirty="0">
                <a:solidFill>
                  <a:srgbClr val="0432FF"/>
                </a:solidFill>
                <a:latin typeface="Candara"/>
                <a:cs typeface="Candara"/>
              </a:rPr>
              <a:t>-10		 2</a:t>
            </a:r>
          </a:p>
        </p:txBody>
      </p:sp>
    </p:spTree>
    <p:extLst>
      <p:ext uri="{BB962C8B-B14F-4D97-AF65-F5344CB8AC3E}">
        <p14:creationId xmlns:p14="http://schemas.microsoft.com/office/powerpoint/2010/main" val="2652028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6910866" cy="646331"/>
          </a:xfrm>
          <a:prstGeom prst="rect">
            <a:avLst/>
          </a:prstGeom>
          <a:noFill/>
        </p:spPr>
        <p:txBody>
          <a:bodyPr wrap="none" rtlCol="0">
            <a:spAutoFit/>
          </a:bodyPr>
          <a:lstStyle/>
          <a:p>
            <a:r>
              <a:rPr lang="en-US" sz="3600" b="1" dirty="0">
                <a:solidFill>
                  <a:prstClr val="white"/>
                </a:solidFill>
                <a:latin typeface="Candara"/>
                <a:cs typeface="Candara"/>
              </a:rPr>
              <a:t>Converting decimals and fractions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6" name="TextBox 15"/>
          <p:cNvSpPr txBox="1"/>
          <p:nvPr/>
        </p:nvSpPr>
        <p:spPr>
          <a:xfrm>
            <a:off x="70903" y="6560269"/>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37" name="TextBox 36">
            <a:extLst>
              <a:ext uri="{FF2B5EF4-FFF2-40B4-BE49-F238E27FC236}">
                <a16:creationId xmlns:a16="http://schemas.microsoft.com/office/drawing/2014/main" id="{D86C5912-CA22-0C48-BC5E-CB15119213B9}"/>
              </a:ext>
            </a:extLst>
          </p:cNvPr>
          <p:cNvSpPr txBox="1"/>
          <p:nvPr/>
        </p:nvSpPr>
        <p:spPr>
          <a:xfrm>
            <a:off x="240520" y="825702"/>
            <a:ext cx="11661669" cy="4282391"/>
          </a:xfrm>
          <a:prstGeom prst="rect">
            <a:avLst/>
          </a:prstGeom>
          <a:noFill/>
        </p:spPr>
        <p:txBody>
          <a:bodyPr wrap="square" rtlCol="0">
            <a:spAutoFit/>
          </a:bodyPr>
          <a:lstStyle/>
          <a:p>
            <a:r>
              <a:rPr lang="en-US" sz="2400" dirty="0">
                <a:latin typeface="Candara"/>
                <a:cs typeface="Candara"/>
              </a:rPr>
              <a:t>The method used to convert decimals into fractions is based on the notion of place value. The place value of the last digit in the decimal determines the denominator: tenths, hundredths, thousandths, and so on.</a:t>
            </a:r>
          </a:p>
          <a:p>
            <a:endParaRPr lang="en-US" sz="2400" b="1" dirty="0">
              <a:latin typeface="Candara"/>
              <a:cs typeface="Candara"/>
            </a:endParaRPr>
          </a:p>
          <a:p>
            <a:r>
              <a:rPr lang="en-US" sz="2400" b="1" dirty="0">
                <a:latin typeface="Candara"/>
                <a:cs typeface="Candara"/>
              </a:rPr>
              <a:t>Example problems:</a:t>
            </a:r>
          </a:p>
          <a:p>
            <a:pPr marL="457200" indent="-457200">
              <a:buAutoNum type="arabicParenBoth"/>
            </a:pPr>
            <a:r>
              <a:rPr lang="en-US" sz="2400" dirty="0">
                <a:latin typeface="Candara"/>
                <a:cs typeface="Candara"/>
              </a:rPr>
              <a:t>0.5 has 5 in the tenths column. </a:t>
            </a:r>
            <a:br>
              <a:rPr lang="en-US" sz="2400" dirty="0">
                <a:latin typeface="Candara"/>
                <a:cs typeface="Candara"/>
              </a:rPr>
            </a:br>
            <a:r>
              <a:rPr lang="en-US" sz="2400" dirty="0">
                <a:latin typeface="Candara"/>
                <a:cs typeface="Candara"/>
              </a:rPr>
              <a:t>Therefore, 0.5 is 5/10=1/2.</a:t>
            </a:r>
          </a:p>
          <a:p>
            <a:pPr marL="457200" indent="-457200">
              <a:lnSpc>
                <a:spcPct val="150000"/>
              </a:lnSpc>
              <a:buAutoNum type="arabicParenBoth"/>
            </a:pPr>
            <a:r>
              <a:rPr lang="en-US" sz="2400" dirty="0">
                <a:latin typeface="Candara"/>
                <a:cs typeface="Candara"/>
              </a:rPr>
              <a:t>0.375 has the 5 in the thousandth column. </a:t>
            </a:r>
            <a:br>
              <a:rPr lang="en-US" sz="2400" dirty="0">
                <a:latin typeface="Candara"/>
                <a:cs typeface="Candara"/>
              </a:rPr>
            </a:br>
            <a:r>
              <a:rPr lang="en-US" sz="2400" dirty="0">
                <a:latin typeface="Candara"/>
                <a:cs typeface="Candara"/>
              </a:rPr>
              <a:t>Therefore, 0.375 is 375/1000=3/8</a:t>
            </a:r>
          </a:p>
          <a:p>
            <a:pPr>
              <a:lnSpc>
                <a:spcPct val="150000"/>
              </a:lnSpc>
            </a:pPr>
            <a:r>
              <a:rPr lang="en-US" sz="2400" dirty="0">
                <a:latin typeface="Candara"/>
                <a:cs typeface="Candara"/>
              </a:rPr>
              <a:t>(3) 1.25 has 5 in the hundredths column and you have 1  25/100 =1  1/4</a:t>
            </a:r>
          </a:p>
        </p:txBody>
      </p:sp>
    </p:spTree>
    <p:extLst>
      <p:ext uri="{BB962C8B-B14F-4D97-AF65-F5344CB8AC3E}">
        <p14:creationId xmlns:p14="http://schemas.microsoft.com/office/powerpoint/2010/main" val="3367018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prstClr val="white"/>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6" name="TextBox 15"/>
          <p:cNvSpPr txBox="1"/>
          <p:nvPr/>
        </p:nvSpPr>
        <p:spPr>
          <a:xfrm>
            <a:off x="70903" y="6485319"/>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37" name="TextBox 36">
            <a:extLst>
              <a:ext uri="{FF2B5EF4-FFF2-40B4-BE49-F238E27FC236}">
                <a16:creationId xmlns:a16="http://schemas.microsoft.com/office/drawing/2014/main" id="{D86C5912-CA22-0C48-BC5E-CB15119213B9}"/>
              </a:ext>
            </a:extLst>
          </p:cNvPr>
          <p:cNvSpPr txBox="1"/>
          <p:nvPr/>
        </p:nvSpPr>
        <p:spPr>
          <a:xfrm>
            <a:off x="240520" y="316042"/>
            <a:ext cx="6055349" cy="4559390"/>
          </a:xfrm>
          <a:prstGeom prst="rect">
            <a:avLst/>
          </a:prstGeom>
          <a:noFill/>
        </p:spPr>
        <p:txBody>
          <a:bodyPr wrap="square" rtlCol="0">
            <a:spAutoFit/>
          </a:bodyPr>
          <a:lstStyle/>
          <a:p>
            <a:pPr>
              <a:lnSpc>
                <a:spcPct val="250000"/>
              </a:lnSpc>
            </a:pPr>
            <a:r>
              <a:rPr lang="en-US" sz="2400" dirty="0">
                <a:latin typeface="Candara"/>
                <a:cs typeface="Candara"/>
              </a:rPr>
              <a:t>Convert these decimals into fractions</a:t>
            </a:r>
            <a:br>
              <a:rPr lang="en-US" sz="2400" dirty="0">
                <a:latin typeface="Candara"/>
                <a:cs typeface="Candara"/>
              </a:rPr>
            </a:br>
            <a:r>
              <a:rPr lang="en-US" sz="2400" dirty="0">
                <a:latin typeface="Candara"/>
                <a:cs typeface="Candara"/>
              </a:rPr>
              <a:t>(a) 0.65 </a:t>
            </a:r>
          </a:p>
          <a:p>
            <a:pPr>
              <a:lnSpc>
                <a:spcPct val="250000"/>
              </a:lnSpc>
            </a:pPr>
            <a:r>
              <a:rPr lang="en-US" sz="2400" dirty="0">
                <a:latin typeface="Candara"/>
                <a:cs typeface="Candara"/>
              </a:rPr>
              <a:t>(b) 0.54 </a:t>
            </a:r>
          </a:p>
          <a:p>
            <a:pPr>
              <a:lnSpc>
                <a:spcPct val="250000"/>
              </a:lnSpc>
            </a:pPr>
            <a:r>
              <a:rPr lang="en-US" sz="2400" dirty="0">
                <a:latin typeface="Candara"/>
                <a:cs typeface="Candara"/>
              </a:rPr>
              <a:t>(c) 2.666 </a:t>
            </a:r>
          </a:p>
          <a:p>
            <a:pPr>
              <a:lnSpc>
                <a:spcPct val="250000"/>
              </a:lnSpc>
            </a:pPr>
            <a:r>
              <a:rPr lang="en-US" sz="2400" dirty="0">
                <a:latin typeface="Candara"/>
                <a:cs typeface="Candara"/>
              </a:rPr>
              <a:t>(d) 3.14 </a:t>
            </a:r>
          </a:p>
        </p:txBody>
      </p:sp>
      <p:sp>
        <p:nvSpPr>
          <p:cNvPr id="7" name="TextBox 6">
            <a:extLst>
              <a:ext uri="{FF2B5EF4-FFF2-40B4-BE49-F238E27FC236}">
                <a16:creationId xmlns:a16="http://schemas.microsoft.com/office/drawing/2014/main" id="{ED6F71C3-52A9-914F-A430-11C273E4DDC6}"/>
              </a:ext>
            </a:extLst>
          </p:cNvPr>
          <p:cNvSpPr txBox="1"/>
          <p:nvPr/>
        </p:nvSpPr>
        <p:spPr>
          <a:xfrm>
            <a:off x="1681724" y="1641428"/>
            <a:ext cx="1127659"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65</a:t>
            </a:r>
          </a:p>
          <a:p>
            <a:r>
              <a:rPr lang="en-US" sz="2400" dirty="0">
                <a:solidFill>
                  <a:srgbClr val="0432FF"/>
                </a:solidFill>
                <a:latin typeface="Candara"/>
                <a:cs typeface="Candara"/>
              </a:rPr>
              <a:t>   100</a:t>
            </a:r>
          </a:p>
        </p:txBody>
      </p:sp>
      <p:sp>
        <p:nvSpPr>
          <p:cNvPr id="8" name="TextBox 7">
            <a:extLst>
              <a:ext uri="{FF2B5EF4-FFF2-40B4-BE49-F238E27FC236}">
                <a16:creationId xmlns:a16="http://schemas.microsoft.com/office/drawing/2014/main" id="{272A1A6C-5512-DE4F-B5AA-39B9BECA583B}"/>
              </a:ext>
            </a:extLst>
          </p:cNvPr>
          <p:cNvSpPr txBox="1"/>
          <p:nvPr/>
        </p:nvSpPr>
        <p:spPr>
          <a:xfrm>
            <a:off x="1681724" y="2472425"/>
            <a:ext cx="2159952"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54</a:t>
            </a:r>
            <a:r>
              <a:rPr lang="en-US" sz="2400" dirty="0">
                <a:solidFill>
                  <a:srgbClr val="0432FF"/>
                </a:solidFill>
                <a:latin typeface="Candara"/>
                <a:cs typeface="Candara"/>
              </a:rPr>
              <a:t>  = </a:t>
            </a:r>
            <a:r>
              <a:rPr lang="en-US" sz="2400" u="sng" dirty="0">
                <a:solidFill>
                  <a:srgbClr val="0432FF"/>
                </a:solidFill>
                <a:latin typeface="Candara"/>
                <a:cs typeface="Candara"/>
              </a:rPr>
              <a:t> 27</a:t>
            </a:r>
          </a:p>
          <a:p>
            <a:r>
              <a:rPr lang="en-US" sz="2400" dirty="0">
                <a:solidFill>
                  <a:srgbClr val="0432FF"/>
                </a:solidFill>
                <a:latin typeface="Candara"/>
                <a:cs typeface="Candara"/>
              </a:rPr>
              <a:t>   100     50</a:t>
            </a:r>
          </a:p>
        </p:txBody>
      </p:sp>
      <p:sp>
        <p:nvSpPr>
          <p:cNvPr id="10" name="TextBox 9">
            <a:extLst>
              <a:ext uri="{FF2B5EF4-FFF2-40B4-BE49-F238E27FC236}">
                <a16:creationId xmlns:a16="http://schemas.microsoft.com/office/drawing/2014/main" id="{276F3B73-0B3E-064C-BABA-8E2644A64136}"/>
              </a:ext>
            </a:extLst>
          </p:cNvPr>
          <p:cNvSpPr txBox="1"/>
          <p:nvPr/>
        </p:nvSpPr>
        <p:spPr>
          <a:xfrm>
            <a:off x="1681724" y="3434130"/>
            <a:ext cx="4084012"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2666</a:t>
            </a:r>
            <a:r>
              <a:rPr lang="en-US" sz="2400" dirty="0">
                <a:solidFill>
                  <a:srgbClr val="0432FF"/>
                </a:solidFill>
                <a:latin typeface="Candara"/>
                <a:cs typeface="Candara"/>
              </a:rPr>
              <a:t>  =  2   </a:t>
            </a:r>
            <a:r>
              <a:rPr lang="en-US" sz="2400" u="sng" dirty="0">
                <a:solidFill>
                  <a:srgbClr val="0432FF"/>
                </a:solidFill>
                <a:latin typeface="Candara"/>
                <a:cs typeface="Candara"/>
              </a:rPr>
              <a:t>666</a:t>
            </a:r>
            <a:r>
              <a:rPr lang="en-US" sz="2400" dirty="0">
                <a:solidFill>
                  <a:srgbClr val="0432FF"/>
                </a:solidFill>
                <a:latin typeface="Candara"/>
                <a:cs typeface="Candara"/>
              </a:rPr>
              <a:t>    =  2  2/3</a:t>
            </a:r>
            <a:endParaRPr lang="en-US" sz="2400" u="sng" dirty="0">
              <a:solidFill>
                <a:srgbClr val="0432FF"/>
              </a:solidFill>
              <a:latin typeface="Candara"/>
              <a:cs typeface="Candara"/>
            </a:endParaRPr>
          </a:p>
          <a:p>
            <a:r>
              <a:rPr lang="en-US" sz="2400" dirty="0">
                <a:solidFill>
                  <a:srgbClr val="0432FF"/>
                </a:solidFill>
                <a:latin typeface="Candara"/>
                <a:cs typeface="Candara"/>
              </a:rPr>
              <a:t>    1000		     1000</a:t>
            </a:r>
          </a:p>
        </p:txBody>
      </p:sp>
      <p:sp>
        <p:nvSpPr>
          <p:cNvPr id="11" name="TextBox 10">
            <a:extLst>
              <a:ext uri="{FF2B5EF4-FFF2-40B4-BE49-F238E27FC236}">
                <a16:creationId xmlns:a16="http://schemas.microsoft.com/office/drawing/2014/main" id="{351B121F-77A2-AC49-A1DB-97396741CA52}"/>
              </a:ext>
            </a:extLst>
          </p:cNvPr>
          <p:cNvSpPr txBox="1"/>
          <p:nvPr/>
        </p:nvSpPr>
        <p:spPr>
          <a:xfrm>
            <a:off x="1681724" y="4384559"/>
            <a:ext cx="4734066" cy="830997"/>
          </a:xfrm>
          <a:prstGeom prst="rect">
            <a:avLst/>
          </a:prstGeom>
          <a:noFill/>
        </p:spPr>
        <p:txBody>
          <a:bodyPr wrap="square" rtlCol="0">
            <a:spAutoFit/>
          </a:bodyPr>
          <a:lstStyle/>
          <a:p>
            <a:r>
              <a:rPr lang="en-US" sz="2400" dirty="0">
                <a:solidFill>
                  <a:srgbClr val="0432FF"/>
                </a:solidFill>
                <a:latin typeface="Candara"/>
                <a:cs typeface="Candara"/>
              </a:rPr>
              <a:t>= </a:t>
            </a:r>
            <a:r>
              <a:rPr lang="en-US" sz="2400" u="sng" dirty="0">
                <a:solidFill>
                  <a:srgbClr val="0432FF"/>
                </a:solidFill>
                <a:latin typeface="Candara"/>
                <a:cs typeface="Candara"/>
              </a:rPr>
              <a:t> 3140</a:t>
            </a:r>
            <a:r>
              <a:rPr lang="en-US" sz="2400" dirty="0">
                <a:solidFill>
                  <a:srgbClr val="0432FF"/>
                </a:solidFill>
                <a:latin typeface="Candara"/>
                <a:cs typeface="Candara"/>
              </a:rPr>
              <a:t>  =  3    </a:t>
            </a:r>
            <a:r>
              <a:rPr lang="en-US" sz="2400" u="sng" dirty="0">
                <a:solidFill>
                  <a:srgbClr val="0432FF"/>
                </a:solidFill>
                <a:latin typeface="Candara"/>
                <a:cs typeface="Candara"/>
              </a:rPr>
              <a:t>140</a:t>
            </a:r>
            <a:r>
              <a:rPr lang="en-US" sz="2400" dirty="0">
                <a:solidFill>
                  <a:srgbClr val="0432FF"/>
                </a:solidFill>
                <a:latin typeface="Candara"/>
                <a:cs typeface="Candara"/>
              </a:rPr>
              <a:t>  =   3  7/20 </a:t>
            </a:r>
            <a:endParaRPr lang="en-US" sz="2400" u="sng" dirty="0">
              <a:solidFill>
                <a:srgbClr val="0432FF"/>
              </a:solidFill>
              <a:latin typeface="Candara"/>
              <a:cs typeface="Candara"/>
            </a:endParaRPr>
          </a:p>
          <a:p>
            <a:r>
              <a:rPr lang="en-US" sz="2400" dirty="0">
                <a:solidFill>
                  <a:srgbClr val="0432FF"/>
                </a:solidFill>
                <a:latin typeface="Candara"/>
                <a:cs typeface="Candara"/>
              </a:rPr>
              <a:t>    1000		    1000</a:t>
            </a:r>
          </a:p>
        </p:txBody>
      </p:sp>
    </p:spTree>
    <p:extLst>
      <p:ext uri="{BB962C8B-B14F-4D97-AF65-F5344CB8AC3E}">
        <p14:creationId xmlns:p14="http://schemas.microsoft.com/office/powerpoint/2010/main" val="1980276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6971780" cy="646331"/>
          </a:xfrm>
          <a:prstGeom prst="rect">
            <a:avLst/>
          </a:prstGeom>
          <a:noFill/>
        </p:spPr>
        <p:txBody>
          <a:bodyPr wrap="none" rtlCol="0">
            <a:spAutoFit/>
          </a:bodyPr>
          <a:lstStyle/>
          <a:p>
            <a:r>
              <a:rPr lang="en-US" sz="3600" b="1" dirty="0">
                <a:solidFill>
                  <a:prstClr val="white"/>
                </a:solidFill>
                <a:latin typeface="Candara"/>
                <a:cs typeface="Candara"/>
              </a:rPr>
              <a:t>Converting fractions into decimals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6" name="TextBox 15"/>
          <p:cNvSpPr txBox="1"/>
          <p:nvPr/>
        </p:nvSpPr>
        <p:spPr>
          <a:xfrm>
            <a:off x="70903" y="6485319"/>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2" name="TextBox 11">
            <a:extLst>
              <a:ext uri="{FF2B5EF4-FFF2-40B4-BE49-F238E27FC236}">
                <a16:creationId xmlns:a16="http://schemas.microsoft.com/office/drawing/2014/main" id="{C33BEFD0-C4EC-8049-969A-2847A5467B60}"/>
              </a:ext>
            </a:extLst>
          </p:cNvPr>
          <p:cNvSpPr txBox="1"/>
          <p:nvPr/>
        </p:nvSpPr>
        <p:spPr>
          <a:xfrm>
            <a:off x="240520" y="825702"/>
            <a:ext cx="11661669" cy="1384995"/>
          </a:xfrm>
          <a:prstGeom prst="rect">
            <a:avLst/>
          </a:prstGeom>
          <a:noFill/>
        </p:spPr>
        <p:txBody>
          <a:bodyPr wrap="square" rtlCol="0">
            <a:spAutoFit/>
          </a:bodyPr>
          <a:lstStyle/>
          <a:p>
            <a:r>
              <a:rPr lang="en-US" sz="2400" dirty="0">
                <a:latin typeface="Candara"/>
                <a:cs typeface="Candara"/>
              </a:rPr>
              <a:t>This is much easier! Simply divide the numerator by the denominator.</a:t>
            </a:r>
          </a:p>
          <a:p>
            <a:endParaRPr lang="en-US" sz="1200" dirty="0">
              <a:latin typeface="Candara"/>
              <a:cs typeface="Candara"/>
            </a:endParaRPr>
          </a:p>
          <a:p>
            <a:r>
              <a:rPr lang="en-US" sz="2400" dirty="0">
                <a:latin typeface="Candara"/>
                <a:cs typeface="Candara"/>
              </a:rPr>
              <a:t>	</a:t>
            </a:r>
            <a:r>
              <a:rPr lang="en-US" sz="2400" u="sng" dirty="0">
                <a:latin typeface="Candara"/>
                <a:cs typeface="Candara"/>
              </a:rPr>
              <a:t> 2</a:t>
            </a:r>
            <a:r>
              <a:rPr lang="en-US" sz="2400" dirty="0">
                <a:latin typeface="Candara"/>
                <a:cs typeface="Candara"/>
              </a:rPr>
              <a:t>  =  0.4</a:t>
            </a:r>
            <a:r>
              <a:rPr lang="en-US" sz="2400" u="sng" dirty="0">
                <a:latin typeface="Candara"/>
                <a:cs typeface="Candara"/>
              </a:rPr>
              <a:t> </a:t>
            </a:r>
          </a:p>
          <a:p>
            <a:r>
              <a:rPr lang="en-US" sz="2400" dirty="0">
                <a:latin typeface="Candara"/>
                <a:cs typeface="Candara"/>
              </a:rPr>
              <a:t>        5</a:t>
            </a:r>
          </a:p>
        </p:txBody>
      </p:sp>
      <p:sp>
        <p:nvSpPr>
          <p:cNvPr id="13" name="TextBox 12">
            <a:extLst>
              <a:ext uri="{FF2B5EF4-FFF2-40B4-BE49-F238E27FC236}">
                <a16:creationId xmlns:a16="http://schemas.microsoft.com/office/drawing/2014/main" id="{D1C402E1-5B83-644D-9BA3-BDB859A5467C}"/>
              </a:ext>
            </a:extLst>
          </p:cNvPr>
          <p:cNvSpPr txBox="1"/>
          <p:nvPr/>
        </p:nvSpPr>
        <p:spPr>
          <a:xfrm>
            <a:off x="240520" y="2678570"/>
            <a:ext cx="1858103" cy="3682226"/>
          </a:xfrm>
          <a:prstGeom prst="rect">
            <a:avLst/>
          </a:prstGeom>
          <a:noFill/>
        </p:spPr>
        <p:txBody>
          <a:bodyPr wrap="square" rtlCol="0">
            <a:spAutoFit/>
          </a:bodyPr>
          <a:lstStyle/>
          <a:p>
            <a:pPr>
              <a:lnSpc>
                <a:spcPct val="200000"/>
              </a:lnSpc>
            </a:pPr>
            <a:r>
              <a:rPr lang="en-US" sz="2400" b="1" dirty="0">
                <a:latin typeface="Candara"/>
                <a:cs typeface="Candara"/>
              </a:rPr>
              <a:t>Try these</a:t>
            </a:r>
            <a:r>
              <a:rPr lang="en-US" sz="2400" b="1" dirty="0">
                <a:latin typeface="Candara"/>
                <a:cs typeface="Candara"/>
                <a:sym typeface="Wingdings" pitchFamily="2" charset="2"/>
              </a:rPr>
              <a:t>:</a:t>
            </a:r>
            <a:endParaRPr lang="en-US" sz="2400" b="1" dirty="0">
              <a:latin typeface="Candara"/>
              <a:cs typeface="Candara"/>
            </a:endParaRPr>
          </a:p>
          <a:p>
            <a:pPr marL="457200" indent="-457200">
              <a:lnSpc>
                <a:spcPct val="200000"/>
              </a:lnSpc>
              <a:buAutoNum type="alphaLcParenBoth"/>
            </a:pPr>
            <a:r>
              <a:rPr lang="en-US" sz="2400" dirty="0">
                <a:latin typeface="Candara"/>
                <a:cs typeface="Candara"/>
              </a:rPr>
              <a:t>2/3</a:t>
            </a:r>
          </a:p>
          <a:p>
            <a:pPr marL="457200" indent="-457200">
              <a:lnSpc>
                <a:spcPct val="200000"/>
              </a:lnSpc>
              <a:buAutoNum type="alphaLcParenBoth" startAt="2"/>
            </a:pPr>
            <a:r>
              <a:rPr lang="en-US" sz="2400" dirty="0">
                <a:latin typeface="Candara"/>
                <a:cs typeface="Candara"/>
              </a:rPr>
              <a:t>3/8 </a:t>
            </a:r>
          </a:p>
          <a:p>
            <a:pPr marL="457200" indent="-457200">
              <a:lnSpc>
                <a:spcPct val="200000"/>
              </a:lnSpc>
              <a:buAutoNum type="alphaLcParenBoth" startAt="2"/>
            </a:pPr>
            <a:r>
              <a:rPr lang="en-US" sz="2400" dirty="0">
                <a:latin typeface="Candara"/>
                <a:cs typeface="Candara"/>
              </a:rPr>
              <a:t>17/3</a:t>
            </a:r>
          </a:p>
          <a:p>
            <a:pPr>
              <a:lnSpc>
                <a:spcPct val="200000"/>
              </a:lnSpc>
            </a:pPr>
            <a:r>
              <a:rPr lang="en-US" sz="2400" dirty="0">
                <a:latin typeface="Candara"/>
                <a:cs typeface="Candara"/>
              </a:rPr>
              <a:t>(d) 3 5/9</a:t>
            </a:r>
          </a:p>
        </p:txBody>
      </p:sp>
      <p:cxnSp>
        <p:nvCxnSpPr>
          <p:cNvPr id="14" name="Straight Connector 13">
            <a:extLst>
              <a:ext uri="{FF2B5EF4-FFF2-40B4-BE49-F238E27FC236}">
                <a16:creationId xmlns:a16="http://schemas.microsoft.com/office/drawing/2014/main" id="{05BF7086-0D7E-5C44-9E43-0C4F56BE0822}"/>
              </a:ext>
            </a:extLst>
          </p:cNvPr>
          <p:cNvCxnSpPr/>
          <p:nvPr/>
        </p:nvCxnSpPr>
        <p:spPr>
          <a:xfrm>
            <a:off x="245070" y="2554047"/>
            <a:ext cx="11522387" cy="0"/>
          </a:xfrm>
          <a:prstGeom prst="line">
            <a:avLst/>
          </a:prstGeom>
          <a:ln w="5715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02BAEB6-7882-4F40-8888-ADCAF0746A48}"/>
              </a:ext>
            </a:extLst>
          </p:cNvPr>
          <p:cNvSpPr txBox="1"/>
          <p:nvPr/>
        </p:nvSpPr>
        <p:spPr>
          <a:xfrm>
            <a:off x="2261244" y="3417233"/>
            <a:ext cx="2818151" cy="2943563"/>
          </a:xfrm>
          <a:prstGeom prst="rect">
            <a:avLst/>
          </a:prstGeom>
          <a:noFill/>
        </p:spPr>
        <p:txBody>
          <a:bodyPr wrap="square" rtlCol="0">
            <a:spAutoFit/>
          </a:bodyPr>
          <a:lstStyle/>
          <a:p>
            <a:pPr marL="457200" indent="-457200">
              <a:lnSpc>
                <a:spcPct val="200000"/>
              </a:lnSpc>
              <a:buAutoNum type="alphaLcParenBoth"/>
            </a:pPr>
            <a:r>
              <a:rPr lang="en-US" sz="2400" dirty="0">
                <a:solidFill>
                  <a:srgbClr val="0432FF"/>
                </a:solidFill>
                <a:latin typeface="Candara"/>
                <a:cs typeface="Candara"/>
              </a:rPr>
              <a:t>2/3 = 0.667</a:t>
            </a:r>
          </a:p>
          <a:p>
            <a:pPr marL="457200" indent="-457200">
              <a:lnSpc>
                <a:spcPct val="200000"/>
              </a:lnSpc>
              <a:buAutoNum type="alphaLcParenBoth" startAt="2"/>
            </a:pPr>
            <a:r>
              <a:rPr lang="en-US" sz="2400" dirty="0">
                <a:solidFill>
                  <a:srgbClr val="0432FF"/>
                </a:solidFill>
                <a:latin typeface="Candara"/>
                <a:cs typeface="Candara"/>
              </a:rPr>
              <a:t>3/8 = 0.375</a:t>
            </a:r>
          </a:p>
          <a:p>
            <a:pPr marL="457200" indent="-457200">
              <a:lnSpc>
                <a:spcPct val="200000"/>
              </a:lnSpc>
              <a:buAutoNum type="alphaLcParenBoth" startAt="2"/>
            </a:pPr>
            <a:r>
              <a:rPr lang="en-US" sz="2400" dirty="0">
                <a:solidFill>
                  <a:srgbClr val="0432FF"/>
                </a:solidFill>
                <a:latin typeface="Candara"/>
                <a:cs typeface="Candara"/>
              </a:rPr>
              <a:t>17/3 = 5.667</a:t>
            </a:r>
          </a:p>
          <a:p>
            <a:pPr>
              <a:lnSpc>
                <a:spcPct val="200000"/>
              </a:lnSpc>
            </a:pPr>
            <a:r>
              <a:rPr lang="en-US" sz="2400" dirty="0">
                <a:solidFill>
                  <a:srgbClr val="0432FF"/>
                </a:solidFill>
                <a:latin typeface="Candara"/>
                <a:cs typeface="Candara"/>
              </a:rPr>
              <a:t>(d) 3 5/9 = 3.556</a:t>
            </a:r>
          </a:p>
        </p:txBody>
      </p:sp>
    </p:spTree>
    <p:extLst>
      <p:ext uri="{BB962C8B-B14F-4D97-AF65-F5344CB8AC3E}">
        <p14:creationId xmlns:p14="http://schemas.microsoft.com/office/powerpoint/2010/main" val="346995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 y="0"/>
            <a:ext cx="11623593" cy="70497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32718" y="-169"/>
            <a:ext cx="4114453" cy="646331"/>
          </a:xfrm>
          <a:prstGeom prst="rect">
            <a:avLst/>
          </a:prstGeom>
          <a:noFill/>
        </p:spPr>
        <p:txBody>
          <a:bodyPr wrap="none" rtlCol="0">
            <a:spAutoFit/>
          </a:bodyPr>
          <a:lstStyle/>
          <a:p>
            <a:r>
              <a:rPr lang="en-US" sz="3600" b="1" dirty="0">
                <a:solidFill>
                  <a:prstClr val="white"/>
                </a:solidFill>
                <a:latin typeface="Candara"/>
                <a:cs typeface="Candara"/>
              </a:rPr>
              <a:t>The central science?</a:t>
            </a:r>
          </a:p>
        </p:txBody>
      </p:sp>
      <p:sp>
        <p:nvSpPr>
          <p:cNvPr id="2" name="TextBox 1"/>
          <p:cNvSpPr txBox="1"/>
          <p:nvPr/>
        </p:nvSpPr>
        <p:spPr>
          <a:xfrm>
            <a:off x="288003" y="716116"/>
            <a:ext cx="11426202" cy="830997"/>
          </a:xfrm>
          <a:prstGeom prst="rect">
            <a:avLst/>
          </a:prstGeom>
          <a:noFill/>
        </p:spPr>
        <p:txBody>
          <a:bodyPr wrap="square" rtlCol="0">
            <a:spAutoFit/>
          </a:bodyPr>
          <a:lstStyle/>
          <a:p>
            <a:r>
              <a:rPr lang="en-US" sz="2400" dirty="0">
                <a:latin typeface="Candara"/>
                <a:cs typeface="Candara"/>
              </a:rPr>
              <a:t>Some refer to chemistry as the central science because it is interconnected with many other fields of scientific and STEM study.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2" y="-2506"/>
            <a:ext cx="697500" cy="697500"/>
          </a:xfrm>
          <a:prstGeom prst="rect">
            <a:avLst/>
          </a:prstGeom>
        </p:spPr>
      </p:pic>
      <p:pic>
        <p:nvPicPr>
          <p:cNvPr id="3" name="Picture 2"/>
          <p:cNvPicPr>
            <a:picLocks noChangeAspect="1"/>
          </p:cNvPicPr>
          <p:nvPr/>
        </p:nvPicPr>
        <p:blipFill>
          <a:blip r:embed="rId3"/>
          <a:stretch>
            <a:fillRect/>
          </a:stretch>
        </p:blipFill>
        <p:spPr>
          <a:xfrm>
            <a:off x="955590" y="2223133"/>
            <a:ext cx="10214923" cy="4431705"/>
          </a:xfrm>
          <a:prstGeom prst="rect">
            <a:avLst/>
          </a:prstGeom>
        </p:spPr>
      </p:pic>
      <p:sp>
        <p:nvSpPr>
          <p:cNvPr id="8" name="TextBox 7"/>
          <p:cNvSpPr txBox="1"/>
          <p:nvPr/>
        </p:nvSpPr>
        <p:spPr>
          <a:xfrm>
            <a:off x="58548" y="6532083"/>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0" name="TextBox 9"/>
          <p:cNvSpPr txBox="1"/>
          <p:nvPr/>
        </p:nvSpPr>
        <p:spPr>
          <a:xfrm>
            <a:off x="306146" y="1718899"/>
            <a:ext cx="8624113" cy="461665"/>
          </a:xfrm>
          <a:prstGeom prst="rect">
            <a:avLst/>
          </a:prstGeom>
          <a:noFill/>
        </p:spPr>
        <p:txBody>
          <a:bodyPr wrap="square" rtlCol="0">
            <a:spAutoFit/>
          </a:bodyPr>
          <a:lstStyle/>
          <a:p>
            <a:r>
              <a:rPr lang="en-US" sz="2400" b="1" dirty="0">
                <a:latin typeface="Candara"/>
                <a:cs typeface="Candara"/>
              </a:rPr>
              <a:t>STEM: </a:t>
            </a:r>
            <a:r>
              <a:rPr lang="en-US" sz="2400" dirty="0">
                <a:latin typeface="Candara"/>
                <a:cs typeface="Candara"/>
              </a:rPr>
              <a:t>science, technology, engineering &amp; medicine</a:t>
            </a:r>
          </a:p>
        </p:txBody>
      </p:sp>
    </p:spTree>
    <p:extLst>
      <p:ext uri="{BB962C8B-B14F-4D97-AF65-F5344CB8AC3E}">
        <p14:creationId xmlns:p14="http://schemas.microsoft.com/office/powerpoint/2010/main" val="262627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3722494" cy="646331"/>
          </a:xfrm>
          <a:prstGeom prst="rect">
            <a:avLst/>
          </a:prstGeom>
          <a:noFill/>
        </p:spPr>
        <p:txBody>
          <a:bodyPr wrap="none" rtlCol="0">
            <a:spAutoFit/>
          </a:bodyPr>
          <a:lstStyle/>
          <a:p>
            <a:r>
              <a:rPr lang="en-US" sz="3600" b="1" dirty="0">
                <a:solidFill>
                  <a:prstClr val="white"/>
                </a:solidFill>
                <a:latin typeface="Candara"/>
                <a:cs typeface="Candara"/>
              </a:rPr>
              <a:t>Power operations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201447" y="790048"/>
            <a:ext cx="11295334" cy="461665"/>
          </a:xfrm>
          <a:prstGeom prst="rect">
            <a:avLst/>
          </a:prstGeom>
          <a:noFill/>
        </p:spPr>
        <p:txBody>
          <a:bodyPr wrap="square" rtlCol="0">
            <a:spAutoFit/>
          </a:bodyPr>
          <a:lstStyle/>
          <a:p>
            <a:pPr marL="457200" indent="-442913"/>
            <a:r>
              <a:rPr lang="en-US" sz="2400" dirty="0">
                <a:latin typeface="Candara"/>
                <a:cs typeface="Candara"/>
              </a:rPr>
              <a:t>When numbers with exponents (or powers) are multiplied, the exponents are added.</a:t>
            </a:r>
          </a:p>
        </p:txBody>
      </p:sp>
      <p:pic>
        <p:nvPicPr>
          <p:cNvPr id="2" name="Picture 1">
            <a:extLst>
              <a:ext uri="{FF2B5EF4-FFF2-40B4-BE49-F238E27FC236}">
                <a16:creationId xmlns:a16="http://schemas.microsoft.com/office/drawing/2014/main" id="{D7173965-06E2-2A43-AFA9-D400F5ADE805}"/>
              </a:ext>
            </a:extLst>
          </p:cNvPr>
          <p:cNvPicPr>
            <a:picLocks noChangeAspect="1"/>
          </p:cNvPicPr>
          <p:nvPr/>
        </p:nvPicPr>
        <p:blipFill>
          <a:blip r:embed="rId3"/>
          <a:stretch>
            <a:fillRect/>
          </a:stretch>
        </p:blipFill>
        <p:spPr>
          <a:xfrm>
            <a:off x="3903092" y="1346767"/>
            <a:ext cx="2974819" cy="5190959"/>
          </a:xfrm>
          <a:prstGeom prst="rect">
            <a:avLst/>
          </a:prstGeom>
        </p:spPr>
      </p:pic>
      <p:sp>
        <p:nvSpPr>
          <p:cNvPr id="8" name="TextBox 7">
            <a:extLst>
              <a:ext uri="{FF2B5EF4-FFF2-40B4-BE49-F238E27FC236}">
                <a16:creationId xmlns:a16="http://schemas.microsoft.com/office/drawing/2014/main" id="{FFA63594-2CF4-F540-ACA2-7784C7D80864}"/>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22497253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4807726" cy="646331"/>
          </a:xfrm>
          <a:prstGeom prst="rect">
            <a:avLst/>
          </a:prstGeom>
          <a:noFill/>
        </p:spPr>
        <p:txBody>
          <a:bodyPr wrap="none" rtlCol="0">
            <a:spAutoFit/>
          </a:bodyPr>
          <a:lstStyle/>
          <a:p>
            <a:r>
              <a:rPr lang="en-US" sz="3600" b="1" dirty="0">
                <a:solidFill>
                  <a:prstClr val="white"/>
                </a:solidFill>
                <a:latin typeface="Candara"/>
                <a:cs typeface="Candara"/>
              </a:rPr>
              <a:t>Power (exponent) laws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201447" y="745078"/>
            <a:ext cx="11295334" cy="1323439"/>
          </a:xfrm>
          <a:prstGeom prst="rect">
            <a:avLst/>
          </a:prstGeom>
          <a:noFill/>
        </p:spPr>
        <p:txBody>
          <a:bodyPr wrap="square" rtlCol="0">
            <a:spAutoFit/>
          </a:bodyPr>
          <a:lstStyle/>
          <a:p>
            <a:pPr marL="457200" indent="-442913"/>
            <a:r>
              <a:rPr lang="en-US" sz="2400" dirty="0">
                <a:latin typeface="Candara"/>
                <a:cs typeface="Candara"/>
              </a:rPr>
              <a:t>1. When the same base (a) with exponents or powers (m, n) are </a:t>
            </a:r>
            <a:r>
              <a:rPr lang="en-US" sz="2400" b="1" dirty="0">
                <a:latin typeface="Candara"/>
                <a:cs typeface="Candara"/>
              </a:rPr>
              <a:t>multiplied</a:t>
            </a:r>
            <a:r>
              <a:rPr lang="en-US" sz="2400" dirty="0">
                <a:latin typeface="Candara"/>
                <a:cs typeface="Candara"/>
              </a:rPr>
              <a:t>, the exponents are </a:t>
            </a:r>
            <a:r>
              <a:rPr lang="en-US" sz="2400" b="1" dirty="0">
                <a:latin typeface="Candara"/>
                <a:cs typeface="Candara"/>
              </a:rPr>
              <a:t>added</a:t>
            </a:r>
            <a:r>
              <a:rPr lang="en-US" sz="2400" dirty="0">
                <a:latin typeface="Candara"/>
                <a:cs typeface="Candara"/>
              </a:rPr>
              <a:t>.</a:t>
            </a:r>
          </a:p>
          <a:p>
            <a:pPr marL="457200" indent="-442913"/>
            <a:endParaRPr lang="en-US" sz="800" dirty="0">
              <a:latin typeface="Candara"/>
              <a:cs typeface="Candara"/>
            </a:endParaRPr>
          </a:p>
          <a:p>
            <a:pPr marL="457200" indent="-442913"/>
            <a:r>
              <a:rPr lang="en-US" sz="2400" dirty="0">
                <a:latin typeface="Candara"/>
                <a:cs typeface="Candara"/>
              </a:rPr>
              <a:t>	a</a:t>
            </a:r>
            <a:r>
              <a:rPr lang="en-US" sz="3200" baseline="30000" dirty="0">
                <a:latin typeface="Candara"/>
                <a:cs typeface="Candara"/>
              </a:rPr>
              <a:t>m </a:t>
            </a:r>
            <a:r>
              <a:rPr lang="en-US" sz="2400" dirty="0">
                <a:latin typeface="Candara"/>
                <a:cs typeface="Candara"/>
              </a:rPr>
              <a:t>× a</a:t>
            </a:r>
            <a:r>
              <a:rPr lang="en-US" sz="3200" baseline="30000" dirty="0">
                <a:latin typeface="Candara"/>
                <a:cs typeface="Candara"/>
              </a:rPr>
              <a:t>n </a:t>
            </a:r>
            <a:r>
              <a:rPr lang="en-US" sz="2400" dirty="0">
                <a:latin typeface="Candara"/>
                <a:cs typeface="Candara"/>
              </a:rPr>
              <a:t>= </a:t>
            </a:r>
            <a:r>
              <a:rPr lang="en-US" sz="2400" dirty="0" err="1">
                <a:latin typeface="Candara"/>
                <a:cs typeface="Candara"/>
              </a:rPr>
              <a:t>a</a:t>
            </a:r>
            <a:r>
              <a:rPr lang="en-US" sz="3200" baseline="30000" dirty="0" err="1">
                <a:latin typeface="Candara"/>
                <a:cs typeface="Candara"/>
              </a:rPr>
              <a:t>m+n</a:t>
            </a:r>
            <a:endParaRPr lang="en-US" sz="2400" baseline="30000" dirty="0">
              <a:latin typeface="Candara"/>
              <a:cs typeface="Candara"/>
            </a:endParaRPr>
          </a:p>
        </p:txBody>
      </p:sp>
      <p:sp>
        <p:nvSpPr>
          <p:cNvPr id="2" name="TextBox 1">
            <a:extLst>
              <a:ext uri="{FF2B5EF4-FFF2-40B4-BE49-F238E27FC236}">
                <a16:creationId xmlns:a16="http://schemas.microsoft.com/office/drawing/2014/main" id="{7F903A70-3E75-EC48-ABA6-1F1A5748E6ED}"/>
              </a:ext>
            </a:extLst>
          </p:cNvPr>
          <p:cNvSpPr txBox="1"/>
          <p:nvPr/>
        </p:nvSpPr>
        <p:spPr>
          <a:xfrm>
            <a:off x="3775259" y="1485053"/>
            <a:ext cx="1709122" cy="584775"/>
          </a:xfrm>
          <a:prstGeom prst="rect">
            <a:avLst/>
          </a:prstGeom>
          <a:noFill/>
        </p:spPr>
        <p:txBody>
          <a:bodyPr wrap="none" rtlCol="0">
            <a:spAutoFit/>
          </a:bodyPr>
          <a:lstStyle/>
          <a:p>
            <a:r>
              <a:rPr lang="en-US" sz="2400" dirty="0">
                <a:solidFill>
                  <a:srgbClr val="0432FF"/>
                </a:solidFill>
                <a:latin typeface="Candara"/>
                <a:cs typeface="Candara"/>
              </a:rPr>
              <a:t>5</a:t>
            </a:r>
            <a:r>
              <a:rPr lang="en-US" sz="3200" baseline="30000" dirty="0">
                <a:solidFill>
                  <a:srgbClr val="0432FF"/>
                </a:solidFill>
                <a:latin typeface="Candara"/>
                <a:cs typeface="Candara"/>
              </a:rPr>
              <a:t>3 </a:t>
            </a:r>
            <a:r>
              <a:rPr lang="en-US" sz="2400" dirty="0">
                <a:solidFill>
                  <a:srgbClr val="0432FF"/>
                </a:solidFill>
                <a:latin typeface="Candara"/>
                <a:cs typeface="Candara"/>
              </a:rPr>
              <a:t>× 5</a:t>
            </a:r>
            <a:r>
              <a:rPr lang="en-US" sz="3200" baseline="30000" dirty="0">
                <a:solidFill>
                  <a:srgbClr val="0432FF"/>
                </a:solidFill>
                <a:latin typeface="Candara"/>
                <a:cs typeface="Candara"/>
              </a:rPr>
              <a:t>7 </a:t>
            </a:r>
            <a:r>
              <a:rPr lang="en-US" sz="2400" dirty="0">
                <a:solidFill>
                  <a:srgbClr val="0432FF"/>
                </a:solidFill>
                <a:latin typeface="Candara"/>
                <a:cs typeface="Candara"/>
              </a:rPr>
              <a:t>= 5</a:t>
            </a:r>
            <a:r>
              <a:rPr lang="en-US" sz="3200" baseline="30000" dirty="0">
                <a:solidFill>
                  <a:srgbClr val="0432FF"/>
                </a:solidFill>
                <a:latin typeface="Candara"/>
                <a:cs typeface="Candara"/>
              </a:rPr>
              <a:t>10</a:t>
            </a:r>
            <a:endParaRPr lang="en-US" sz="2400" dirty="0">
              <a:solidFill>
                <a:srgbClr val="0432FF"/>
              </a:solidFill>
            </a:endParaRPr>
          </a:p>
        </p:txBody>
      </p:sp>
      <p:sp>
        <p:nvSpPr>
          <p:cNvPr id="8" name="TextBox 7">
            <a:extLst>
              <a:ext uri="{FF2B5EF4-FFF2-40B4-BE49-F238E27FC236}">
                <a16:creationId xmlns:a16="http://schemas.microsoft.com/office/drawing/2014/main" id="{EC39322D-7FBB-AA4A-A41B-34B027E6260D}"/>
              </a:ext>
            </a:extLst>
          </p:cNvPr>
          <p:cNvSpPr txBox="1"/>
          <p:nvPr/>
        </p:nvSpPr>
        <p:spPr>
          <a:xfrm>
            <a:off x="245070" y="2134224"/>
            <a:ext cx="11295334" cy="1323439"/>
          </a:xfrm>
          <a:prstGeom prst="rect">
            <a:avLst/>
          </a:prstGeom>
          <a:noFill/>
        </p:spPr>
        <p:txBody>
          <a:bodyPr wrap="square" rtlCol="0">
            <a:spAutoFit/>
          </a:bodyPr>
          <a:lstStyle/>
          <a:p>
            <a:pPr marL="457200" indent="-442913"/>
            <a:r>
              <a:rPr lang="en-US" sz="2400" dirty="0">
                <a:latin typeface="Candara"/>
                <a:cs typeface="Candara"/>
              </a:rPr>
              <a:t>2. When the same base (a) with exponents or powers (m, n) are </a:t>
            </a:r>
            <a:r>
              <a:rPr lang="en-US" sz="2400" b="1" dirty="0">
                <a:latin typeface="Candara"/>
                <a:cs typeface="Candara"/>
              </a:rPr>
              <a:t>divided</a:t>
            </a:r>
            <a:r>
              <a:rPr lang="en-US" sz="2400" dirty="0">
                <a:latin typeface="Candara"/>
                <a:cs typeface="Candara"/>
              </a:rPr>
              <a:t>, the exponents are </a:t>
            </a:r>
            <a:r>
              <a:rPr lang="en-US" sz="2400" b="1" dirty="0">
                <a:latin typeface="Candara"/>
                <a:cs typeface="Candara"/>
              </a:rPr>
              <a:t>subtracted</a:t>
            </a:r>
            <a:r>
              <a:rPr lang="en-US" sz="2400" dirty="0">
                <a:latin typeface="Candara"/>
                <a:cs typeface="Candara"/>
              </a:rPr>
              <a:t>.</a:t>
            </a:r>
          </a:p>
          <a:p>
            <a:pPr marL="457200" indent="-442913"/>
            <a:endParaRPr lang="en-US" sz="800" dirty="0">
              <a:latin typeface="Candara"/>
              <a:cs typeface="Candara"/>
            </a:endParaRPr>
          </a:p>
          <a:p>
            <a:pPr marL="457200" indent="-442913"/>
            <a:r>
              <a:rPr lang="en-US" sz="2400" dirty="0">
                <a:latin typeface="Candara"/>
                <a:cs typeface="Candara"/>
              </a:rPr>
              <a:t>	a</a:t>
            </a:r>
            <a:r>
              <a:rPr lang="en-US" sz="3200" baseline="30000" dirty="0">
                <a:latin typeface="Candara"/>
                <a:cs typeface="Candara"/>
              </a:rPr>
              <a:t>m </a:t>
            </a:r>
            <a:r>
              <a:rPr lang="en-US" sz="2400" baseline="-25000" dirty="0">
                <a:latin typeface="Candara"/>
                <a:cs typeface="Candara"/>
              </a:rPr>
              <a:t>➗</a:t>
            </a:r>
            <a:r>
              <a:rPr lang="en-US" sz="2400" dirty="0">
                <a:latin typeface="Candara"/>
                <a:cs typeface="Candara"/>
              </a:rPr>
              <a:t> a</a:t>
            </a:r>
            <a:r>
              <a:rPr lang="en-US" sz="3200" baseline="30000" dirty="0">
                <a:latin typeface="Candara"/>
                <a:cs typeface="Candara"/>
              </a:rPr>
              <a:t>n </a:t>
            </a:r>
            <a:r>
              <a:rPr lang="en-US" sz="2400" dirty="0">
                <a:latin typeface="Candara"/>
                <a:cs typeface="Candara"/>
              </a:rPr>
              <a:t>= a</a:t>
            </a:r>
            <a:r>
              <a:rPr lang="en-US" sz="3200" baseline="30000" dirty="0">
                <a:latin typeface="Candara"/>
                <a:cs typeface="Candara"/>
              </a:rPr>
              <a:t>m - n</a:t>
            </a:r>
            <a:endParaRPr lang="en-US" sz="2400" baseline="30000" dirty="0">
              <a:latin typeface="Candara"/>
              <a:cs typeface="Candara"/>
            </a:endParaRPr>
          </a:p>
        </p:txBody>
      </p:sp>
      <p:sp>
        <p:nvSpPr>
          <p:cNvPr id="10" name="TextBox 9">
            <a:extLst>
              <a:ext uri="{FF2B5EF4-FFF2-40B4-BE49-F238E27FC236}">
                <a16:creationId xmlns:a16="http://schemas.microsoft.com/office/drawing/2014/main" id="{D0154FF4-6429-4243-BDFD-D7BA8F5C3E64}"/>
              </a:ext>
            </a:extLst>
          </p:cNvPr>
          <p:cNvSpPr txBox="1"/>
          <p:nvPr/>
        </p:nvSpPr>
        <p:spPr>
          <a:xfrm>
            <a:off x="3775259" y="2842908"/>
            <a:ext cx="1787669" cy="584775"/>
          </a:xfrm>
          <a:prstGeom prst="rect">
            <a:avLst/>
          </a:prstGeom>
          <a:noFill/>
        </p:spPr>
        <p:txBody>
          <a:bodyPr wrap="none" rtlCol="0">
            <a:spAutoFit/>
          </a:bodyPr>
          <a:lstStyle/>
          <a:p>
            <a:r>
              <a:rPr lang="en-US" sz="2400" dirty="0">
                <a:solidFill>
                  <a:srgbClr val="0432FF"/>
                </a:solidFill>
                <a:latin typeface="Candara"/>
                <a:cs typeface="Candara"/>
              </a:rPr>
              <a:t>5</a:t>
            </a:r>
            <a:r>
              <a:rPr lang="en-US" sz="3200" baseline="30000" dirty="0">
                <a:solidFill>
                  <a:srgbClr val="0432FF"/>
                </a:solidFill>
                <a:latin typeface="Candara"/>
                <a:cs typeface="Candara"/>
              </a:rPr>
              <a:t>3 </a:t>
            </a:r>
            <a:r>
              <a:rPr lang="en-US" sz="2400" baseline="-25000" dirty="0">
                <a:solidFill>
                  <a:srgbClr val="0432FF"/>
                </a:solidFill>
                <a:latin typeface="Candara"/>
                <a:cs typeface="Candara"/>
              </a:rPr>
              <a:t>➗</a:t>
            </a:r>
            <a:r>
              <a:rPr lang="en-US" sz="2400" dirty="0">
                <a:solidFill>
                  <a:srgbClr val="0432FF"/>
                </a:solidFill>
                <a:latin typeface="Candara"/>
                <a:cs typeface="Candara"/>
              </a:rPr>
              <a:t> 5</a:t>
            </a:r>
            <a:r>
              <a:rPr lang="en-US" sz="3200" baseline="30000" dirty="0">
                <a:solidFill>
                  <a:srgbClr val="0432FF"/>
                </a:solidFill>
                <a:latin typeface="Candara"/>
                <a:cs typeface="Candara"/>
              </a:rPr>
              <a:t>7 </a:t>
            </a:r>
            <a:r>
              <a:rPr lang="en-US" sz="2400" dirty="0">
                <a:solidFill>
                  <a:srgbClr val="0432FF"/>
                </a:solidFill>
                <a:latin typeface="Candara"/>
                <a:cs typeface="Candara"/>
              </a:rPr>
              <a:t>= 5</a:t>
            </a:r>
            <a:r>
              <a:rPr lang="en-US" sz="3200" baseline="30000" dirty="0">
                <a:solidFill>
                  <a:srgbClr val="0432FF"/>
                </a:solidFill>
                <a:latin typeface="Candara"/>
                <a:cs typeface="Candara"/>
              </a:rPr>
              <a:t>- 4</a:t>
            </a:r>
            <a:endParaRPr lang="en-US" sz="2400" dirty="0">
              <a:solidFill>
                <a:srgbClr val="0432FF"/>
              </a:solidFill>
            </a:endParaRPr>
          </a:p>
        </p:txBody>
      </p:sp>
      <p:sp>
        <p:nvSpPr>
          <p:cNvPr id="11" name="TextBox 10">
            <a:extLst>
              <a:ext uri="{FF2B5EF4-FFF2-40B4-BE49-F238E27FC236}">
                <a16:creationId xmlns:a16="http://schemas.microsoft.com/office/drawing/2014/main" id="{D45122AF-FE97-0D4F-ADB6-70E54388C1EB}"/>
              </a:ext>
            </a:extLst>
          </p:cNvPr>
          <p:cNvSpPr txBox="1"/>
          <p:nvPr/>
        </p:nvSpPr>
        <p:spPr>
          <a:xfrm>
            <a:off x="245070" y="3492189"/>
            <a:ext cx="11295334" cy="954107"/>
          </a:xfrm>
          <a:prstGeom prst="rect">
            <a:avLst/>
          </a:prstGeom>
          <a:noFill/>
        </p:spPr>
        <p:txBody>
          <a:bodyPr wrap="square" rtlCol="0">
            <a:spAutoFit/>
          </a:bodyPr>
          <a:lstStyle/>
          <a:p>
            <a:pPr marL="457200" indent="-442913"/>
            <a:r>
              <a:rPr lang="en-US" sz="2400" dirty="0">
                <a:latin typeface="Candara"/>
                <a:cs typeface="Candara"/>
              </a:rPr>
              <a:t>3. When a power is raised to a power, </a:t>
            </a:r>
            <a:r>
              <a:rPr lang="en-US" sz="2400" b="1" dirty="0">
                <a:latin typeface="Candara"/>
                <a:cs typeface="Candara"/>
              </a:rPr>
              <a:t>multiply</a:t>
            </a:r>
            <a:r>
              <a:rPr lang="en-US" sz="2400" dirty="0">
                <a:latin typeface="Candara"/>
                <a:cs typeface="Candara"/>
              </a:rPr>
              <a:t> the exponents.</a:t>
            </a:r>
          </a:p>
          <a:p>
            <a:pPr marL="457200" indent="-442913"/>
            <a:endParaRPr lang="en-US" sz="800" dirty="0">
              <a:latin typeface="Candara"/>
              <a:cs typeface="Candara"/>
            </a:endParaRPr>
          </a:p>
          <a:p>
            <a:pPr marL="457200" indent="-442913"/>
            <a:r>
              <a:rPr lang="en-US" sz="2400" dirty="0">
                <a:latin typeface="Candara"/>
                <a:cs typeface="Candara"/>
              </a:rPr>
              <a:t>	(a</a:t>
            </a:r>
            <a:r>
              <a:rPr lang="en-US" sz="3200" baseline="30000" dirty="0">
                <a:latin typeface="Candara"/>
                <a:cs typeface="Candara"/>
              </a:rPr>
              <a:t>m</a:t>
            </a:r>
            <a:r>
              <a:rPr lang="en-US" sz="2400" dirty="0">
                <a:latin typeface="Candara"/>
                <a:cs typeface="Candara"/>
              </a:rPr>
              <a:t>)</a:t>
            </a:r>
            <a:r>
              <a:rPr lang="en-US" sz="3200" baseline="30000" dirty="0">
                <a:latin typeface="Candara"/>
                <a:cs typeface="Candara"/>
              </a:rPr>
              <a:t> n </a:t>
            </a:r>
            <a:r>
              <a:rPr lang="en-US" sz="2400" dirty="0">
                <a:latin typeface="Candara"/>
                <a:cs typeface="Candara"/>
              </a:rPr>
              <a:t>= a</a:t>
            </a:r>
            <a:r>
              <a:rPr lang="en-US" sz="3200" baseline="30000" dirty="0">
                <a:latin typeface="Candara"/>
                <a:cs typeface="Candara"/>
              </a:rPr>
              <a:t>m x n</a:t>
            </a:r>
            <a:endParaRPr lang="en-US" sz="2400" baseline="30000" dirty="0">
              <a:latin typeface="Candara"/>
              <a:cs typeface="Candara"/>
            </a:endParaRPr>
          </a:p>
        </p:txBody>
      </p:sp>
      <p:sp>
        <p:nvSpPr>
          <p:cNvPr id="12" name="TextBox 11">
            <a:extLst>
              <a:ext uri="{FF2B5EF4-FFF2-40B4-BE49-F238E27FC236}">
                <a16:creationId xmlns:a16="http://schemas.microsoft.com/office/drawing/2014/main" id="{B698E34F-4849-A040-A170-A18A9354DC61}"/>
              </a:ext>
            </a:extLst>
          </p:cNvPr>
          <p:cNvSpPr txBox="1"/>
          <p:nvPr/>
        </p:nvSpPr>
        <p:spPr>
          <a:xfrm>
            <a:off x="3775259" y="3861521"/>
            <a:ext cx="1487908" cy="584775"/>
          </a:xfrm>
          <a:prstGeom prst="rect">
            <a:avLst/>
          </a:prstGeom>
          <a:noFill/>
        </p:spPr>
        <p:txBody>
          <a:bodyPr wrap="none" rtlCol="0">
            <a:spAutoFit/>
          </a:bodyPr>
          <a:lstStyle/>
          <a:p>
            <a:r>
              <a:rPr lang="en-US" sz="2400" dirty="0">
                <a:solidFill>
                  <a:srgbClr val="0432FF"/>
                </a:solidFill>
                <a:latin typeface="Candara"/>
                <a:cs typeface="Candara"/>
              </a:rPr>
              <a:t>(5</a:t>
            </a:r>
            <a:r>
              <a:rPr lang="en-US" sz="3200" baseline="30000" dirty="0">
                <a:solidFill>
                  <a:srgbClr val="0432FF"/>
                </a:solidFill>
                <a:latin typeface="Candara"/>
                <a:cs typeface="Candara"/>
              </a:rPr>
              <a:t>3</a:t>
            </a:r>
            <a:r>
              <a:rPr lang="en-US" sz="2400" dirty="0">
                <a:solidFill>
                  <a:srgbClr val="0432FF"/>
                </a:solidFill>
                <a:latin typeface="Candara"/>
                <a:cs typeface="Candara"/>
              </a:rPr>
              <a:t>)</a:t>
            </a:r>
            <a:r>
              <a:rPr lang="en-US" sz="3200" baseline="30000" dirty="0">
                <a:solidFill>
                  <a:srgbClr val="0432FF"/>
                </a:solidFill>
                <a:latin typeface="Candara"/>
                <a:cs typeface="Candara"/>
              </a:rPr>
              <a:t>7 </a:t>
            </a:r>
            <a:r>
              <a:rPr lang="en-US" sz="2400" dirty="0">
                <a:solidFill>
                  <a:srgbClr val="0432FF"/>
                </a:solidFill>
                <a:latin typeface="Candara"/>
                <a:cs typeface="Candara"/>
              </a:rPr>
              <a:t>= 5</a:t>
            </a:r>
            <a:r>
              <a:rPr lang="en-US" sz="3200" baseline="30000" dirty="0">
                <a:solidFill>
                  <a:srgbClr val="0432FF"/>
                </a:solidFill>
                <a:latin typeface="Candara"/>
                <a:cs typeface="Candara"/>
              </a:rPr>
              <a:t>21</a:t>
            </a:r>
            <a:endParaRPr lang="en-US" sz="2400" dirty="0">
              <a:solidFill>
                <a:srgbClr val="0432FF"/>
              </a:solidFill>
            </a:endParaRPr>
          </a:p>
        </p:txBody>
      </p:sp>
      <p:sp>
        <p:nvSpPr>
          <p:cNvPr id="13" name="TextBox 12">
            <a:extLst>
              <a:ext uri="{FF2B5EF4-FFF2-40B4-BE49-F238E27FC236}">
                <a16:creationId xmlns:a16="http://schemas.microsoft.com/office/drawing/2014/main" id="{E06771F9-ED44-2143-9EB1-ED8C3BBCBE05}"/>
              </a:ext>
            </a:extLst>
          </p:cNvPr>
          <p:cNvSpPr txBox="1"/>
          <p:nvPr/>
        </p:nvSpPr>
        <p:spPr>
          <a:xfrm>
            <a:off x="245070" y="4551128"/>
            <a:ext cx="11295334" cy="954107"/>
          </a:xfrm>
          <a:prstGeom prst="rect">
            <a:avLst/>
          </a:prstGeom>
          <a:noFill/>
        </p:spPr>
        <p:txBody>
          <a:bodyPr wrap="square" rtlCol="0">
            <a:spAutoFit/>
          </a:bodyPr>
          <a:lstStyle/>
          <a:p>
            <a:pPr marL="457200" indent="-442913"/>
            <a:r>
              <a:rPr lang="en-US" sz="2400" dirty="0">
                <a:latin typeface="Candara"/>
                <a:cs typeface="Candara"/>
              </a:rPr>
              <a:t>4. A power of a product is the </a:t>
            </a:r>
            <a:r>
              <a:rPr lang="en-US" sz="2400" b="1" dirty="0">
                <a:latin typeface="Candara"/>
                <a:cs typeface="Candara"/>
              </a:rPr>
              <a:t>product of the powers</a:t>
            </a:r>
            <a:r>
              <a:rPr lang="en-US" sz="2400" dirty="0">
                <a:latin typeface="Candara"/>
                <a:cs typeface="Candara"/>
              </a:rPr>
              <a:t>.</a:t>
            </a:r>
          </a:p>
          <a:p>
            <a:pPr marL="457200" indent="-442913"/>
            <a:r>
              <a:rPr lang="en-US" sz="800" dirty="0">
                <a:latin typeface="Candara"/>
                <a:cs typeface="Candara"/>
              </a:rPr>
              <a:t>	</a:t>
            </a:r>
          </a:p>
          <a:p>
            <a:pPr marL="457200" indent="-442913"/>
            <a:r>
              <a:rPr lang="en-US" sz="2400" dirty="0">
                <a:latin typeface="Candara"/>
                <a:cs typeface="Candara"/>
              </a:rPr>
              <a:t>	(ab)</a:t>
            </a:r>
            <a:r>
              <a:rPr lang="en-US" sz="3200" baseline="30000" dirty="0">
                <a:latin typeface="Candara"/>
                <a:cs typeface="Candara"/>
              </a:rPr>
              <a:t> m </a:t>
            </a:r>
            <a:r>
              <a:rPr lang="en-US" sz="2400" dirty="0">
                <a:latin typeface="Candara"/>
                <a:cs typeface="Candara"/>
              </a:rPr>
              <a:t>= (a</a:t>
            </a:r>
            <a:r>
              <a:rPr lang="en-US" sz="3200" baseline="30000" dirty="0">
                <a:latin typeface="Candara"/>
                <a:cs typeface="Candara"/>
              </a:rPr>
              <a:t>m</a:t>
            </a:r>
            <a:r>
              <a:rPr lang="en-US" sz="2400" dirty="0">
                <a:latin typeface="Candara"/>
                <a:cs typeface="Candara"/>
              </a:rPr>
              <a:t>)(b</a:t>
            </a:r>
            <a:r>
              <a:rPr lang="en-US" sz="3200" baseline="30000" dirty="0">
                <a:latin typeface="Candara"/>
                <a:cs typeface="Candara"/>
              </a:rPr>
              <a:t>n</a:t>
            </a:r>
            <a:r>
              <a:rPr lang="en-US" sz="2400" dirty="0">
                <a:latin typeface="Candara"/>
                <a:cs typeface="Candara"/>
              </a:rPr>
              <a:t>)</a:t>
            </a:r>
          </a:p>
        </p:txBody>
      </p:sp>
      <p:sp>
        <p:nvSpPr>
          <p:cNvPr id="17" name="TextBox 16">
            <a:extLst>
              <a:ext uri="{FF2B5EF4-FFF2-40B4-BE49-F238E27FC236}">
                <a16:creationId xmlns:a16="http://schemas.microsoft.com/office/drawing/2014/main" id="{76B6B643-C486-EF4C-A848-33E451CA8EA9}"/>
              </a:ext>
            </a:extLst>
          </p:cNvPr>
          <p:cNvSpPr txBox="1"/>
          <p:nvPr/>
        </p:nvSpPr>
        <p:spPr>
          <a:xfrm>
            <a:off x="3775259" y="4827329"/>
            <a:ext cx="3653564" cy="707886"/>
          </a:xfrm>
          <a:prstGeom prst="rect">
            <a:avLst/>
          </a:prstGeom>
          <a:noFill/>
        </p:spPr>
        <p:txBody>
          <a:bodyPr wrap="none" rtlCol="0">
            <a:spAutoFit/>
          </a:bodyPr>
          <a:lstStyle/>
          <a:p>
            <a:r>
              <a:rPr lang="en-US" sz="2400" dirty="0">
                <a:solidFill>
                  <a:srgbClr val="0432FF"/>
                </a:solidFill>
                <a:latin typeface="Candara"/>
                <a:cs typeface="Candara"/>
              </a:rPr>
              <a:t>(5 x 4)</a:t>
            </a:r>
            <a:r>
              <a:rPr lang="en-US" sz="3200" baseline="30000" dirty="0">
                <a:solidFill>
                  <a:srgbClr val="0432FF"/>
                </a:solidFill>
                <a:latin typeface="Candara"/>
                <a:cs typeface="Candara"/>
              </a:rPr>
              <a:t>7 </a:t>
            </a:r>
            <a:r>
              <a:rPr lang="en-US" sz="2400" dirty="0">
                <a:solidFill>
                  <a:srgbClr val="0432FF"/>
                </a:solidFill>
                <a:latin typeface="Candara"/>
                <a:cs typeface="Candara"/>
              </a:rPr>
              <a:t>= 5</a:t>
            </a:r>
            <a:r>
              <a:rPr lang="en-US" sz="3200" baseline="30000" dirty="0">
                <a:solidFill>
                  <a:srgbClr val="0432FF"/>
                </a:solidFill>
                <a:latin typeface="Candara"/>
                <a:cs typeface="Candara"/>
              </a:rPr>
              <a:t>7</a:t>
            </a:r>
            <a:r>
              <a:rPr lang="en-US" sz="4000" baseline="30000" dirty="0">
                <a:solidFill>
                  <a:srgbClr val="0432FF"/>
                </a:solidFill>
                <a:latin typeface="Candara"/>
                <a:cs typeface="Candara"/>
              </a:rPr>
              <a:t> </a:t>
            </a:r>
            <a:r>
              <a:rPr lang="en-US" sz="2400" dirty="0">
                <a:solidFill>
                  <a:srgbClr val="0432FF"/>
                </a:solidFill>
                <a:latin typeface="Candara"/>
                <a:cs typeface="Candara"/>
              </a:rPr>
              <a:t>x 4</a:t>
            </a:r>
            <a:r>
              <a:rPr lang="en-US" sz="3200" baseline="30000" dirty="0">
                <a:solidFill>
                  <a:srgbClr val="0432FF"/>
                </a:solidFill>
                <a:latin typeface="Candara"/>
                <a:cs typeface="Candara"/>
              </a:rPr>
              <a:t>7</a:t>
            </a:r>
            <a:r>
              <a:rPr lang="en-US" dirty="0">
                <a:solidFill>
                  <a:srgbClr val="0432FF"/>
                </a:solidFill>
                <a:latin typeface="Candara"/>
                <a:cs typeface="Candara"/>
              </a:rPr>
              <a:t> </a:t>
            </a:r>
            <a:r>
              <a:rPr lang="en-US" sz="2400" dirty="0">
                <a:solidFill>
                  <a:srgbClr val="0432FF"/>
                </a:solidFill>
                <a:latin typeface="Candara"/>
                <a:cs typeface="Candara"/>
              </a:rPr>
              <a:t>= 9.45 E4 </a:t>
            </a:r>
            <a:r>
              <a:rPr lang="en-US" sz="4000" baseline="30000" dirty="0">
                <a:solidFill>
                  <a:srgbClr val="0432FF"/>
                </a:solidFill>
                <a:latin typeface="Candara"/>
                <a:cs typeface="Candara"/>
              </a:rPr>
              <a:t> </a:t>
            </a:r>
            <a:endParaRPr lang="en-US" sz="2400" dirty="0">
              <a:solidFill>
                <a:srgbClr val="0432FF"/>
              </a:solidFill>
            </a:endParaRPr>
          </a:p>
        </p:txBody>
      </p:sp>
      <p:sp>
        <p:nvSpPr>
          <p:cNvPr id="18" name="TextBox 17">
            <a:extLst>
              <a:ext uri="{FF2B5EF4-FFF2-40B4-BE49-F238E27FC236}">
                <a16:creationId xmlns:a16="http://schemas.microsoft.com/office/drawing/2014/main" id="{A46C95FA-A513-044B-B9A6-60D2A3DDDF3E}"/>
              </a:ext>
            </a:extLst>
          </p:cNvPr>
          <p:cNvSpPr txBox="1"/>
          <p:nvPr/>
        </p:nvSpPr>
        <p:spPr>
          <a:xfrm>
            <a:off x="245070" y="5721184"/>
            <a:ext cx="11295334" cy="830997"/>
          </a:xfrm>
          <a:prstGeom prst="rect">
            <a:avLst/>
          </a:prstGeom>
          <a:noFill/>
        </p:spPr>
        <p:txBody>
          <a:bodyPr wrap="square" rtlCol="0">
            <a:spAutoFit/>
          </a:bodyPr>
          <a:lstStyle/>
          <a:p>
            <a:pPr marL="457200" indent="-442913"/>
            <a:r>
              <a:rPr lang="en-US" sz="2400" dirty="0">
                <a:latin typeface="Candara"/>
                <a:cs typeface="Candara"/>
              </a:rPr>
              <a:t>5. A power of a fraction is the </a:t>
            </a:r>
            <a:r>
              <a:rPr lang="en-US" sz="2400" b="1" dirty="0">
                <a:latin typeface="Candara"/>
                <a:cs typeface="Candara"/>
              </a:rPr>
              <a:t>fraction of the powers</a:t>
            </a:r>
            <a:r>
              <a:rPr lang="en-US" sz="2400" dirty="0">
                <a:latin typeface="Candara"/>
                <a:cs typeface="Candara"/>
              </a:rPr>
              <a:t>.</a:t>
            </a:r>
            <a:r>
              <a:rPr lang="en-US" sz="800" dirty="0">
                <a:latin typeface="Candara"/>
                <a:cs typeface="Candara"/>
              </a:rPr>
              <a:t>	</a:t>
            </a:r>
          </a:p>
          <a:p>
            <a:pPr marL="457200" indent="-442913"/>
            <a:r>
              <a:rPr lang="en-US" sz="2400" dirty="0">
                <a:latin typeface="Candara"/>
                <a:cs typeface="Candara"/>
              </a:rPr>
              <a:t>	(a/b)</a:t>
            </a:r>
            <a:r>
              <a:rPr lang="en-US" sz="3200" baseline="30000" dirty="0">
                <a:latin typeface="Candara"/>
                <a:cs typeface="Candara"/>
              </a:rPr>
              <a:t> m </a:t>
            </a:r>
            <a:r>
              <a:rPr lang="en-US" sz="2400" dirty="0">
                <a:latin typeface="Candara"/>
                <a:cs typeface="Candara"/>
              </a:rPr>
              <a:t>= (a</a:t>
            </a:r>
            <a:r>
              <a:rPr lang="en-US" sz="3200" baseline="30000" dirty="0">
                <a:latin typeface="Candara"/>
                <a:cs typeface="Candara"/>
              </a:rPr>
              <a:t>m</a:t>
            </a:r>
            <a:r>
              <a:rPr lang="en-US" sz="2400" dirty="0">
                <a:latin typeface="Candara"/>
                <a:cs typeface="Candara"/>
              </a:rPr>
              <a:t>)/(b</a:t>
            </a:r>
            <a:r>
              <a:rPr lang="en-US" sz="3200" baseline="30000" dirty="0">
                <a:latin typeface="Candara"/>
                <a:cs typeface="Candara"/>
              </a:rPr>
              <a:t>n</a:t>
            </a:r>
            <a:r>
              <a:rPr lang="en-US" sz="2400" dirty="0">
                <a:latin typeface="Candara"/>
                <a:cs typeface="Candara"/>
              </a:rPr>
              <a:t>)</a:t>
            </a:r>
          </a:p>
        </p:txBody>
      </p:sp>
      <p:sp>
        <p:nvSpPr>
          <p:cNvPr id="19" name="TextBox 18">
            <a:extLst>
              <a:ext uri="{FF2B5EF4-FFF2-40B4-BE49-F238E27FC236}">
                <a16:creationId xmlns:a16="http://schemas.microsoft.com/office/drawing/2014/main" id="{27619B0C-A3B1-4A4F-928A-166E1537E7B6}"/>
              </a:ext>
            </a:extLst>
          </p:cNvPr>
          <p:cNvSpPr txBox="1"/>
          <p:nvPr/>
        </p:nvSpPr>
        <p:spPr>
          <a:xfrm>
            <a:off x="3775259" y="5869217"/>
            <a:ext cx="3076483" cy="707886"/>
          </a:xfrm>
          <a:prstGeom prst="rect">
            <a:avLst/>
          </a:prstGeom>
          <a:noFill/>
        </p:spPr>
        <p:txBody>
          <a:bodyPr wrap="none" rtlCol="0">
            <a:spAutoFit/>
          </a:bodyPr>
          <a:lstStyle/>
          <a:p>
            <a:r>
              <a:rPr lang="en-US" sz="2400" dirty="0">
                <a:solidFill>
                  <a:srgbClr val="0432FF"/>
                </a:solidFill>
                <a:latin typeface="Candara"/>
                <a:cs typeface="Candara"/>
              </a:rPr>
              <a:t>(5/4)</a:t>
            </a:r>
            <a:r>
              <a:rPr lang="en-US" sz="3200" baseline="30000" dirty="0">
                <a:solidFill>
                  <a:srgbClr val="0432FF"/>
                </a:solidFill>
                <a:latin typeface="Candara"/>
                <a:cs typeface="Candara"/>
              </a:rPr>
              <a:t>7 </a:t>
            </a:r>
            <a:r>
              <a:rPr lang="en-US" sz="2400" dirty="0">
                <a:solidFill>
                  <a:srgbClr val="0432FF"/>
                </a:solidFill>
                <a:latin typeface="Candara"/>
                <a:cs typeface="Candara"/>
              </a:rPr>
              <a:t>= 5</a:t>
            </a:r>
            <a:r>
              <a:rPr lang="en-US" sz="3200" baseline="30000" dirty="0">
                <a:solidFill>
                  <a:srgbClr val="0432FF"/>
                </a:solidFill>
                <a:latin typeface="Candara"/>
                <a:cs typeface="Candara"/>
              </a:rPr>
              <a:t>7</a:t>
            </a:r>
            <a:r>
              <a:rPr lang="en-US" sz="4000" baseline="30000" dirty="0">
                <a:solidFill>
                  <a:srgbClr val="0432FF"/>
                </a:solidFill>
                <a:latin typeface="Candara"/>
                <a:cs typeface="Candara"/>
              </a:rPr>
              <a:t> </a:t>
            </a:r>
            <a:r>
              <a:rPr lang="en-US" sz="2400" baseline="-25000" dirty="0">
                <a:solidFill>
                  <a:srgbClr val="0432FF"/>
                </a:solidFill>
                <a:latin typeface="Candara"/>
                <a:cs typeface="Candara"/>
              </a:rPr>
              <a:t>➗</a:t>
            </a:r>
            <a:r>
              <a:rPr lang="en-US" sz="2400" dirty="0">
                <a:solidFill>
                  <a:srgbClr val="0432FF"/>
                </a:solidFill>
                <a:latin typeface="Candara"/>
                <a:cs typeface="Candara"/>
              </a:rPr>
              <a:t> 4</a:t>
            </a:r>
            <a:r>
              <a:rPr lang="en-US" sz="3200" baseline="30000" dirty="0">
                <a:solidFill>
                  <a:srgbClr val="0432FF"/>
                </a:solidFill>
                <a:latin typeface="Candara"/>
                <a:cs typeface="Candara"/>
              </a:rPr>
              <a:t>7</a:t>
            </a:r>
            <a:r>
              <a:rPr lang="en-US" dirty="0">
                <a:solidFill>
                  <a:srgbClr val="0432FF"/>
                </a:solidFill>
                <a:latin typeface="Candara"/>
                <a:cs typeface="Candara"/>
              </a:rPr>
              <a:t> </a:t>
            </a:r>
            <a:r>
              <a:rPr lang="en-US" sz="2400" dirty="0">
                <a:solidFill>
                  <a:srgbClr val="0432FF"/>
                </a:solidFill>
                <a:latin typeface="Candara"/>
                <a:cs typeface="Candara"/>
              </a:rPr>
              <a:t>= 4.77 </a:t>
            </a:r>
            <a:r>
              <a:rPr lang="en-US" sz="4000" baseline="30000" dirty="0">
                <a:solidFill>
                  <a:srgbClr val="0432FF"/>
                </a:solidFill>
                <a:latin typeface="Candara"/>
                <a:cs typeface="Candara"/>
              </a:rPr>
              <a:t> </a:t>
            </a:r>
            <a:endParaRPr lang="en-US" sz="2400" dirty="0">
              <a:solidFill>
                <a:srgbClr val="0432FF"/>
              </a:solidFill>
            </a:endParaRPr>
          </a:p>
        </p:txBody>
      </p:sp>
      <p:sp>
        <p:nvSpPr>
          <p:cNvPr id="20" name="TextBox 19">
            <a:extLst>
              <a:ext uri="{FF2B5EF4-FFF2-40B4-BE49-F238E27FC236}">
                <a16:creationId xmlns:a16="http://schemas.microsoft.com/office/drawing/2014/main" id="{82FACE03-A7EE-CF47-AA2C-C4E9B3A5E0FF}"/>
              </a:ext>
            </a:extLst>
          </p:cNvPr>
          <p:cNvSpPr txBox="1"/>
          <p:nvPr/>
        </p:nvSpPr>
        <p:spPr>
          <a:xfrm>
            <a:off x="6706316" y="6457286"/>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3421096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A408-E9AF-A544-9664-81BB4DABF5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F75163-24D5-844F-A993-030603900D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5956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2" name="TextBox 11">
            <a:extLst>
              <a:ext uri="{FF2B5EF4-FFF2-40B4-BE49-F238E27FC236}">
                <a16:creationId xmlns:a16="http://schemas.microsoft.com/office/drawing/2014/main" id="{C33BEFD0-C4EC-8049-969A-2847A5467B60}"/>
              </a:ext>
            </a:extLst>
          </p:cNvPr>
          <p:cNvSpPr txBox="1"/>
          <p:nvPr/>
        </p:nvSpPr>
        <p:spPr>
          <a:xfrm>
            <a:off x="240520" y="825702"/>
            <a:ext cx="11661669" cy="5078313"/>
          </a:xfrm>
          <a:prstGeom prst="rect">
            <a:avLst/>
          </a:prstGeom>
          <a:noFill/>
        </p:spPr>
        <p:txBody>
          <a:bodyPr wrap="square" rtlCol="0">
            <a:spAutoFit/>
          </a:bodyPr>
          <a:lstStyle/>
          <a:p>
            <a:pPr marL="457200" indent="-442913"/>
            <a:r>
              <a:rPr lang="en-US" sz="2400" dirty="0">
                <a:latin typeface="Candara"/>
                <a:cs typeface="Candara"/>
              </a:rPr>
              <a:t>(a) Miko bought a television that was advertised for $467.80. She received a discount of $32.75. What percentage discount did she receive?</a:t>
            </a:r>
          </a:p>
          <a:p>
            <a:pPr marL="457200" indent="-442913"/>
            <a:endParaRPr lang="en-US" sz="1200" dirty="0">
              <a:latin typeface="Candara"/>
              <a:cs typeface="Candara"/>
            </a:endParaRPr>
          </a:p>
          <a:p>
            <a:pPr marL="457200" indent="-442913"/>
            <a:endParaRPr lang="en-US" sz="2400" dirty="0">
              <a:latin typeface="Candara"/>
              <a:cs typeface="Candara"/>
            </a:endParaRPr>
          </a:p>
          <a:p>
            <a:pPr marL="457200" indent="-442913"/>
            <a:r>
              <a:rPr lang="en-US" sz="2400" dirty="0">
                <a:latin typeface="Candara"/>
                <a:cs typeface="Candara"/>
              </a:rPr>
              <a:t>(b) 50 kg of olives yields 23 kg of olive oil. What percentage of the olives’ mass was lost during the extraction process?</a:t>
            </a:r>
          </a:p>
          <a:p>
            <a:pPr marL="457200" indent="-442913"/>
            <a:endParaRPr lang="en-US" sz="2400" dirty="0">
              <a:latin typeface="Candara"/>
              <a:cs typeface="Candara"/>
            </a:endParaRPr>
          </a:p>
          <a:p>
            <a:pPr marL="457200" indent="-442913"/>
            <a:endParaRPr lang="en-US" sz="1200" dirty="0">
              <a:latin typeface="Candara"/>
              <a:cs typeface="Candara"/>
            </a:endParaRPr>
          </a:p>
          <a:p>
            <a:pPr marL="457200" indent="-442913"/>
            <a:r>
              <a:rPr lang="en-US" sz="2400" dirty="0">
                <a:latin typeface="Candara"/>
                <a:cs typeface="Candara"/>
              </a:rPr>
              <a:t>(c) The recommended daily energy intake for women is 8700 KJ. What percentage over the recommended intake is a woman consuming if her energy intake is 9500 KJ?</a:t>
            </a:r>
          </a:p>
          <a:p>
            <a:pPr marL="457200" indent="-442913"/>
            <a:endParaRPr lang="en-US" sz="2400" dirty="0">
              <a:latin typeface="Candara"/>
              <a:cs typeface="Candara"/>
            </a:endParaRPr>
          </a:p>
          <a:p>
            <a:pPr marL="457200" indent="-442913"/>
            <a:endParaRPr lang="en-US" sz="1200" dirty="0">
              <a:latin typeface="Candara"/>
              <a:cs typeface="Candara"/>
            </a:endParaRPr>
          </a:p>
          <a:p>
            <a:pPr marL="457200" indent="-442913"/>
            <a:endParaRPr lang="en-US" sz="1200" dirty="0">
              <a:latin typeface="Candara"/>
              <a:cs typeface="Candara"/>
            </a:endParaRPr>
          </a:p>
          <a:p>
            <a:pPr marL="457200" indent="-442913"/>
            <a:endParaRPr lang="en-US" sz="1200" dirty="0">
              <a:latin typeface="Candara"/>
              <a:cs typeface="Candara"/>
            </a:endParaRPr>
          </a:p>
          <a:p>
            <a:pPr marL="457200" indent="-442913"/>
            <a:r>
              <a:rPr lang="en-US" sz="2400" dirty="0">
                <a:latin typeface="Candara"/>
                <a:cs typeface="Candara"/>
              </a:rPr>
              <a:t>(d) An advertisement in the fruit and vegetable shop states that there is 25 % off everything. Bananas are normally $22/kg, what is the new per kilo price?</a:t>
            </a:r>
            <a:endParaRPr lang="en-US" sz="1200" dirty="0">
              <a:latin typeface="Candara"/>
              <a:cs typeface="Candara"/>
            </a:endParaRPr>
          </a:p>
        </p:txBody>
      </p:sp>
      <p:sp>
        <p:nvSpPr>
          <p:cNvPr id="20" name="TextBox 19">
            <a:extLst>
              <a:ext uri="{FF2B5EF4-FFF2-40B4-BE49-F238E27FC236}">
                <a16:creationId xmlns:a16="http://schemas.microsoft.com/office/drawing/2014/main" id="{64C7C5D6-CE25-F74F-8D67-80B984E65B98}"/>
              </a:ext>
            </a:extLst>
          </p:cNvPr>
          <p:cNvSpPr txBox="1"/>
          <p:nvPr/>
        </p:nvSpPr>
        <p:spPr>
          <a:xfrm>
            <a:off x="7837019" y="1251102"/>
            <a:ext cx="3659762" cy="830997"/>
          </a:xfrm>
          <a:prstGeom prst="rect">
            <a:avLst/>
          </a:prstGeom>
          <a:noFill/>
        </p:spPr>
        <p:txBody>
          <a:bodyPr wrap="square" rtlCol="0">
            <a:spAutoFit/>
          </a:bodyPr>
          <a:lstStyle/>
          <a:p>
            <a:pPr marL="457200" indent="-442913"/>
            <a:r>
              <a:rPr lang="en-US" sz="2400" dirty="0">
                <a:solidFill>
                  <a:srgbClr val="0432FF"/>
                </a:solidFill>
                <a:latin typeface="Candara"/>
                <a:cs typeface="Candara"/>
              </a:rPr>
              <a:t>X% = </a:t>
            </a:r>
            <a:r>
              <a:rPr lang="en-US" sz="2400" u="sng" dirty="0">
                <a:solidFill>
                  <a:srgbClr val="0432FF"/>
                </a:solidFill>
                <a:latin typeface="Candara"/>
                <a:cs typeface="Candara"/>
              </a:rPr>
              <a:t>  $32.75 </a:t>
            </a:r>
            <a:r>
              <a:rPr lang="en-US" sz="2400" dirty="0">
                <a:solidFill>
                  <a:srgbClr val="0432FF"/>
                </a:solidFill>
                <a:latin typeface="Candara"/>
                <a:cs typeface="Candara"/>
              </a:rPr>
              <a:t>  (100)  </a:t>
            </a:r>
            <a:r>
              <a:rPr lang="en-US" sz="2400" dirty="0">
                <a:solidFill>
                  <a:srgbClr val="0432FF"/>
                </a:solidFill>
                <a:latin typeface="Candara"/>
                <a:cs typeface="Candara"/>
                <a:sym typeface="Wingdings" pitchFamily="2" charset="2"/>
              </a:rPr>
              <a:t>= 7.00% </a:t>
            </a:r>
            <a:endParaRPr lang="en-US" sz="2400" dirty="0">
              <a:solidFill>
                <a:srgbClr val="0432FF"/>
              </a:solidFill>
              <a:latin typeface="Candara"/>
              <a:cs typeface="Candara"/>
            </a:endParaRPr>
          </a:p>
          <a:p>
            <a:pPr marL="457200" indent="-442913"/>
            <a:r>
              <a:rPr lang="en-US" sz="2400" dirty="0">
                <a:solidFill>
                  <a:srgbClr val="0432FF"/>
                </a:solidFill>
                <a:latin typeface="Candara"/>
                <a:cs typeface="Candara"/>
              </a:rPr>
              <a:t>         $467.80</a:t>
            </a:r>
          </a:p>
        </p:txBody>
      </p:sp>
      <p:sp>
        <p:nvSpPr>
          <p:cNvPr id="14" name="TextBox 13">
            <a:extLst>
              <a:ext uri="{FF2B5EF4-FFF2-40B4-BE49-F238E27FC236}">
                <a16:creationId xmlns:a16="http://schemas.microsoft.com/office/drawing/2014/main" id="{7173F4F0-3E19-8A4F-A2E3-D85AF177B6BF}"/>
              </a:ext>
            </a:extLst>
          </p:cNvPr>
          <p:cNvSpPr txBox="1"/>
          <p:nvPr/>
        </p:nvSpPr>
        <p:spPr>
          <a:xfrm>
            <a:off x="4826494" y="2441528"/>
            <a:ext cx="6339445" cy="830997"/>
          </a:xfrm>
          <a:prstGeom prst="rect">
            <a:avLst/>
          </a:prstGeom>
          <a:noFill/>
        </p:spPr>
        <p:txBody>
          <a:bodyPr wrap="square" rtlCol="0">
            <a:spAutoFit/>
          </a:bodyPr>
          <a:lstStyle/>
          <a:p>
            <a:pPr marL="457200" indent="-442913"/>
            <a:r>
              <a:rPr lang="en-US" sz="2400" dirty="0">
                <a:solidFill>
                  <a:srgbClr val="0432FF"/>
                </a:solidFill>
                <a:latin typeface="Candara"/>
                <a:cs typeface="Candara"/>
              </a:rPr>
              <a:t>X% = </a:t>
            </a:r>
            <a:r>
              <a:rPr lang="en-US" sz="2400" u="sng" dirty="0">
                <a:solidFill>
                  <a:srgbClr val="0432FF"/>
                </a:solidFill>
                <a:latin typeface="Candara"/>
                <a:cs typeface="Candara"/>
              </a:rPr>
              <a:t>23</a:t>
            </a:r>
            <a:r>
              <a:rPr lang="en-US" sz="2400" dirty="0">
                <a:solidFill>
                  <a:srgbClr val="0432FF"/>
                </a:solidFill>
                <a:latin typeface="Candara"/>
                <a:cs typeface="Candara"/>
              </a:rPr>
              <a:t> (100)  </a:t>
            </a:r>
            <a:r>
              <a:rPr lang="en-US" sz="2400" dirty="0">
                <a:solidFill>
                  <a:srgbClr val="0432FF"/>
                </a:solidFill>
                <a:latin typeface="Candara"/>
                <a:cs typeface="Candara"/>
                <a:sym typeface="Wingdings" pitchFamily="2" charset="2"/>
              </a:rPr>
              <a:t>= 46%     100 – 46 =  54% lost </a:t>
            </a:r>
            <a:endParaRPr lang="en-US" sz="2400" dirty="0">
              <a:solidFill>
                <a:srgbClr val="0432FF"/>
              </a:solidFill>
              <a:latin typeface="Candara"/>
              <a:cs typeface="Candara"/>
            </a:endParaRPr>
          </a:p>
          <a:p>
            <a:pPr marL="457200" indent="-442913"/>
            <a:r>
              <a:rPr lang="en-US" sz="2400" dirty="0">
                <a:solidFill>
                  <a:srgbClr val="0432FF"/>
                </a:solidFill>
                <a:latin typeface="Candara"/>
                <a:cs typeface="Candara"/>
              </a:rPr>
              <a:t>         50</a:t>
            </a:r>
          </a:p>
        </p:txBody>
      </p:sp>
      <p:sp>
        <p:nvSpPr>
          <p:cNvPr id="15" name="TextBox 14">
            <a:extLst>
              <a:ext uri="{FF2B5EF4-FFF2-40B4-BE49-F238E27FC236}">
                <a16:creationId xmlns:a16="http://schemas.microsoft.com/office/drawing/2014/main" id="{10970217-4960-CF47-BFEF-DE6D9EB6C39D}"/>
              </a:ext>
            </a:extLst>
          </p:cNvPr>
          <p:cNvSpPr txBox="1"/>
          <p:nvPr/>
        </p:nvSpPr>
        <p:spPr>
          <a:xfrm>
            <a:off x="4826494" y="4143173"/>
            <a:ext cx="6895814" cy="830997"/>
          </a:xfrm>
          <a:prstGeom prst="rect">
            <a:avLst/>
          </a:prstGeom>
          <a:noFill/>
        </p:spPr>
        <p:txBody>
          <a:bodyPr wrap="square" rtlCol="0">
            <a:spAutoFit/>
          </a:bodyPr>
          <a:lstStyle/>
          <a:p>
            <a:pPr marL="457200" indent="-442913"/>
            <a:r>
              <a:rPr lang="en-US" sz="2400" dirty="0">
                <a:solidFill>
                  <a:srgbClr val="0432FF"/>
                </a:solidFill>
                <a:latin typeface="Candara"/>
                <a:cs typeface="Candara"/>
              </a:rPr>
              <a:t>X% = </a:t>
            </a:r>
            <a:r>
              <a:rPr lang="en-US" sz="2400" u="sng" dirty="0">
                <a:solidFill>
                  <a:srgbClr val="0432FF"/>
                </a:solidFill>
                <a:latin typeface="Candara"/>
                <a:cs typeface="Candara"/>
              </a:rPr>
              <a:t>9500</a:t>
            </a:r>
            <a:r>
              <a:rPr lang="en-US" sz="2400" dirty="0">
                <a:solidFill>
                  <a:srgbClr val="0432FF"/>
                </a:solidFill>
                <a:latin typeface="Candara"/>
                <a:cs typeface="Candara"/>
              </a:rPr>
              <a:t> (100)  </a:t>
            </a:r>
            <a:r>
              <a:rPr lang="en-US" sz="2400" dirty="0">
                <a:solidFill>
                  <a:srgbClr val="0432FF"/>
                </a:solidFill>
                <a:latin typeface="Candara"/>
                <a:cs typeface="Candara"/>
                <a:sym typeface="Wingdings" pitchFamily="2" charset="2"/>
              </a:rPr>
              <a:t>= 109.96% – 100 = 9.96% over</a:t>
            </a:r>
            <a:endParaRPr lang="en-US" sz="2400" dirty="0">
              <a:solidFill>
                <a:srgbClr val="0432FF"/>
              </a:solidFill>
              <a:latin typeface="Candara"/>
              <a:cs typeface="Candara"/>
            </a:endParaRPr>
          </a:p>
          <a:p>
            <a:pPr marL="457200" indent="-442913"/>
            <a:r>
              <a:rPr lang="en-US" sz="2400" dirty="0">
                <a:solidFill>
                  <a:srgbClr val="0432FF"/>
                </a:solidFill>
                <a:latin typeface="Candara"/>
                <a:cs typeface="Candara"/>
              </a:rPr>
              <a:t>         8700</a:t>
            </a:r>
          </a:p>
        </p:txBody>
      </p:sp>
      <p:sp>
        <p:nvSpPr>
          <p:cNvPr id="21" name="TextBox 20">
            <a:extLst>
              <a:ext uri="{FF2B5EF4-FFF2-40B4-BE49-F238E27FC236}">
                <a16:creationId xmlns:a16="http://schemas.microsoft.com/office/drawing/2014/main" id="{4BE53D04-F1C7-A848-87BA-C6C214B7DB41}"/>
              </a:ext>
            </a:extLst>
          </p:cNvPr>
          <p:cNvSpPr txBox="1"/>
          <p:nvPr/>
        </p:nvSpPr>
        <p:spPr>
          <a:xfrm>
            <a:off x="713464" y="5868815"/>
            <a:ext cx="10694050" cy="461665"/>
          </a:xfrm>
          <a:prstGeom prst="rect">
            <a:avLst/>
          </a:prstGeom>
          <a:noFill/>
        </p:spPr>
        <p:txBody>
          <a:bodyPr wrap="square" rtlCol="0">
            <a:spAutoFit/>
          </a:bodyPr>
          <a:lstStyle/>
          <a:p>
            <a:pPr marL="457200" indent="-442913"/>
            <a:r>
              <a:rPr lang="en-US" sz="2400" dirty="0">
                <a:solidFill>
                  <a:srgbClr val="0432FF"/>
                </a:solidFill>
                <a:latin typeface="Candara"/>
                <a:cs typeface="Candara"/>
              </a:rPr>
              <a:t>Discount = (0.25)($22) = $5.50  </a:t>
            </a:r>
            <a:r>
              <a:rPr lang="en-US" sz="2400" dirty="0">
                <a:solidFill>
                  <a:srgbClr val="0432FF"/>
                </a:solidFill>
                <a:latin typeface="Candara"/>
                <a:cs typeface="Candara"/>
                <a:sym typeface="Wingdings" pitchFamily="2" charset="2"/>
              </a:rPr>
              <a:t>  $22.00 – 5.50 = $16.50/kg </a:t>
            </a:r>
            <a:endParaRPr lang="en-US" sz="2400" dirty="0">
              <a:solidFill>
                <a:srgbClr val="0432FF"/>
              </a:solidFill>
              <a:latin typeface="Candara"/>
              <a:cs typeface="Candara"/>
            </a:endParaRPr>
          </a:p>
        </p:txBody>
      </p:sp>
      <p:sp>
        <p:nvSpPr>
          <p:cNvPr id="11" name="TextBox 10">
            <a:extLst>
              <a:ext uri="{FF2B5EF4-FFF2-40B4-BE49-F238E27FC236}">
                <a16:creationId xmlns:a16="http://schemas.microsoft.com/office/drawing/2014/main" id="{86265962-C35D-9C46-92A6-EC23063DBF87}"/>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16143739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sp>
        <p:nvSpPr>
          <p:cNvPr id="2" name="TextBox 1"/>
          <p:cNvSpPr txBox="1"/>
          <p:nvPr/>
        </p:nvSpPr>
        <p:spPr>
          <a:xfrm>
            <a:off x="196996" y="763415"/>
            <a:ext cx="8377378" cy="4893647"/>
          </a:xfrm>
          <a:prstGeom prst="rect">
            <a:avLst/>
          </a:prstGeom>
          <a:noFill/>
        </p:spPr>
        <p:txBody>
          <a:bodyPr wrap="square" rtlCol="0">
            <a:spAutoFit/>
          </a:bodyPr>
          <a:lstStyle/>
          <a:p>
            <a:r>
              <a:rPr lang="en-US" sz="2400" dirty="0">
                <a:latin typeface="Candara"/>
                <a:cs typeface="Candara"/>
              </a:rPr>
              <a:t>(a) 10−2×5+1=</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(b) 10×5÷2−3=</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(c) 12×2−2×7=</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(d) 48÷6×2−4=</a:t>
            </a:r>
          </a:p>
          <a:p>
            <a:endParaRPr lang="en-US" sz="2400" dirty="0">
              <a:latin typeface="Candara"/>
              <a:cs typeface="Candara"/>
            </a:endParaRPr>
          </a:p>
          <a:p>
            <a:endParaRPr lang="en-US" sz="2400" dirty="0">
              <a:latin typeface="Candara"/>
              <a:cs typeface="Candara"/>
            </a:endParaRPr>
          </a:p>
          <a:p>
            <a:r>
              <a:rPr lang="en-US" sz="2400" dirty="0">
                <a:latin typeface="Candara"/>
                <a:cs typeface="Candara"/>
              </a:rPr>
              <a:t>(e) What operation is needed to fill in the blank?	18 _ 3×2+2=14</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3" name="Rounded Rectangular Callout 2">
            <a:extLst>
              <a:ext uri="{FF2B5EF4-FFF2-40B4-BE49-F238E27FC236}">
                <a16:creationId xmlns:a16="http://schemas.microsoft.com/office/drawing/2014/main" id="{915D89A5-5672-CC42-AB0D-49781D168A95}"/>
              </a:ext>
            </a:extLst>
          </p:cNvPr>
          <p:cNvSpPr/>
          <p:nvPr/>
        </p:nvSpPr>
        <p:spPr>
          <a:xfrm>
            <a:off x="6957706" y="6130978"/>
            <a:ext cx="614597" cy="369331"/>
          </a:xfrm>
          <a:prstGeom prst="wedgeRoundRectCallout">
            <a:avLst>
              <a:gd name="adj1" fmla="val -23272"/>
              <a:gd name="adj2" fmla="val -193200"/>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432FF"/>
                </a:solidFill>
              </a:rPr>
              <a:t>➗</a:t>
            </a:r>
          </a:p>
        </p:txBody>
      </p:sp>
      <p:sp>
        <p:nvSpPr>
          <p:cNvPr id="6" name="TextBox 5">
            <a:extLst>
              <a:ext uri="{FF2B5EF4-FFF2-40B4-BE49-F238E27FC236}">
                <a16:creationId xmlns:a16="http://schemas.microsoft.com/office/drawing/2014/main" id="{878E3C7B-4E06-6D4D-8C7C-718F6BF61B93}"/>
              </a:ext>
            </a:extLst>
          </p:cNvPr>
          <p:cNvSpPr txBox="1"/>
          <p:nvPr/>
        </p:nvSpPr>
        <p:spPr>
          <a:xfrm>
            <a:off x="9308892" y="5115314"/>
            <a:ext cx="1428596" cy="1200329"/>
          </a:xfrm>
          <a:prstGeom prst="rect">
            <a:avLst/>
          </a:prstGeom>
          <a:noFill/>
        </p:spPr>
        <p:txBody>
          <a:bodyPr wrap="none" rtlCol="0">
            <a:spAutoFit/>
          </a:bodyPr>
          <a:lstStyle/>
          <a:p>
            <a:r>
              <a:rPr lang="en-US" sz="2400" dirty="0">
                <a:solidFill>
                  <a:srgbClr val="0432FF"/>
                </a:solidFill>
                <a:latin typeface="Candara" panose="020E0502030303020204" pitchFamily="34" charset="0"/>
              </a:rPr>
              <a:t>18/3 = 6</a:t>
            </a:r>
          </a:p>
          <a:p>
            <a:r>
              <a:rPr lang="en-US" sz="2400" dirty="0">
                <a:solidFill>
                  <a:srgbClr val="0432FF"/>
                </a:solidFill>
                <a:latin typeface="Candara" panose="020E0502030303020204" pitchFamily="34" charset="0"/>
              </a:rPr>
              <a:t>6x2 = 12</a:t>
            </a:r>
          </a:p>
          <a:p>
            <a:r>
              <a:rPr lang="en-US" sz="2400" dirty="0">
                <a:solidFill>
                  <a:srgbClr val="0432FF"/>
                </a:solidFill>
                <a:latin typeface="Candara" panose="020E0502030303020204" pitchFamily="34" charset="0"/>
              </a:rPr>
              <a:t>12 + 2 = 14</a:t>
            </a:r>
          </a:p>
        </p:txBody>
      </p:sp>
      <p:sp>
        <p:nvSpPr>
          <p:cNvPr id="17" name="TextBox 16">
            <a:extLst>
              <a:ext uri="{FF2B5EF4-FFF2-40B4-BE49-F238E27FC236}">
                <a16:creationId xmlns:a16="http://schemas.microsoft.com/office/drawing/2014/main" id="{3297DA31-45D1-4848-8A0D-6FE6C51B5D77}"/>
              </a:ext>
            </a:extLst>
          </p:cNvPr>
          <p:cNvSpPr txBox="1"/>
          <p:nvPr/>
        </p:nvSpPr>
        <p:spPr>
          <a:xfrm>
            <a:off x="2526624" y="754954"/>
            <a:ext cx="1819729"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10 – 10 + 1 = 1</a:t>
            </a:r>
          </a:p>
        </p:txBody>
      </p:sp>
      <p:cxnSp>
        <p:nvCxnSpPr>
          <p:cNvPr id="18" name="Straight Connector 17">
            <a:extLst>
              <a:ext uri="{FF2B5EF4-FFF2-40B4-BE49-F238E27FC236}">
                <a16:creationId xmlns:a16="http://schemas.microsoft.com/office/drawing/2014/main" id="{76B4788D-2981-F846-A141-CC31C2A05960}"/>
              </a:ext>
            </a:extLst>
          </p:cNvPr>
          <p:cNvCxnSpPr/>
          <p:nvPr/>
        </p:nvCxnSpPr>
        <p:spPr>
          <a:xfrm>
            <a:off x="1156803" y="1165424"/>
            <a:ext cx="410014" cy="0"/>
          </a:xfrm>
          <a:prstGeom prst="line">
            <a:avLst/>
          </a:prstGeom>
          <a:ln w="57150">
            <a:solidFill>
              <a:srgbClr val="0432FF"/>
            </a:solidFill>
            <a:prstDash val="soli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CCE9A43-C97D-D940-BFE7-2B805FDD0573}"/>
              </a:ext>
            </a:extLst>
          </p:cNvPr>
          <p:cNvSpPr txBox="1"/>
          <p:nvPr/>
        </p:nvSpPr>
        <p:spPr>
          <a:xfrm>
            <a:off x="1035902" y="1107188"/>
            <a:ext cx="530915"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1st</a:t>
            </a:r>
          </a:p>
        </p:txBody>
      </p:sp>
      <p:sp>
        <p:nvSpPr>
          <p:cNvPr id="26" name="TextBox 25">
            <a:extLst>
              <a:ext uri="{FF2B5EF4-FFF2-40B4-BE49-F238E27FC236}">
                <a16:creationId xmlns:a16="http://schemas.microsoft.com/office/drawing/2014/main" id="{944ACAD0-DCD9-9842-A724-0E5E488C4E36}"/>
              </a:ext>
            </a:extLst>
          </p:cNvPr>
          <p:cNvSpPr txBox="1"/>
          <p:nvPr/>
        </p:nvSpPr>
        <p:spPr>
          <a:xfrm>
            <a:off x="2631554" y="1117065"/>
            <a:ext cx="1665841"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left to right</a:t>
            </a:r>
          </a:p>
        </p:txBody>
      </p:sp>
      <p:cxnSp>
        <p:nvCxnSpPr>
          <p:cNvPr id="27" name="Straight Connector 26">
            <a:extLst>
              <a:ext uri="{FF2B5EF4-FFF2-40B4-BE49-F238E27FC236}">
                <a16:creationId xmlns:a16="http://schemas.microsoft.com/office/drawing/2014/main" id="{1FF2E9BE-0B1B-7342-9ECE-E84DECE14F31}"/>
              </a:ext>
            </a:extLst>
          </p:cNvPr>
          <p:cNvCxnSpPr/>
          <p:nvPr/>
        </p:nvCxnSpPr>
        <p:spPr>
          <a:xfrm>
            <a:off x="777145" y="2292184"/>
            <a:ext cx="799002" cy="0"/>
          </a:xfrm>
          <a:prstGeom prst="line">
            <a:avLst/>
          </a:prstGeom>
          <a:ln w="57150">
            <a:solidFill>
              <a:srgbClr val="0432FF"/>
            </a:solidFill>
            <a:prstDash val="soli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947EB7E-967B-9C4D-813F-8764FEA8714D}"/>
              </a:ext>
            </a:extLst>
          </p:cNvPr>
          <p:cNvSpPr txBox="1"/>
          <p:nvPr/>
        </p:nvSpPr>
        <p:spPr>
          <a:xfrm>
            <a:off x="911188" y="2236889"/>
            <a:ext cx="530915"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1st</a:t>
            </a:r>
          </a:p>
        </p:txBody>
      </p:sp>
      <p:sp>
        <p:nvSpPr>
          <p:cNvPr id="29" name="TextBox 28">
            <a:extLst>
              <a:ext uri="{FF2B5EF4-FFF2-40B4-BE49-F238E27FC236}">
                <a16:creationId xmlns:a16="http://schemas.microsoft.com/office/drawing/2014/main" id="{D6620A33-0E67-434F-8199-B45BDFC0051E}"/>
              </a:ext>
            </a:extLst>
          </p:cNvPr>
          <p:cNvSpPr txBox="1"/>
          <p:nvPr/>
        </p:nvSpPr>
        <p:spPr>
          <a:xfrm>
            <a:off x="2580152" y="1828264"/>
            <a:ext cx="1491114"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25 – 3 = 22</a:t>
            </a:r>
          </a:p>
        </p:txBody>
      </p:sp>
      <p:cxnSp>
        <p:nvCxnSpPr>
          <p:cNvPr id="30" name="Straight Connector 29">
            <a:extLst>
              <a:ext uri="{FF2B5EF4-FFF2-40B4-BE49-F238E27FC236}">
                <a16:creationId xmlns:a16="http://schemas.microsoft.com/office/drawing/2014/main" id="{29A7590C-EE89-5845-AEAA-4FDB4FAD5327}"/>
              </a:ext>
            </a:extLst>
          </p:cNvPr>
          <p:cNvCxnSpPr/>
          <p:nvPr/>
        </p:nvCxnSpPr>
        <p:spPr>
          <a:xfrm>
            <a:off x="759895" y="3370228"/>
            <a:ext cx="451015" cy="0"/>
          </a:xfrm>
          <a:prstGeom prst="line">
            <a:avLst/>
          </a:prstGeom>
          <a:ln w="57150">
            <a:solidFill>
              <a:srgbClr val="0432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C930E6F-BC38-044F-8A11-78B608521C19}"/>
              </a:ext>
            </a:extLst>
          </p:cNvPr>
          <p:cNvCxnSpPr/>
          <p:nvPr/>
        </p:nvCxnSpPr>
        <p:spPr>
          <a:xfrm>
            <a:off x="1391790" y="3370228"/>
            <a:ext cx="451015" cy="0"/>
          </a:xfrm>
          <a:prstGeom prst="line">
            <a:avLst/>
          </a:prstGeom>
          <a:ln w="57150">
            <a:solidFill>
              <a:srgbClr val="0432FF"/>
            </a:solidFill>
            <a:prstDash val="soli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89BB726-E639-FF44-A298-94560FD680D1}"/>
              </a:ext>
            </a:extLst>
          </p:cNvPr>
          <p:cNvSpPr txBox="1"/>
          <p:nvPr/>
        </p:nvSpPr>
        <p:spPr>
          <a:xfrm>
            <a:off x="2580152" y="2901574"/>
            <a:ext cx="1616148"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24 – 14 = 10</a:t>
            </a:r>
          </a:p>
        </p:txBody>
      </p:sp>
      <p:cxnSp>
        <p:nvCxnSpPr>
          <p:cNvPr id="33" name="Straight Connector 32">
            <a:extLst>
              <a:ext uri="{FF2B5EF4-FFF2-40B4-BE49-F238E27FC236}">
                <a16:creationId xmlns:a16="http://schemas.microsoft.com/office/drawing/2014/main" id="{E6701E3B-F4F4-E340-AE66-CC8F08BBABFE}"/>
              </a:ext>
            </a:extLst>
          </p:cNvPr>
          <p:cNvCxnSpPr>
            <a:cxnSpLocks/>
          </p:cNvCxnSpPr>
          <p:nvPr/>
        </p:nvCxnSpPr>
        <p:spPr>
          <a:xfrm>
            <a:off x="705788" y="4556950"/>
            <a:ext cx="911509" cy="0"/>
          </a:xfrm>
          <a:prstGeom prst="line">
            <a:avLst/>
          </a:prstGeom>
          <a:ln w="57150">
            <a:solidFill>
              <a:srgbClr val="0432FF"/>
            </a:solidFill>
            <a:prstDash val="soli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A4AE7AB-EC7D-3848-AB83-83AAE25BCB1C}"/>
              </a:ext>
            </a:extLst>
          </p:cNvPr>
          <p:cNvSpPr txBox="1"/>
          <p:nvPr/>
        </p:nvSpPr>
        <p:spPr>
          <a:xfrm>
            <a:off x="603807" y="4532848"/>
            <a:ext cx="2077813"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1</a:t>
            </a:r>
            <a:r>
              <a:rPr lang="en-US" sz="2400" baseline="30000" dirty="0">
                <a:solidFill>
                  <a:srgbClr val="0432FF"/>
                </a:solidFill>
                <a:latin typeface="Candara" panose="020E0502030303020204" pitchFamily="34" charset="0"/>
              </a:rPr>
              <a:t>st</a:t>
            </a:r>
            <a:r>
              <a:rPr lang="en-US" sz="2400" dirty="0">
                <a:solidFill>
                  <a:srgbClr val="0432FF"/>
                </a:solidFill>
                <a:latin typeface="Candara" panose="020E0502030303020204" pitchFamily="34" charset="0"/>
              </a:rPr>
              <a:t>, left to right</a:t>
            </a:r>
          </a:p>
        </p:txBody>
      </p:sp>
      <p:sp>
        <p:nvSpPr>
          <p:cNvPr id="35" name="TextBox 34">
            <a:extLst>
              <a:ext uri="{FF2B5EF4-FFF2-40B4-BE49-F238E27FC236}">
                <a16:creationId xmlns:a16="http://schemas.microsoft.com/office/drawing/2014/main" id="{67F8AD26-5280-BB41-B547-85DCF2AF8166}"/>
              </a:ext>
            </a:extLst>
          </p:cNvPr>
          <p:cNvSpPr txBox="1"/>
          <p:nvPr/>
        </p:nvSpPr>
        <p:spPr>
          <a:xfrm>
            <a:off x="2628414" y="4058932"/>
            <a:ext cx="1454244" cy="461665"/>
          </a:xfrm>
          <a:prstGeom prst="rect">
            <a:avLst/>
          </a:prstGeom>
          <a:noFill/>
        </p:spPr>
        <p:txBody>
          <a:bodyPr wrap="none" rtlCol="0">
            <a:spAutoFit/>
          </a:bodyPr>
          <a:lstStyle/>
          <a:p>
            <a:r>
              <a:rPr lang="en-US" sz="2400" dirty="0">
                <a:solidFill>
                  <a:srgbClr val="0432FF"/>
                </a:solidFill>
                <a:latin typeface="Candara" panose="020E0502030303020204" pitchFamily="34" charset="0"/>
              </a:rPr>
              <a:t>16 – 4 = 12</a:t>
            </a:r>
          </a:p>
        </p:txBody>
      </p:sp>
      <p:sp>
        <p:nvSpPr>
          <p:cNvPr id="22" name="TextBox 21">
            <a:extLst>
              <a:ext uri="{FF2B5EF4-FFF2-40B4-BE49-F238E27FC236}">
                <a16:creationId xmlns:a16="http://schemas.microsoft.com/office/drawing/2014/main" id="{3523BC65-AA86-AA41-BBC4-3E0C727D8B7B}"/>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2209326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1641411" cy="646331"/>
          </a:xfrm>
          <a:prstGeom prst="rect">
            <a:avLst/>
          </a:prstGeom>
          <a:noFill/>
        </p:spPr>
        <p:txBody>
          <a:bodyPr wrap="none" rtlCol="0">
            <a:spAutoFit/>
          </a:bodyPr>
          <a:lstStyle/>
          <a:p>
            <a:r>
              <a:rPr lang="en-US" sz="3600" b="1" dirty="0">
                <a:solidFill>
                  <a:srgbClr val="0432FF"/>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201447" y="790048"/>
            <a:ext cx="11661669" cy="1384995"/>
          </a:xfrm>
          <a:prstGeom prst="rect">
            <a:avLst/>
          </a:prstGeom>
          <a:noFill/>
        </p:spPr>
        <p:txBody>
          <a:bodyPr wrap="square" rtlCol="0">
            <a:spAutoFit/>
          </a:bodyPr>
          <a:lstStyle/>
          <a:p>
            <a:pPr marL="14288"/>
            <a:r>
              <a:rPr lang="en-US" sz="2400" dirty="0">
                <a:latin typeface="Candara"/>
                <a:cs typeface="Candara"/>
              </a:rPr>
              <a:t>For example, a first-year chemistry subject has 36 males and 48 females, whereas the mathematics subject has 64 males and 80 females. You are asked to work out which cohort has the largest male to female ratio.</a:t>
            </a:r>
          </a:p>
          <a:p>
            <a:pPr marL="14288"/>
            <a:endParaRPr lang="en-US" sz="1200" dirty="0">
              <a:latin typeface="Candara"/>
              <a:cs typeface="Candara"/>
            </a:endParaRPr>
          </a:p>
        </p:txBody>
      </p:sp>
      <p:sp>
        <p:nvSpPr>
          <p:cNvPr id="11" name="TextBox 10">
            <a:extLst>
              <a:ext uri="{FF2B5EF4-FFF2-40B4-BE49-F238E27FC236}">
                <a16:creationId xmlns:a16="http://schemas.microsoft.com/office/drawing/2014/main" id="{115881D8-A0F1-5F4A-B01E-BECAA3727BD6}"/>
              </a:ext>
            </a:extLst>
          </p:cNvPr>
          <p:cNvSpPr txBox="1"/>
          <p:nvPr/>
        </p:nvSpPr>
        <p:spPr>
          <a:xfrm>
            <a:off x="201447" y="1944267"/>
            <a:ext cx="11661669" cy="2204899"/>
          </a:xfrm>
          <a:prstGeom prst="rect">
            <a:avLst/>
          </a:prstGeom>
          <a:noFill/>
        </p:spPr>
        <p:txBody>
          <a:bodyPr wrap="square" rtlCol="0">
            <a:spAutoFit/>
          </a:bodyPr>
          <a:lstStyle/>
          <a:p>
            <a:pPr marL="14288">
              <a:lnSpc>
                <a:spcPct val="200000"/>
              </a:lnSpc>
            </a:pPr>
            <a:r>
              <a:rPr lang="en-US" sz="2400" dirty="0">
                <a:solidFill>
                  <a:srgbClr val="0432FF"/>
                </a:solidFill>
                <a:latin typeface="Candara"/>
                <a:cs typeface="Candara"/>
              </a:rPr>
              <a:t>The male: female ratios can be expressed as:</a:t>
            </a:r>
          </a:p>
          <a:p>
            <a:pPr marL="14288">
              <a:lnSpc>
                <a:spcPct val="200000"/>
              </a:lnSpc>
            </a:pPr>
            <a:r>
              <a:rPr lang="en-US" sz="2400" dirty="0">
                <a:solidFill>
                  <a:srgbClr val="0432FF"/>
                </a:solidFill>
                <a:latin typeface="Candara"/>
                <a:cs typeface="Candara"/>
              </a:rPr>
              <a:t>Chemistry 		36:48 </a:t>
            </a:r>
          </a:p>
          <a:p>
            <a:pPr marL="14288">
              <a:lnSpc>
                <a:spcPct val="200000"/>
              </a:lnSpc>
            </a:pPr>
            <a:r>
              <a:rPr lang="en-US" sz="2400" dirty="0">
                <a:solidFill>
                  <a:srgbClr val="0432FF"/>
                </a:solidFill>
                <a:latin typeface="Candara"/>
                <a:cs typeface="Candara"/>
              </a:rPr>
              <a:t>Mathematics		64:80</a:t>
            </a:r>
          </a:p>
        </p:txBody>
      </p:sp>
      <p:sp>
        <p:nvSpPr>
          <p:cNvPr id="13" name="Rounded Rectangular Callout 12">
            <a:extLst>
              <a:ext uri="{FF2B5EF4-FFF2-40B4-BE49-F238E27FC236}">
                <a16:creationId xmlns:a16="http://schemas.microsoft.com/office/drawing/2014/main" id="{756AA739-0BAA-5546-BA5B-E52385DE1522}"/>
              </a:ext>
            </a:extLst>
          </p:cNvPr>
          <p:cNvSpPr/>
          <p:nvPr/>
        </p:nvSpPr>
        <p:spPr>
          <a:xfrm>
            <a:off x="4350557" y="2922998"/>
            <a:ext cx="3758828" cy="406264"/>
          </a:xfrm>
          <a:prstGeom prst="wedgeRoundRectCallout">
            <a:avLst>
              <a:gd name="adj1" fmla="val -63450"/>
              <a:gd name="adj2" fmla="val 13795"/>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Divide by 12 to simplify to 3:4</a:t>
            </a:r>
          </a:p>
        </p:txBody>
      </p:sp>
      <p:sp>
        <p:nvSpPr>
          <p:cNvPr id="17" name="Rounded Rectangular Callout 16">
            <a:extLst>
              <a:ext uri="{FF2B5EF4-FFF2-40B4-BE49-F238E27FC236}">
                <a16:creationId xmlns:a16="http://schemas.microsoft.com/office/drawing/2014/main" id="{829C6D32-AA67-FA44-9CD5-7BCAB5D38FC9}"/>
              </a:ext>
            </a:extLst>
          </p:cNvPr>
          <p:cNvSpPr/>
          <p:nvPr/>
        </p:nvSpPr>
        <p:spPr>
          <a:xfrm>
            <a:off x="4350557" y="3592631"/>
            <a:ext cx="3758828" cy="406264"/>
          </a:xfrm>
          <a:prstGeom prst="wedgeRoundRectCallout">
            <a:avLst>
              <a:gd name="adj1" fmla="val -63450"/>
              <a:gd name="adj2" fmla="val 13795"/>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Divide by 16 to simplify to 4:5</a:t>
            </a:r>
          </a:p>
        </p:txBody>
      </p:sp>
      <p:sp>
        <p:nvSpPr>
          <p:cNvPr id="18" name="Rounded Rectangular Callout 17">
            <a:extLst>
              <a:ext uri="{FF2B5EF4-FFF2-40B4-BE49-F238E27FC236}">
                <a16:creationId xmlns:a16="http://schemas.microsoft.com/office/drawing/2014/main" id="{10A8DFA4-BFAB-924C-B9D3-1509EAD32961}"/>
              </a:ext>
            </a:extLst>
          </p:cNvPr>
          <p:cNvSpPr/>
          <p:nvPr/>
        </p:nvSpPr>
        <p:spPr>
          <a:xfrm>
            <a:off x="8388477" y="2477573"/>
            <a:ext cx="1594110" cy="406264"/>
          </a:xfrm>
          <a:prstGeom prst="wedgeRoundRectCallout">
            <a:avLst>
              <a:gd name="adj1" fmla="val -63450"/>
              <a:gd name="adj2" fmla="val 54382"/>
              <a:gd name="adj3" fmla="val 16667"/>
            </a:avLst>
          </a:prstGeom>
          <a:no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¾ = 75%</a:t>
            </a:r>
          </a:p>
        </p:txBody>
      </p:sp>
      <p:sp>
        <p:nvSpPr>
          <p:cNvPr id="19" name="Rounded Rectangular Callout 18">
            <a:extLst>
              <a:ext uri="{FF2B5EF4-FFF2-40B4-BE49-F238E27FC236}">
                <a16:creationId xmlns:a16="http://schemas.microsoft.com/office/drawing/2014/main" id="{03C0C4D7-CC47-B245-9824-25385B79FB65}"/>
              </a:ext>
            </a:extLst>
          </p:cNvPr>
          <p:cNvSpPr/>
          <p:nvPr/>
        </p:nvSpPr>
        <p:spPr>
          <a:xfrm>
            <a:off x="8388477" y="4137027"/>
            <a:ext cx="1594110" cy="406264"/>
          </a:xfrm>
          <a:prstGeom prst="wedgeRoundRectCallout">
            <a:avLst>
              <a:gd name="adj1" fmla="val -61569"/>
              <a:gd name="adj2" fmla="val -60000"/>
              <a:gd name="adj3" fmla="val 16667"/>
            </a:avLst>
          </a:prstGeom>
          <a:solidFill>
            <a:srgbClr val="FFFD78"/>
          </a:solidFill>
          <a:ln w="2857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432FF"/>
                </a:solidFill>
                <a:latin typeface="Candara" panose="020E0502030303020204" pitchFamily="34" charset="0"/>
              </a:rPr>
              <a:t>4/5 = 80%</a:t>
            </a:r>
          </a:p>
        </p:txBody>
      </p:sp>
      <p:sp>
        <p:nvSpPr>
          <p:cNvPr id="12" name="TextBox 11">
            <a:extLst>
              <a:ext uri="{FF2B5EF4-FFF2-40B4-BE49-F238E27FC236}">
                <a16:creationId xmlns:a16="http://schemas.microsoft.com/office/drawing/2014/main" id="{CE44E139-6971-4843-9702-635A370E0264}"/>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3457001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201447" y="790048"/>
            <a:ext cx="11661669" cy="4154984"/>
          </a:xfrm>
          <a:prstGeom prst="rect">
            <a:avLst/>
          </a:prstGeom>
          <a:noFill/>
        </p:spPr>
        <p:txBody>
          <a:bodyPr wrap="square" rtlCol="0">
            <a:spAutoFit/>
          </a:bodyPr>
          <a:lstStyle/>
          <a:p>
            <a:pPr marL="457200" indent="-442913"/>
            <a:r>
              <a:rPr lang="en-US" sz="2400" dirty="0">
                <a:latin typeface="Candara"/>
                <a:cs typeface="Candara"/>
              </a:rPr>
              <a:t>(a) Callie reads 25 pages in 30 minutes. How long does it take her to read 200 pages?</a:t>
            </a:r>
          </a:p>
          <a:p>
            <a:pPr marL="457200" indent="-442913"/>
            <a:endParaRPr lang="en-US" sz="2400" dirty="0">
              <a:latin typeface="Candara"/>
              <a:cs typeface="Candara"/>
            </a:endParaRPr>
          </a:p>
          <a:p>
            <a:pPr marL="457200" indent="-442913"/>
            <a:endParaRPr lang="en-US" sz="2400" dirty="0">
              <a:latin typeface="Candara"/>
              <a:cs typeface="Candara"/>
            </a:endParaRPr>
          </a:p>
          <a:p>
            <a:pPr marL="457200" indent="-442913"/>
            <a:endParaRPr lang="en-US" sz="2400" dirty="0">
              <a:latin typeface="Candara"/>
              <a:cs typeface="Candara"/>
            </a:endParaRPr>
          </a:p>
          <a:p>
            <a:pPr marL="457200" indent="-442913"/>
            <a:r>
              <a:rPr lang="en-US" sz="2400" dirty="0">
                <a:latin typeface="Candara"/>
                <a:cs typeface="Candara"/>
              </a:rPr>
              <a:t>(b) </a:t>
            </a:r>
            <a:r>
              <a:rPr lang="en-US" sz="2400" dirty="0" err="1">
                <a:latin typeface="Candara"/>
                <a:cs typeface="Candara"/>
              </a:rPr>
              <a:t>Tullulah</a:t>
            </a:r>
            <a:r>
              <a:rPr lang="en-US" sz="2400" dirty="0">
                <a:latin typeface="Candara"/>
                <a:cs typeface="Candara"/>
              </a:rPr>
              <a:t> uses 7 eggs to make 4 muffins. How many eggs does he need to make 12 muffins?</a:t>
            </a:r>
          </a:p>
          <a:p>
            <a:pPr marL="457200" indent="-442913"/>
            <a:endParaRPr lang="en-US" sz="2400" dirty="0">
              <a:latin typeface="Candara"/>
              <a:cs typeface="Candara"/>
            </a:endParaRPr>
          </a:p>
          <a:p>
            <a:pPr marL="457200" indent="-442913"/>
            <a:endParaRPr lang="en-US" sz="2400" dirty="0">
              <a:latin typeface="Candara"/>
              <a:cs typeface="Candara"/>
            </a:endParaRPr>
          </a:p>
          <a:p>
            <a:pPr marL="457200" indent="-442913"/>
            <a:endParaRPr lang="en-US" sz="2400" dirty="0">
              <a:latin typeface="Candara"/>
              <a:cs typeface="Candara"/>
            </a:endParaRPr>
          </a:p>
          <a:p>
            <a:pPr marL="457200" indent="-442913"/>
            <a:r>
              <a:rPr lang="en-US" sz="2400" dirty="0">
                <a:latin typeface="Candara"/>
                <a:cs typeface="Candara"/>
              </a:rPr>
              <a:t>(c) Emma is swimming laps at the local swimming pool. She swims 4 laps in 3 minutes. How long does it take her to swim 20 laps?</a:t>
            </a:r>
            <a:endParaRPr lang="en-US" sz="1200" dirty="0">
              <a:latin typeface="Candara"/>
              <a:cs typeface="Candara"/>
            </a:endParaRPr>
          </a:p>
        </p:txBody>
      </p:sp>
      <p:sp>
        <p:nvSpPr>
          <p:cNvPr id="2" name="TextBox 1">
            <a:extLst>
              <a:ext uri="{FF2B5EF4-FFF2-40B4-BE49-F238E27FC236}">
                <a16:creationId xmlns:a16="http://schemas.microsoft.com/office/drawing/2014/main" id="{559F6F33-E52B-1344-963A-045E76448DA2}"/>
              </a:ext>
            </a:extLst>
          </p:cNvPr>
          <p:cNvSpPr txBox="1"/>
          <p:nvPr/>
        </p:nvSpPr>
        <p:spPr>
          <a:xfrm>
            <a:off x="1289154" y="1253278"/>
            <a:ext cx="8064708" cy="830997"/>
          </a:xfrm>
          <a:prstGeom prst="rect">
            <a:avLst/>
          </a:prstGeom>
          <a:noFill/>
        </p:spPr>
        <p:txBody>
          <a:bodyPr wrap="square" rtlCol="0">
            <a:spAutoFit/>
          </a:bodyPr>
          <a:lstStyle/>
          <a:p>
            <a:r>
              <a:rPr lang="en-US" sz="2400" u="sng" dirty="0">
                <a:solidFill>
                  <a:srgbClr val="0432FF"/>
                </a:solidFill>
                <a:latin typeface="Candara" panose="020E0502030303020204" pitchFamily="34" charset="0"/>
              </a:rPr>
              <a:t>25 pages    </a:t>
            </a:r>
            <a:r>
              <a:rPr lang="en-US" sz="2400" dirty="0">
                <a:solidFill>
                  <a:srgbClr val="0432FF"/>
                </a:solidFill>
                <a:latin typeface="Candara" panose="020E0502030303020204" pitchFamily="34" charset="0"/>
              </a:rPr>
              <a:t>  =  </a:t>
            </a:r>
            <a:r>
              <a:rPr lang="en-US" sz="2400" u="sng" dirty="0">
                <a:solidFill>
                  <a:srgbClr val="0432FF"/>
                </a:solidFill>
                <a:latin typeface="Candara" panose="020E0502030303020204" pitchFamily="34" charset="0"/>
              </a:rPr>
              <a:t>200 pages</a:t>
            </a:r>
            <a:r>
              <a:rPr lang="en-US" sz="2400" dirty="0">
                <a:solidFill>
                  <a:srgbClr val="0432FF"/>
                </a:solidFill>
                <a:latin typeface="Candara" panose="020E0502030303020204" pitchFamily="34" charset="0"/>
              </a:rPr>
              <a:t>  </a:t>
            </a:r>
            <a:r>
              <a:rPr lang="en-US" sz="2400" dirty="0">
                <a:solidFill>
                  <a:srgbClr val="0432FF"/>
                </a:solidFill>
                <a:latin typeface="Candara" panose="020E0502030303020204" pitchFamily="34" charset="0"/>
                <a:sym typeface="Wingdings" pitchFamily="2" charset="2"/>
              </a:rPr>
              <a:t>  (200)(30)/25 = 240 minutes</a:t>
            </a:r>
            <a:endParaRPr lang="en-US" sz="2400" u="sng" dirty="0">
              <a:solidFill>
                <a:srgbClr val="0432FF"/>
              </a:solidFill>
              <a:latin typeface="Candara" panose="020E0502030303020204" pitchFamily="34" charset="0"/>
            </a:endParaRPr>
          </a:p>
          <a:p>
            <a:r>
              <a:rPr lang="en-US" sz="2400" dirty="0">
                <a:solidFill>
                  <a:srgbClr val="0432FF"/>
                </a:solidFill>
                <a:latin typeface="Candara" panose="020E0502030303020204" pitchFamily="34" charset="0"/>
              </a:rPr>
              <a:t>30 minutes           X min</a:t>
            </a:r>
          </a:p>
        </p:txBody>
      </p:sp>
      <p:sp>
        <p:nvSpPr>
          <p:cNvPr id="14" name="TextBox 13">
            <a:extLst>
              <a:ext uri="{FF2B5EF4-FFF2-40B4-BE49-F238E27FC236}">
                <a16:creationId xmlns:a16="http://schemas.microsoft.com/office/drawing/2014/main" id="{B258890B-8EC0-4D45-B1E0-6FA3D5BB1413}"/>
              </a:ext>
            </a:extLst>
          </p:cNvPr>
          <p:cNvSpPr txBox="1"/>
          <p:nvPr/>
        </p:nvSpPr>
        <p:spPr>
          <a:xfrm>
            <a:off x="1289154" y="2978891"/>
            <a:ext cx="8064708" cy="830997"/>
          </a:xfrm>
          <a:prstGeom prst="rect">
            <a:avLst/>
          </a:prstGeom>
          <a:noFill/>
        </p:spPr>
        <p:txBody>
          <a:bodyPr wrap="square" rtlCol="0">
            <a:spAutoFit/>
          </a:bodyPr>
          <a:lstStyle/>
          <a:p>
            <a:r>
              <a:rPr lang="en-US" sz="2400" u="sng" dirty="0">
                <a:solidFill>
                  <a:srgbClr val="0432FF"/>
                </a:solidFill>
                <a:latin typeface="Candara" panose="020E0502030303020204" pitchFamily="34" charset="0"/>
              </a:rPr>
              <a:t>    7 eggs   </a:t>
            </a:r>
            <a:r>
              <a:rPr lang="en-US" sz="2400" dirty="0">
                <a:solidFill>
                  <a:srgbClr val="0432FF"/>
                </a:solidFill>
                <a:latin typeface="Candara" panose="020E0502030303020204" pitchFamily="34" charset="0"/>
              </a:rPr>
              <a:t>=  </a:t>
            </a:r>
            <a:r>
              <a:rPr lang="en-US" sz="2400" u="sng" dirty="0">
                <a:solidFill>
                  <a:srgbClr val="0432FF"/>
                </a:solidFill>
                <a:latin typeface="Candara" panose="020E0502030303020204" pitchFamily="34" charset="0"/>
              </a:rPr>
              <a:t>    X eggs  </a:t>
            </a:r>
            <a:r>
              <a:rPr lang="en-US" sz="2400" dirty="0">
                <a:solidFill>
                  <a:srgbClr val="0432FF"/>
                </a:solidFill>
                <a:latin typeface="Candara" panose="020E0502030303020204" pitchFamily="34" charset="0"/>
              </a:rPr>
              <a:t>     </a:t>
            </a:r>
            <a:r>
              <a:rPr lang="en-US" sz="2400" dirty="0">
                <a:solidFill>
                  <a:srgbClr val="0432FF"/>
                </a:solidFill>
                <a:latin typeface="Candara" panose="020E0502030303020204" pitchFamily="34" charset="0"/>
                <a:sym typeface="Wingdings" pitchFamily="2" charset="2"/>
              </a:rPr>
              <a:t>  (7)(12)/4 = 21 minutes</a:t>
            </a:r>
            <a:endParaRPr lang="en-US" sz="2400" u="sng" dirty="0">
              <a:solidFill>
                <a:srgbClr val="0432FF"/>
              </a:solidFill>
              <a:latin typeface="Candara" panose="020E0502030303020204" pitchFamily="34" charset="0"/>
            </a:endParaRPr>
          </a:p>
          <a:p>
            <a:r>
              <a:rPr lang="en-US" sz="2400" dirty="0">
                <a:solidFill>
                  <a:srgbClr val="0432FF"/>
                </a:solidFill>
                <a:latin typeface="Candara" panose="020E0502030303020204" pitchFamily="34" charset="0"/>
              </a:rPr>
              <a:t>4 muffins     12 muffins</a:t>
            </a:r>
          </a:p>
        </p:txBody>
      </p:sp>
      <p:sp>
        <p:nvSpPr>
          <p:cNvPr id="20" name="TextBox 19">
            <a:extLst>
              <a:ext uri="{FF2B5EF4-FFF2-40B4-BE49-F238E27FC236}">
                <a16:creationId xmlns:a16="http://schemas.microsoft.com/office/drawing/2014/main" id="{9054FFD8-EE01-3A40-B4CB-B3FAFEA2A980}"/>
              </a:ext>
            </a:extLst>
          </p:cNvPr>
          <p:cNvSpPr txBox="1"/>
          <p:nvPr/>
        </p:nvSpPr>
        <p:spPr>
          <a:xfrm>
            <a:off x="1289154" y="4937274"/>
            <a:ext cx="8064708" cy="830997"/>
          </a:xfrm>
          <a:prstGeom prst="rect">
            <a:avLst/>
          </a:prstGeom>
          <a:noFill/>
        </p:spPr>
        <p:txBody>
          <a:bodyPr wrap="square" rtlCol="0">
            <a:spAutoFit/>
          </a:bodyPr>
          <a:lstStyle/>
          <a:p>
            <a:r>
              <a:rPr lang="en-US" sz="2400" u="sng" dirty="0">
                <a:solidFill>
                  <a:srgbClr val="0432FF"/>
                </a:solidFill>
                <a:latin typeface="Candara" panose="020E0502030303020204" pitchFamily="34" charset="0"/>
              </a:rPr>
              <a:t>    4 laps   </a:t>
            </a:r>
            <a:r>
              <a:rPr lang="en-US" sz="2400" dirty="0">
                <a:solidFill>
                  <a:srgbClr val="0432FF"/>
                </a:solidFill>
                <a:latin typeface="Candara" panose="020E0502030303020204" pitchFamily="34" charset="0"/>
              </a:rPr>
              <a:t>  =  </a:t>
            </a:r>
            <a:r>
              <a:rPr lang="en-US" sz="2400" u="sng" dirty="0">
                <a:solidFill>
                  <a:srgbClr val="0432FF"/>
                </a:solidFill>
                <a:latin typeface="Candara" panose="020E0502030303020204" pitchFamily="34" charset="0"/>
              </a:rPr>
              <a:t> 20 laps</a:t>
            </a:r>
            <a:r>
              <a:rPr lang="en-US" sz="2400" dirty="0">
                <a:solidFill>
                  <a:srgbClr val="0432FF"/>
                </a:solidFill>
                <a:latin typeface="Candara" panose="020E0502030303020204" pitchFamily="34" charset="0"/>
              </a:rPr>
              <a:t>		</a:t>
            </a:r>
            <a:r>
              <a:rPr lang="en-US" sz="2400" dirty="0">
                <a:solidFill>
                  <a:srgbClr val="0432FF"/>
                </a:solidFill>
                <a:latin typeface="Candara" panose="020E0502030303020204" pitchFamily="34" charset="0"/>
                <a:sym typeface="Wingdings" pitchFamily="2" charset="2"/>
              </a:rPr>
              <a:t>  (3)(20)/4 = 15 minutes</a:t>
            </a:r>
            <a:endParaRPr lang="en-US" sz="2400" u="sng" dirty="0">
              <a:solidFill>
                <a:srgbClr val="0432FF"/>
              </a:solidFill>
              <a:latin typeface="Candara" panose="020E0502030303020204" pitchFamily="34" charset="0"/>
            </a:endParaRPr>
          </a:p>
          <a:p>
            <a:r>
              <a:rPr lang="en-US" sz="2400" dirty="0">
                <a:solidFill>
                  <a:srgbClr val="0432FF"/>
                </a:solidFill>
                <a:latin typeface="Candara" panose="020E0502030303020204" pitchFamily="34" charset="0"/>
              </a:rPr>
              <a:t>3 minutes         X min.</a:t>
            </a:r>
          </a:p>
        </p:txBody>
      </p:sp>
      <p:sp>
        <p:nvSpPr>
          <p:cNvPr id="10" name="TextBox 9">
            <a:extLst>
              <a:ext uri="{FF2B5EF4-FFF2-40B4-BE49-F238E27FC236}">
                <a16:creationId xmlns:a16="http://schemas.microsoft.com/office/drawing/2014/main" id="{1D971677-969A-6C46-A8C9-315BFDE91202}"/>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2538309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201447" y="730088"/>
            <a:ext cx="11295334" cy="2943563"/>
          </a:xfrm>
          <a:prstGeom prst="rect">
            <a:avLst/>
          </a:prstGeom>
          <a:noFill/>
        </p:spPr>
        <p:txBody>
          <a:bodyPr wrap="square" rtlCol="0">
            <a:spAutoFit/>
          </a:bodyPr>
          <a:lstStyle/>
          <a:p>
            <a:pPr marL="457200" indent="-442913">
              <a:lnSpc>
                <a:spcPct val="200000"/>
              </a:lnSpc>
            </a:pPr>
            <a:r>
              <a:rPr lang="en-US" sz="2400" dirty="0">
                <a:latin typeface="Candara"/>
                <a:cs typeface="Candara"/>
              </a:rPr>
              <a:t>(a) Simplify 5</a:t>
            </a:r>
            <a:r>
              <a:rPr lang="en-US" sz="3200" baseline="30000" dirty="0">
                <a:latin typeface="Candara"/>
                <a:cs typeface="Candara"/>
              </a:rPr>
              <a:t>2</a:t>
            </a:r>
            <a:r>
              <a:rPr lang="en-US" sz="2400" dirty="0">
                <a:latin typeface="Candara"/>
                <a:cs typeface="Candara"/>
              </a:rPr>
              <a:t> × 5</a:t>
            </a:r>
            <a:r>
              <a:rPr lang="en-US" sz="3200" baseline="30000" dirty="0">
                <a:latin typeface="Candara"/>
                <a:cs typeface="Candara"/>
              </a:rPr>
              <a:t>4</a:t>
            </a:r>
            <a:r>
              <a:rPr lang="en-US" sz="2400" dirty="0">
                <a:latin typeface="Candara"/>
                <a:cs typeface="Candara"/>
              </a:rPr>
              <a:t> + 5</a:t>
            </a:r>
            <a:r>
              <a:rPr lang="en-US" sz="3200" baseline="30000" dirty="0">
                <a:latin typeface="Candara"/>
                <a:cs typeface="Candara"/>
              </a:rPr>
              <a:t>2</a:t>
            </a:r>
            <a:r>
              <a:rPr lang="en-US" sz="2400" dirty="0">
                <a:latin typeface="Candara"/>
                <a:cs typeface="Candara"/>
              </a:rPr>
              <a:t> =</a:t>
            </a:r>
          </a:p>
          <a:p>
            <a:pPr marL="457200" indent="-442913">
              <a:lnSpc>
                <a:spcPct val="200000"/>
              </a:lnSpc>
            </a:pPr>
            <a:r>
              <a:rPr lang="en-US" sz="2400" dirty="0">
                <a:latin typeface="Candara"/>
                <a:cs typeface="Candara"/>
              </a:rPr>
              <a:t>(b) Simplify 𝑥</a:t>
            </a:r>
            <a:r>
              <a:rPr lang="en-US" sz="3200" baseline="30000" dirty="0">
                <a:latin typeface="Candara"/>
                <a:cs typeface="Candara"/>
              </a:rPr>
              <a:t>2</a:t>
            </a:r>
            <a:r>
              <a:rPr lang="en-US" sz="2400" dirty="0">
                <a:latin typeface="Candara"/>
                <a:cs typeface="Candara"/>
              </a:rPr>
              <a:t> × 𝑥</a:t>
            </a:r>
            <a:r>
              <a:rPr lang="en-US" sz="3200" baseline="30000" dirty="0">
                <a:latin typeface="Candara"/>
                <a:cs typeface="Candara"/>
              </a:rPr>
              <a:t>5</a:t>
            </a:r>
            <a:r>
              <a:rPr lang="en-US" sz="2400" dirty="0">
                <a:latin typeface="Candara"/>
                <a:cs typeface="Candara"/>
              </a:rPr>
              <a:t> =</a:t>
            </a:r>
          </a:p>
          <a:p>
            <a:pPr marL="457200" indent="-442913">
              <a:lnSpc>
                <a:spcPct val="200000"/>
              </a:lnSpc>
            </a:pPr>
            <a:r>
              <a:rPr lang="en-US" sz="2400" dirty="0">
                <a:latin typeface="Candara"/>
                <a:cs typeface="Candara"/>
              </a:rPr>
              <a:t>(c) Simplify 4</a:t>
            </a:r>
            <a:r>
              <a:rPr lang="en-US" sz="3200" baseline="30000" dirty="0">
                <a:latin typeface="Candara"/>
                <a:cs typeface="Candara"/>
              </a:rPr>
              <a:t>2</a:t>
            </a:r>
            <a:r>
              <a:rPr lang="en-US" sz="2400" dirty="0">
                <a:latin typeface="Candara"/>
                <a:cs typeface="Candara"/>
              </a:rPr>
              <a:t>× t</a:t>
            </a:r>
            <a:r>
              <a:rPr lang="en-US" sz="3200" baseline="30000" dirty="0">
                <a:latin typeface="Candara"/>
                <a:cs typeface="Candara"/>
              </a:rPr>
              <a:t>3</a:t>
            </a:r>
            <a:r>
              <a:rPr lang="en-US" sz="2400" dirty="0">
                <a:latin typeface="Candara"/>
                <a:cs typeface="Candara"/>
              </a:rPr>
              <a:t>÷ 4</a:t>
            </a:r>
            <a:r>
              <a:rPr lang="en-US" sz="3200" baseline="30000" dirty="0">
                <a:latin typeface="Candara"/>
                <a:cs typeface="Candara"/>
              </a:rPr>
              <a:t>2</a:t>
            </a:r>
            <a:r>
              <a:rPr lang="en-US" sz="2400" dirty="0">
                <a:latin typeface="Candara"/>
                <a:cs typeface="Candara"/>
              </a:rPr>
              <a:t>=</a:t>
            </a:r>
          </a:p>
          <a:p>
            <a:pPr marL="457200" indent="-442913">
              <a:lnSpc>
                <a:spcPct val="200000"/>
              </a:lnSpc>
            </a:pPr>
            <a:r>
              <a:rPr lang="en-US" sz="2400" dirty="0">
                <a:latin typeface="Candara"/>
                <a:cs typeface="Candara"/>
              </a:rPr>
              <a:t>(d) Simplify (5</a:t>
            </a:r>
            <a:r>
              <a:rPr lang="en-US" sz="3200" baseline="30000" dirty="0">
                <a:latin typeface="Candara"/>
                <a:cs typeface="Candara"/>
              </a:rPr>
              <a:t>4</a:t>
            </a:r>
            <a:r>
              <a:rPr lang="en-US" sz="2400" dirty="0">
                <a:latin typeface="Candara"/>
                <a:cs typeface="Candara"/>
              </a:rPr>
              <a:t>)</a:t>
            </a:r>
            <a:r>
              <a:rPr lang="en-US" sz="3200" baseline="30000" dirty="0">
                <a:latin typeface="Candara"/>
                <a:cs typeface="Candara"/>
              </a:rPr>
              <a:t>3</a:t>
            </a:r>
            <a:r>
              <a:rPr lang="en-US" sz="2400" dirty="0">
                <a:latin typeface="Candara"/>
                <a:cs typeface="Candara"/>
              </a:rPr>
              <a:t> =</a:t>
            </a:r>
            <a:endParaRPr lang="en-US" sz="2400" baseline="30000" dirty="0">
              <a:latin typeface="Candara"/>
              <a:cs typeface="Candara"/>
            </a:endParaRPr>
          </a:p>
        </p:txBody>
      </p:sp>
      <p:sp>
        <p:nvSpPr>
          <p:cNvPr id="2" name="TextBox 1">
            <a:extLst>
              <a:ext uri="{FF2B5EF4-FFF2-40B4-BE49-F238E27FC236}">
                <a16:creationId xmlns:a16="http://schemas.microsoft.com/office/drawing/2014/main" id="{7F903A70-3E75-EC48-ABA6-1F1A5748E6ED}"/>
              </a:ext>
            </a:extLst>
          </p:cNvPr>
          <p:cNvSpPr txBox="1"/>
          <p:nvPr/>
        </p:nvSpPr>
        <p:spPr>
          <a:xfrm>
            <a:off x="3673196" y="726979"/>
            <a:ext cx="4131259" cy="3470502"/>
          </a:xfrm>
          <a:prstGeom prst="rect">
            <a:avLst/>
          </a:prstGeom>
          <a:noFill/>
        </p:spPr>
        <p:txBody>
          <a:bodyPr wrap="none" rtlCol="0">
            <a:spAutoFit/>
          </a:bodyPr>
          <a:lstStyle/>
          <a:p>
            <a:pPr marL="457200" indent="-457200">
              <a:lnSpc>
                <a:spcPct val="200000"/>
              </a:lnSpc>
              <a:buAutoNum type="alphaLcParenBoth"/>
            </a:pPr>
            <a:r>
              <a:rPr lang="en-US" sz="2400" dirty="0">
                <a:solidFill>
                  <a:srgbClr val="0432FF"/>
                </a:solidFill>
                <a:latin typeface="Candara"/>
                <a:cs typeface="Candara"/>
              </a:rPr>
              <a:t>5</a:t>
            </a:r>
            <a:r>
              <a:rPr lang="en-US" sz="3200" baseline="30000" dirty="0">
                <a:solidFill>
                  <a:srgbClr val="0432FF"/>
                </a:solidFill>
                <a:latin typeface="Candara"/>
                <a:cs typeface="Candara"/>
              </a:rPr>
              <a:t>6 </a:t>
            </a:r>
            <a:r>
              <a:rPr lang="en-US" sz="2400" dirty="0">
                <a:solidFill>
                  <a:srgbClr val="0432FF"/>
                </a:solidFill>
                <a:latin typeface="Candara"/>
                <a:cs typeface="Candara"/>
              </a:rPr>
              <a:t>+ 5</a:t>
            </a:r>
            <a:r>
              <a:rPr lang="en-US" sz="3200" baseline="30000" dirty="0">
                <a:solidFill>
                  <a:srgbClr val="0432FF"/>
                </a:solidFill>
                <a:latin typeface="Candara"/>
                <a:cs typeface="Candara"/>
              </a:rPr>
              <a:t>2 </a:t>
            </a:r>
            <a:r>
              <a:rPr lang="en-US" sz="2400" dirty="0">
                <a:solidFill>
                  <a:srgbClr val="0432FF"/>
                </a:solidFill>
                <a:latin typeface="Candara"/>
                <a:cs typeface="Candara"/>
              </a:rPr>
              <a:t>= 15625 + 25 = 15650</a:t>
            </a:r>
          </a:p>
          <a:p>
            <a:pPr>
              <a:lnSpc>
                <a:spcPct val="200000"/>
              </a:lnSpc>
            </a:pPr>
            <a:r>
              <a:rPr lang="en-US" sz="2400" dirty="0">
                <a:solidFill>
                  <a:srgbClr val="0432FF"/>
                </a:solidFill>
                <a:latin typeface="Candara"/>
              </a:rPr>
              <a:t>(b) x</a:t>
            </a:r>
            <a:r>
              <a:rPr lang="en-US" sz="2400" baseline="30000" dirty="0">
                <a:solidFill>
                  <a:srgbClr val="0432FF"/>
                </a:solidFill>
                <a:latin typeface="Candara"/>
              </a:rPr>
              <a:t>7</a:t>
            </a:r>
            <a:endParaRPr lang="en-US" sz="2400" dirty="0">
              <a:solidFill>
                <a:srgbClr val="0432FF"/>
              </a:solidFill>
              <a:latin typeface="Candara"/>
            </a:endParaRPr>
          </a:p>
          <a:p>
            <a:pPr>
              <a:lnSpc>
                <a:spcPct val="200000"/>
              </a:lnSpc>
            </a:pPr>
            <a:r>
              <a:rPr lang="en-US" sz="2400" dirty="0">
                <a:solidFill>
                  <a:srgbClr val="0432FF"/>
                </a:solidFill>
                <a:latin typeface="Candara"/>
              </a:rPr>
              <a:t>(c)  t</a:t>
            </a:r>
            <a:r>
              <a:rPr lang="en-US" sz="3200" baseline="30000" dirty="0">
                <a:solidFill>
                  <a:srgbClr val="0432FF"/>
                </a:solidFill>
                <a:latin typeface="Candara"/>
              </a:rPr>
              <a:t>3</a:t>
            </a:r>
            <a:endParaRPr lang="en-US" sz="2400" baseline="30000" dirty="0">
              <a:solidFill>
                <a:srgbClr val="0432FF"/>
              </a:solidFill>
              <a:latin typeface="Candara"/>
            </a:endParaRPr>
          </a:p>
          <a:p>
            <a:pPr>
              <a:lnSpc>
                <a:spcPct val="200000"/>
              </a:lnSpc>
            </a:pPr>
            <a:r>
              <a:rPr lang="en-US" sz="2400" dirty="0">
                <a:solidFill>
                  <a:srgbClr val="0432FF"/>
                </a:solidFill>
                <a:latin typeface="Candara"/>
              </a:rPr>
              <a:t>(d) 5</a:t>
            </a:r>
            <a:r>
              <a:rPr lang="en-US" sz="3200" baseline="30000" dirty="0">
                <a:solidFill>
                  <a:srgbClr val="0432FF"/>
                </a:solidFill>
                <a:latin typeface="Candara"/>
              </a:rPr>
              <a:t>12</a:t>
            </a:r>
          </a:p>
          <a:p>
            <a:pPr marL="457200" indent="-457200">
              <a:lnSpc>
                <a:spcPct val="200000"/>
              </a:lnSpc>
              <a:buAutoNum type="alphaLcParenBoth"/>
            </a:pPr>
            <a:endParaRPr lang="en-US" sz="2400" baseline="30000" dirty="0">
              <a:solidFill>
                <a:srgbClr val="0432FF"/>
              </a:solidFill>
            </a:endParaRPr>
          </a:p>
        </p:txBody>
      </p:sp>
      <p:sp>
        <p:nvSpPr>
          <p:cNvPr id="8" name="TextBox 7">
            <a:extLst>
              <a:ext uri="{FF2B5EF4-FFF2-40B4-BE49-F238E27FC236}">
                <a16:creationId xmlns:a16="http://schemas.microsoft.com/office/drawing/2014/main" id="{5453EF6C-A663-5E4F-ADA8-341301FF607D}"/>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22543989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69" y="740267"/>
            <a:ext cx="5511153" cy="2943563"/>
          </a:xfrm>
          <a:prstGeom prst="rect">
            <a:avLst/>
          </a:prstGeom>
          <a:noFill/>
        </p:spPr>
        <p:txBody>
          <a:bodyPr wrap="square" rtlCol="0">
            <a:spAutoFit/>
          </a:bodyPr>
          <a:lstStyle/>
          <a:p>
            <a:pPr marL="457200" indent="-442913"/>
            <a:r>
              <a:rPr lang="en-US" sz="2400" dirty="0">
                <a:latin typeface="Candara"/>
                <a:cs typeface="Candara"/>
              </a:rPr>
              <a:t>Express these </a:t>
            </a:r>
            <a:r>
              <a:rPr lang="en-US" sz="2400" b="1" dirty="0">
                <a:latin typeface="Candara"/>
                <a:cs typeface="Candara"/>
              </a:rPr>
              <a:t>in</a:t>
            </a:r>
            <a:r>
              <a:rPr lang="en-US" sz="2400" dirty="0">
                <a:latin typeface="Candara"/>
                <a:cs typeface="Candara"/>
              </a:rPr>
              <a:t> scientific notation.</a:t>
            </a:r>
          </a:p>
          <a:p>
            <a:pPr marL="457200" indent="-442913"/>
            <a:r>
              <a:rPr lang="en-US" sz="2400" dirty="0">
                <a:latin typeface="Candara"/>
                <a:cs typeface="Candara"/>
              </a:rPr>
              <a:t>(a) 450</a:t>
            </a:r>
          </a:p>
          <a:p>
            <a:pPr marL="457200" indent="-442913">
              <a:lnSpc>
                <a:spcPct val="200000"/>
              </a:lnSpc>
            </a:pPr>
            <a:r>
              <a:rPr lang="en-US" sz="2400" dirty="0">
                <a:latin typeface="Candara"/>
                <a:cs typeface="Candara"/>
              </a:rPr>
              <a:t>(b) 90000000</a:t>
            </a:r>
          </a:p>
          <a:p>
            <a:pPr marL="457200" indent="-442913">
              <a:lnSpc>
                <a:spcPct val="200000"/>
              </a:lnSpc>
            </a:pPr>
            <a:r>
              <a:rPr lang="en-US" sz="2400" dirty="0">
                <a:latin typeface="Candara"/>
                <a:cs typeface="Candara"/>
              </a:rPr>
              <a:t>(c) 3.5</a:t>
            </a:r>
          </a:p>
          <a:p>
            <a:pPr marL="457200" indent="-442913">
              <a:lnSpc>
                <a:spcPct val="200000"/>
              </a:lnSpc>
            </a:pPr>
            <a:r>
              <a:rPr lang="en-US" sz="2400" dirty="0">
                <a:latin typeface="Candara"/>
                <a:cs typeface="Candara"/>
              </a:rPr>
              <a:t>(d) 0.0975</a:t>
            </a:r>
          </a:p>
        </p:txBody>
      </p:sp>
      <p:sp>
        <p:nvSpPr>
          <p:cNvPr id="8" name="TextBox 7">
            <a:extLst>
              <a:ext uri="{FF2B5EF4-FFF2-40B4-BE49-F238E27FC236}">
                <a16:creationId xmlns:a16="http://schemas.microsoft.com/office/drawing/2014/main" id="{2DDAA5C5-A75A-9A43-B70C-2F0757450CBD}"/>
              </a:ext>
            </a:extLst>
          </p:cNvPr>
          <p:cNvSpPr txBox="1"/>
          <p:nvPr/>
        </p:nvSpPr>
        <p:spPr>
          <a:xfrm>
            <a:off x="5947673" y="740266"/>
            <a:ext cx="2601714" cy="2943563"/>
          </a:xfrm>
          <a:prstGeom prst="rect">
            <a:avLst/>
          </a:prstGeom>
          <a:noFill/>
        </p:spPr>
        <p:txBody>
          <a:bodyPr wrap="square" rtlCol="0">
            <a:spAutoFit/>
          </a:bodyPr>
          <a:lstStyle/>
          <a:p>
            <a:pPr marL="457200" indent="-442913">
              <a:lnSpc>
                <a:spcPct val="200000"/>
              </a:lnSpc>
            </a:pPr>
            <a:r>
              <a:rPr lang="en-US" sz="2400" dirty="0">
                <a:solidFill>
                  <a:srgbClr val="0432FF"/>
                </a:solidFill>
                <a:latin typeface="Candara"/>
                <a:cs typeface="Candara"/>
              </a:rPr>
              <a:t>(a) 4.50 E2</a:t>
            </a:r>
          </a:p>
          <a:p>
            <a:pPr marL="457200" indent="-442913">
              <a:lnSpc>
                <a:spcPct val="200000"/>
              </a:lnSpc>
            </a:pPr>
            <a:r>
              <a:rPr lang="en-US" sz="2400" dirty="0">
                <a:solidFill>
                  <a:srgbClr val="0432FF"/>
                </a:solidFill>
                <a:latin typeface="Candara"/>
                <a:cs typeface="Candara"/>
              </a:rPr>
              <a:t>(b) 9.0000000 E7</a:t>
            </a:r>
          </a:p>
          <a:p>
            <a:pPr marL="457200" indent="-442913">
              <a:lnSpc>
                <a:spcPct val="200000"/>
              </a:lnSpc>
            </a:pPr>
            <a:r>
              <a:rPr lang="en-US" sz="2400" dirty="0">
                <a:solidFill>
                  <a:srgbClr val="0432FF"/>
                </a:solidFill>
                <a:latin typeface="Candara"/>
                <a:cs typeface="Candara"/>
              </a:rPr>
              <a:t>(c) 3.5 E1</a:t>
            </a:r>
          </a:p>
          <a:p>
            <a:pPr marL="457200" indent="-442913">
              <a:lnSpc>
                <a:spcPct val="200000"/>
              </a:lnSpc>
            </a:pPr>
            <a:r>
              <a:rPr lang="en-US" sz="2400" dirty="0">
                <a:solidFill>
                  <a:srgbClr val="0432FF"/>
                </a:solidFill>
                <a:latin typeface="Candara"/>
                <a:cs typeface="Candara"/>
              </a:rPr>
              <a:t>(d) 9.75 E-2</a:t>
            </a:r>
          </a:p>
        </p:txBody>
      </p:sp>
      <p:sp>
        <p:nvSpPr>
          <p:cNvPr id="11" name="TextBox 10">
            <a:extLst>
              <a:ext uri="{FF2B5EF4-FFF2-40B4-BE49-F238E27FC236}">
                <a16:creationId xmlns:a16="http://schemas.microsoft.com/office/drawing/2014/main" id="{C03106F1-F83F-7E4A-8D93-0D23F6C81E16}"/>
              </a:ext>
            </a:extLst>
          </p:cNvPr>
          <p:cNvSpPr txBox="1"/>
          <p:nvPr/>
        </p:nvSpPr>
        <p:spPr>
          <a:xfrm>
            <a:off x="245069" y="3851027"/>
            <a:ext cx="6620426" cy="2943563"/>
          </a:xfrm>
          <a:prstGeom prst="rect">
            <a:avLst/>
          </a:prstGeom>
          <a:noFill/>
        </p:spPr>
        <p:txBody>
          <a:bodyPr wrap="square" rtlCol="0">
            <a:spAutoFit/>
          </a:bodyPr>
          <a:lstStyle/>
          <a:p>
            <a:pPr marL="457200" indent="-442913"/>
            <a:r>
              <a:rPr lang="en-US" sz="2400" dirty="0">
                <a:latin typeface="Candara"/>
                <a:cs typeface="Candara"/>
              </a:rPr>
              <a:t>Express these </a:t>
            </a:r>
            <a:r>
              <a:rPr lang="en-US" sz="2400" b="1" dirty="0">
                <a:latin typeface="Candara"/>
                <a:cs typeface="Candara"/>
              </a:rPr>
              <a:t>without</a:t>
            </a:r>
            <a:r>
              <a:rPr lang="en-US" sz="2400" dirty="0">
                <a:latin typeface="Candara"/>
                <a:cs typeface="Candara"/>
              </a:rPr>
              <a:t> scientific notation.</a:t>
            </a:r>
          </a:p>
          <a:p>
            <a:pPr marL="457200" indent="-442913"/>
            <a:r>
              <a:rPr lang="en-US" sz="2400" dirty="0">
                <a:latin typeface="Candara"/>
                <a:cs typeface="Candara"/>
              </a:rPr>
              <a:t>(e) 3.75 × 10</a:t>
            </a:r>
            <a:r>
              <a:rPr lang="en-US" sz="3200" baseline="30000" dirty="0">
                <a:latin typeface="Candara"/>
                <a:cs typeface="Candara"/>
              </a:rPr>
              <a:t>2</a:t>
            </a:r>
            <a:endParaRPr lang="en-US" sz="2400" baseline="30000" dirty="0">
              <a:latin typeface="Candara"/>
              <a:cs typeface="Candara"/>
            </a:endParaRPr>
          </a:p>
          <a:p>
            <a:pPr marL="457200" indent="-442913">
              <a:lnSpc>
                <a:spcPct val="200000"/>
              </a:lnSpc>
            </a:pPr>
            <a:r>
              <a:rPr lang="en-US" sz="2400" dirty="0">
                <a:latin typeface="Candara"/>
                <a:cs typeface="Candara"/>
              </a:rPr>
              <a:t>(f) 3.97 × 10</a:t>
            </a:r>
            <a:r>
              <a:rPr lang="en-US" sz="3200" baseline="30000" dirty="0">
                <a:latin typeface="Candara"/>
                <a:cs typeface="Candara"/>
              </a:rPr>
              <a:t>1</a:t>
            </a:r>
          </a:p>
          <a:p>
            <a:pPr marL="457200" indent="-442913">
              <a:lnSpc>
                <a:spcPct val="200000"/>
              </a:lnSpc>
            </a:pPr>
            <a:r>
              <a:rPr lang="en-US" sz="2400" dirty="0">
                <a:latin typeface="Candara"/>
                <a:cs typeface="Candara"/>
              </a:rPr>
              <a:t>(g) 1.875× 10</a:t>
            </a:r>
            <a:r>
              <a:rPr lang="en-US" sz="3200" baseline="30000" dirty="0">
                <a:latin typeface="Candara"/>
                <a:cs typeface="Candara"/>
              </a:rPr>
              <a:t>−1</a:t>
            </a:r>
          </a:p>
          <a:p>
            <a:pPr marL="457200" indent="-442913">
              <a:lnSpc>
                <a:spcPct val="200000"/>
              </a:lnSpc>
            </a:pPr>
            <a:r>
              <a:rPr lang="en-US" sz="2400" dirty="0">
                <a:latin typeface="Candara"/>
                <a:cs typeface="Candara"/>
              </a:rPr>
              <a:t>(h) −8.75× 10</a:t>
            </a:r>
            <a:r>
              <a:rPr lang="en-US" sz="3200" baseline="30000" dirty="0">
                <a:latin typeface="Candara"/>
                <a:cs typeface="Candara"/>
              </a:rPr>
              <a:t>−3</a:t>
            </a:r>
            <a:endParaRPr lang="en-US" sz="2400" baseline="30000" dirty="0">
              <a:latin typeface="Candara"/>
              <a:cs typeface="Candara"/>
            </a:endParaRPr>
          </a:p>
        </p:txBody>
      </p:sp>
      <p:sp>
        <p:nvSpPr>
          <p:cNvPr id="13" name="TextBox 12">
            <a:extLst>
              <a:ext uri="{FF2B5EF4-FFF2-40B4-BE49-F238E27FC236}">
                <a16:creationId xmlns:a16="http://schemas.microsoft.com/office/drawing/2014/main" id="{0DAC0B92-47BD-7940-BF3E-F4D22F175C73}"/>
              </a:ext>
            </a:extLst>
          </p:cNvPr>
          <p:cNvSpPr txBox="1"/>
          <p:nvPr/>
        </p:nvSpPr>
        <p:spPr>
          <a:xfrm>
            <a:off x="5947673" y="3851027"/>
            <a:ext cx="2601714" cy="2943563"/>
          </a:xfrm>
          <a:prstGeom prst="rect">
            <a:avLst/>
          </a:prstGeom>
          <a:noFill/>
        </p:spPr>
        <p:txBody>
          <a:bodyPr wrap="square" rtlCol="0">
            <a:spAutoFit/>
          </a:bodyPr>
          <a:lstStyle/>
          <a:p>
            <a:pPr marL="457200" indent="-442913">
              <a:lnSpc>
                <a:spcPct val="200000"/>
              </a:lnSpc>
            </a:pPr>
            <a:r>
              <a:rPr lang="en-US" sz="2400" dirty="0">
                <a:solidFill>
                  <a:srgbClr val="0432FF"/>
                </a:solidFill>
                <a:latin typeface="Candara"/>
                <a:cs typeface="Candara"/>
              </a:rPr>
              <a:t>(e) 375</a:t>
            </a:r>
          </a:p>
          <a:p>
            <a:pPr marL="457200" indent="-442913">
              <a:lnSpc>
                <a:spcPct val="200000"/>
              </a:lnSpc>
            </a:pPr>
            <a:r>
              <a:rPr lang="en-US" sz="2400" dirty="0">
                <a:solidFill>
                  <a:srgbClr val="0432FF"/>
                </a:solidFill>
                <a:latin typeface="Candara"/>
                <a:cs typeface="Candara"/>
              </a:rPr>
              <a:t>(f) 3.97</a:t>
            </a:r>
          </a:p>
          <a:p>
            <a:pPr marL="457200" indent="-442913">
              <a:lnSpc>
                <a:spcPct val="200000"/>
              </a:lnSpc>
            </a:pPr>
            <a:r>
              <a:rPr lang="en-US" sz="2400" dirty="0">
                <a:solidFill>
                  <a:srgbClr val="0432FF"/>
                </a:solidFill>
                <a:latin typeface="Candara"/>
                <a:cs typeface="Candara"/>
              </a:rPr>
              <a:t>(g) 0.1875</a:t>
            </a:r>
          </a:p>
          <a:p>
            <a:pPr marL="457200" indent="-442913">
              <a:lnSpc>
                <a:spcPct val="200000"/>
              </a:lnSpc>
            </a:pPr>
            <a:r>
              <a:rPr lang="en-US" sz="2400" dirty="0">
                <a:solidFill>
                  <a:srgbClr val="0432FF"/>
                </a:solidFill>
                <a:latin typeface="Candara"/>
                <a:cs typeface="Candara"/>
              </a:rPr>
              <a:t>(h) – 0.00875</a:t>
            </a:r>
          </a:p>
        </p:txBody>
      </p:sp>
      <p:sp>
        <p:nvSpPr>
          <p:cNvPr id="12" name="TextBox 11">
            <a:extLst>
              <a:ext uri="{FF2B5EF4-FFF2-40B4-BE49-F238E27FC236}">
                <a16:creationId xmlns:a16="http://schemas.microsoft.com/office/drawing/2014/main" id="{DA32FACC-A326-4248-9F12-41F56597D265}"/>
              </a:ext>
            </a:extLst>
          </p:cNvPr>
          <p:cNvSpPr txBox="1"/>
          <p:nvPr/>
        </p:nvSpPr>
        <p:spPr>
          <a:xfrm>
            <a:off x="9745755" y="5963593"/>
            <a:ext cx="2410691" cy="830997"/>
          </a:xfrm>
          <a:prstGeom prst="rect">
            <a:avLst/>
          </a:prstGeom>
          <a:noFill/>
        </p:spPr>
        <p:txBody>
          <a:bodyPr wrap="squar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2398078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70" y="740267"/>
            <a:ext cx="5069208" cy="4420890"/>
          </a:xfrm>
          <a:prstGeom prst="rect">
            <a:avLst/>
          </a:prstGeom>
          <a:noFill/>
        </p:spPr>
        <p:txBody>
          <a:bodyPr wrap="square" rtlCol="0">
            <a:spAutoFit/>
          </a:bodyPr>
          <a:lstStyle/>
          <a:p>
            <a:pPr marL="457200" indent="-442913"/>
            <a:r>
              <a:rPr lang="en-US" sz="2400" dirty="0">
                <a:latin typeface="Candara"/>
                <a:cs typeface="Candara"/>
              </a:rPr>
              <a:t>Remember to use power operations!</a:t>
            </a:r>
          </a:p>
          <a:p>
            <a:pPr marL="457200" indent="-442913"/>
            <a:r>
              <a:rPr lang="en-US" sz="2400" dirty="0">
                <a:latin typeface="Candara"/>
                <a:cs typeface="Candara"/>
              </a:rPr>
              <a:t>(a) (3 E2) × (2 E4)</a:t>
            </a:r>
          </a:p>
          <a:p>
            <a:pPr marL="457200" indent="-442913">
              <a:lnSpc>
                <a:spcPct val="200000"/>
              </a:lnSpc>
            </a:pPr>
            <a:r>
              <a:rPr lang="en-US" sz="2400" dirty="0">
                <a:latin typeface="Candara"/>
                <a:cs typeface="Candara"/>
              </a:rPr>
              <a:t>(b) (8 E6) ÷ (4 E2)</a:t>
            </a:r>
          </a:p>
          <a:p>
            <a:pPr marL="457200" indent="-442913">
              <a:lnSpc>
                <a:spcPct val="200000"/>
              </a:lnSpc>
            </a:pPr>
            <a:r>
              <a:rPr lang="en-US" sz="2400" dirty="0">
                <a:latin typeface="Candara"/>
                <a:cs typeface="Candara"/>
              </a:rPr>
              <a:t>(c) (7 E2) × (8 E2)</a:t>
            </a:r>
          </a:p>
          <a:p>
            <a:pPr marL="457200" indent="-442913">
              <a:lnSpc>
                <a:spcPct val="200000"/>
              </a:lnSpc>
            </a:pPr>
            <a:r>
              <a:rPr lang="en-US" sz="2400" dirty="0">
                <a:latin typeface="Candara"/>
                <a:cs typeface="Candara"/>
              </a:rPr>
              <a:t>(d) (6 E4) × (0.5 E2)</a:t>
            </a:r>
          </a:p>
          <a:p>
            <a:pPr marL="457200" indent="-442913">
              <a:lnSpc>
                <a:spcPct val="200000"/>
              </a:lnSpc>
            </a:pPr>
            <a:r>
              <a:rPr lang="en-US" sz="2400" dirty="0">
                <a:latin typeface="Candara"/>
                <a:cs typeface="Candara"/>
              </a:rPr>
              <a:t>(e) (3 E−4) ÷ (3 E−5)</a:t>
            </a:r>
          </a:p>
          <a:p>
            <a:pPr marL="457200" indent="-442913">
              <a:lnSpc>
                <a:spcPct val="200000"/>
              </a:lnSpc>
            </a:pPr>
            <a:r>
              <a:rPr lang="en-US" sz="2400" dirty="0">
                <a:latin typeface="Candara"/>
                <a:cs typeface="Candara"/>
              </a:rPr>
              <a:t>(f) (8.8 E−1) × (8.8 E−1)</a:t>
            </a:r>
          </a:p>
        </p:txBody>
      </p:sp>
      <p:sp>
        <p:nvSpPr>
          <p:cNvPr id="8" name="TextBox 7">
            <a:extLst>
              <a:ext uri="{FF2B5EF4-FFF2-40B4-BE49-F238E27FC236}">
                <a16:creationId xmlns:a16="http://schemas.microsoft.com/office/drawing/2014/main" id="{2DDAA5C5-A75A-9A43-B70C-2F0757450CBD}"/>
              </a:ext>
            </a:extLst>
          </p:cNvPr>
          <p:cNvSpPr txBox="1"/>
          <p:nvPr/>
        </p:nvSpPr>
        <p:spPr>
          <a:xfrm>
            <a:off x="5134923" y="740267"/>
            <a:ext cx="2601714" cy="4420890"/>
          </a:xfrm>
          <a:prstGeom prst="rect">
            <a:avLst/>
          </a:prstGeom>
          <a:noFill/>
        </p:spPr>
        <p:txBody>
          <a:bodyPr wrap="square" rtlCol="0">
            <a:spAutoFit/>
          </a:bodyPr>
          <a:lstStyle/>
          <a:p>
            <a:pPr marL="457200" indent="-442913">
              <a:lnSpc>
                <a:spcPct val="200000"/>
              </a:lnSpc>
            </a:pPr>
            <a:r>
              <a:rPr lang="en-US" sz="2400" dirty="0">
                <a:solidFill>
                  <a:srgbClr val="0432FF"/>
                </a:solidFill>
                <a:latin typeface="Candara"/>
                <a:cs typeface="Candara"/>
              </a:rPr>
              <a:t>(a) 6 E6</a:t>
            </a:r>
          </a:p>
          <a:p>
            <a:pPr marL="457200" indent="-442913">
              <a:lnSpc>
                <a:spcPct val="200000"/>
              </a:lnSpc>
            </a:pPr>
            <a:r>
              <a:rPr lang="en-US" sz="2400" dirty="0">
                <a:solidFill>
                  <a:srgbClr val="0432FF"/>
                </a:solidFill>
                <a:latin typeface="Candara"/>
                <a:cs typeface="Candara"/>
              </a:rPr>
              <a:t>(b) 2 E4</a:t>
            </a:r>
          </a:p>
          <a:p>
            <a:pPr marL="457200" indent="-442913">
              <a:lnSpc>
                <a:spcPct val="200000"/>
              </a:lnSpc>
            </a:pPr>
            <a:r>
              <a:rPr lang="en-US" sz="2400" dirty="0">
                <a:solidFill>
                  <a:srgbClr val="0432FF"/>
                </a:solidFill>
                <a:latin typeface="Candara"/>
                <a:cs typeface="Candara"/>
              </a:rPr>
              <a:t>(c) 5.6 E5</a:t>
            </a:r>
          </a:p>
          <a:p>
            <a:pPr marL="457200" indent="-442913">
              <a:lnSpc>
                <a:spcPct val="200000"/>
              </a:lnSpc>
            </a:pPr>
            <a:r>
              <a:rPr lang="en-US" sz="2400" dirty="0">
                <a:solidFill>
                  <a:srgbClr val="0432FF"/>
                </a:solidFill>
                <a:latin typeface="Candara"/>
                <a:cs typeface="Candara"/>
              </a:rPr>
              <a:t>(d) 3 E6</a:t>
            </a:r>
          </a:p>
          <a:p>
            <a:pPr marL="457200" indent="-442913">
              <a:lnSpc>
                <a:spcPct val="200000"/>
              </a:lnSpc>
            </a:pPr>
            <a:r>
              <a:rPr lang="en-US" sz="2400" dirty="0">
                <a:solidFill>
                  <a:srgbClr val="0432FF"/>
                </a:solidFill>
                <a:latin typeface="Candara"/>
                <a:cs typeface="Candara"/>
              </a:rPr>
              <a:t>(e) 1 E1</a:t>
            </a:r>
          </a:p>
          <a:p>
            <a:pPr marL="457200" indent="-442913">
              <a:lnSpc>
                <a:spcPct val="200000"/>
              </a:lnSpc>
            </a:pPr>
            <a:r>
              <a:rPr lang="en-US" sz="2400" dirty="0">
                <a:solidFill>
                  <a:srgbClr val="0432FF"/>
                </a:solidFill>
                <a:latin typeface="Candara"/>
                <a:cs typeface="Candara"/>
              </a:rPr>
              <a:t>(f) 1 E-2</a:t>
            </a:r>
          </a:p>
        </p:txBody>
      </p:sp>
      <p:sp>
        <p:nvSpPr>
          <p:cNvPr id="11" name="TextBox 10">
            <a:extLst>
              <a:ext uri="{FF2B5EF4-FFF2-40B4-BE49-F238E27FC236}">
                <a16:creationId xmlns:a16="http://schemas.microsoft.com/office/drawing/2014/main" id="{8727C82F-8709-D54D-A33D-64993D803CCB}"/>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171022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8" y="0"/>
            <a:ext cx="11623589"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6" y="12188"/>
            <a:ext cx="1843774" cy="646331"/>
          </a:xfrm>
          <a:prstGeom prst="rect">
            <a:avLst/>
          </a:prstGeom>
          <a:noFill/>
        </p:spPr>
        <p:txBody>
          <a:bodyPr wrap="none" rtlCol="0">
            <a:spAutoFit/>
          </a:bodyPr>
          <a:lstStyle/>
          <a:p>
            <a:r>
              <a:rPr lang="en-US" sz="3600" b="1" dirty="0">
                <a:solidFill>
                  <a:prstClr val="white"/>
                </a:solidFill>
                <a:latin typeface="Candara"/>
                <a:cs typeface="Candara"/>
              </a:rPr>
              <a:t>Science?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2" y="-2506"/>
            <a:ext cx="697500" cy="697500"/>
          </a:xfrm>
          <a:prstGeom prst="rect">
            <a:avLst/>
          </a:prstGeom>
        </p:spPr>
      </p:pic>
      <p:sp>
        <p:nvSpPr>
          <p:cNvPr id="8" name="TextBox 7"/>
          <p:cNvSpPr txBox="1"/>
          <p:nvPr/>
        </p:nvSpPr>
        <p:spPr>
          <a:xfrm>
            <a:off x="8229034" y="6386178"/>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
        <p:nvSpPr>
          <p:cNvPr id="11" name="Text Box 4"/>
          <p:cNvSpPr txBox="1">
            <a:spLocks noChangeArrowheads="1"/>
          </p:cNvSpPr>
          <p:nvPr/>
        </p:nvSpPr>
        <p:spPr bwMode="auto">
          <a:xfrm>
            <a:off x="626076" y="753243"/>
            <a:ext cx="11431100" cy="3477875"/>
          </a:xfrm>
          <a:prstGeom prst="rect">
            <a:avLst/>
          </a:prstGeom>
          <a:noFill/>
          <a:ln w="9525">
            <a:noFill/>
            <a:miter lim="800000"/>
            <a:headEnd/>
            <a:tailEnd/>
          </a:ln>
        </p:spPr>
        <p:txBody>
          <a:bodyPr wrap="square">
            <a:prstTxWarp prst="textNoShape">
              <a:avLst/>
            </a:prstTxWarp>
            <a:spAutoFit/>
          </a:bodyPr>
          <a:lstStyle/>
          <a:p>
            <a:pPr marL="457200" indent="-457200"/>
            <a:r>
              <a:rPr lang="en-US" sz="2400" b="1" dirty="0" err="1">
                <a:latin typeface="Candara"/>
              </a:rPr>
              <a:t>sci·ence</a:t>
            </a:r>
            <a:r>
              <a:rPr lang="en-US" sz="2400" b="1" dirty="0">
                <a:latin typeface="Candara"/>
              </a:rPr>
              <a:t> </a:t>
            </a:r>
            <a:r>
              <a:rPr lang="en-US" sz="2400" i="1" dirty="0">
                <a:latin typeface="Candara"/>
              </a:rPr>
              <a:t>(</a:t>
            </a:r>
            <a:r>
              <a:rPr lang="en-US" sz="2400" i="1" dirty="0" err="1">
                <a:latin typeface="Candara"/>
              </a:rPr>
              <a:t>n</a:t>
            </a:r>
            <a:r>
              <a:rPr lang="en-US" sz="2400" i="1" dirty="0">
                <a:latin typeface="Candara"/>
              </a:rPr>
              <a:t>)</a:t>
            </a:r>
            <a:endParaRPr lang="en-US" sz="700" i="1" dirty="0">
              <a:latin typeface="Candara"/>
            </a:endParaRPr>
          </a:p>
          <a:p>
            <a:pPr marL="457200" indent="-457200">
              <a:buFont typeface="Arial" pitchFamily="31" charset="0"/>
              <a:buAutoNum type="arabicPeriod"/>
            </a:pPr>
            <a:r>
              <a:rPr lang="en-US" sz="2400" dirty="0">
                <a:latin typeface="Candara"/>
              </a:rPr>
              <a:t>The study of the physical world and its manifestations, especially by using systematic observation and experimentation</a:t>
            </a:r>
          </a:p>
          <a:p>
            <a:pPr marL="457200" indent="-457200">
              <a:buFont typeface="Arial" pitchFamily="31" charset="0"/>
              <a:buAutoNum type="arabicPeriod"/>
            </a:pPr>
            <a:endParaRPr lang="en-US" sz="700" dirty="0">
              <a:latin typeface="Candara"/>
            </a:endParaRPr>
          </a:p>
          <a:p>
            <a:pPr marL="457200" indent="-457200">
              <a:buFont typeface="Arial" pitchFamily="31" charset="0"/>
              <a:buAutoNum type="arabicPeriod"/>
            </a:pPr>
            <a:r>
              <a:rPr lang="en-US" sz="2400" dirty="0">
                <a:latin typeface="Candara"/>
              </a:rPr>
              <a:t>A branch of science of a particular area of study</a:t>
            </a:r>
          </a:p>
          <a:p>
            <a:pPr marL="457200" indent="-457200">
              <a:buFont typeface="Arial" pitchFamily="31" charset="0"/>
              <a:buAutoNum type="arabicPeriod"/>
            </a:pPr>
            <a:endParaRPr lang="en-US" sz="700" dirty="0">
              <a:latin typeface="Candara"/>
            </a:endParaRPr>
          </a:p>
          <a:p>
            <a:pPr marL="457200" indent="-457200">
              <a:buFont typeface="Arial" pitchFamily="31" charset="0"/>
              <a:buAutoNum type="arabicPeriod"/>
            </a:pPr>
            <a:r>
              <a:rPr lang="en-US" sz="2400" dirty="0">
                <a:latin typeface="Candara"/>
              </a:rPr>
              <a:t>The knowledge gained by study of the physical world</a:t>
            </a:r>
          </a:p>
          <a:p>
            <a:pPr marL="457200" indent="-457200">
              <a:buFont typeface="Arial" pitchFamily="31" charset="0"/>
              <a:buAutoNum type="arabicPeriod"/>
            </a:pPr>
            <a:endParaRPr lang="en-US" sz="700" dirty="0">
              <a:latin typeface="Candara"/>
            </a:endParaRPr>
          </a:p>
          <a:p>
            <a:pPr marL="457200" indent="-457200">
              <a:buFont typeface="Arial" pitchFamily="31" charset="0"/>
              <a:buAutoNum type="arabicPeriod"/>
            </a:pPr>
            <a:r>
              <a:rPr lang="en-US" sz="2400" i="1" dirty="0">
                <a:latin typeface="Candara"/>
              </a:rPr>
              <a:t>Any systematically organized body of knowledge about a specific subject</a:t>
            </a:r>
          </a:p>
          <a:p>
            <a:pPr marL="457200" indent="-457200">
              <a:buFont typeface="Arial" pitchFamily="31" charset="0"/>
              <a:buAutoNum type="arabicPeriod"/>
            </a:pPr>
            <a:endParaRPr lang="en-US" sz="700" i="1" dirty="0">
              <a:latin typeface="Candara"/>
            </a:endParaRPr>
          </a:p>
          <a:p>
            <a:pPr marL="457200" indent="-457200">
              <a:buFont typeface="Arial" pitchFamily="31" charset="0"/>
              <a:buAutoNum type="arabicPeriod"/>
            </a:pPr>
            <a:r>
              <a:rPr lang="en-US" sz="2400" i="1" dirty="0">
                <a:latin typeface="Candara"/>
              </a:rPr>
              <a:t>Any activity that is the object of careful study or that is carried out according to an accepted method</a:t>
            </a:r>
          </a:p>
        </p:txBody>
      </p:sp>
      <p:sp>
        <p:nvSpPr>
          <p:cNvPr id="2" name="Double Bracket 1">
            <a:extLst>
              <a:ext uri="{FF2B5EF4-FFF2-40B4-BE49-F238E27FC236}">
                <a16:creationId xmlns:a16="http://schemas.microsoft.com/office/drawing/2014/main" id="{1E0F93C6-43C0-9141-A5B9-98FAFC501DE0}"/>
              </a:ext>
            </a:extLst>
          </p:cNvPr>
          <p:cNvSpPr/>
          <p:nvPr/>
        </p:nvSpPr>
        <p:spPr>
          <a:xfrm>
            <a:off x="599572" y="2928729"/>
            <a:ext cx="11001631" cy="1086679"/>
          </a:xfrm>
          <a:prstGeom prst="bracketPair">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23437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2000484" cy="646331"/>
          </a:xfrm>
          <a:prstGeom prst="rect">
            <a:avLst/>
          </a:prstGeom>
          <a:noFill/>
        </p:spPr>
        <p:txBody>
          <a:bodyPr wrap="none" rtlCol="0">
            <a:spAutoFit/>
          </a:bodyPr>
          <a:lstStyle/>
          <a:p>
            <a:r>
              <a:rPr lang="en-US" sz="3600" b="1" dirty="0">
                <a:solidFill>
                  <a:srgbClr val="0432FF"/>
                </a:solidFill>
                <a:latin typeface="Candara"/>
                <a:cs typeface="Candara"/>
              </a:rPr>
              <a:t>Try these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5" name="TextBox 14">
            <a:extLst>
              <a:ext uri="{FF2B5EF4-FFF2-40B4-BE49-F238E27FC236}">
                <a16:creationId xmlns:a16="http://schemas.microsoft.com/office/drawing/2014/main" id="{DFCD8357-E170-AD48-9CCC-AE149F93DBC6}"/>
              </a:ext>
            </a:extLst>
          </p:cNvPr>
          <p:cNvSpPr txBox="1"/>
          <p:nvPr/>
        </p:nvSpPr>
        <p:spPr>
          <a:xfrm>
            <a:off x="201447" y="790048"/>
            <a:ext cx="1777255" cy="4420890"/>
          </a:xfrm>
          <a:prstGeom prst="rect">
            <a:avLst/>
          </a:prstGeom>
          <a:noFill/>
        </p:spPr>
        <p:txBody>
          <a:bodyPr wrap="square" rtlCol="0">
            <a:spAutoFit/>
          </a:bodyPr>
          <a:lstStyle/>
          <a:p>
            <a:pPr marL="457200" indent="-442913">
              <a:lnSpc>
                <a:spcPct val="200000"/>
              </a:lnSpc>
            </a:pPr>
            <a:r>
              <a:rPr lang="en-US" sz="2400" dirty="0">
                <a:latin typeface="Candara"/>
                <a:cs typeface="Candara"/>
              </a:rPr>
              <a:t>(a) 2</a:t>
            </a:r>
            <a:r>
              <a:rPr lang="en-US" sz="3200" baseline="30000" dirty="0">
                <a:latin typeface="Candara"/>
                <a:cs typeface="Candara"/>
              </a:rPr>
              <a:t>3</a:t>
            </a:r>
            <a:r>
              <a:rPr lang="en-US" sz="2400" dirty="0">
                <a:latin typeface="Candara"/>
                <a:cs typeface="Candara"/>
              </a:rPr>
              <a:t> = </a:t>
            </a:r>
          </a:p>
          <a:p>
            <a:pPr marL="457200" indent="-442913">
              <a:lnSpc>
                <a:spcPct val="200000"/>
              </a:lnSpc>
            </a:pPr>
            <a:r>
              <a:rPr lang="en-US" sz="2400" dirty="0">
                <a:latin typeface="Candara"/>
                <a:cs typeface="Candara"/>
              </a:rPr>
              <a:t>(b) 9</a:t>
            </a:r>
            <a:r>
              <a:rPr lang="en-US" sz="3200" baseline="30000" dirty="0">
                <a:latin typeface="Candara"/>
                <a:cs typeface="Candara"/>
              </a:rPr>
              <a:t>2 </a:t>
            </a:r>
            <a:r>
              <a:rPr lang="en-US" sz="2400" dirty="0">
                <a:latin typeface="Candara"/>
                <a:cs typeface="Candara"/>
              </a:rPr>
              <a:t>=</a:t>
            </a:r>
          </a:p>
          <a:p>
            <a:pPr marL="457200" indent="-442913">
              <a:lnSpc>
                <a:spcPct val="200000"/>
              </a:lnSpc>
            </a:pPr>
            <a:r>
              <a:rPr lang="en-US" sz="2400" dirty="0">
                <a:latin typeface="Candara"/>
                <a:cs typeface="Candara"/>
              </a:rPr>
              <a:t>(c)  (1/2)</a:t>
            </a:r>
            <a:r>
              <a:rPr lang="en-US" sz="3200" baseline="30000" dirty="0">
                <a:latin typeface="Candara"/>
                <a:cs typeface="Candara"/>
              </a:rPr>
              <a:t>3</a:t>
            </a:r>
            <a:r>
              <a:rPr lang="en-US" sz="2400" dirty="0">
                <a:latin typeface="Candara"/>
                <a:cs typeface="Candara"/>
              </a:rPr>
              <a:t> =</a:t>
            </a:r>
          </a:p>
          <a:p>
            <a:pPr marL="457200" indent="-442913">
              <a:lnSpc>
                <a:spcPct val="200000"/>
              </a:lnSpc>
            </a:pPr>
            <a:r>
              <a:rPr lang="en-US" sz="2400" dirty="0">
                <a:latin typeface="Candara"/>
                <a:cs typeface="Candara"/>
              </a:rPr>
              <a:t>(d) (−4)</a:t>
            </a:r>
            <a:r>
              <a:rPr lang="en-US" sz="3200" baseline="30000" dirty="0">
                <a:latin typeface="Candara"/>
                <a:cs typeface="Candara"/>
              </a:rPr>
              <a:t>2</a:t>
            </a:r>
            <a:r>
              <a:rPr lang="en-US" sz="2400" dirty="0">
                <a:latin typeface="Candara"/>
                <a:cs typeface="Candara"/>
              </a:rPr>
              <a:t> =</a:t>
            </a:r>
          </a:p>
          <a:p>
            <a:pPr marL="457200" indent="-442913">
              <a:lnSpc>
                <a:spcPct val="200000"/>
              </a:lnSpc>
            </a:pPr>
            <a:r>
              <a:rPr lang="en-US" sz="2400" dirty="0">
                <a:latin typeface="Candara"/>
                <a:cs typeface="Candara"/>
              </a:rPr>
              <a:t>(e) (−3)</a:t>
            </a:r>
            <a:r>
              <a:rPr lang="en-US" sz="3200" baseline="30000" dirty="0">
                <a:latin typeface="Candara"/>
                <a:cs typeface="Candara"/>
              </a:rPr>
              <a:t>3</a:t>
            </a:r>
            <a:r>
              <a:rPr lang="en-US" sz="2400" dirty="0">
                <a:latin typeface="Candara"/>
                <a:cs typeface="Candara"/>
              </a:rPr>
              <a:t>  =</a:t>
            </a:r>
          </a:p>
          <a:p>
            <a:pPr marL="457200" indent="-442913">
              <a:lnSpc>
                <a:spcPct val="200000"/>
              </a:lnSpc>
            </a:pPr>
            <a:r>
              <a:rPr lang="en-US" sz="2400" dirty="0">
                <a:latin typeface="Candara"/>
                <a:cs typeface="Candara"/>
              </a:rPr>
              <a:t>(f) (−14)</a:t>
            </a:r>
            <a:r>
              <a:rPr lang="en-US" sz="3200" baseline="30000" dirty="0">
                <a:latin typeface="Candara"/>
                <a:cs typeface="Candara"/>
              </a:rPr>
              <a:t>2</a:t>
            </a:r>
            <a:r>
              <a:rPr lang="en-US" sz="2400" dirty="0">
                <a:latin typeface="Candara"/>
                <a:cs typeface="Candara"/>
              </a:rPr>
              <a:t>  =</a:t>
            </a:r>
            <a:endParaRPr lang="en-US" sz="1200" dirty="0">
              <a:latin typeface="Candara"/>
              <a:cs typeface="Candara"/>
            </a:endParaRPr>
          </a:p>
        </p:txBody>
      </p:sp>
      <p:sp>
        <p:nvSpPr>
          <p:cNvPr id="14" name="TextBox 13">
            <a:extLst>
              <a:ext uri="{FF2B5EF4-FFF2-40B4-BE49-F238E27FC236}">
                <a16:creationId xmlns:a16="http://schemas.microsoft.com/office/drawing/2014/main" id="{99FF6FAC-CE35-564B-BBF5-C848363D8E66}"/>
              </a:ext>
            </a:extLst>
          </p:cNvPr>
          <p:cNvSpPr txBox="1"/>
          <p:nvPr/>
        </p:nvSpPr>
        <p:spPr>
          <a:xfrm>
            <a:off x="2263043" y="790048"/>
            <a:ext cx="9233738" cy="4420890"/>
          </a:xfrm>
          <a:prstGeom prst="rect">
            <a:avLst/>
          </a:prstGeom>
          <a:noFill/>
        </p:spPr>
        <p:txBody>
          <a:bodyPr wrap="square" rtlCol="0">
            <a:spAutoFit/>
          </a:bodyPr>
          <a:lstStyle/>
          <a:p>
            <a:pPr marL="457200" indent="-442913">
              <a:lnSpc>
                <a:spcPct val="200000"/>
              </a:lnSpc>
            </a:pPr>
            <a:r>
              <a:rPr lang="en-US" sz="2400" dirty="0">
                <a:solidFill>
                  <a:srgbClr val="0432FF"/>
                </a:solidFill>
                <a:latin typeface="Candara"/>
                <a:cs typeface="Candara"/>
              </a:rPr>
              <a:t>(a) 8 </a:t>
            </a:r>
          </a:p>
          <a:p>
            <a:pPr marL="457200" indent="-442913">
              <a:lnSpc>
                <a:spcPct val="200000"/>
              </a:lnSpc>
            </a:pPr>
            <a:r>
              <a:rPr lang="en-US" sz="2400" dirty="0">
                <a:solidFill>
                  <a:srgbClr val="0432FF"/>
                </a:solidFill>
                <a:latin typeface="Candara"/>
                <a:cs typeface="Candara"/>
              </a:rPr>
              <a:t>(b) 81</a:t>
            </a:r>
          </a:p>
          <a:p>
            <a:pPr marL="457200" indent="-442913">
              <a:lnSpc>
                <a:spcPct val="200000"/>
              </a:lnSpc>
            </a:pPr>
            <a:r>
              <a:rPr lang="en-US" sz="2400" dirty="0">
                <a:solidFill>
                  <a:srgbClr val="0432FF"/>
                </a:solidFill>
                <a:latin typeface="Candara"/>
                <a:cs typeface="Candara"/>
              </a:rPr>
              <a:t>(c) (0.5)</a:t>
            </a:r>
            <a:r>
              <a:rPr lang="en-US" sz="3200" baseline="30000" dirty="0">
                <a:solidFill>
                  <a:srgbClr val="0432FF"/>
                </a:solidFill>
                <a:latin typeface="Candara"/>
                <a:cs typeface="Candara"/>
              </a:rPr>
              <a:t>3</a:t>
            </a:r>
            <a:r>
              <a:rPr lang="en-US" sz="2400" dirty="0">
                <a:solidFill>
                  <a:srgbClr val="0432FF"/>
                </a:solidFill>
                <a:latin typeface="Candara"/>
                <a:cs typeface="Candara"/>
              </a:rPr>
              <a:t> = 0.125</a:t>
            </a:r>
          </a:p>
          <a:p>
            <a:pPr marL="457200" indent="-442913">
              <a:lnSpc>
                <a:spcPct val="200000"/>
              </a:lnSpc>
            </a:pPr>
            <a:r>
              <a:rPr lang="en-US" sz="2400" dirty="0">
                <a:solidFill>
                  <a:srgbClr val="0432FF"/>
                </a:solidFill>
                <a:latin typeface="Candara"/>
                <a:cs typeface="Candara"/>
              </a:rPr>
              <a:t>(d) 16</a:t>
            </a:r>
          </a:p>
          <a:p>
            <a:pPr marL="457200" indent="-442913">
              <a:lnSpc>
                <a:spcPct val="200000"/>
              </a:lnSpc>
            </a:pPr>
            <a:r>
              <a:rPr lang="en-US" sz="2400" dirty="0">
                <a:solidFill>
                  <a:srgbClr val="0432FF"/>
                </a:solidFill>
                <a:latin typeface="Candara"/>
                <a:cs typeface="Candara"/>
              </a:rPr>
              <a:t>(e) - 27</a:t>
            </a:r>
          </a:p>
          <a:p>
            <a:pPr marL="457200" indent="-442913">
              <a:lnSpc>
                <a:spcPct val="200000"/>
              </a:lnSpc>
            </a:pPr>
            <a:r>
              <a:rPr lang="en-US" sz="2400" dirty="0">
                <a:solidFill>
                  <a:srgbClr val="0432FF"/>
                </a:solidFill>
                <a:latin typeface="Candara"/>
                <a:cs typeface="Candara"/>
              </a:rPr>
              <a:t>(f) 196</a:t>
            </a:r>
            <a:endParaRPr lang="en-US" sz="1200" dirty="0">
              <a:solidFill>
                <a:srgbClr val="0432FF"/>
              </a:solidFill>
              <a:latin typeface="Candara"/>
              <a:cs typeface="Candara"/>
            </a:endParaRPr>
          </a:p>
        </p:txBody>
      </p:sp>
      <p:pic>
        <p:nvPicPr>
          <p:cNvPr id="3" name="Picture 2" descr="A screenshot of a cell phone&#10;&#10;Description automatically generated">
            <a:extLst>
              <a:ext uri="{FF2B5EF4-FFF2-40B4-BE49-F238E27FC236}">
                <a16:creationId xmlns:a16="http://schemas.microsoft.com/office/drawing/2014/main" id="{167A6D4E-5B0E-1146-8114-6569014D274E}"/>
              </a:ext>
            </a:extLst>
          </p:cNvPr>
          <p:cNvPicPr>
            <a:picLocks noChangeAspect="1"/>
          </p:cNvPicPr>
          <p:nvPr/>
        </p:nvPicPr>
        <p:blipFill>
          <a:blip r:embed="rId3"/>
          <a:stretch>
            <a:fillRect/>
          </a:stretch>
        </p:blipFill>
        <p:spPr>
          <a:xfrm>
            <a:off x="4763750" y="2652803"/>
            <a:ext cx="7353300" cy="4140200"/>
          </a:xfrm>
          <a:prstGeom prst="rect">
            <a:avLst/>
          </a:prstGeom>
        </p:spPr>
      </p:pic>
      <p:sp>
        <p:nvSpPr>
          <p:cNvPr id="6" name="Oval 5">
            <a:extLst>
              <a:ext uri="{FF2B5EF4-FFF2-40B4-BE49-F238E27FC236}">
                <a16:creationId xmlns:a16="http://schemas.microsoft.com/office/drawing/2014/main" id="{A2D01EAE-02F5-6A4B-9C43-73F0B679D9E5}"/>
              </a:ext>
            </a:extLst>
          </p:cNvPr>
          <p:cNvSpPr/>
          <p:nvPr/>
        </p:nvSpPr>
        <p:spPr>
          <a:xfrm>
            <a:off x="5471916" y="4221857"/>
            <a:ext cx="818678" cy="755703"/>
          </a:xfrm>
          <a:prstGeom prst="ellipse">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01BD582-9D66-864B-AEBA-A4CE23024040}"/>
              </a:ext>
            </a:extLst>
          </p:cNvPr>
          <p:cNvSpPr/>
          <p:nvPr/>
        </p:nvSpPr>
        <p:spPr>
          <a:xfrm>
            <a:off x="6165596" y="4221857"/>
            <a:ext cx="818678" cy="755703"/>
          </a:xfrm>
          <a:prstGeom prst="ellipse">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F58278-AC01-BA4F-AC25-9C133439670A}"/>
              </a:ext>
            </a:extLst>
          </p:cNvPr>
          <p:cNvSpPr/>
          <p:nvPr/>
        </p:nvSpPr>
        <p:spPr>
          <a:xfrm>
            <a:off x="6917002" y="4221857"/>
            <a:ext cx="818678" cy="755703"/>
          </a:xfrm>
          <a:prstGeom prst="ellipse">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8895D8-F121-6C47-891B-84019FF9E4F5}"/>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11357307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1641411" cy="646331"/>
          </a:xfrm>
          <a:prstGeom prst="rect">
            <a:avLst/>
          </a:prstGeom>
          <a:noFill/>
        </p:spPr>
        <p:txBody>
          <a:bodyPr wrap="none" rtlCol="0">
            <a:spAutoFit/>
          </a:bodyPr>
          <a:lstStyle/>
          <a:p>
            <a:r>
              <a:rPr lang="en-US" sz="3600" b="1" dirty="0">
                <a:solidFill>
                  <a:srgbClr val="0432FF"/>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69" y="680307"/>
            <a:ext cx="11251712" cy="2989729"/>
          </a:xfrm>
          <a:prstGeom prst="rect">
            <a:avLst/>
          </a:prstGeom>
          <a:noFill/>
        </p:spPr>
        <p:txBody>
          <a:bodyPr wrap="square" rtlCol="0">
            <a:spAutoFit/>
          </a:bodyPr>
          <a:lstStyle/>
          <a:p>
            <a:pPr marL="457200" indent="-442913"/>
            <a:r>
              <a:rPr lang="en-US" sz="2400" dirty="0">
                <a:latin typeface="Candara"/>
                <a:cs typeface="Candara"/>
              </a:rPr>
              <a:t>pH is calculated using this equation:	pH = - log [H</a:t>
            </a:r>
            <a:r>
              <a:rPr lang="en-US" sz="3200" baseline="30000" dirty="0">
                <a:latin typeface="Candara"/>
                <a:cs typeface="Candara"/>
              </a:rPr>
              <a:t>+1</a:t>
            </a:r>
            <a:r>
              <a:rPr lang="en-US" sz="2400" dirty="0">
                <a:latin typeface="Candara"/>
                <a:cs typeface="Candara"/>
              </a:rPr>
              <a:t>]</a:t>
            </a:r>
          </a:p>
          <a:p>
            <a:pPr marL="457200" indent="-442913"/>
            <a:r>
              <a:rPr lang="en-US" sz="2400" dirty="0">
                <a:latin typeface="Candara"/>
                <a:cs typeface="Candara"/>
              </a:rPr>
              <a:t>Calculate the pH values for these concentrations of hydrogen ion.</a:t>
            </a:r>
          </a:p>
          <a:p>
            <a:pPr marL="457200" indent="-442913">
              <a:lnSpc>
                <a:spcPct val="150000"/>
              </a:lnSpc>
            </a:pPr>
            <a:r>
              <a:rPr lang="en-US" sz="2400" dirty="0">
                <a:latin typeface="Candara"/>
                <a:cs typeface="Candara"/>
              </a:rPr>
              <a:t>(a) [H+] = 0.001 moles/L</a:t>
            </a:r>
          </a:p>
          <a:p>
            <a:pPr marL="457200" indent="-442913">
              <a:lnSpc>
                <a:spcPct val="150000"/>
              </a:lnSpc>
            </a:pPr>
            <a:r>
              <a:rPr lang="en-US" sz="2400" dirty="0">
                <a:latin typeface="Candara"/>
                <a:cs typeface="Candara"/>
              </a:rPr>
              <a:t>(b) [H+] = 0.00000001 moles/L</a:t>
            </a:r>
          </a:p>
          <a:p>
            <a:pPr marL="457200" indent="-442913">
              <a:lnSpc>
                <a:spcPct val="150000"/>
              </a:lnSpc>
            </a:pPr>
            <a:r>
              <a:rPr lang="en-US" sz="2400" dirty="0">
                <a:latin typeface="Candara"/>
                <a:cs typeface="Candara"/>
              </a:rPr>
              <a:t>(c) [H+] = 0.0000001 moles/L</a:t>
            </a:r>
          </a:p>
          <a:p>
            <a:pPr marL="457200" indent="-442913">
              <a:lnSpc>
                <a:spcPct val="150000"/>
              </a:lnSpc>
            </a:pPr>
            <a:r>
              <a:rPr lang="en-US" sz="2400" dirty="0">
                <a:latin typeface="Candara"/>
                <a:cs typeface="Candara"/>
              </a:rPr>
              <a:t>(d) [H+] = 0.000000000001 moles/L</a:t>
            </a:r>
          </a:p>
        </p:txBody>
      </p:sp>
      <p:sp>
        <p:nvSpPr>
          <p:cNvPr id="14" name="TextBox 13">
            <a:extLst>
              <a:ext uri="{FF2B5EF4-FFF2-40B4-BE49-F238E27FC236}">
                <a16:creationId xmlns:a16="http://schemas.microsoft.com/office/drawing/2014/main" id="{F0556A75-8654-DE43-99BB-52135FF414AB}"/>
              </a:ext>
            </a:extLst>
          </p:cNvPr>
          <p:cNvSpPr txBox="1"/>
          <p:nvPr/>
        </p:nvSpPr>
        <p:spPr>
          <a:xfrm>
            <a:off x="5458493" y="1418971"/>
            <a:ext cx="6691942" cy="2251065"/>
          </a:xfrm>
          <a:prstGeom prst="rect">
            <a:avLst/>
          </a:prstGeom>
          <a:noFill/>
        </p:spPr>
        <p:txBody>
          <a:bodyPr wrap="square" rtlCol="0">
            <a:spAutoFit/>
          </a:bodyPr>
          <a:lstStyle/>
          <a:p>
            <a:pPr marL="457200" indent="-442913">
              <a:lnSpc>
                <a:spcPct val="150000"/>
              </a:lnSpc>
            </a:pPr>
            <a:r>
              <a:rPr lang="en-US" sz="2400" dirty="0">
                <a:solidFill>
                  <a:srgbClr val="0432FF"/>
                </a:solidFill>
                <a:latin typeface="Candara"/>
                <a:cs typeface="Candara"/>
              </a:rPr>
              <a:t>(a) [H+] = 1 E-3 M		pH = - log (1 E-3) = 3</a:t>
            </a:r>
          </a:p>
          <a:p>
            <a:pPr marL="457200" indent="-442913">
              <a:lnSpc>
                <a:spcPct val="150000"/>
              </a:lnSpc>
            </a:pPr>
            <a:r>
              <a:rPr lang="en-US" sz="2400" dirty="0">
                <a:solidFill>
                  <a:srgbClr val="0432FF"/>
                </a:solidFill>
                <a:latin typeface="Candara"/>
                <a:cs typeface="Candara"/>
              </a:rPr>
              <a:t>(b) [H+] = 1 E-8 M		pH = - log (1 E-8) = 8</a:t>
            </a:r>
          </a:p>
          <a:p>
            <a:pPr marL="457200" indent="-442913">
              <a:lnSpc>
                <a:spcPct val="150000"/>
              </a:lnSpc>
            </a:pPr>
            <a:r>
              <a:rPr lang="en-US" sz="2400" dirty="0">
                <a:solidFill>
                  <a:srgbClr val="0432FF"/>
                </a:solidFill>
                <a:latin typeface="Candara"/>
                <a:cs typeface="Candara"/>
              </a:rPr>
              <a:t>(c) [H+] = 1 E-7 M		pH = - log (1 E-7) = 7</a:t>
            </a:r>
          </a:p>
          <a:p>
            <a:pPr marL="457200" indent="-442913">
              <a:lnSpc>
                <a:spcPct val="150000"/>
              </a:lnSpc>
            </a:pPr>
            <a:r>
              <a:rPr lang="en-US" sz="2400" dirty="0">
                <a:solidFill>
                  <a:srgbClr val="0432FF"/>
                </a:solidFill>
                <a:latin typeface="Candara"/>
                <a:cs typeface="Candara"/>
              </a:rPr>
              <a:t>(d) [H+] = 1 E-12 M		pH = - log (1 E-12) = 12</a:t>
            </a:r>
          </a:p>
        </p:txBody>
      </p:sp>
      <p:sp>
        <p:nvSpPr>
          <p:cNvPr id="15" name="TextBox 14">
            <a:extLst>
              <a:ext uri="{FF2B5EF4-FFF2-40B4-BE49-F238E27FC236}">
                <a16:creationId xmlns:a16="http://schemas.microsoft.com/office/drawing/2014/main" id="{3DDE84F2-2214-A544-8A53-6A252D0D19DA}"/>
              </a:ext>
            </a:extLst>
          </p:cNvPr>
          <p:cNvSpPr txBox="1"/>
          <p:nvPr/>
        </p:nvSpPr>
        <p:spPr>
          <a:xfrm>
            <a:off x="245069" y="3835462"/>
            <a:ext cx="11251712" cy="2989729"/>
          </a:xfrm>
          <a:prstGeom prst="rect">
            <a:avLst/>
          </a:prstGeom>
          <a:noFill/>
        </p:spPr>
        <p:txBody>
          <a:bodyPr wrap="square" rtlCol="0">
            <a:spAutoFit/>
          </a:bodyPr>
          <a:lstStyle/>
          <a:p>
            <a:pPr marL="457200" indent="-442913"/>
            <a:r>
              <a:rPr lang="en-US" sz="2400" dirty="0">
                <a:latin typeface="Candara"/>
                <a:cs typeface="Candara"/>
              </a:rPr>
              <a:t>[H</a:t>
            </a:r>
            <a:r>
              <a:rPr lang="en-US" sz="3200" baseline="30000" dirty="0">
                <a:latin typeface="Candara"/>
                <a:cs typeface="Candara"/>
              </a:rPr>
              <a:t>+1</a:t>
            </a:r>
            <a:r>
              <a:rPr lang="en-US" sz="2400" dirty="0">
                <a:latin typeface="Candara"/>
                <a:cs typeface="Candara"/>
              </a:rPr>
              <a:t>] can be calculated from pH by taking the </a:t>
            </a:r>
            <a:r>
              <a:rPr lang="en-US" sz="2400" b="1" dirty="0">
                <a:latin typeface="Candara"/>
                <a:cs typeface="Candara"/>
              </a:rPr>
              <a:t>antilog</a:t>
            </a:r>
            <a:r>
              <a:rPr lang="en-US" sz="2400" dirty="0">
                <a:latin typeface="Candara"/>
                <a:cs typeface="Candara"/>
              </a:rPr>
              <a:t> of the pH or by, </a:t>
            </a:r>
            <a:r>
              <a:rPr lang="en-US" sz="2400" b="1" dirty="0">
                <a:latin typeface="Candara"/>
                <a:cs typeface="Candara"/>
              </a:rPr>
              <a:t>10</a:t>
            </a:r>
            <a:r>
              <a:rPr lang="en-US" sz="3200" b="1" baseline="30000" dirty="0">
                <a:latin typeface="Candara"/>
                <a:cs typeface="Candara"/>
              </a:rPr>
              <a:t>-pH</a:t>
            </a:r>
            <a:endParaRPr lang="en-US" sz="2400" b="1" baseline="30000" dirty="0">
              <a:latin typeface="Candara"/>
              <a:cs typeface="Candara"/>
            </a:endParaRPr>
          </a:p>
          <a:p>
            <a:pPr marL="457200" indent="-442913"/>
            <a:r>
              <a:rPr lang="en-US" sz="2400" dirty="0">
                <a:latin typeface="Candara"/>
                <a:cs typeface="Candara"/>
              </a:rPr>
              <a:t>Calculate the [H</a:t>
            </a:r>
            <a:r>
              <a:rPr lang="en-US" sz="3200" baseline="30000" dirty="0">
                <a:latin typeface="Candara"/>
                <a:cs typeface="Candara"/>
              </a:rPr>
              <a:t>+1</a:t>
            </a:r>
            <a:r>
              <a:rPr lang="en-US" sz="2400" dirty="0">
                <a:latin typeface="Candara"/>
                <a:cs typeface="Candara"/>
              </a:rPr>
              <a:t>] for these pH readings.</a:t>
            </a:r>
          </a:p>
          <a:p>
            <a:pPr marL="457200" indent="-442913">
              <a:lnSpc>
                <a:spcPct val="150000"/>
              </a:lnSpc>
            </a:pPr>
            <a:r>
              <a:rPr lang="en-US" sz="2400" dirty="0">
                <a:latin typeface="Candara"/>
                <a:cs typeface="Candara"/>
              </a:rPr>
              <a:t>(e) pH 4.8 </a:t>
            </a:r>
          </a:p>
          <a:p>
            <a:pPr marL="457200" indent="-442913">
              <a:lnSpc>
                <a:spcPct val="150000"/>
              </a:lnSpc>
            </a:pPr>
            <a:r>
              <a:rPr lang="en-US" sz="2400" dirty="0">
                <a:latin typeface="Candara"/>
                <a:cs typeface="Candara"/>
              </a:rPr>
              <a:t>(f) pH 7.2	 </a:t>
            </a:r>
          </a:p>
          <a:p>
            <a:pPr marL="457200" indent="-442913">
              <a:lnSpc>
                <a:spcPct val="150000"/>
              </a:lnSpc>
            </a:pPr>
            <a:r>
              <a:rPr lang="en-US" sz="2400" dirty="0">
                <a:latin typeface="Candara"/>
                <a:cs typeface="Candara"/>
              </a:rPr>
              <a:t>(g) pH 1.2</a:t>
            </a:r>
          </a:p>
          <a:p>
            <a:pPr marL="457200" indent="-442913">
              <a:lnSpc>
                <a:spcPct val="150000"/>
              </a:lnSpc>
            </a:pPr>
            <a:r>
              <a:rPr lang="en-US" sz="2400" dirty="0">
                <a:latin typeface="Candara"/>
                <a:cs typeface="Candara"/>
              </a:rPr>
              <a:t>(h) pH 11.1 </a:t>
            </a:r>
          </a:p>
        </p:txBody>
      </p:sp>
      <p:sp>
        <p:nvSpPr>
          <p:cNvPr id="17" name="TextBox 16">
            <a:extLst>
              <a:ext uri="{FF2B5EF4-FFF2-40B4-BE49-F238E27FC236}">
                <a16:creationId xmlns:a16="http://schemas.microsoft.com/office/drawing/2014/main" id="{0843CBCA-D08C-9E48-9FD6-D4B0F8A3EC79}"/>
              </a:ext>
            </a:extLst>
          </p:cNvPr>
          <p:cNvSpPr txBox="1"/>
          <p:nvPr/>
        </p:nvSpPr>
        <p:spPr>
          <a:xfrm>
            <a:off x="5505960" y="4572106"/>
            <a:ext cx="5882475" cy="2251065"/>
          </a:xfrm>
          <a:prstGeom prst="rect">
            <a:avLst/>
          </a:prstGeom>
          <a:noFill/>
        </p:spPr>
        <p:txBody>
          <a:bodyPr wrap="square" rtlCol="0">
            <a:spAutoFit/>
          </a:bodyPr>
          <a:lstStyle/>
          <a:p>
            <a:pPr marL="14287">
              <a:lnSpc>
                <a:spcPct val="150000"/>
              </a:lnSpc>
            </a:pPr>
            <a:r>
              <a:rPr lang="en-US" sz="2400" dirty="0">
                <a:solidFill>
                  <a:srgbClr val="0432FF"/>
                </a:solidFill>
                <a:latin typeface="Candara"/>
                <a:cs typeface="Candara"/>
              </a:rPr>
              <a:t>(e) [H+] = 10</a:t>
            </a:r>
            <a:r>
              <a:rPr lang="en-US" sz="3200" baseline="30000" dirty="0">
                <a:solidFill>
                  <a:srgbClr val="0432FF"/>
                </a:solidFill>
                <a:latin typeface="Candara"/>
                <a:cs typeface="Candara"/>
              </a:rPr>
              <a:t>- 4.8</a:t>
            </a:r>
            <a:r>
              <a:rPr lang="en-US" sz="2400" baseline="30000" dirty="0">
                <a:solidFill>
                  <a:srgbClr val="0432FF"/>
                </a:solidFill>
                <a:latin typeface="Candara"/>
                <a:cs typeface="Candara"/>
              </a:rPr>
              <a:t>  </a:t>
            </a:r>
            <a:r>
              <a:rPr lang="en-US" sz="2400" dirty="0">
                <a:solidFill>
                  <a:srgbClr val="0432FF"/>
                </a:solidFill>
                <a:latin typeface="Candara"/>
                <a:cs typeface="Candara"/>
              </a:rPr>
              <a:t>=</a:t>
            </a:r>
            <a:r>
              <a:rPr lang="en-US" sz="2400" baseline="30000" dirty="0">
                <a:solidFill>
                  <a:srgbClr val="0432FF"/>
                </a:solidFill>
                <a:latin typeface="Candara"/>
                <a:cs typeface="Candara"/>
              </a:rPr>
              <a:t>  </a:t>
            </a:r>
            <a:r>
              <a:rPr lang="en-US" sz="2400" dirty="0">
                <a:solidFill>
                  <a:srgbClr val="0432FF"/>
                </a:solidFill>
                <a:latin typeface="Candara"/>
                <a:cs typeface="Candara"/>
              </a:rPr>
              <a:t> 1.58 E-5</a:t>
            </a:r>
            <a:endParaRPr lang="en-US" sz="2400" baseline="30000" dirty="0">
              <a:solidFill>
                <a:srgbClr val="0432FF"/>
              </a:solidFill>
              <a:latin typeface="Candara"/>
              <a:cs typeface="Candara"/>
            </a:endParaRPr>
          </a:p>
          <a:p>
            <a:pPr marL="14287">
              <a:lnSpc>
                <a:spcPct val="150000"/>
              </a:lnSpc>
            </a:pPr>
            <a:r>
              <a:rPr lang="en-US" sz="2400" dirty="0">
                <a:solidFill>
                  <a:srgbClr val="0432FF"/>
                </a:solidFill>
                <a:latin typeface="Candara"/>
                <a:cs typeface="Candara"/>
              </a:rPr>
              <a:t>(f) [H+] = 10</a:t>
            </a:r>
            <a:r>
              <a:rPr lang="en-US" sz="3200" baseline="30000" dirty="0">
                <a:solidFill>
                  <a:srgbClr val="0432FF"/>
                </a:solidFill>
                <a:latin typeface="Candara"/>
                <a:cs typeface="Candara"/>
              </a:rPr>
              <a:t>- 7.2</a:t>
            </a:r>
            <a:r>
              <a:rPr lang="en-US" sz="2400" baseline="30000" dirty="0">
                <a:solidFill>
                  <a:srgbClr val="0432FF"/>
                </a:solidFill>
                <a:latin typeface="Candara"/>
                <a:cs typeface="Candara"/>
              </a:rPr>
              <a:t>  </a:t>
            </a:r>
            <a:r>
              <a:rPr lang="en-US" sz="2400" dirty="0">
                <a:solidFill>
                  <a:srgbClr val="0432FF"/>
                </a:solidFill>
                <a:latin typeface="Candara"/>
                <a:cs typeface="Candara"/>
              </a:rPr>
              <a:t>=</a:t>
            </a:r>
            <a:r>
              <a:rPr lang="en-US" sz="2400" baseline="30000" dirty="0">
                <a:solidFill>
                  <a:srgbClr val="0432FF"/>
                </a:solidFill>
                <a:latin typeface="Candara"/>
                <a:cs typeface="Candara"/>
              </a:rPr>
              <a:t>  </a:t>
            </a:r>
            <a:r>
              <a:rPr lang="en-US" sz="2400" dirty="0">
                <a:solidFill>
                  <a:srgbClr val="0432FF"/>
                </a:solidFill>
                <a:latin typeface="Candara"/>
                <a:cs typeface="Candara"/>
              </a:rPr>
              <a:t> 6.31 E-8</a:t>
            </a:r>
          </a:p>
          <a:p>
            <a:pPr marL="14287">
              <a:lnSpc>
                <a:spcPct val="150000"/>
              </a:lnSpc>
            </a:pPr>
            <a:r>
              <a:rPr lang="en-US" sz="2400" dirty="0">
                <a:solidFill>
                  <a:srgbClr val="0432FF"/>
                </a:solidFill>
                <a:latin typeface="Candara"/>
                <a:cs typeface="Candara"/>
              </a:rPr>
              <a:t>(g) [H+] = 10</a:t>
            </a:r>
            <a:r>
              <a:rPr lang="en-US" sz="3200" baseline="30000" dirty="0">
                <a:solidFill>
                  <a:srgbClr val="0432FF"/>
                </a:solidFill>
                <a:latin typeface="Candara"/>
                <a:cs typeface="Candara"/>
              </a:rPr>
              <a:t>- 1.2</a:t>
            </a:r>
            <a:r>
              <a:rPr lang="en-US" sz="2400" baseline="30000" dirty="0">
                <a:solidFill>
                  <a:srgbClr val="0432FF"/>
                </a:solidFill>
                <a:latin typeface="Candara"/>
                <a:cs typeface="Candara"/>
              </a:rPr>
              <a:t>  </a:t>
            </a:r>
            <a:r>
              <a:rPr lang="en-US" sz="2400" dirty="0">
                <a:solidFill>
                  <a:srgbClr val="0432FF"/>
                </a:solidFill>
                <a:latin typeface="Candara"/>
                <a:cs typeface="Candara"/>
              </a:rPr>
              <a:t>=</a:t>
            </a:r>
            <a:r>
              <a:rPr lang="en-US" sz="2400" baseline="30000" dirty="0">
                <a:solidFill>
                  <a:srgbClr val="0432FF"/>
                </a:solidFill>
                <a:latin typeface="Candara"/>
                <a:cs typeface="Candara"/>
              </a:rPr>
              <a:t>  </a:t>
            </a:r>
            <a:r>
              <a:rPr lang="en-US" sz="2400" dirty="0">
                <a:solidFill>
                  <a:srgbClr val="0432FF"/>
                </a:solidFill>
                <a:latin typeface="Candara"/>
                <a:cs typeface="Candara"/>
              </a:rPr>
              <a:t> 6.31 E-2 		</a:t>
            </a:r>
          </a:p>
          <a:p>
            <a:pPr marL="457200" indent="-442913">
              <a:lnSpc>
                <a:spcPct val="150000"/>
              </a:lnSpc>
            </a:pPr>
            <a:r>
              <a:rPr lang="en-US" sz="2400" dirty="0">
                <a:solidFill>
                  <a:srgbClr val="0432FF"/>
                </a:solidFill>
                <a:latin typeface="Candara"/>
                <a:cs typeface="Candara"/>
              </a:rPr>
              <a:t>(h) [H+] = </a:t>
            </a:r>
            <a:r>
              <a:rPr lang="en-US" sz="2400" dirty="0">
                <a:solidFill>
                  <a:srgbClr val="0432FF"/>
                </a:solidFill>
                <a:latin typeface="Candara" panose="020E0502030303020204" pitchFamily="34" charset="0"/>
                <a:cs typeface="Candara"/>
              </a:rPr>
              <a:t>10</a:t>
            </a:r>
            <a:r>
              <a:rPr lang="en-US" sz="3200" baseline="30000" dirty="0">
                <a:solidFill>
                  <a:srgbClr val="0432FF"/>
                </a:solidFill>
                <a:latin typeface="Candara" panose="020E0502030303020204" pitchFamily="34" charset="0"/>
                <a:cs typeface="Candara"/>
              </a:rPr>
              <a:t>-11.2</a:t>
            </a:r>
            <a:r>
              <a:rPr lang="en-US" sz="2400" baseline="30000" dirty="0">
                <a:solidFill>
                  <a:srgbClr val="0432FF"/>
                </a:solidFill>
                <a:latin typeface="Candara"/>
                <a:cs typeface="Candara"/>
              </a:rPr>
              <a:t>  </a:t>
            </a:r>
            <a:r>
              <a:rPr lang="en-US" sz="2400" dirty="0">
                <a:solidFill>
                  <a:srgbClr val="0432FF"/>
                </a:solidFill>
                <a:latin typeface="Candara"/>
                <a:cs typeface="Candara"/>
              </a:rPr>
              <a:t>= 6.31 E-12 </a:t>
            </a:r>
          </a:p>
        </p:txBody>
      </p:sp>
      <p:sp>
        <p:nvSpPr>
          <p:cNvPr id="11" name="TextBox 10">
            <a:extLst>
              <a:ext uri="{FF2B5EF4-FFF2-40B4-BE49-F238E27FC236}">
                <a16:creationId xmlns:a16="http://schemas.microsoft.com/office/drawing/2014/main" id="{33258EB3-6CF1-4F4E-8DEC-D3DB7B54613E}"/>
              </a:ext>
            </a:extLst>
          </p:cNvPr>
          <p:cNvSpPr txBox="1"/>
          <p:nvPr/>
        </p:nvSpPr>
        <p:spPr>
          <a:xfrm>
            <a:off x="9933506" y="5992174"/>
            <a:ext cx="2216929" cy="830997"/>
          </a:xfrm>
          <a:prstGeom prst="rect">
            <a:avLst/>
          </a:prstGeom>
          <a:noFill/>
        </p:spPr>
        <p:txBody>
          <a:bodyPr wrap="squar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23481014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1641411" cy="646331"/>
          </a:xfrm>
          <a:prstGeom prst="rect">
            <a:avLst/>
          </a:prstGeom>
          <a:noFill/>
        </p:spPr>
        <p:txBody>
          <a:bodyPr wrap="none" rtlCol="0">
            <a:spAutoFit/>
          </a:bodyPr>
          <a:lstStyle/>
          <a:p>
            <a:r>
              <a:rPr lang="en-US" sz="3600" b="1" dirty="0">
                <a:solidFill>
                  <a:srgbClr val="0432FF"/>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69" y="755257"/>
            <a:ext cx="2842905" cy="2944139"/>
          </a:xfrm>
          <a:prstGeom prst="rect">
            <a:avLst/>
          </a:prstGeom>
          <a:noFill/>
        </p:spPr>
        <p:txBody>
          <a:bodyPr wrap="square" rtlCol="0">
            <a:spAutoFit/>
          </a:bodyPr>
          <a:lstStyle/>
          <a:p>
            <a:pPr marL="14288"/>
            <a:r>
              <a:rPr lang="en-US" sz="2400" dirty="0">
                <a:latin typeface="Candara"/>
                <a:cs typeface="Candara"/>
              </a:rPr>
              <a:t>Solve for 𝑥:</a:t>
            </a:r>
          </a:p>
          <a:p>
            <a:pPr marL="14288"/>
            <a:r>
              <a:rPr lang="en-US" sz="2400" dirty="0">
                <a:latin typeface="Candara"/>
                <a:cs typeface="Candara"/>
              </a:rPr>
              <a:t>(a) 𝑥 + 6 − 3 = 18</a:t>
            </a:r>
          </a:p>
          <a:p>
            <a:pPr marL="14288">
              <a:lnSpc>
                <a:spcPct val="200000"/>
              </a:lnSpc>
            </a:pPr>
            <a:r>
              <a:rPr lang="en-US" sz="2400" dirty="0">
                <a:latin typeface="Candara"/>
                <a:cs typeface="Candara"/>
              </a:rPr>
              <a:t>(b) 7 = 𝑥 + (−9)</a:t>
            </a:r>
          </a:p>
          <a:p>
            <a:pPr marL="14288">
              <a:lnSpc>
                <a:spcPct val="200000"/>
              </a:lnSpc>
            </a:pPr>
            <a:r>
              <a:rPr lang="en-US" sz="2400" dirty="0">
                <a:latin typeface="Candara"/>
                <a:cs typeface="Candara"/>
              </a:rPr>
              <a:t>(c)  𝑥 − 12 = (−3)</a:t>
            </a:r>
          </a:p>
          <a:p>
            <a:pPr marL="14288">
              <a:lnSpc>
                <a:spcPct val="200000"/>
              </a:lnSpc>
            </a:pPr>
            <a:r>
              <a:rPr lang="en-US" sz="2400" dirty="0">
                <a:latin typeface="Candara"/>
                <a:cs typeface="Candara"/>
              </a:rPr>
              <a:t>(d) 18 − 𝑥 = 10 + (−6)</a:t>
            </a:r>
            <a:endParaRPr lang="en-US" sz="800" dirty="0">
              <a:latin typeface="Candara"/>
              <a:cs typeface="Candara"/>
            </a:endParaRPr>
          </a:p>
        </p:txBody>
      </p:sp>
      <p:sp>
        <p:nvSpPr>
          <p:cNvPr id="8" name="TextBox 7">
            <a:extLst>
              <a:ext uri="{FF2B5EF4-FFF2-40B4-BE49-F238E27FC236}">
                <a16:creationId xmlns:a16="http://schemas.microsoft.com/office/drawing/2014/main" id="{E124EFF2-4FD1-734D-8C34-C5AB97DE9B73}"/>
              </a:ext>
            </a:extLst>
          </p:cNvPr>
          <p:cNvSpPr txBox="1"/>
          <p:nvPr/>
        </p:nvSpPr>
        <p:spPr>
          <a:xfrm>
            <a:off x="4100037" y="1126961"/>
            <a:ext cx="7172564" cy="2572435"/>
          </a:xfrm>
          <a:prstGeom prst="rect">
            <a:avLst/>
          </a:prstGeom>
          <a:noFill/>
        </p:spPr>
        <p:txBody>
          <a:bodyPr wrap="square" rtlCol="0">
            <a:spAutoFit/>
          </a:bodyPr>
          <a:lstStyle/>
          <a:p>
            <a:pPr marL="14288"/>
            <a:r>
              <a:rPr lang="en-US" sz="2400" dirty="0">
                <a:solidFill>
                  <a:srgbClr val="0432FF"/>
                </a:solidFill>
                <a:latin typeface="Candara"/>
                <a:cs typeface="Candara"/>
              </a:rPr>
              <a:t>(a) 𝑥 = 18 – 6 + 3 = 15</a:t>
            </a:r>
          </a:p>
          <a:p>
            <a:pPr marL="14288">
              <a:lnSpc>
                <a:spcPct val="200000"/>
              </a:lnSpc>
            </a:pPr>
            <a:r>
              <a:rPr lang="en-US" sz="2400" dirty="0">
                <a:solidFill>
                  <a:srgbClr val="0432FF"/>
                </a:solidFill>
                <a:latin typeface="Candara"/>
                <a:cs typeface="Candara"/>
              </a:rPr>
              <a:t>(b) 7 – (- 9) = 𝑥 = 16</a:t>
            </a:r>
          </a:p>
          <a:p>
            <a:pPr marL="14288">
              <a:lnSpc>
                <a:spcPct val="200000"/>
              </a:lnSpc>
            </a:pPr>
            <a:r>
              <a:rPr lang="en-US" sz="2400" dirty="0">
                <a:solidFill>
                  <a:srgbClr val="0432FF"/>
                </a:solidFill>
                <a:latin typeface="Candara"/>
                <a:cs typeface="Candara"/>
              </a:rPr>
              <a:t>(c)  𝑥 = (−3) + 12  =  9</a:t>
            </a:r>
          </a:p>
          <a:p>
            <a:pPr marL="14288">
              <a:lnSpc>
                <a:spcPct val="200000"/>
              </a:lnSpc>
            </a:pPr>
            <a:r>
              <a:rPr lang="en-US" sz="2400" dirty="0">
                <a:solidFill>
                  <a:srgbClr val="0432FF"/>
                </a:solidFill>
                <a:latin typeface="Candara"/>
                <a:cs typeface="Candara"/>
              </a:rPr>
              <a:t>(d) 18 − 𝑥 = 10 + (−6)  </a:t>
            </a:r>
            <a:r>
              <a:rPr lang="en-US" sz="2400" dirty="0">
                <a:solidFill>
                  <a:srgbClr val="0432FF"/>
                </a:solidFill>
                <a:latin typeface="Candara"/>
                <a:cs typeface="Candara"/>
                <a:sym typeface="Wingdings" pitchFamily="2" charset="2"/>
              </a:rPr>
              <a:t>  - x = 10 + (- 6) - 18 = - 14;  x = 14</a:t>
            </a:r>
            <a:endParaRPr lang="en-US" sz="800" dirty="0">
              <a:solidFill>
                <a:srgbClr val="0432FF"/>
              </a:solidFill>
              <a:latin typeface="Candara"/>
              <a:cs typeface="Candara"/>
            </a:endParaRPr>
          </a:p>
        </p:txBody>
      </p:sp>
      <p:sp>
        <p:nvSpPr>
          <p:cNvPr id="11" name="TextBox 10">
            <a:extLst>
              <a:ext uri="{FF2B5EF4-FFF2-40B4-BE49-F238E27FC236}">
                <a16:creationId xmlns:a16="http://schemas.microsoft.com/office/drawing/2014/main" id="{AF797B3C-BF87-3F4D-A150-BCC1F219C304}"/>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3630771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169"/>
            <a:ext cx="8749511" cy="646331"/>
          </a:xfrm>
          <a:prstGeom prst="rect">
            <a:avLst/>
          </a:prstGeom>
          <a:noFill/>
        </p:spPr>
        <p:txBody>
          <a:bodyPr wrap="none" rtlCol="0">
            <a:spAutoFit/>
          </a:bodyPr>
          <a:lstStyle/>
          <a:p>
            <a:r>
              <a:rPr lang="en-US" sz="3600" b="1" dirty="0">
                <a:solidFill>
                  <a:srgbClr val="0432FF"/>
                </a:solidFill>
                <a:latin typeface="Candara"/>
                <a:cs typeface="Candara"/>
              </a:rPr>
              <a:t>Rearranging formulas to solve for variables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69" y="755257"/>
            <a:ext cx="11251712" cy="1200329"/>
          </a:xfrm>
          <a:prstGeom prst="rect">
            <a:avLst/>
          </a:prstGeom>
          <a:noFill/>
        </p:spPr>
        <p:txBody>
          <a:bodyPr wrap="square" rtlCol="0">
            <a:spAutoFit/>
          </a:bodyPr>
          <a:lstStyle/>
          <a:p>
            <a:pPr marL="14288"/>
            <a:r>
              <a:rPr lang="en-US" sz="2400" dirty="0">
                <a:latin typeface="Candara"/>
                <a:cs typeface="Candara"/>
              </a:rPr>
              <a:t>A formula uses symbols and rules to describe a relationship between quantities. In mathematics, formulas follow the standard rules for algebra and can be rearranged to solve for each variable.</a:t>
            </a:r>
          </a:p>
        </p:txBody>
      </p:sp>
      <p:sp>
        <p:nvSpPr>
          <p:cNvPr id="14" name="TextBox 13">
            <a:extLst>
              <a:ext uri="{FF2B5EF4-FFF2-40B4-BE49-F238E27FC236}">
                <a16:creationId xmlns:a16="http://schemas.microsoft.com/office/drawing/2014/main" id="{F0556A75-8654-DE43-99BB-52135FF414AB}"/>
              </a:ext>
            </a:extLst>
          </p:cNvPr>
          <p:cNvSpPr txBox="1"/>
          <p:nvPr/>
        </p:nvSpPr>
        <p:spPr>
          <a:xfrm>
            <a:off x="245069" y="1955687"/>
            <a:ext cx="11251712" cy="1200329"/>
          </a:xfrm>
          <a:prstGeom prst="rect">
            <a:avLst/>
          </a:prstGeom>
          <a:noFill/>
        </p:spPr>
        <p:txBody>
          <a:bodyPr wrap="square" rtlCol="0">
            <a:spAutoFit/>
          </a:bodyPr>
          <a:lstStyle/>
          <a:p>
            <a:pPr marL="14288"/>
            <a:r>
              <a:rPr lang="en-US" sz="2400" dirty="0">
                <a:solidFill>
                  <a:srgbClr val="0432FF"/>
                </a:solidFill>
                <a:latin typeface="Candara"/>
                <a:cs typeface="Candara"/>
              </a:rPr>
              <a:t>Calculate the density (𝝆) of lithium given a mass (m) of 268 g and volume (v) = 0.5 </a:t>
            </a:r>
            <a:r>
              <a:rPr lang="en-US" sz="2400" dirty="0" err="1">
                <a:solidFill>
                  <a:srgbClr val="0432FF"/>
                </a:solidFill>
                <a:latin typeface="Candara"/>
                <a:cs typeface="Candara"/>
              </a:rPr>
              <a:t>mL.</a:t>
            </a:r>
            <a:endParaRPr lang="en-US" sz="2400" dirty="0">
              <a:solidFill>
                <a:srgbClr val="0432FF"/>
              </a:solidFill>
              <a:latin typeface="Candara"/>
              <a:cs typeface="Candara"/>
            </a:endParaRPr>
          </a:p>
          <a:p>
            <a:pPr marL="14288"/>
            <a:r>
              <a:rPr lang="en-US" sz="2400" dirty="0">
                <a:solidFill>
                  <a:srgbClr val="0432FF"/>
                </a:solidFill>
                <a:latin typeface="Candara"/>
                <a:cs typeface="Candara"/>
              </a:rPr>
              <a:t>	</a:t>
            </a:r>
            <a:r>
              <a:rPr lang="el-GR" sz="2400" dirty="0">
                <a:solidFill>
                  <a:srgbClr val="0432FF"/>
                </a:solidFill>
                <a:latin typeface="Candara"/>
                <a:cs typeface="Candara"/>
              </a:rPr>
              <a:t>ρ</a:t>
            </a:r>
            <a:r>
              <a:rPr lang="en-US" sz="2400" dirty="0">
                <a:solidFill>
                  <a:srgbClr val="0432FF"/>
                </a:solidFill>
                <a:latin typeface="Candara"/>
                <a:cs typeface="Candara"/>
              </a:rPr>
              <a:t> = </a:t>
            </a:r>
            <a:r>
              <a:rPr lang="en-US" sz="2400" u="sng" dirty="0">
                <a:solidFill>
                  <a:srgbClr val="0432FF"/>
                </a:solidFill>
                <a:latin typeface="Candara"/>
                <a:cs typeface="Candara"/>
              </a:rPr>
              <a:t> m </a:t>
            </a:r>
            <a:r>
              <a:rPr lang="en-US" sz="2400" dirty="0">
                <a:solidFill>
                  <a:srgbClr val="0432FF"/>
                </a:solidFill>
                <a:latin typeface="Candara"/>
                <a:cs typeface="Candara"/>
              </a:rPr>
              <a:t> =  </a:t>
            </a:r>
            <a:r>
              <a:rPr lang="en-US" sz="2400" u="sng" dirty="0">
                <a:solidFill>
                  <a:srgbClr val="0432FF"/>
                </a:solidFill>
                <a:latin typeface="Candara"/>
                <a:cs typeface="Candara"/>
              </a:rPr>
              <a:t> 268 g </a:t>
            </a:r>
            <a:r>
              <a:rPr lang="en-US" sz="2400" dirty="0">
                <a:solidFill>
                  <a:srgbClr val="0432FF"/>
                </a:solidFill>
                <a:latin typeface="Candara"/>
                <a:cs typeface="Candara"/>
              </a:rPr>
              <a:t>  =  536 g/mL</a:t>
            </a:r>
            <a:endParaRPr lang="en-US" sz="2400" u="sng" dirty="0">
              <a:solidFill>
                <a:srgbClr val="0432FF"/>
              </a:solidFill>
              <a:latin typeface="Candara"/>
              <a:cs typeface="Candara"/>
            </a:endParaRPr>
          </a:p>
          <a:p>
            <a:pPr marL="14288"/>
            <a:r>
              <a:rPr lang="en-US" sz="2400" dirty="0">
                <a:solidFill>
                  <a:srgbClr val="0432FF"/>
                </a:solidFill>
                <a:latin typeface="Candara"/>
                <a:cs typeface="Candara"/>
              </a:rPr>
              <a:t>    	        v        0.5 mL</a:t>
            </a:r>
          </a:p>
        </p:txBody>
      </p:sp>
      <p:sp>
        <p:nvSpPr>
          <p:cNvPr id="8" name="TextBox 7">
            <a:extLst>
              <a:ext uri="{FF2B5EF4-FFF2-40B4-BE49-F238E27FC236}">
                <a16:creationId xmlns:a16="http://schemas.microsoft.com/office/drawing/2014/main" id="{D3990FD1-E6F7-9740-85B0-6422F1596BF2}"/>
              </a:ext>
            </a:extLst>
          </p:cNvPr>
          <p:cNvSpPr txBox="1"/>
          <p:nvPr/>
        </p:nvSpPr>
        <p:spPr>
          <a:xfrm>
            <a:off x="245069" y="3585509"/>
            <a:ext cx="11251712" cy="1200329"/>
          </a:xfrm>
          <a:prstGeom prst="rect">
            <a:avLst/>
          </a:prstGeom>
          <a:noFill/>
        </p:spPr>
        <p:txBody>
          <a:bodyPr wrap="square" rtlCol="0">
            <a:spAutoFit/>
          </a:bodyPr>
          <a:lstStyle/>
          <a:p>
            <a:pPr marL="14288"/>
            <a:r>
              <a:rPr lang="en-US" sz="2400" dirty="0">
                <a:solidFill>
                  <a:srgbClr val="0432FF"/>
                </a:solidFill>
                <a:latin typeface="Candara"/>
                <a:cs typeface="Candara"/>
              </a:rPr>
              <a:t>Now, calculate the mass (m) given a density (</a:t>
            </a:r>
            <a:r>
              <a:rPr lang="el-GR" sz="2400" dirty="0">
                <a:solidFill>
                  <a:srgbClr val="0432FF"/>
                </a:solidFill>
                <a:latin typeface="Candara"/>
                <a:cs typeface="Candara"/>
              </a:rPr>
              <a:t>ρ</a:t>
            </a:r>
            <a:r>
              <a:rPr lang="en-US" sz="2400" dirty="0">
                <a:solidFill>
                  <a:srgbClr val="0432FF"/>
                </a:solidFill>
                <a:latin typeface="Candara"/>
                <a:cs typeface="Candara"/>
              </a:rPr>
              <a:t>) of 536 g/mL and volume (v) = 0.5 </a:t>
            </a:r>
            <a:r>
              <a:rPr lang="en-US" sz="2400" dirty="0" err="1">
                <a:solidFill>
                  <a:srgbClr val="0432FF"/>
                </a:solidFill>
                <a:latin typeface="Candara"/>
                <a:cs typeface="Candara"/>
              </a:rPr>
              <a:t>mL.</a:t>
            </a:r>
            <a:endParaRPr lang="en-US" sz="2400" dirty="0">
              <a:solidFill>
                <a:srgbClr val="0432FF"/>
              </a:solidFill>
              <a:latin typeface="Candara"/>
              <a:cs typeface="Candara"/>
            </a:endParaRPr>
          </a:p>
          <a:p>
            <a:pPr marL="14288"/>
            <a:r>
              <a:rPr lang="en-US" sz="2400" dirty="0">
                <a:solidFill>
                  <a:srgbClr val="0432FF"/>
                </a:solidFill>
                <a:latin typeface="Candara"/>
                <a:cs typeface="Candara"/>
              </a:rPr>
              <a:t>	</a:t>
            </a:r>
            <a:r>
              <a:rPr lang="el-GR" sz="2400" dirty="0">
                <a:solidFill>
                  <a:srgbClr val="0432FF"/>
                </a:solidFill>
                <a:latin typeface="Candara"/>
                <a:cs typeface="Candara"/>
              </a:rPr>
              <a:t>ρ</a:t>
            </a:r>
            <a:r>
              <a:rPr lang="en-US" sz="2400" dirty="0">
                <a:solidFill>
                  <a:srgbClr val="0432FF"/>
                </a:solidFill>
                <a:latin typeface="Candara"/>
                <a:cs typeface="Candara"/>
              </a:rPr>
              <a:t> = </a:t>
            </a:r>
            <a:r>
              <a:rPr lang="en-US" sz="2400" u="sng" dirty="0">
                <a:solidFill>
                  <a:srgbClr val="0432FF"/>
                </a:solidFill>
                <a:latin typeface="Candara"/>
                <a:cs typeface="Candara"/>
              </a:rPr>
              <a:t> m </a:t>
            </a:r>
            <a:r>
              <a:rPr lang="en-US" sz="2400" dirty="0">
                <a:solidFill>
                  <a:srgbClr val="0432FF"/>
                </a:solidFill>
                <a:latin typeface="Candara"/>
                <a:cs typeface="Candara"/>
              </a:rPr>
              <a:t>  </a:t>
            </a:r>
            <a:r>
              <a:rPr lang="en-US" sz="2400" dirty="0">
                <a:solidFill>
                  <a:srgbClr val="0432FF"/>
                </a:solidFill>
                <a:latin typeface="Candara"/>
                <a:cs typeface="Candara"/>
                <a:sym typeface="Wingdings" pitchFamily="2" charset="2"/>
              </a:rPr>
              <a:t>  </a:t>
            </a:r>
            <a:r>
              <a:rPr lang="el-GR" sz="2400" dirty="0">
                <a:solidFill>
                  <a:srgbClr val="0432FF"/>
                </a:solidFill>
                <a:latin typeface="Candara"/>
                <a:cs typeface="Candara"/>
                <a:sym typeface="Wingdings" pitchFamily="2" charset="2"/>
              </a:rPr>
              <a:t>(ρ)(</a:t>
            </a:r>
            <a:r>
              <a:rPr lang="en-US" sz="2400" dirty="0">
                <a:solidFill>
                  <a:srgbClr val="0432FF"/>
                </a:solidFill>
                <a:latin typeface="Candara"/>
                <a:cs typeface="Candara"/>
                <a:sym typeface="Wingdings" pitchFamily="2" charset="2"/>
              </a:rPr>
              <a:t>v) = </a:t>
            </a:r>
            <a:r>
              <a:rPr lang="en-US" sz="2400" u="sng" dirty="0">
                <a:solidFill>
                  <a:srgbClr val="0432FF"/>
                </a:solidFill>
                <a:latin typeface="Candara"/>
                <a:cs typeface="Candara"/>
                <a:sym typeface="Wingdings" pitchFamily="2" charset="2"/>
              </a:rPr>
              <a:t>(m)(v)</a:t>
            </a:r>
            <a:r>
              <a:rPr lang="en-US" sz="2400" dirty="0">
                <a:solidFill>
                  <a:srgbClr val="0432FF"/>
                </a:solidFill>
                <a:latin typeface="Candara"/>
                <a:cs typeface="Candara"/>
                <a:sym typeface="Wingdings" pitchFamily="2" charset="2"/>
              </a:rPr>
              <a:t>    (</a:t>
            </a:r>
            <a:r>
              <a:rPr lang="el-GR" sz="2400" dirty="0">
                <a:solidFill>
                  <a:srgbClr val="0432FF"/>
                </a:solidFill>
                <a:latin typeface="Candara"/>
                <a:cs typeface="Candara"/>
                <a:sym typeface="Wingdings" pitchFamily="2" charset="2"/>
              </a:rPr>
              <a:t>ρ</a:t>
            </a:r>
            <a:r>
              <a:rPr lang="en-US" sz="2400" dirty="0">
                <a:solidFill>
                  <a:srgbClr val="0432FF"/>
                </a:solidFill>
                <a:latin typeface="Candara"/>
                <a:cs typeface="Candara"/>
                <a:sym typeface="Wingdings" pitchFamily="2" charset="2"/>
              </a:rPr>
              <a:t>)(v) = m  = (536 g/mL)(0.5 mL) = 268 g</a:t>
            </a:r>
            <a:endParaRPr lang="en-US" sz="2400" u="sng" dirty="0">
              <a:solidFill>
                <a:srgbClr val="0432FF"/>
              </a:solidFill>
              <a:latin typeface="Candara"/>
              <a:cs typeface="Candara"/>
            </a:endParaRPr>
          </a:p>
          <a:p>
            <a:pPr marL="14288"/>
            <a:r>
              <a:rPr lang="en-US" sz="2400" dirty="0">
                <a:solidFill>
                  <a:srgbClr val="0432FF"/>
                </a:solidFill>
                <a:latin typeface="Candara"/>
                <a:cs typeface="Candara"/>
              </a:rPr>
              <a:t>    	        v        	              v</a:t>
            </a:r>
          </a:p>
        </p:txBody>
      </p:sp>
      <p:cxnSp>
        <p:nvCxnSpPr>
          <p:cNvPr id="3" name="Straight Connector 2">
            <a:extLst>
              <a:ext uri="{FF2B5EF4-FFF2-40B4-BE49-F238E27FC236}">
                <a16:creationId xmlns:a16="http://schemas.microsoft.com/office/drawing/2014/main" id="{F847CA16-461D-DF4A-B226-BD57740A3F0B}"/>
              </a:ext>
            </a:extLst>
          </p:cNvPr>
          <p:cNvCxnSpPr/>
          <p:nvPr/>
        </p:nvCxnSpPr>
        <p:spPr>
          <a:xfrm flipV="1">
            <a:off x="3887676" y="4421317"/>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34E4AA6-42D3-F144-A932-D5B8FBD654D6}"/>
              </a:ext>
            </a:extLst>
          </p:cNvPr>
          <p:cNvCxnSpPr/>
          <p:nvPr/>
        </p:nvCxnSpPr>
        <p:spPr>
          <a:xfrm flipV="1">
            <a:off x="4105034" y="4050370"/>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EC8A05-AA30-F944-BE0F-0B83CA741965}"/>
              </a:ext>
            </a:extLst>
          </p:cNvPr>
          <p:cNvCxnSpPr/>
          <p:nvPr/>
        </p:nvCxnSpPr>
        <p:spPr>
          <a:xfrm flipV="1">
            <a:off x="7583211" y="4050370"/>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8C6C2EF-29B8-F242-ABCC-D470F26844A9}"/>
              </a:ext>
            </a:extLst>
          </p:cNvPr>
          <p:cNvCxnSpPr/>
          <p:nvPr/>
        </p:nvCxnSpPr>
        <p:spPr>
          <a:xfrm flipV="1">
            <a:off x="8679768" y="4050370"/>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C52CF88-23E9-5441-B4AB-65DE030408A6}"/>
              </a:ext>
            </a:extLst>
          </p:cNvPr>
          <p:cNvSpPr txBox="1"/>
          <p:nvPr/>
        </p:nvSpPr>
        <p:spPr>
          <a:xfrm>
            <a:off x="262653" y="4997824"/>
            <a:ext cx="11497895" cy="1200329"/>
          </a:xfrm>
          <a:prstGeom prst="rect">
            <a:avLst/>
          </a:prstGeom>
          <a:noFill/>
        </p:spPr>
        <p:txBody>
          <a:bodyPr wrap="square" rtlCol="0">
            <a:spAutoFit/>
          </a:bodyPr>
          <a:lstStyle/>
          <a:p>
            <a:pPr marL="14288"/>
            <a:r>
              <a:rPr lang="en-US" sz="2400" dirty="0">
                <a:solidFill>
                  <a:srgbClr val="0432FF"/>
                </a:solidFill>
                <a:latin typeface="Candara"/>
                <a:cs typeface="Candara"/>
              </a:rPr>
              <a:t>Finally, calculate the volume (v) given a density (</a:t>
            </a:r>
            <a:r>
              <a:rPr lang="el-GR" sz="2400" dirty="0">
                <a:solidFill>
                  <a:srgbClr val="0432FF"/>
                </a:solidFill>
                <a:latin typeface="Candara"/>
                <a:cs typeface="Candara"/>
              </a:rPr>
              <a:t>ρ</a:t>
            </a:r>
            <a:r>
              <a:rPr lang="en-US" sz="2400" dirty="0">
                <a:solidFill>
                  <a:srgbClr val="0432FF"/>
                </a:solidFill>
                <a:latin typeface="Candara"/>
                <a:cs typeface="Candara"/>
              </a:rPr>
              <a:t>) of 536 g/mL and mass (m) of 268 g. 	</a:t>
            </a:r>
            <a:r>
              <a:rPr lang="el-GR" sz="2400" dirty="0">
                <a:solidFill>
                  <a:srgbClr val="0432FF"/>
                </a:solidFill>
                <a:latin typeface="Candara"/>
                <a:cs typeface="Candara"/>
              </a:rPr>
              <a:t>ρ</a:t>
            </a:r>
            <a:r>
              <a:rPr lang="en-US" sz="2400" dirty="0">
                <a:solidFill>
                  <a:srgbClr val="0432FF"/>
                </a:solidFill>
                <a:latin typeface="Candara"/>
                <a:cs typeface="Candara"/>
              </a:rPr>
              <a:t> = </a:t>
            </a:r>
            <a:r>
              <a:rPr lang="en-US" sz="2400" u="sng" dirty="0">
                <a:solidFill>
                  <a:srgbClr val="0432FF"/>
                </a:solidFill>
                <a:latin typeface="Candara"/>
                <a:cs typeface="Candara"/>
              </a:rPr>
              <a:t> m </a:t>
            </a:r>
            <a:r>
              <a:rPr lang="en-US" sz="2400" dirty="0">
                <a:solidFill>
                  <a:srgbClr val="0432FF"/>
                </a:solidFill>
                <a:latin typeface="Candara"/>
                <a:cs typeface="Candara"/>
              </a:rPr>
              <a:t>  </a:t>
            </a:r>
            <a:r>
              <a:rPr lang="en-US" sz="2400" dirty="0">
                <a:solidFill>
                  <a:srgbClr val="0432FF"/>
                </a:solidFill>
                <a:latin typeface="Candara"/>
                <a:cs typeface="Candara"/>
                <a:sym typeface="Wingdings" pitchFamily="2" charset="2"/>
              </a:rPr>
              <a:t>  </a:t>
            </a:r>
            <a:r>
              <a:rPr lang="el-GR" sz="2400" dirty="0">
                <a:solidFill>
                  <a:srgbClr val="0432FF"/>
                </a:solidFill>
                <a:latin typeface="Candara"/>
                <a:cs typeface="Candara"/>
                <a:sym typeface="Wingdings" pitchFamily="2" charset="2"/>
              </a:rPr>
              <a:t>(ρ)(</a:t>
            </a:r>
            <a:r>
              <a:rPr lang="en-US" sz="2400" dirty="0">
                <a:solidFill>
                  <a:srgbClr val="0432FF"/>
                </a:solidFill>
                <a:latin typeface="Candara"/>
                <a:cs typeface="Candara"/>
                <a:sym typeface="Wingdings" pitchFamily="2" charset="2"/>
              </a:rPr>
              <a:t>v) = </a:t>
            </a:r>
            <a:r>
              <a:rPr lang="en-US" sz="2400" u="sng" dirty="0">
                <a:solidFill>
                  <a:srgbClr val="0432FF"/>
                </a:solidFill>
                <a:latin typeface="Candara"/>
                <a:cs typeface="Candara"/>
                <a:sym typeface="Wingdings" pitchFamily="2" charset="2"/>
              </a:rPr>
              <a:t>(m)(v)</a:t>
            </a:r>
            <a:r>
              <a:rPr lang="en-US" sz="2400" dirty="0">
                <a:solidFill>
                  <a:srgbClr val="0432FF"/>
                </a:solidFill>
                <a:latin typeface="Candara"/>
                <a:cs typeface="Candara"/>
                <a:sym typeface="Wingdings" pitchFamily="2" charset="2"/>
              </a:rPr>
              <a:t>    </a:t>
            </a:r>
            <a:r>
              <a:rPr lang="en-US" sz="2400" u="sng" dirty="0">
                <a:solidFill>
                  <a:srgbClr val="0432FF"/>
                </a:solidFill>
                <a:latin typeface="Candara"/>
                <a:cs typeface="Candara"/>
                <a:sym typeface="Wingdings" pitchFamily="2" charset="2"/>
              </a:rPr>
              <a:t>(</a:t>
            </a:r>
            <a:r>
              <a:rPr lang="el-GR" sz="2400" u="sng" dirty="0">
                <a:solidFill>
                  <a:srgbClr val="0432FF"/>
                </a:solidFill>
                <a:latin typeface="Candara"/>
                <a:cs typeface="Candara"/>
                <a:sym typeface="Wingdings" pitchFamily="2" charset="2"/>
              </a:rPr>
              <a:t>ρ</a:t>
            </a:r>
            <a:r>
              <a:rPr lang="en-US" sz="2400" u="sng" dirty="0">
                <a:solidFill>
                  <a:srgbClr val="0432FF"/>
                </a:solidFill>
                <a:latin typeface="Candara"/>
                <a:cs typeface="Candara"/>
                <a:sym typeface="Wingdings" pitchFamily="2" charset="2"/>
              </a:rPr>
              <a:t>)(v) </a:t>
            </a:r>
            <a:r>
              <a:rPr lang="en-US" sz="2400" dirty="0">
                <a:solidFill>
                  <a:srgbClr val="0432FF"/>
                </a:solidFill>
                <a:latin typeface="Candara"/>
                <a:cs typeface="Candara"/>
                <a:sym typeface="Wingdings" pitchFamily="2" charset="2"/>
              </a:rPr>
              <a:t>= </a:t>
            </a:r>
            <a:r>
              <a:rPr lang="en-US" sz="2400" u="sng" dirty="0">
                <a:solidFill>
                  <a:srgbClr val="0432FF"/>
                </a:solidFill>
                <a:latin typeface="Candara"/>
                <a:cs typeface="Candara"/>
                <a:sym typeface="Wingdings" pitchFamily="2" charset="2"/>
              </a:rPr>
              <a:t>m</a:t>
            </a:r>
            <a:r>
              <a:rPr lang="en-US" sz="2400" dirty="0">
                <a:solidFill>
                  <a:srgbClr val="0432FF"/>
                </a:solidFill>
                <a:latin typeface="Candara"/>
                <a:cs typeface="Candara"/>
                <a:sym typeface="Wingdings" pitchFamily="2" charset="2"/>
              </a:rPr>
              <a:t>  </a:t>
            </a:r>
            <a:r>
              <a:rPr lang="el-GR" sz="2400" dirty="0">
                <a:solidFill>
                  <a:srgbClr val="0432FF"/>
                </a:solidFill>
                <a:latin typeface="Candara"/>
                <a:cs typeface="Candara"/>
                <a:sym typeface="Wingdings" pitchFamily="2" charset="2"/>
              </a:rPr>
              <a:t>  </a:t>
            </a:r>
            <a:r>
              <a:rPr lang="en-US" sz="2400" dirty="0">
                <a:solidFill>
                  <a:srgbClr val="0432FF"/>
                </a:solidFill>
                <a:latin typeface="Candara"/>
                <a:cs typeface="Candara"/>
                <a:sym typeface="Wingdings" pitchFamily="2" charset="2"/>
              </a:rPr>
              <a:t>v = </a:t>
            </a:r>
            <a:r>
              <a:rPr lang="en-US" sz="2400" u="sng" dirty="0">
                <a:solidFill>
                  <a:srgbClr val="0432FF"/>
                </a:solidFill>
                <a:latin typeface="Candara"/>
                <a:cs typeface="Candara"/>
                <a:sym typeface="Wingdings" pitchFamily="2" charset="2"/>
              </a:rPr>
              <a:t>m</a:t>
            </a:r>
            <a:r>
              <a:rPr lang="en-US" sz="2400" dirty="0">
                <a:solidFill>
                  <a:srgbClr val="0432FF"/>
                </a:solidFill>
                <a:latin typeface="Candara"/>
                <a:cs typeface="Candara"/>
                <a:sym typeface="Wingdings" pitchFamily="2" charset="2"/>
              </a:rPr>
              <a:t> </a:t>
            </a:r>
            <a:r>
              <a:rPr lang="el-GR" sz="2400" dirty="0">
                <a:solidFill>
                  <a:srgbClr val="0432FF"/>
                </a:solidFill>
                <a:latin typeface="Candara"/>
                <a:cs typeface="Candara"/>
                <a:sym typeface="Wingdings" pitchFamily="2" charset="2"/>
              </a:rPr>
              <a:t>= </a:t>
            </a:r>
            <a:r>
              <a:rPr lang="el-GR" sz="2400" u="sng" dirty="0">
                <a:solidFill>
                  <a:srgbClr val="0432FF"/>
                </a:solidFill>
                <a:latin typeface="Candara"/>
                <a:cs typeface="Candara"/>
                <a:sym typeface="Wingdings" pitchFamily="2" charset="2"/>
              </a:rPr>
              <a:t>268 </a:t>
            </a:r>
            <a:r>
              <a:rPr lang="en-US" sz="2400" u="sng" dirty="0">
                <a:solidFill>
                  <a:srgbClr val="0432FF"/>
                </a:solidFill>
                <a:latin typeface="Candara"/>
                <a:cs typeface="Candara"/>
                <a:sym typeface="Wingdings" pitchFamily="2" charset="2"/>
              </a:rPr>
              <a:t>g  </a:t>
            </a:r>
            <a:r>
              <a:rPr lang="en-US" sz="2400" dirty="0">
                <a:solidFill>
                  <a:srgbClr val="0432FF"/>
                </a:solidFill>
                <a:latin typeface="Candara"/>
                <a:cs typeface="Candara"/>
                <a:sym typeface="Wingdings" pitchFamily="2" charset="2"/>
              </a:rPr>
              <a:t>=   0.5 mL</a:t>
            </a:r>
            <a:endParaRPr lang="en-US" sz="2400" u="sng" dirty="0">
              <a:solidFill>
                <a:srgbClr val="0432FF"/>
              </a:solidFill>
              <a:latin typeface="Candara"/>
              <a:cs typeface="Candara"/>
            </a:endParaRPr>
          </a:p>
          <a:p>
            <a:pPr marL="14288"/>
            <a:r>
              <a:rPr lang="en-US" sz="2400" dirty="0">
                <a:solidFill>
                  <a:srgbClr val="0432FF"/>
                </a:solidFill>
                <a:latin typeface="Candara"/>
                <a:cs typeface="Candara"/>
              </a:rPr>
              <a:t>    	        v        	               v 	       </a:t>
            </a:r>
            <a:r>
              <a:rPr lang="el-GR" sz="2400" dirty="0">
                <a:solidFill>
                  <a:srgbClr val="0432FF"/>
                </a:solidFill>
                <a:latin typeface="Candara"/>
                <a:cs typeface="Candara"/>
              </a:rPr>
              <a:t>ρ</a:t>
            </a:r>
            <a:r>
              <a:rPr lang="en-US" sz="2400" dirty="0">
                <a:solidFill>
                  <a:srgbClr val="0432FF"/>
                </a:solidFill>
                <a:latin typeface="Candara"/>
                <a:cs typeface="Candara"/>
              </a:rPr>
              <a:t>	    </a:t>
            </a:r>
            <a:r>
              <a:rPr lang="el-GR" sz="2400" dirty="0">
                <a:solidFill>
                  <a:srgbClr val="0432FF"/>
                </a:solidFill>
                <a:latin typeface="Candara"/>
                <a:cs typeface="Candara"/>
              </a:rPr>
              <a:t> ρ	          ρ</a:t>
            </a:r>
            <a:r>
              <a:rPr lang="en-US" sz="2400" dirty="0">
                <a:solidFill>
                  <a:srgbClr val="0432FF"/>
                </a:solidFill>
                <a:latin typeface="Candara"/>
                <a:cs typeface="Candara"/>
              </a:rPr>
              <a:t>	    </a:t>
            </a:r>
            <a:r>
              <a:rPr lang="en-US" sz="2400" dirty="0">
                <a:solidFill>
                  <a:srgbClr val="0432FF"/>
                </a:solidFill>
                <a:latin typeface="Candara"/>
                <a:cs typeface="Candara"/>
                <a:sym typeface="Wingdings" pitchFamily="2" charset="2"/>
              </a:rPr>
              <a:t>536 g/mL</a:t>
            </a:r>
            <a:endParaRPr lang="en-US" sz="2400" dirty="0">
              <a:solidFill>
                <a:srgbClr val="0432FF"/>
              </a:solidFill>
              <a:latin typeface="Candara"/>
              <a:cs typeface="Candara"/>
            </a:endParaRPr>
          </a:p>
        </p:txBody>
      </p:sp>
      <p:cxnSp>
        <p:nvCxnSpPr>
          <p:cNvPr id="17" name="Straight Connector 16">
            <a:extLst>
              <a:ext uri="{FF2B5EF4-FFF2-40B4-BE49-F238E27FC236}">
                <a16:creationId xmlns:a16="http://schemas.microsoft.com/office/drawing/2014/main" id="{3D85C7CF-2317-2146-BD78-EA961741025C}"/>
              </a:ext>
            </a:extLst>
          </p:cNvPr>
          <p:cNvCxnSpPr/>
          <p:nvPr/>
        </p:nvCxnSpPr>
        <p:spPr>
          <a:xfrm flipV="1">
            <a:off x="3985796" y="5840255"/>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6511FA7-9444-AA4A-949A-FDA7406C1151}"/>
              </a:ext>
            </a:extLst>
          </p:cNvPr>
          <p:cNvCxnSpPr/>
          <p:nvPr/>
        </p:nvCxnSpPr>
        <p:spPr>
          <a:xfrm flipV="1">
            <a:off x="4133881" y="5469308"/>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EFE3AE-1FC5-244D-BF1F-1E10BAF4DDDF}"/>
              </a:ext>
            </a:extLst>
          </p:cNvPr>
          <p:cNvCxnSpPr/>
          <p:nvPr/>
        </p:nvCxnSpPr>
        <p:spPr>
          <a:xfrm flipV="1">
            <a:off x="5069530" y="5504920"/>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7C4DCFA-5745-FC45-95BA-A1E099B15E35}"/>
              </a:ext>
            </a:extLst>
          </p:cNvPr>
          <p:cNvCxnSpPr/>
          <p:nvPr/>
        </p:nvCxnSpPr>
        <p:spPr>
          <a:xfrm flipV="1">
            <a:off x="5205129" y="5854732"/>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335D71A-967E-B449-B986-E4CB7B9D62C1}"/>
              </a:ext>
            </a:extLst>
          </p:cNvPr>
          <p:cNvCxnSpPr/>
          <p:nvPr/>
        </p:nvCxnSpPr>
        <p:spPr>
          <a:xfrm flipV="1">
            <a:off x="8381655" y="5840255"/>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5CBE28A-0A00-6948-B3B8-A700EBFD3B0F}"/>
              </a:ext>
            </a:extLst>
          </p:cNvPr>
          <p:cNvCxnSpPr/>
          <p:nvPr/>
        </p:nvCxnSpPr>
        <p:spPr>
          <a:xfrm flipV="1">
            <a:off x="8381654" y="5472686"/>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C769A04-A799-2F45-B44C-483A016CC02D}"/>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spTree>
    <p:extLst>
      <p:ext uri="{BB962C8B-B14F-4D97-AF65-F5344CB8AC3E}">
        <p14:creationId xmlns:p14="http://schemas.microsoft.com/office/powerpoint/2010/main" val="925236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 y="-1"/>
            <a:ext cx="11497896" cy="69499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rgbClr val="0432FF"/>
              </a:solidFill>
              <a:latin typeface="Calibri"/>
            </a:endParaRPr>
          </a:p>
        </p:txBody>
      </p:sp>
      <p:sp>
        <p:nvSpPr>
          <p:cNvPr id="5" name="TextBox 4"/>
          <p:cNvSpPr txBox="1"/>
          <p:nvPr/>
        </p:nvSpPr>
        <p:spPr>
          <a:xfrm>
            <a:off x="245070" y="-169"/>
            <a:ext cx="1641411" cy="646331"/>
          </a:xfrm>
          <a:prstGeom prst="rect">
            <a:avLst/>
          </a:prstGeom>
          <a:noFill/>
        </p:spPr>
        <p:txBody>
          <a:bodyPr wrap="none" rtlCol="0">
            <a:spAutoFit/>
          </a:bodyPr>
          <a:lstStyle/>
          <a:p>
            <a:r>
              <a:rPr lang="en-US" sz="3600" b="1" dirty="0">
                <a:solidFill>
                  <a:srgbClr val="0432FF"/>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6" y="-2506"/>
            <a:ext cx="697500" cy="697500"/>
          </a:xfrm>
          <a:prstGeom prst="rect">
            <a:avLst/>
          </a:prstGeom>
        </p:spPr>
      </p:pic>
      <p:sp>
        <p:nvSpPr>
          <p:cNvPr id="10" name="TextBox 9">
            <a:extLst>
              <a:ext uri="{FF2B5EF4-FFF2-40B4-BE49-F238E27FC236}">
                <a16:creationId xmlns:a16="http://schemas.microsoft.com/office/drawing/2014/main" id="{C099E47C-5A42-2442-9E9C-2286B285AE94}"/>
              </a:ext>
            </a:extLst>
          </p:cNvPr>
          <p:cNvSpPr txBox="1"/>
          <p:nvPr/>
        </p:nvSpPr>
        <p:spPr>
          <a:xfrm>
            <a:off x="245069" y="755257"/>
            <a:ext cx="11251712" cy="4154984"/>
          </a:xfrm>
          <a:prstGeom prst="rect">
            <a:avLst/>
          </a:prstGeom>
          <a:noFill/>
        </p:spPr>
        <p:txBody>
          <a:bodyPr wrap="square" rtlCol="0">
            <a:spAutoFit/>
          </a:bodyPr>
          <a:lstStyle/>
          <a:p>
            <a:pPr marL="14288"/>
            <a:r>
              <a:rPr lang="en-US" sz="2400" dirty="0">
                <a:latin typeface="Candara"/>
                <a:cs typeface="Candara"/>
              </a:rPr>
              <a:t>The speed of sound (</a:t>
            </a:r>
            <a:r>
              <a:rPr lang="en-US" sz="2400" i="1" dirty="0">
                <a:latin typeface="Candara"/>
                <a:cs typeface="Candara"/>
              </a:rPr>
              <a:t>v</a:t>
            </a:r>
            <a:r>
              <a:rPr lang="en-US" sz="2400" dirty="0">
                <a:latin typeface="Candara"/>
                <a:cs typeface="Candara"/>
              </a:rPr>
              <a:t>) is equal to the product of its frequency (</a:t>
            </a:r>
            <a:r>
              <a:rPr lang="en-US" sz="2400" i="1" dirty="0">
                <a:latin typeface="Candara"/>
                <a:cs typeface="Candara"/>
              </a:rPr>
              <a:t>f</a:t>
            </a:r>
            <a:r>
              <a:rPr lang="en-US" sz="2400" dirty="0">
                <a:latin typeface="Candara"/>
                <a:cs typeface="Candara"/>
              </a:rPr>
              <a:t>) and wavelength (</a:t>
            </a:r>
            <a:r>
              <a:rPr lang="el-GR" sz="2400" dirty="0">
                <a:latin typeface="Candara"/>
                <a:cs typeface="Candara"/>
              </a:rPr>
              <a:t>λ</a:t>
            </a:r>
            <a:r>
              <a:rPr lang="en-US" sz="2400" dirty="0">
                <a:latin typeface="Candara"/>
                <a:cs typeface="Candara"/>
              </a:rPr>
              <a:t>). Use and rearrange the formula </a:t>
            </a:r>
            <a:r>
              <a:rPr lang="en-US" sz="2400" i="1" dirty="0">
                <a:latin typeface="Candara"/>
                <a:cs typeface="Candara"/>
              </a:rPr>
              <a:t>v = (f</a:t>
            </a:r>
            <a:r>
              <a:rPr lang="en-US" sz="2400" dirty="0">
                <a:latin typeface="Candara"/>
                <a:cs typeface="Candara"/>
              </a:rPr>
              <a:t>)(</a:t>
            </a:r>
            <a:r>
              <a:rPr lang="el-GR" sz="2400" dirty="0">
                <a:latin typeface="Candara"/>
                <a:cs typeface="Candara"/>
              </a:rPr>
              <a:t>λ</a:t>
            </a:r>
            <a:r>
              <a:rPr lang="en-US" sz="2400" dirty="0">
                <a:latin typeface="Candara"/>
                <a:cs typeface="Candara"/>
              </a:rPr>
              <a:t>) for these problems.</a:t>
            </a:r>
            <a:br>
              <a:rPr lang="en-US" sz="2400" dirty="0">
                <a:latin typeface="Candara"/>
                <a:cs typeface="Candara"/>
              </a:rPr>
            </a:br>
            <a:endParaRPr lang="en-US" sz="2400" dirty="0">
              <a:latin typeface="Candara"/>
              <a:cs typeface="Candara"/>
            </a:endParaRPr>
          </a:p>
          <a:p>
            <a:pPr marL="14288"/>
            <a:r>
              <a:rPr lang="en-US" sz="2400" dirty="0">
                <a:latin typeface="Candara"/>
                <a:cs typeface="Candara"/>
              </a:rPr>
              <a:t>(a) Calculate </a:t>
            </a:r>
            <a:r>
              <a:rPr lang="en-US" sz="2400" i="1" dirty="0">
                <a:latin typeface="Candara"/>
                <a:cs typeface="Candara"/>
              </a:rPr>
              <a:t>v </a:t>
            </a:r>
            <a:r>
              <a:rPr lang="en-US" sz="2400" dirty="0">
                <a:latin typeface="Candara"/>
                <a:cs typeface="Candara"/>
              </a:rPr>
              <a:t>(m/s) when </a:t>
            </a:r>
            <a:r>
              <a:rPr lang="en-US" sz="2400" i="1" dirty="0">
                <a:latin typeface="Candara"/>
                <a:cs typeface="Candara"/>
              </a:rPr>
              <a:t>f</a:t>
            </a:r>
            <a:r>
              <a:rPr lang="en-US" sz="2400" dirty="0">
                <a:latin typeface="Candara"/>
                <a:cs typeface="Candara"/>
              </a:rPr>
              <a:t> = 3 1/s and </a:t>
            </a:r>
            <a:r>
              <a:rPr lang="el-GR" sz="2400" dirty="0">
                <a:latin typeface="Candara"/>
                <a:cs typeface="Candara"/>
              </a:rPr>
              <a:t>λ</a:t>
            </a:r>
            <a:r>
              <a:rPr lang="en-US" sz="2400" dirty="0">
                <a:latin typeface="Candara"/>
                <a:cs typeface="Candara"/>
              </a:rPr>
              <a:t> = 9 m.</a:t>
            </a:r>
          </a:p>
          <a:p>
            <a:pPr marL="14288"/>
            <a:endParaRPr lang="en-US" sz="2400" dirty="0">
              <a:latin typeface="Candara"/>
              <a:cs typeface="Candara"/>
            </a:endParaRPr>
          </a:p>
          <a:p>
            <a:pPr marL="14288"/>
            <a:endParaRPr lang="en-US" sz="2400" dirty="0">
              <a:latin typeface="Candara"/>
              <a:cs typeface="Candara"/>
            </a:endParaRPr>
          </a:p>
          <a:p>
            <a:pPr marL="14288"/>
            <a:r>
              <a:rPr lang="en-US" sz="2400" dirty="0">
                <a:latin typeface="Candara"/>
                <a:cs typeface="Candara"/>
              </a:rPr>
              <a:t>(b) Calculate </a:t>
            </a:r>
            <a:r>
              <a:rPr lang="en-US" sz="2400" i="1" dirty="0">
                <a:latin typeface="Candara"/>
                <a:cs typeface="Candara"/>
              </a:rPr>
              <a:t>f </a:t>
            </a:r>
            <a:r>
              <a:rPr lang="en-US" sz="2400" dirty="0">
                <a:latin typeface="Candara"/>
                <a:cs typeface="Candara"/>
              </a:rPr>
              <a:t>(1/s) when </a:t>
            </a:r>
            <a:r>
              <a:rPr lang="en-US" sz="2400" i="1" dirty="0">
                <a:latin typeface="Candara"/>
                <a:cs typeface="Candara"/>
              </a:rPr>
              <a:t>v</a:t>
            </a:r>
            <a:r>
              <a:rPr lang="en-US" sz="2400" dirty="0">
                <a:latin typeface="Candara"/>
                <a:cs typeface="Candara"/>
              </a:rPr>
              <a:t> = 40 m/s and </a:t>
            </a:r>
            <a:r>
              <a:rPr lang="el-GR" sz="2400" dirty="0">
                <a:latin typeface="Candara"/>
                <a:cs typeface="Candara"/>
              </a:rPr>
              <a:t>λ</a:t>
            </a:r>
            <a:r>
              <a:rPr lang="en-US" sz="2400" dirty="0">
                <a:latin typeface="Candara"/>
                <a:cs typeface="Candara"/>
              </a:rPr>
              <a:t> = 5 m</a:t>
            </a:r>
            <a:r>
              <a:rPr lang="el-GR" sz="2400" dirty="0">
                <a:latin typeface="Candara"/>
                <a:cs typeface="Candara"/>
              </a:rPr>
              <a:t>.</a:t>
            </a:r>
          </a:p>
          <a:p>
            <a:pPr marL="14288"/>
            <a:endParaRPr lang="en-US" sz="2400" dirty="0">
              <a:latin typeface="Candara"/>
              <a:cs typeface="Candara"/>
            </a:endParaRPr>
          </a:p>
          <a:p>
            <a:pPr marL="14288"/>
            <a:endParaRPr lang="el-GR" sz="2400" dirty="0">
              <a:latin typeface="Candara"/>
              <a:cs typeface="Candara"/>
            </a:endParaRPr>
          </a:p>
          <a:p>
            <a:pPr marL="14288"/>
            <a:endParaRPr lang="en-US" sz="2400" dirty="0">
              <a:latin typeface="Candara"/>
              <a:cs typeface="Candara"/>
            </a:endParaRPr>
          </a:p>
          <a:p>
            <a:pPr marL="14288"/>
            <a:r>
              <a:rPr lang="el-GR" sz="2400" dirty="0">
                <a:latin typeface="Candara"/>
                <a:cs typeface="Candara"/>
              </a:rPr>
              <a:t>(</a:t>
            </a:r>
            <a:r>
              <a:rPr lang="en-US" sz="2400" dirty="0">
                <a:latin typeface="Candara"/>
                <a:cs typeface="Candara"/>
              </a:rPr>
              <a:t>c) Calculate </a:t>
            </a:r>
            <a:r>
              <a:rPr lang="el-GR" sz="2400" dirty="0">
                <a:latin typeface="Candara"/>
                <a:cs typeface="Candara"/>
              </a:rPr>
              <a:t>λ</a:t>
            </a:r>
            <a:r>
              <a:rPr lang="en-US" sz="2400" dirty="0">
                <a:latin typeface="Candara"/>
                <a:cs typeface="Candara"/>
              </a:rPr>
              <a:t> when </a:t>
            </a:r>
            <a:r>
              <a:rPr lang="en-US" sz="2400" i="1" dirty="0">
                <a:latin typeface="Candara"/>
                <a:cs typeface="Candara"/>
              </a:rPr>
              <a:t>v</a:t>
            </a:r>
            <a:r>
              <a:rPr lang="en-US" sz="2400" dirty="0">
                <a:latin typeface="Candara"/>
                <a:cs typeface="Candara"/>
              </a:rPr>
              <a:t> = 60 (m/s) and 𝑓 = 3 (1/s).</a:t>
            </a:r>
          </a:p>
        </p:txBody>
      </p:sp>
      <p:cxnSp>
        <p:nvCxnSpPr>
          <p:cNvPr id="17" name="Straight Connector 16">
            <a:extLst>
              <a:ext uri="{FF2B5EF4-FFF2-40B4-BE49-F238E27FC236}">
                <a16:creationId xmlns:a16="http://schemas.microsoft.com/office/drawing/2014/main" id="{3D85C7CF-2317-2146-BD78-EA961741025C}"/>
              </a:ext>
            </a:extLst>
          </p:cNvPr>
          <p:cNvCxnSpPr/>
          <p:nvPr/>
        </p:nvCxnSpPr>
        <p:spPr>
          <a:xfrm flipV="1">
            <a:off x="3485214" y="3929589"/>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6511FA7-9444-AA4A-949A-FDA7406C1151}"/>
              </a:ext>
            </a:extLst>
          </p:cNvPr>
          <p:cNvCxnSpPr/>
          <p:nvPr/>
        </p:nvCxnSpPr>
        <p:spPr>
          <a:xfrm flipV="1">
            <a:off x="3485214" y="3598721"/>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EFE3AE-1FC5-244D-BF1F-1E10BAF4DDDF}"/>
              </a:ext>
            </a:extLst>
          </p:cNvPr>
          <p:cNvCxnSpPr/>
          <p:nvPr/>
        </p:nvCxnSpPr>
        <p:spPr>
          <a:xfrm flipV="1">
            <a:off x="5870925" y="3959546"/>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7C4DCFA-5745-FC45-95BA-A1E099B15E35}"/>
              </a:ext>
            </a:extLst>
          </p:cNvPr>
          <p:cNvCxnSpPr/>
          <p:nvPr/>
        </p:nvCxnSpPr>
        <p:spPr>
          <a:xfrm flipV="1">
            <a:off x="5764004" y="3578417"/>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335D71A-967E-B449-B986-E4CB7B9D62C1}"/>
              </a:ext>
            </a:extLst>
          </p:cNvPr>
          <p:cNvCxnSpPr/>
          <p:nvPr/>
        </p:nvCxnSpPr>
        <p:spPr>
          <a:xfrm flipV="1">
            <a:off x="3460790" y="5421872"/>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5CBE28A-0A00-6948-B3B8-A700EBFD3B0F}"/>
              </a:ext>
            </a:extLst>
          </p:cNvPr>
          <p:cNvCxnSpPr/>
          <p:nvPr/>
        </p:nvCxnSpPr>
        <p:spPr>
          <a:xfrm flipV="1">
            <a:off x="3282846" y="5042008"/>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25D57F0-2DCD-964B-8035-CCD954A57CBE}"/>
              </a:ext>
            </a:extLst>
          </p:cNvPr>
          <p:cNvSpPr txBox="1"/>
          <p:nvPr/>
        </p:nvSpPr>
        <p:spPr>
          <a:xfrm>
            <a:off x="1117346" y="2366748"/>
            <a:ext cx="4025461" cy="461665"/>
          </a:xfrm>
          <a:prstGeom prst="rect">
            <a:avLst/>
          </a:prstGeom>
          <a:noFill/>
        </p:spPr>
        <p:txBody>
          <a:bodyPr wrap="none" rtlCol="0">
            <a:spAutoFit/>
          </a:bodyPr>
          <a:lstStyle/>
          <a:p>
            <a:r>
              <a:rPr lang="en-US" sz="2400" i="1" dirty="0">
                <a:solidFill>
                  <a:srgbClr val="0432FF"/>
                </a:solidFill>
                <a:latin typeface="Candara" panose="020E0502030303020204" pitchFamily="34" charset="0"/>
              </a:rPr>
              <a:t>v</a:t>
            </a:r>
            <a:r>
              <a:rPr lang="en-US" sz="2400" dirty="0">
                <a:solidFill>
                  <a:srgbClr val="0432FF"/>
                </a:solidFill>
                <a:latin typeface="Candara" panose="020E0502030303020204" pitchFamily="34" charset="0"/>
              </a:rPr>
              <a:t> = (</a:t>
            </a:r>
            <a:r>
              <a:rPr lang="en-US" sz="2400" i="1" dirty="0">
                <a:solidFill>
                  <a:srgbClr val="0432FF"/>
                </a:solidFill>
                <a:latin typeface="Candara" panose="020E0502030303020204" pitchFamily="34" charset="0"/>
              </a:rPr>
              <a:t>f</a:t>
            </a:r>
            <a:r>
              <a:rPr lang="en-US" sz="2400" dirty="0">
                <a:solidFill>
                  <a:srgbClr val="0432FF"/>
                </a:solidFill>
                <a:latin typeface="Candara" panose="020E0502030303020204" pitchFamily="34" charset="0"/>
              </a:rPr>
              <a:t>)(</a:t>
            </a:r>
            <a:r>
              <a:rPr lang="el-GR" sz="2400" dirty="0">
                <a:solidFill>
                  <a:srgbClr val="0432FF"/>
                </a:solidFill>
                <a:latin typeface="Candara" panose="020E0502030303020204" pitchFamily="34" charset="0"/>
              </a:rPr>
              <a:t>λ</a:t>
            </a:r>
            <a:r>
              <a:rPr lang="en-US" sz="2400" dirty="0">
                <a:solidFill>
                  <a:srgbClr val="0432FF"/>
                </a:solidFill>
                <a:latin typeface="Candara" panose="020E0502030303020204" pitchFamily="34" charset="0"/>
              </a:rPr>
              <a:t>) = 3 1/s * 9 m = 27 m/s</a:t>
            </a:r>
          </a:p>
        </p:txBody>
      </p:sp>
      <p:sp>
        <p:nvSpPr>
          <p:cNvPr id="23" name="TextBox 22">
            <a:extLst>
              <a:ext uri="{FF2B5EF4-FFF2-40B4-BE49-F238E27FC236}">
                <a16:creationId xmlns:a16="http://schemas.microsoft.com/office/drawing/2014/main" id="{6AAE352D-4C5F-184F-ABE6-D7B1B1C1AFF7}"/>
              </a:ext>
            </a:extLst>
          </p:cNvPr>
          <p:cNvSpPr txBox="1"/>
          <p:nvPr/>
        </p:nvSpPr>
        <p:spPr>
          <a:xfrm>
            <a:off x="1065774" y="3475347"/>
            <a:ext cx="9186589" cy="830997"/>
          </a:xfrm>
          <a:prstGeom prst="rect">
            <a:avLst/>
          </a:prstGeom>
          <a:noFill/>
        </p:spPr>
        <p:txBody>
          <a:bodyPr wrap="square" rtlCol="0">
            <a:spAutoFit/>
          </a:bodyPr>
          <a:lstStyle/>
          <a:p>
            <a:r>
              <a:rPr lang="en-US" sz="2400" i="1" dirty="0">
                <a:solidFill>
                  <a:srgbClr val="0432FF"/>
                </a:solidFill>
                <a:latin typeface="Candara" panose="020E0502030303020204" pitchFamily="34" charset="0"/>
              </a:rPr>
              <a:t>v</a:t>
            </a:r>
            <a:r>
              <a:rPr lang="en-US" sz="2400" dirty="0">
                <a:solidFill>
                  <a:srgbClr val="0432FF"/>
                </a:solidFill>
                <a:latin typeface="Candara" panose="020E0502030303020204" pitchFamily="34" charset="0"/>
              </a:rPr>
              <a:t> = (</a:t>
            </a:r>
            <a:r>
              <a:rPr lang="en-US" sz="2400" i="1" dirty="0">
                <a:solidFill>
                  <a:srgbClr val="0432FF"/>
                </a:solidFill>
                <a:latin typeface="Candara" panose="020E0502030303020204" pitchFamily="34" charset="0"/>
              </a:rPr>
              <a:t>f</a:t>
            </a:r>
            <a:r>
              <a:rPr lang="en-US" sz="2400" dirty="0">
                <a:solidFill>
                  <a:srgbClr val="0432FF"/>
                </a:solidFill>
                <a:latin typeface="Candara" panose="020E0502030303020204" pitchFamily="34" charset="0"/>
              </a:rPr>
              <a:t>)(</a:t>
            </a:r>
            <a:r>
              <a:rPr lang="el-GR" sz="2400" dirty="0">
                <a:solidFill>
                  <a:srgbClr val="0432FF"/>
                </a:solidFill>
                <a:latin typeface="Candara" panose="020E0502030303020204" pitchFamily="34" charset="0"/>
              </a:rPr>
              <a:t>λ</a:t>
            </a:r>
            <a:r>
              <a:rPr lang="en-US" sz="2400" dirty="0">
                <a:solidFill>
                  <a:srgbClr val="0432FF"/>
                </a:solidFill>
                <a:latin typeface="Candara" panose="020E0502030303020204" pitchFamily="34" charset="0"/>
              </a:rPr>
              <a:t>)  </a:t>
            </a:r>
            <a:r>
              <a:rPr lang="en-US" sz="2400" dirty="0">
                <a:solidFill>
                  <a:srgbClr val="0432FF"/>
                </a:solidFill>
                <a:latin typeface="Candara" panose="020E0502030303020204" pitchFamily="34" charset="0"/>
                <a:sym typeface="Wingdings" pitchFamily="2" charset="2"/>
              </a:rPr>
              <a:t>  </a:t>
            </a:r>
            <a:r>
              <a:rPr lang="en-US" sz="2400" i="1" u="sng" dirty="0">
                <a:solidFill>
                  <a:srgbClr val="0432FF"/>
                </a:solidFill>
                <a:latin typeface="Candara" panose="020E0502030303020204" pitchFamily="34" charset="0"/>
                <a:sym typeface="Wingdings" pitchFamily="2" charset="2"/>
              </a:rPr>
              <a:t>v</a:t>
            </a:r>
            <a:r>
              <a:rPr lang="el-GR" sz="2400" i="1" dirty="0">
                <a:solidFill>
                  <a:srgbClr val="0432FF"/>
                </a:solidFill>
                <a:latin typeface="Candara" panose="020E0502030303020204" pitchFamily="34" charset="0"/>
                <a:sym typeface="Wingdings" pitchFamily="2" charset="2"/>
              </a:rPr>
              <a:t> = </a:t>
            </a:r>
            <a:r>
              <a:rPr lang="el-GR" sz="2400" i="1" u="sng" dirty="0">
                <a:solidFill>
                  <a:srgbClr val="0432FF"/>
                </a:solidFill>
                <a:latin typeface="Candara" panose="020E0502030303020204" pitchFamily="34" charset="0"/>
                <a:sym typeface="Wingdings" pitchFamily="2" charset="2"/>
              </a:rPr>
              <a:t>(</a:t>
            </a:r>
            <a:r>
              <a:rPr lang="en-US" sz="2400" i="1" u="sng" dirty="0">
                <a:solidFill>
                  <a:srgbClr val="0432FF"/>
                </a:solidFill>
                <a:latin typeface="Candara" panose="020E0502030303020204" pitchFamily="34" charset="0"/>
                <a:sym typeface="Wingdings" pitchFamily="2" charset="2"/>
              </a:rPr>
              <a:t>f</a:t>
            </a:r>
            <a:r>
              <a:rPr lang="en-US" sz="2400" u="sng" dirty="0">
                <a:solidFill>
                  <a:srgbClr val="0432FF"/>
                </a:solidFill>
                <a:latin typeface="Candara" panose="020E0502030303020204" pitchFamily="34" charset="0"/>
                <a:sym typeface="Wingdings" pitchFamily="2" charset="2"/>
              </a:rPr>
              <a:t>)(</a:t>
            </a:r>
            <a:r>
              <a:rPr lang="el-GR" sz="2400" u="sng" dirty="0">
                <a:solidFill>
                  <a:srgbClr val="0432FF"/>
                </a:solidFill>
                <a:latin typeface="Candara" panose="020E0502030303020204" pitchFamily="34" charset="0"/>
                <a:sym typeface="Wingdings" pitchFamily="2" charset="2"/>
              </a:rPr>
              <a:t>λ</a:t>
            </a:r>
            <a:r>
              <a:rPr lang="en-US" sz="2400" u="sng" dirty="0">
                <a:solidFill>
                  <a:srgbClr val="0432FF"/>
                </a:solidFill>
                <a:latin typeface="Candara" panose="020E0502030303020204" pitchFamily="34" charset="0"/>
                <a:sym typeface="Wingdings" pitchFamily="2" charset="2"/>
              </a:rPr>
              <a:t>)</a:t>
            </a:r>
            <a:r>
              <a:rPr lang="el-GR" sz="2400" dirty="0">
                <a:solidFill>
                  <a:srgbClr val="0432FF"/>
                </a:solidFill>
                <a:latin typeface="Candara" panose="020E0502030303020204" pitchFamily="34" charset="0"/>
                <a:sym typeface="Wingdings" pitchFamily="2" charset="2"/>
              </a:rPr>
              <a:t>    </a:t>
            </a:r>
            <a:r>
              <a:rPr lang="el-GR" sz="2400" i="1" dirty="0">
                <a:solidFill>
                  <a:srgbClr val="0432FF"/>
                </a:solidFill>
                <a:latin typeface="Candara" panose="020E0502030303020204" pitchFamily="34" charset="0"/>
                <a:sym typeface="Wingdings" pitchFamily="2" charset="2"/>
              </a:rPr>
              <a:t>f</a:t>
            </a:r>
            <a:r>
              <a:rPr lang="en-US" sz="2400" i="1" dirty="0">
                <a:solidFill>
                  <a:srgbClr val="0432FF"/>
                </a:solidFill>
                <a:latin typeface="Candara" panose="020E0502030303020204" pitchFamily="34" charset="0"/>
                <a:sym typeface="Wingdings" pitchFamily="2" charset="2"/>
              </a:rPr>
              <a:t> = </a:t>
            </a:r>
            <a:r>
              <a:rPr lang="en-US" sz="2400" i="1" u="sng" dirty="0">
                <a:solidFill>
                  <a:srgbClr val="0432FF"/>
                </a:solidFill>
                <a:latin typeface="Candara" panose="020E0502030303020204" pitchFamily="34" charset="0"/>
                <a:sym typeface="Wingdings" pitchFamily="2" charset="2"/>
              </a:rPr>
              <a:t>v</a:t>
            </a:r>
            <a:r>
              <a:rPr lang="el-GR" sz="2400" u="sng" dirty="0">
                <a:solidFill>
                  <a:srgbClr val="0432FF"/>
                </a:solidFill>
                <a:latin typeface="Candara" panose="020E0502030303020204" pitchFamily="34" charset="0"/>
                <a:sym typeface="Wingdings" pitchFamily="2" charset="2"/>
              </a:rPr>
              <a:t> </a:t>
            </a:r>
            <a:r>
              <a:rPr lang="el-GR" sz="2400" dirty="0">
                <a:solidFill>
                  <a:srgbClr val="0432FF"/>
                </a:solidFill>
                <a:latin typeface="Candara" panose="020E0502030303020204" pitchFamily="34" charset="0"/>
                <a:sym typeface="Wingdings" pitchFamily="2" charset="2"/>
              </a:rPr>
              <a:t> =  </a:t>
            </a:r>
            <a:r>
              <a:rPr lang="el-GR" sz="2400" u="sng" dirty="0">
                <a:solidFill>
                  <a:srgbClr val="0432FF"/>
                </a:solidFill>
                <a:latin typeface="Candara" panose="020E0502030303020204" pitchFamily="34" charset="0"/>
                <a:sym typeface="Wingdings" pitchFamily="2" charset="2"/>
              </a:rPr>
              <a:t>40 </a:t>
            </a:r>
            <a:r>
              <a:rPr lang="en-US" sz="2400" u="sng" dirty="0">
                <a:solidFill>
                  <a:srgbClr val="0432FF"/>
                </a:solidFill>
                <a:latin typeface="Candara" panose="020E0502030303020204" pitchFamily="34" charset="0"/>
                <a:sym typeface="Wingdings" pitchFamily="2" charset="2"/>
              </a:rPr>
              <a:t>m/s</a:t>
            </a:r>
            <a:r>
              <a:rPr lang="en-US" sz="2400" dirty="0">
                <a:solidFill>
                  <a:srgbClr val="0432FF"/>
                </a:solidFill>
                <a:latin typeface="Candara" panose="020E0502030303020204" pitchFamily="34" charset="0"/>
                <a:sym typeface="Wingdings" pitchFamily="2" charset="2"/>
              </a:rPr>
              <a:t>  =  8 1/s</a:t>
            </a:r>
            <a:endParaRPr lang="en-US" sz="2400" i="1" u="sng" dirty="0">
              <a:solidFill>
                <a:srgbClr val="0432FF"/>
              </a:solidFill>
              <a:latin typeface="Candara" panose="020E0502030303020204" pitchFamily="34" charset="0"/>
              <a:sym typeface="Wingdings" pitchFamily="2" charset="2"/>
            </a:endParaRPr>
          </a:p>
          <a:p>
            <a:r>
              <a:rPr lang="en-US" sz="2400" i="1" dirty="0">
                <a:solidFill>
                  <a:srgbClr val="0432FF"/>
                </a:solidFill>
                <a:latin typeface="Candara" panose="020E0502030303020204" pitchFamily="34" charset="0"/>
                <a:sym typeface="Wingdings" pitchFamily="2" charset="2"/>
              </a:rPr>
              <a:t>	</a:t>
            </a:r>
            <a:r>
              <a:rPr lang="el-GR" sz="2400" i="1" dirty="0">
                <a:solidFill>
                  <a:srgbClr val="0432FF"/>
                </a:solidFill>
                <a:latin typeface="Candara" panose="020E0502030303020204" pitchFamily="34" charset="0"/>
                <a:sym typeface="Wingdings" pitchFamily="2" charset="2"/>
              </a:rPr>
              <a:t>            λ           </a:t>
            </a:r>
            <a:r>
              <a:rPr lang="el-GR" sz="2400" dirty="0">
                <a:solidFill>
                  <a:srgbClr val="0432FF"/>
                </a:solidFill>
                <a:latin typeface="Candara" panose="020E0502030303020204" pitchFamily="34" charset="0"/>
                <a:sym typeface="Wingdings" pitchFamily="2" charset="2"/>
              </a:rPr>
              <a:t>λ    </a:t>
            </a:r>
            <a:r>
              <a:rPr lang="en-US" sz="2400" dirty="0">
                <a:solidFill>
                  <a:srgbClr val="0432FF"/>
                </a:solidFill>
                <a:latin typeface="Candara" panose="020E0502030303020204" pitchFamily="34" charset="0"/>
                <a:sym typeface="Wingdings" pitchFamily="2" charset="2"/>
              </a:rPr>
              <a:t>     </a:t>
            </a:r>
            <a:r>
              <a:rPr lang="el-GR" sz="2400" dirty="0">
                <a:solidFill>
                  <a:srgbClr val="0432FF"/>
                </a:solidFill>
                <a:latin typeface="Candara" panose="020E0502030303020204" pitchFamily="34" charset="0"/>
                <a:sym typeface="Wingdings" pitchFamily="2" charset="2"/>
              </a:rPr>
              <a:t>       λ</a:t>
            </a:r>
            <a:r>
              <a:rPr lang="en-US" sz="2400" dirty="0">
                <a:solidFill>
                  <a:srgbClr val="0432FF"/>
                </a:solidFill>
                <a:latin typeface="Candara" panose="020E0502030303020204" pitchFamily="34" charset="0"/>
                <a:sym typeface="Wingdings" pitchFamily="2" charset="2"/>
              </a:rPr>
              <a:t>           5 m</a:t>
            </a:r>
            <a:endParaRPr lang="en-US" sz="2400" dirty="0">
              <a:solidFill>
                <a:srgbClr val="0432FF"/>
              </a:solidFill>
              <a:latin typeface="Candara" panose="020E0502030303020204" pitchFamily="34" charset="0"/>
            </a:endParaRPr>
          </a:p>
        </p:txBody>
      </p:sp>
      <p:sp>
        <p:nvSpPr>
          <p:cNvPr id="24" name="TextBox 23">
            <a:extLst>
              <a:ext uri="{FF2B5EF4-FFF2-40B4-BE49-F238E27FC236}">
                <a16:creationId xmlns:a16="http://schemas.microsoft.com/office/drawing/2014/main" id="{8BF84F3F-7BE8-0A42-8BF1-713A80F753BD}"/>
              </a:ext>
            </a:extLst>
          </p:cNvPr>
          <p:cNvSpPr txBox="1"/>
          <p:nvPr/>
        </p:nvSpPr>
        <p:spPr>
          <a:xfrm>
            <a:off x="1117345" y="4911123"/>
            <a:ext cx="9703055" cy="830997"/>
          </a:xfrm>
          <a:prstGeom prst="rect">
            <a:avLst/>
          </a:prstGeom>
          <a:noFill/>
        </p:spPr>
        <p:txBody>
          <a:bodyPr wrap="square" rtlCol="0">
            <a:spAutoFit/>
          </a:bodyPr>
          <a:lstStyle/>
          <a:p>
            <a:r>
              <a:rPr lang="en-US" sz="2400" i="1" dirty="0">
                <a:solidFill>
                  <a:srgbClr val="0432FF"/>
                </a:solidFill>
                <a:latin typeface="Candara" panose="020E0502030303020204" pitchFamily="34" charset="0"/>
              </a:rPr>
              <a:t>v</a:t>
            </a:r>
            <a:r>
              <a:rPr lang="en-US" sz="2400" dirty="0">
                <a:solidFill>
                  <a:srgbClr val="0432FF"/>
                </a:solidFill>
                <a:latin typeface="Candara" panose="020E0502030303020204" pitchFamily="34" charset="0"/>
              </a:rPr>
              <a:t> = (</a:t>
            </a:r>
            <a:r>
              <a:rPr lang="en-US" sz="2400" i="1" dirty="0">
                <a:solidFill>
                  <a:srgbClr val="0432FF"/>
                </a:solidFill>
                <a:latin typeface="Candara" panose="020E0502030303020204" pitchFamily="34" charset="0"/>
              </a:rPr>
              <a:t>f</a:t>
            </a:r>
            <a:r>
              <a:rPr lang="en-US" sz="2400" dirty="0">
                <a:solidFill>
                  <a:srgbClr val="0432FF"/>
                </a:solidFill>
                <a:latin typeface="Candara" panose="020E0502030303020204" pitchFamily="34" charset="0"/>
              </a:rPr>
              <a:t>)(</a:t>
            </a:r>
            <a:r>
              <a:rPr lang="el-GR" sz="2400" dirty="0">
                <a:solidFill>
                  <a:srgbClr val="0432FF"/>
                </a:solidFill>
                <a:latin typeface="Candara" panose="020E0502030303020204" pitchFamily="34" charset="0"/>
              </a:rPr>
              <a:t>λ</a:t>
            </a:r>
            <a:r>
              <a:rPr lang="en-US" sz="2400" dirty="0">
                <a:solidFill>
                  <a:srgbClr val="0432FF"/>
                </a:solidFill>
                <a:latin typeface="Candara" panose="020E0502030303020204" pitchFamily="34" charset="0"/>
              </a:rPr>
              <a:t>)  </a:t>
            </a:r>
            <a:r>
              <a:rPr lang="en-US" sz="2400" dirty="0">
                <a:solidFill>
                  <a:srgbClr val="0432FF"/>
                </a:solidFill>
                <a:latin typeface="Candara" panose="020E0502030303020204" pitchFamily="34" charset="0"/>
                <a:sym typeface="Wingdings" pitchFamily="2" charset="2"/>
              </a:rPr>
              <a:t>  </a:t>
            </a:r>
            <a:r>
              <a:rPr lang="en-US" sz="2400" i="1" u="sng" dirty="0">
                <a:solidFill>
                  <a:srgbClr val="0432FF"/>
                </a:solidFill>
                <a:latin typeface="Candara" panose="020E0502030303020204" pitchFamily="34" charset="0"/>
                <a:sym typeface="Wingdings" pitchFamily="2" charset="2"/>
              </a:rPr>
              <a:t>v</a:t>
            </a:r>
            <a:r>
              <a:rPr lang="el-GR" sz="2400" i="1" dirty="0">
                <a:solidFill>
                  <a:srgbClr val="0432FF"/>
                </a:solidFill>
                <a:latin typeface="Candara" panose="020E0502030303020204" pitchFamily="34" charset="0"/>
                <a:sym typeface="Wingdings" pitchFamily="2" charset="2"/>
              </a:rPr>
              <a:t> = </a:t>
            </a:r>
            <a:r>
              <a:rPr lang="el-GR" sz="2400" i="1" u="sng" dirty="0">
                <a:solidFill>
                  <a:srgbClr val="0432FF"/>
                </a:solidFill>
                <a:latin typeface="Candara" panose="020E0502030303020204" pitchFamily="34" charset="0"/>
                <a:sym typeface="Wingdings" pitchFamily="2" charset="2"/>
              </a:rPr>
              <a:t>(</a:t>
            </a:r>
            <a:r>
              <a:rPr lang="en-US" sz="2400" i="1" u="sng" dirty="0">
                <a:solidFill>
                  <a:srgbClr val="0432FF"/>
                </a:solidFill>
                <a:latin typeface="Candara" panose="020E0502030303020204" pitchFamily="34" charset="0"/>
                <a:sym typeface="Wingdings" pitchFamily="2" charset="2"/>
              </a:rPr>
              <a:t>f</a:t>
            </a:r>
            <a:r>
              <a:rPr lang="en-US" sz="2400" u="sng" dirty="0">
                <a:solidFill>
                  <a:srgbClr val="0432FF"/>
                </a:solidFill>
                <a:latin typeface="Candara" panose="020E0502030303020204" pitchFamily="34" charset="0"/>
                <a:sym typeface="Wingdings" pitchFamily="2" charset="2"/>
              </a:rPr>
              <a:t>)(</a:t>
            </a:r>
            <a:r>
              <a:rPr lang="el-GR" sz="2400" u="sng" dirty="0">
                <a:solidFill>
                  <a:srgbClr val="0432FF"/>
                </a:solidFill>
                <a:latin typeface="Candara" panose="020E0502030303020204" pitchFamily="34" charset="0"/>
                <a:sym typeface="Wingdings" pitchFamily="2" charset="2"/>
              </a:rPr>
              <a:t>λ</a:t>
            </a:r>
            <a:r>
              <a:rPr lang="en-US" sz="2400" u="sng" dirty="0">
                <a:solidFill>
                  <a:srgbClr val="0432FF"/>
                </a:solidFill>
                <a:latin typeface="Candara" panose="020E0502030303020204" pitchFamily="34" charset="0"/>
                <a:sym typeface="Wingdings" pitchFamily="2" charset="2"/>
              </a:rPr>
              <a:t>)</a:t>
            </a:r>
            <a:r>
              <a:rPr lang="el-GR" sz="2400" dirty="0">
                <a:solidFill>
                  <a:srgbClr val="0432FF"/>
                </a:solidFill>
                <a:latin typeface="Candara" panose="020E0502030303020204" pitchFamily="34" charset="0"/>
                <a:sym typeface="Wingdings" pitchFamily="2" charset="2"/>
              </a:rPr>
              <a:t>    λ</a:t>
            </a:r>
            <a:r>
              <a:rPr lang="en-US" sz="2400" i="1" dirty="0">
                <a:solidFill>
                  <a:srgbClr val="0432FF"/>
                </a:solidFill>
                <a:latin typeface="Candara" panose="020E0502030303020204" pitchFamily="34" charset="0"/>
                <a:sym typeface="Wingdings" pitchFamily="2" charset="2"/>
              </a:rPr>
              <a:t> = </a:t>
            </a:r>
            <a:r>
              <a:rPr lang="en-US" sz="2400" i="1" u="sng" dirty="0">
                <a:solidFill>
                  <a:srgbClr val="0432FF"/>
                </a:solidFill>
                <a:latin typeface="Candara" panose="020E0502030303020204" pitchFamily="34" charset="0"/>
                <a:sym typeface="Wingdings" pitchFamily="2" charset="2"/>
              </a:rPr>
              <a:t>v</a:t>
            </a:r>
            <a:r>
              <a:rPr lang="el-GR" sz="2400" u="sng" dirty="0">
                <a:solidFill>
                  <a:srgbClr val="0432FF"/>
                </a:solidFill>
                <a:latin typeface="Candara" panose="020E0502030303020204" pitchFamily="34" charset="0"/>
                <a:sym typeface="Wingdings" pitchFamily="2" charset="2"/>
              </a:rPr>
              <a:t> </a:t>
            </a:r>
            <a:r>
              <a:rPr lang="el-GR" sz="2400" dirty="0">
                <a:solidFill>
                  <a:srgbClr val="0432FF"/>
                </a:solidFill>
                <a:latin typeface="Candara" panose="020E0502030303020204" pitchFamily="34" charset="0"/>
                <a:sym typeface="Wingdings" pitchFamily="2" charset="2"/>
              </a:rPr>
              <a:t> =  </a:t>
            </a:r>
            <a:r>
              <a:rPr lang="en-US" sz="2400" u="sng" dirty="0">
                <a:solidFill>
                  <a:srgbClr val="0432FF"/>
                </a:solidFill>
                <a:latin typeface="Candara" panose="020E0502030303020204" pitchFamily="34" charset="0"/>
                <a:sym typeface="Wingdings" pitchFamily="2" charset="2"/>
              </a:rPr>
              <a:t>60</a:t>
            </a:r>
            <a:r>
              <a:rPr lang="el-GR" sz="2400" u="sng" dirty="0">
                <a:solidFill>
                  <a:srgbClr val="0432FF"/>
                </a:solidFill>
                <a:latin typeface="Candara" panose="020E0502030303020204" pitchFamily="34" charset="0"/>
                <a:sym typeface="Wingdings" pitchFamily="2" charset="2"/>
              </a:rPr>
              <a:t> </a:t>
            </a:r>
            <a:r>
              <a:rPr lang="en-US" sz="2400" u="sng" dirty="0">
                <a:solidFill>
                  <a:srgbClr val="0432FF"/>
                </a:solidFill>
                <a:latin typeface="Candara" panose="020E0502030303020204" pitchFamily="34" charset="0"/>
                <a:sym typeface="Wingdings" pitchFamily="2" charset="2"/>
              </a:rPr>
              <a:t>m/s</a:t>
            </a:r>
            <a:r>
              <a:rPr lang="en-US" sz="2400" dirty="0">
                <a:solidFill>
                  <a:srgbClr val="0432FF"/>
                </a:solidFill>
                <a:latin typeface="Candara" panose="020E0502030303020204" pitchFamily="34" charset="0"/>
                <a:sym typeface="Wingdings" pitchFamily="2" charset="2"/>
              </a:rPr>
              <a:t>  =  20 m</a:t>
            </a:r>
            <a:endParaRPr lang="en-US" sz="2400" i="1" u="sng" dirty="0">
              <a:solidFill>
                <a:srgbClr val="0432FF"/>
              </a:solidFill>
              <a:latin typeface="Candara" panose="020E0502030303020204" pitchFamily="34" charset="0"/>
              <a:sym typeface="Wingdings" pitchFamily="2" charset="2"/>
            </a:endParaRPr>
          </a:p>
          <a:p>
            <a:r>
              <a:rPr lang="en-US" sz="2400" i="1" dirty="0">
                <a:solidFill>
                  <a:srgbClr val="0432FF"/>
                </a:solidFill>
                <a:latin typeface="Candara" panose="020E0502030303020204" pitchFamily="34" charset="0"/>
                <a:sym typeface="Wingdings" pitchFamily="2" charset="2"/>
              </a:rPr>
              <a:t>	</a:t>
            </a:r>
            <a:r>
              <a:rPr lang="el-GR" sz="2400" i="1" dirty="0">
                <a:solidFill>
                  <a:srgbClr val="0432FF"/>
                </a:solidFill>
                <a:latin typeface="Candara" panose="020E0502030303020204" pitchFamily="34" charset="0"/>
                <a:sym typeface="Wingdings" pitchFamily="2" charset="2"/>
              </a:rPr>
              <a:t>             </a:t>
            </a:r>
            <a:r>
              <a:rPr lang="en-US" sz="2400" i="1" dirty="0">
                <a:solidFill>
                  <a:srgbClr val="0432FF"/>
                </a:solidFill>
                <a:latin typeface="Candara" panose="020E0502030303020204" pitchFamily="34" charset="0"/>
                <a:sym typeface="Wingdings" pitchFamily="2" charset="2"/>
              </a:rPr>
              <a:t>f</a:t>
            </a:r>
            <a:r>
              <a:rPr lang="el-GR" sz="2400" dirty="0">
                <a:solidFill>
                  <a:srgbClr val="0432FF"/>
                </a:solidFill>
                <a:latin typeface="Candara" panose="020E0502030303020204" pitchFamily="34" charset="0"/>
                <a:sym typeface="Wingdings" pitchFamily="2" charset="2"/>
              </a:rPr>
              <a:t>    </a:t>
            </a:r>
            <a:r>
              <a:rPr lang="en-US" sz="2400" dirty="0">
                <a:solidFill>
                  <a:srgbClr val="0432FF"/>
                </a:solidFill>
                <a:latin typeface="Candara" panose="020E0502030303020204" pitchFamily="34" charset="0"/>
                <a:sym typeface="Wingdings" pitchFamily="2" charset="2"/>
              </a:rPr>
              <a:t>     </a:t>
            </a:r>
            <a:r>
              <a:rPr lang="en-US" sz="2400" i="1" dirty="0">
                <a:solidFill>
                  <a:srgbClr val="0432FF"/>
                </a:solidFill>
                <a:latin typeface="Candara" panose="020E0502030303020204" pitchFamily="34" charset="0"/>
                <a:sym typeface="Wingdings" pitchFamily="2" charset="2"/>
              </a:rPr>
              <a:t>f</a:t>
            </a:r>
            <a:r>
              <a:rPr lang="en-US" sz="2400" dirty="0">
                <a:solidFill>
                  <a:srgbClr val="0432FF"/>
                </a:solidFill>
                <a:latin typeface="Candara" panose="020E0502030303020204" pitchFamily="34" charset="0"/>
                <a:sym typeface="Wingdings" pitchFamily="2" charset="2"/>
              </a:rPr>
              <a:t>	</a:t>
            </a:r>
            <a:r>
              <a:rPr lang="el-GR" sz="2400" dirty="0">
                <a:solidFill>
                  <a:srgbClr val="0432FF"/>
                </a:solidFill>
                <a:latin typeface="Candara" panose="020E0502030303020204" pitchFamily="34" charset="0"/>
                <a:sym typeface="Wingdings" pitchFamily="2" charset="2"/>
              </a:rPr>
              <a:t>                 </a:t>
            </a:r>
            <a:r>
              <a:rPr lang="en-US" sz="2400" i="1" dirty="0">
                <a:solidFill>
                  <a:srgbClr val="0432FF"/>
                </a:solidFill>
                <a:latin typeface="Candara" panose="020E0502030303020204" pitchFamily="34" charset="0"/>
                <a:sym typeface="Wingdings" pitchFamily="2" charset="2"/>
              </a:rPr>
              <a:t>f</a:t>
            </a:r>
            <a:r>
              <a:rPr lang="en-US" sz="2400" dirty="0">
                <a:solidFill>
                  <a:srgbClr val="0432FF"/>
                </a:solidFill>
                <a:latin typeface="Candara" panose="020E0502030303020204" pitchFamily="34" charset="0"/>
                <a:sym typeface="Wingdings" pitchFamily="2" charset="2"/>
              </a:rPr>
              <a:t>        3 1/s</a:t>
            </a:r>
            <a:endParaRPr lang="en-US" sz="2400" dirty="0">
              <a:solidFill>
                <a:srgbClr val="0432FF"/>
              </a:solidFill>
              <a:latin typeface="Candara" panose="020E0502030303020204" pitchFamily="34" charset="0"/>
            </a:endParaRPr>
          </a:p>
        </p:txBody>
      </p:sp>
      <p:sp>
        <p:nvSpPr>
          <p:cNvPr id="25" name="TextBox 24">
            <a:extLst>
              <a:ext uri="{FF2B5EF4-FFF2-40B4-BE49-F238E27FC236}">
                <a16:creationId xmlns:a16="http://schemas.microsoft.com/office/drawing/2014/main" id="{5ED82B45-3801-2D48-A8A4-0C3D50B652EE}"/>
              </a:ext>
            </a:extLst>
          </p:cNvPr>
          <p:cNvSpPr txBox="1"/>
          <p:nvPr/>
        </p:nvSpPr>
        <p:spPr>
          <a:xfrm>
            <a:off x="42483" y="6459661"/>
            <a:ext cx="5444119" cy="338554"/>
          </a:xfrm>
          <a:prstGeom prst="rect">
            <a:avLst/>
          </a:prstGeom>
          <a:noFill/>
        </p:spPr>
        <p:txBody>
          <a:bodyPr wrap="none" rtlCol="0">
            <a:spAutoFit/>
          </a:bodyPr>
          <a:lstStyle/>
          <a:p>
            <a:r>
              <a:rPr lang="en-US" sz="1600" dirty="0">
                <a:latin typeface="Candara" panose="020E0502030303020204" pitchFamily="34" charset="0"/>
              </a:rPr>
              <a:t>Mathematics for Chemistry, James Cook University, Australia</a:t>
            </a:r>
          </a:p>
        </p:txBody>
      </p:sp>
      <p:cxnSp>
        <p:nvCxnSpPr>
          <p:cNvPr id="26" name="Straight Connector 25">
            <a:extLst>
              <a:ext uri="{FF2B5EF4-FFF2-40B4-BE49-F238E27FC236}">
                <a16:creationId xmlns:a16="http://schemas.microsoft.com/office/drawing/2014/main" id="{D5C0E389-03B9-B440-9C37-E397F316C02D}"/>
              </a:ext>
            </a:extLst>
          </p:cNvPr>
          <p:cNvCxnSpPr/>
          <p:nvPr/>
        </p:nvCxnSpPr>
        <p:spPr>
          <a:xfrm flipV="1">
            <a:off x="6168739" y="5040420"/>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E6C4312-D67D-D24C-AB69-F1433032FF7E}"/>
              </a:ext>
            </a:extLst>
          </p:cNvPr>
          <p:cNvCxnSpPr/>
          <p:nvPr/>
        </p:nvCxnSpPr>
        <p:spPr>
          <a:xfrm flipV="1">
            <a:off x="6006602" y="5391270"/>
            <a:ext cx="404735" cy="27060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07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27038</TotalTime>
  <Words>8057</Words>
  <Application>Microsoft Macintosh PowerPoint</Application>
  <PresentationFormat>Widescreen</PresentationFormat>
  <Paragraphs>1128</Paragraphs>
  <Slides>94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Avenir Medium</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1233</cp:revision>
  <cp:lastPrinted>2020-08-16T17:43:39Z</cp:lastPrinted>
  <dcterms:created xsi:type="dcterms:W3CDTF">2017-12-19T20:35:01Z</dcterms:created>
  <dcterms:modified xsi:type="dcterms:W3CDTF">2020-08-24T16:12:11Z</dcterms:modified>
</cp:coreProperties>
</file>