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348" r:id="rId2"/>
    <p:sldId id="339" r:id="rId3"/>
    <p:sldId id="356" r:id="rId4"/>
    <p:sldId id="363" r:id="rId5"/>
    <p:sldId id="279" r:id="rId6"/>
    <p:sldId id="267" r:id="rId7"/>
    <p:sldId id="269" r:id="rId8"/>
    <p:sldId id="280" r:id="rId9"/>
    <p:sldId id="281" r:id="rId10"/>
    <p:sldId id="270" r:id="rId11"/>
    <p:sldId id="283" r:id="rId12"/>
    <p:sldId id="286" r:id="rId13"/>
    <p:sldId id="287" r:id="rId14"/>
    <p:sldId id="284" r:id="rId15"/>
    <p:sldId id="285" r:id="rId16"/>
    <p:sldId id="326" r:id="rId17"/>
    <p:sldId id="343" r:id="rId18"/>
    <p:sldId id="288" r:id="rId19"/>
    <p:sldId id="379" r:id="rId20"/>
    <p:sldId id="289" r:id="rId21"/>
    <p:sldId id="385" r:id="rId22"/>
    <p:sldId id="290" r:id="rId23"/>
    <p:sldId id="291" r:id="rId24"/>
    <p:sldId id="292" r:id="rId25"/>
    <p:sldId id="327" r:id="rId26"/>
    <p:sldId id="344" r:id="rId27"/>
    <p:sldId id="294" r:id="rId28"/>
    <p:sldId id="380" r:id="rId29"/>
    <p:sldId id="268" r:id="rId30"/>
    <p:sldId id="357" r:id="rId31"/>
    <p:sldId id="358" r:id="rId32"/>
    <p:sldId id="359" r:id="rId33"/>
    <p:sldId id="360" r:id="rId34"/>
    <p:sldId id="258" r:id="rId35"/>
    <p:sldId id="381" r:id="rId36"/>
    <p:sldId id="259" r:id="rId37"/>
    <p:sldId id="260" r:id="rId38"/>
    <p:sldId id="370" r:id="rId39"/>
    <p:sldId id="261" r:id="rId40"/>
    <p:sldId id="369" r:id="rId41"/>
    <p:sldId id="375" r:id="rId42"/>
    <p:sldId id="376" r:id="rId43"/>
    <p:sldId id="371" r:id="rId44"/>
    <p:sldId id="382" r:id="rId45"/>
    <p:sldId id="273" r:id="rId46"/>
    <p:sldId id="265" r:id="rId47"/>
    <p:sldId id="372" r:id="rId48"/>
    <p:sldId id="262" r:id="rId49"/>
    <p:sldId id="373" r:id="rId50"/>
    <p:sldId id="374" r:id="rId51"/>
    <p:sldId id="384" r:id="rId52"/>
    <p:sldId id="378" r:id="rId53"/>
    <p:sldId id="377" r:id="rId54"/>
    <p:sldId id="383" r:id="rId55"/>
    <p:sldId id="264" r:id="rId56"/>
    <p:sldId id="266" r:id="rId57"/>
    <p:sldId id="364" r:id="rId58"/>
    <p:sldId id="365" r:id="rId59"/>
    <p:sldId id="366" r:id="rId60"/>
    <p:sldId id="367" r:id="rId61"/>
    <p:sldId id="271" r:id="rId62"/>
    <p:sldId id="293" r:id="rId63"/>
    <p:sldId id="387" r:id="rId6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9437FF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63"/>
    <p:restoredTop sz="94663"/>
  </p:normalViewPr>
  <p:slideViewPr>
    <p:cSldViewPr snapToGrid="0" snapToObjects="1">
      <p:cViewPr varScale="1">
        <p:scale>
          <a:sx n="120" d="100"/>
          <a:sy n="120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FBD54-2B89-D447-A129-4F5D35575039}" type="datetimeFigureOut">
              <a:rPr lang="en-US" smtClean="0"/>
              <a:t>8/15/20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22677-F1A9-3D45-84A3-8B619B132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26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5B583-05C0-2743-A2CA-6957CAE67A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2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AD83F-B8E1-FB40-AFA3-9B448153BA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4BBAB-16E0-AB4B-A86B-D2EABDF40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92A20-EC6B-A045-BCC0-7012922AA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81A-67F6-A94D-AD83-386E3A5D2B8E}" type="datetimeFigureOut">
              <a:rPr lang="en-US" smtClean="0"/>
              <a:t>8/15/20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8BBB-5441-B144-9ED8-4236B8B54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9A55A-945C-E540-B1FD-6D20D14F8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9BEE-9BE8-1042-987F-8DAC91717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1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C6BFD-38E6-9541-8DE3-5606C4A1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497E9-EF71-7540-BD3D-C66C80324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3DECB-5F8A-574A-B94A-D13EFBB55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81A-67F6-A94D-AD83-386E3A5D2B8E}" type="datetimeFigureOut">
              <a:rPr lang="en-US" smtClean="0"/>
              <a:t>8/15/20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79BCA-6002-1142-AF15-4D62B5484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7E9FA-9A1A-7341-8972-00D306CD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9BEE-9BE8-1042-987F-8DAC91717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4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8C47E-F741-004E-AFBA-4D7198F977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B5952-9739-0842-AEDA-BECB30CE6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6BCC4-7198-D84B-9178-7D94FC3C1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81A-67F6-A94D-AD83-386E3A5D2B8E}" type="datetimeFigureOut">
              <a:rPr lang="en-US" smtClean="0"/>
              <a:t>8/15/20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DB32E-8BA6-E941-A2D9-D5E4E4E88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E9F89-C205-9442-8C2F-21177DA4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9BEE-9BE8-1042-987F-8DAC91717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5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4FDBB-CEC4-B443-BEC6-8CEA307C6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A783A-A786-3542-93EA-41F61061F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882A6-9AA8-3D4A-B6C4-407E24B5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81A-67F6-A94D-AD83-386E3A5D2B8E}" type="datetimeFigureOut">
              <a:rPr lang="en-US" smtClean="0"/>
              <a:t>8/15/20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796F5-8CD6-3147-88A2-91C45B87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AF240-AE6A-CB4C-88AF-2C7F33F0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9BEE-9BE8-1042-987F-8DAC91717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04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C906-7162-3F41-A27C-A86793D37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C47A9-5646-E943-946D-D30E8E27F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4DDA5-04CA-E94B-A975-4BD396D6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81A-67F6-A94D-AD83-386E3A5D2B8E}" type="datetimeFigureOut">
              <a:rPr lang="en-US" smtClean="0"/>
              <a:t>8/15/20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36045-C287-9D46-9968-B159DA87B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A4359-F7EF-854B-8DAF-EF288B617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9BEE-9BE8-1042-987F-8DAC91717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7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52FB8-EB8B-9C4E-91C0-1C353820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01667-814C-5949-B7CA-CB0A50A30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DB9BB-527E-7F42-B1E3-DBFACF9A2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52D5F-5B07-534C-98A0-5AD65CCA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81A-67F6-A94D-AD83-386E3A5D2B8E}" type="datetimeFigureOut">
              <a:rPr lang="en-US" smtClean="0"/>
              <a:t>8/15/20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F7A82-C875-E943-A255-20DB37835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503978-862D-1F43-B320-F600B3225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9BEE-9BE8-1042-987F-8DAC91717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73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FE841-9B3C-7240-80DA-AF947025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9EE3E-D5BC-3845-A727-F314DA2D0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30508-1C28-9B4E-B5C3-ECABB80CD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5D3506-AC8B-3043-A7FE-0360099EE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84891C-F6A7-DE41-B729-7A7AB2AF0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B2BA2E-C3F4-B04D-AAD3-F0B24F3B8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81A-67F6-A94D-AD83-386E3A5D2B8E}" type="datetimeFigureOut">
              <a:rPr lang="en-US" smtClean="0"/>
              <a:t>8/15/20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B54B33-1A35-5244-B2F7-DCBDFCC1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75E7CD-3918-FD4D-B442-069A1385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9BEE-9BE8-1042-987F-8DAC91717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69AA6-04CF-7B4D-A7AC-E10AE274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6D506-7D3A-C04E-BD65-A6F321BAA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81A-67F6-A94D-AD83-386E3A5D2B8E}" type="datetimeFigureOut">
              <a:rPr lang="en-US" smtClean="0"/>
              <a:t>8/15/20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42D94-E9E9-2941-8589-894CE0A2A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32382-FDF9-404A-BA31-37C2BB34E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9BEE-9BE8-1042-987F-8DAC91717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08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7BDD6B-D350-CF4F-89C3-4C50B796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81A-67F6-A94D-AD83-386E3A5D2B8E}" type="datetimeFigureOut">
              <a:rPr lang="en-US" smtClean="0"/>
              <a:t>8/15/20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2F6C72-B02A-3340-8B7E-AADB01A5B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CA011-23F1-4246-8E3A-0801E8FB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9BEE-9BE8-1042-987F-8DAC91717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2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3D860-EDD7-C74E-B6D3-526D8E380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FD3F9-B6BE-694D-927E-60BDB22B7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4B11-D362-C545-A227-13EF8589D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5427C-E45B-C945-B8F1-5F69812DA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81A-67F6-A94D-AD83-386E3A5D2B8E}" type="datetimeFigureOut">
              <a:rPr lang="en-US" smtClean="0"/>
              <a:t>8/15/20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3D373-0C95-0846-BE5B-C4EDC9816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A6D16-4034-0644-BC0E-79BEEC629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9BEE-9BE8-1042-987F-8DAC91717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0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4530B-FD1F-EA49-87CD-4E6DA7E13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3C794-0904-7E49-A5C5-889CBB15EE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62487-922A-7848-B0B6-3724D76E1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4F6BB-D5B7-2249-91A2-2EE92127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81A-67F6-A94D-AD83-386E3A5D2B8E}" type="datetimeFigureOut">
              <a:rPr lang="en-US" smtClean="0"/>
              <a:t>8/15/20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29EC6-96BF-DE46-9F04-C8C88A2EC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593B6-F61D-A044-A04B-E4A361D43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9BEE-9BE8-1042-987F-8DAC91717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1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63CB22-ADE5-4047-9461-DB82BEDB3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23160-5087-874E-9AF5-0C7EC8277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A945F-DEB6-3647-8106-116ED4DDFD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6481A-67F6-A94D-AD83-386E3A5D2B8E}" type="datetimeFigureOut">
              <a:rPr lang="en-US" smtClean="0"/>
              <a:t>8/15/20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1DE4B-6DB4-0A48-BB64-974043B0C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39BE0-B608-694A-AE29-61F5CA3EB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59BEE-9BE8-1042-987F-8DAC91717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0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tyimages.com/detail/photo/sugar-cookie-on-white-background-royalty-free-image/162759855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hyperlink" Target="https://www.gettyimages.com/detail/photo/homemade-chocolate-chip-cookie-on-white-overhead-royalty-free-image/157511634" TargetMode="Externa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wTjsRt0Fz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RbbOBPfH_uk&amp;list=PLAD1E2E66D9D6A8A6&amp;index=6&amp;t=0s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328AWaJXv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oBFVPd9N5SY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mzFG_xOeaQ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gyXWXI-wec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LIh9ueO9FBM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dMcDvm29eA&amp;t=71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If2h6zXRpGA" TargetMode="External"/><Relationship Id="rId4" Type="http://schemas.openxmlformats.org/officeDocument/2006/relationships/hyperlink" Target="https://www.youtube.com/watch?v=B6hAwZH2mmA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BVbV5dpCC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876567" cy="6975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079" y="16327"/>
            <a:ext cx="7239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CHE 1020: Introduction to Chemistry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7293" y="910815"/>
            <a:ext cx="9810699" cy="4039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/>
                <a:cs typeface="Candara"/>
              </a:rPr>
              <a:t>Module 2: Matter and energy basics</a:t>
            </a:r>
          </a:p>
          <a:p>
            <a:endParaRPr lang="en-US" sz="1050" b="1" dirty="0">
              <a:latin typeface="Candara"/>
              <a:cs typeface="Candara"/>
            </a:endParaRPr>
          </a:p>
          <a:p>
            <a:pPr lvl="1"/>
            <a:r>
              <a:rPr lang="en-US" sz="2800" b="1" dirty="0">
                <a:latin typeface="Candara"/>
                <a:cs typeface="Candara"/>
              </a:rPr>
              <a:t>2.1: </a:t>
            </a:r>
            <a:r>
              <a:rPr lang="en-US" sz="2800" dirty="0">
                <a:latin typeface="Candara"/>
                <a:cs typeface="Candara"/>
              </a:rPr>
              <a:t>Matter: states, laws and types</a:t>
            </a:r>
          </a:p>
          <a:p>
            <a:pPr lvl="1"/>
            <a:endParaRPr lang="en-US" sz="1000" b="1" dirty="0">
              <a:latin typeface="Candara"/>
              <a:cs typeface="Candara"/>
            </a:endParaRPr>
          </a:p>
          <a:p>
            <a:pPr lvl="1"/>
            <a:r>
              <a:rPr lang="en-US" sz="2800" b="1" dirty="0">
                <a:latin typeface="Candara"/>
                <a:cs typeface="Candara"/>
              </a:rPr>
              <a:t>2.2: </a:t>
            </a:r>
            <a:r>
              <a:rPr lang="en-US" sz="2800" dirty="0">
                <a:latin typeface="Candara"/>
                <a:cs typeface="Candara"/>
              </a:rPr>
              <a:t>Properties and changes of matter: physical vs. chemical</a:t>
            </a:r>
          </a:p>
          <a:p>
            <a:pPr lvl="1"/>
            <a:endParaRPr lang="en-US" sz="1000" b="1" dirty="0">
              <a:latin typeface="Candara"/>
              <a:cs typeface="Candara"/>
            </a:endParaRPr>
          </a:p>
          <a:p>
            <a:pPr lvl="1"/>
            <a:r>
              <a:rPr lang="en-US" sz="2800" b="1" dirty="0">
                <a:latin typeface="Candara"/>
                <a:cs typeface="Candara"/>
              </a:rPr>
              <a:t>2.3: </a:t>
            </a:r>
            <a:r>
              <a:rPr lang="en-US" sz="2800" dirty="0">
                <a:latin typeface="Candara"/>
                <a:cs typeface="Candara"/>
              </a:rPr>
              <a:t>Conservation of mass</a:t>
            </a:r>
          </a:p>
          <a:p>
            <a:pPr lvl="1"/>
            <a:endParaRPr lang="en-US" sz="1000" b="1" dirty="0">
              <a:latin typeface="Candara"/>
              <a:cs typeface="Candara"/>
            </a:endParaRPr>
          </a:p>
          <a:p>
            <a:pPr lvl="1"/>
            <a:r>
              <a:rPr lang="en-US" sz="2800" b="1" dirty="0">
                <a:latin typeface="Candara"/>
                <a:cs typeface="Candara"/>
              </a:rPr>
              <a:t>2.4: </a:t>
            </a:r>
            <a:r>
              <a:rPr lang="en-US" sz="2800" dirty="0">
                <a:latin typeface="Candara"/>
                <a:cs typeface="Candara"/>
              </a:rPr>
              <a:t>Energy basics</a:t>
            </a:r>
          </a:p>
          <a:p>
            <a:pPr lvl="1"/>
            <a:endParaRPr lang="en-US" sz="1000" b="1" dirty="0">
              <a:latin typeface="Candara"/>
              <a:cs typeface="Candara"/>
            </a:endParaRPr>
          </a:p>
          <a:p>
            <a:pPr lvl="1"/>
            <a:r>
              <a:rPr lang="en-US" sz="2800" b="1" dirty="0">
                <a:latin typeface="Candara"/>
                <a:cs typeface="Candara"/>
              </a:rPr>
              <a:t>2.5: </a:t>
            </a:r>
            <a:r>
              <a:rPr lang="en-US" sz="2800" dirty="0">
                <a:latin typeface="Candara"/>
                <a:cs typeface="Candara"/>
              </a:rPr>
              <a:t>Heat vs. temperature</a:t>
            </a:r>
          </a:p>
          <a:p>
            <a:pPr lvl="1"/>
            <a:endParaRPr lang="en-US" sz="1000" b="1" dirty="0">
              <a:latin typeface="Candara"/>
              <a:cs typeface="Candara"/>
            </a:endParaRPr>
          </a:p>
          <a:p>
            <a:pPr lvl="1"/>
            <a:r>
              <a:rPr lang="en-US" sz="2800" b="1" dirty="0">
                <a:latin typeface="Candara"/>
                <a:cs typeface="Candara"/>
              </a:rPr>
              <a:t>2.6: </a:t>
            </a:r>
            <a:r>
              <a:rPr lang="en-US" sz="2800" dirty="0">
                <a:latin typeface="Candara"/>
                <a:cs typeface="Candara"/>
              </a:rPr>
              <a:t>Heat capacity, specific heat and calculations of heat flow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962AC51-98FE-D249-97B4-F0AD366F249E}"/>
              </a:ext>
            </a:extLst>
          </p:cNvPr>
          <p:cNvSpPr/>
          <p:nvPr/>
        </p:nvSpPr>
        <p:spPr>
          <a:xfrm>
            <a:off x="903768" y="1023556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2714D-E9BC-5C4D-BC58-0EDA7F7143C7}"/>
              </a:ext>
            </a:extLst>
          </p:cNvPr>
          <p:cNvSpPr txBox="1"/>
          <p:nvPr/>
        </p:nvSpPr>
        <p:spPr>
          <a:xfrm>
            <a:off x="1943901" y="5096211"/>
            <a:ext cx="41520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Resources on Canvas: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Periodic 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Quick summary of Module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628D4-1B70-D142-95AE-3B239554FD2E}"/>
              </a:ext>
            </a:extLst>
          </p:cNvPr>
          <p:cNvSpPr txBox="1"/>
          <p:nvPr/>
        </p:nvSpPr>
        <p:spPr>
          <a:xfrm>
            <a:off x="5941286" y="6386143"/>
            <a:ext cx="616226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OpenStax Chemistry Atoms First 2/e p.14 – 29; 461 - 472</a:t>
            </a:r>
          </a:p>
        </p:txBody>
      </p:sp>
    </p:spTree>
    <p:extLst>
      <p:ext uri="{BB962C8B-B14F-4D97-AF65-F5344CB8AC3E}">
        <p14:creationId xmlns:p14="http://schemas.microsoft.com/office/powerpoint/2010/main" val="235173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ugar cookie on white background - sugar cookie stock pictures, royalty-free photos &amp; images">
            <a:hlinkClick r:id="rId3"/>
            <a:extLst>
              <a:ext uri="{FF2B5EF4-FFF2-40B4-BE49-F238E27FC236}">
                <a16:creationId xmlns:a16="http://schemas.microsoft.com/office/drawing/2014/main" id="{1DE5043A-96DB-1343-AC8E-B3777ADA4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66667" y="4279501"/>
            <a:ext cx="1265712" cy="126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made chocolate chip cookie on white, overhead, xxxl - chocolate chip cookie stock pictures, royalty-free photos &amp; images">
            <a:hlinkClick r:id="rId5"/>
            <a:extLst>
              <a:ext uri="{FF2B5EF4-FFF2-40B4-BE49-F238E27FC236}">
                <a16:creationId xmlns:a16="http://schemas.microsoft.com/office/drawing/2014/main" id="{BBB9842E-3B4E-BD42-BFD1-7F9582E28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3004" y="5507017"/>
            <a:ext cx="1572113" cy="135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7284203" y="2116565"/>
            <a:ext cx="271311" cy="64626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03" y="0"/>
            <a:ext cx="11450705" cy="681921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092" y="19799"/>
            <a:ext cx="7207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Classifying matter: pure vs. mixture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5563" y="806829"/>
            <a:ext cx="5269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Pure substance: </a:t>
            </a:r>
            <a:br>
              <a:rPr lang="en-US" sz="2400" b="1" dirty="0">
                <a:latin typeface="Candara"/>
                <a:cs typeface="Candara"/>
              </a:rPr>
            </a:br>
            <a:r>
              <a:rPr lang="en-US" sz="2400" i="1" dirty="0">
                <a:latin typeface="Candara"/>
                <a:cs typeface="Candara"/>
              </a:rPr>
              <a:t>has </a:t>
            </a:r>
            <a:r>
              <a:rPr lang="en-US" sz="2400" i="1" u="sng" dirty="0">
                <a:latin typeface="Candara"/>
                <a:cs typeface="Candara"/>
              </a:rPr>
              <a:t>constant</a:t>
            </a:r>
            <a:r>
              <a:rPr lang="en-US" sz="2400" i="1" dirty="0">
                <a:latin typeface="Candara"/>
                <a:cs typeface="Candara"/>
              </a:rPr>
              <a:t> composition</a:t>
            </a:r>
            <a:endParaRPr lang="en-US" sz="2400" dirty="0">
              <a:latin typeface="Candara"/>
              <a:cs typeface="Candara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419" y="-2506"/>
            <a:ext cx="697500" cy="6975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1225049" y="1637825"/>
            <a:ext cx="313553" cy="918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197064" y="1637826"/>
            <a:ext cx="506061" cy="25016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5563" y="2591584"/>
            <a:ext cx="5269958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Element: </a:t>
            </a:r>
            <a:r>
              <a:rPr lang="en-US" sz="2400" dirty="0">
                <a:latin typeface="Candara"/>
                <a:cs typeface="Candara"/>
              </a:rPr>
              <a:t>can’t be chemically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</a:rPr>
              <a:t>broken down or simplified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1241" y="4186497"/>
            <a:ext cx="5269958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Compound (molecule): </a:t>
            </a:r>
            <a:r>
              <a:rPr lang="en-US" sz="2400" dirty="0">
                <a:latin typeface="Candara"/>
                <a:cs typeface="Candara"/>
              </a:rPr>
              <a:t>can be chemically broken down into elements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193400" y="806829"/>
            <a:ext cx="0" cy="5919853"/>
          </a:xfrm>
          <a:prstGeom prst="line">
            <a:avLst/>
          </a:prstGeom>
          <a:ln w="57150" cmpd="sng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78837" y="806828"/>
            <a:ext cx="478207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Mixture: </a:t>
            </a:r>
            <a:br>
              <a:rPr lang="en-US" sz="2400" b="1" dirty="0">
                <a:latin typeface="Candara"/>
                <a:cs typeface="Candara"/>
              </a:rPr>
            </a:br>
            <a:r>
              <a:rPr lang="en-US" sz="2400" i="1" dirty="0">
                <a:latin typeface="Candara"/>
                <a:cs typeface="Candara"/>
              </a:rPr>
              <a:t>has </a:t>
            </a:r>
            <a:r>
              <a:rPr lang="en-US" sz="2400" i="1" u="sng" dirty="0">
                <a:latin typeface="Candara"/>
                <a:cs typeface="Candara"/>
              </a:rPr>
              <a:t>varying</a:t>
            </a:r>
            <a:r>
              <a:rPr lang="en-US" sz="2400" i="1" dirty="0">
                <a:latin typeface="Candara"/>
                <a:cs typeface="Candara"/>
              </a:rPr>
              <a:t> composition of elements or molecules</a:t>
            </a:r>
            <a:endParaRPr lang="en-US" sz="2400" dirty="0">
              <a:latin typeface="Candara"/>
              <a:cs typeface="Candara"/>
            </a:endParaRP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8462281" y="2115233"/>
            <a:ext cx="1317150" cy="343105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28571" y="5546290"/>
            <a:ext cx="3908797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Heterogeneous: </a:t>
            </a:r>
            <a:r>
              <a:rPr lang="en-US" sz="2400" u="sng" dirty="0">
                <a:latin typeface="Candara"/>
                <a:cs typeface="Candara"/>
              </a:rPr>
              <a:t>not</a:t>
            </a:r>
            <a:r>
              <a:rPr lang="en-US" sz="2400" dirty="0">
                <a:latin typeface="Candara"/>
                <a:cs typeface="Candara"/>
              </a:rPr>
              <a:t> uniform throughout (chunky)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CFAF203-8C53-5E4C-A510-BD5D7C87DB38}"/>
              </a:ext>
            </a:extLst>
          </p:cNvPr>
          <p:cNvSpPr/>
          <p:nvPr/>
        </p:nvSpPr>
        <p:spPr>
          <a:xfrm>
            <a:off x="4551493" y="2643114"/>
            <a:ext cx="826265" cy="785886"/>
          </a:xfrm>
          <a:prstGeom prst="ellipse">
            <a:avLst/>
          </a:prstGeom>
          <a:gradFill>
            <a:gsLst>
              <a:gs pos="0">
                <a:srgbClr val="FF0000"/>
              </a:gs>
              <a:gs pos="82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84A44B5-AD68-C446-8453-991D2E160499}"/>
              </a:ext>
            </a:extLst>
          </p:cNvPr>
          <p:cNvSpPr/>
          <p:nvPr/>
        </p:nvSpPr>
        <p:spPr>
          <a:xfrm>
            <a:off x="3956553" y="5215874"/>
            <a:ext cx="826265" cy="785886"/>
          </a:xfrm>
          <a:prstGeom prst="ellipse">
            <a:avLst/>
          </a:prstGeom>
          <a:gradFill>
            <a:gsLst>
              <a:gs pos="0">
                <a:srgbClr val="FF0000"/>
              </a:gs>
              <a:gs pos="82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25D74A8-D462-5D49-8DA9-BB5A6DB51208}"/>
              </a:ext>
            </a:extLst>
          </p:cNvPr>
          <p:cNvSpPr/>
          <p:nvPr/>
        </p:nvSpPr>
        <p:spPr>
          <a:xfrm>
            <a:off x="4544793" y="5203379"/>
            <a:ext cx="826265" cy="785886"/>
          </a:xfrm>
          <a:prstGeom prst="ellipse">
            <a:avLst/>
          </a:prstGeom>
          <a:gradFill>
            <a:gsLst>
              <a:gs pos="0">
                <a:srgbClr val="FF0000"/>
              </a:gs>
              <a:gs pos="82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56B3F6-5F44-EE45-8274-4624D0BBAE85}"/>
              </a:ext>
            </a:extLst>
          </p:cNvPr>
          <p:cNvSpPr/>
          <p:nvPr/>
        </p:nvSpPr>
        <p:spPr>
          <a:xfrm rot="20326374">
            <a:off x="8787650" y="2695331"/>
            <a:ext cx="433573" cy="12379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08510" y="2778324"/>
            <a:ext cx="4782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Homogenous: </a:t>
            </a:r>
            <a:r>
              <a:rPr lang="en-US" sz="2400" dirty="0">
                <a:latin typeface="Candara"/>
                <a:cs typeface="Candara"/>
              </a:rPr>
              <a:t>uniform throughout (smooth)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Solution = liquid homogenous mixture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5516D2-BF82-914D-A7C2-D3FF17D5DBD0}"/>
              </a:ext>
            </a:extLst>
          </p:cNvPr>
          <p:cNvSpPr txBox="1"/>
          <p:nvPr/>
        </p:nvSpPr>
        <p:spPr>
          <a:xfrm>
            <a:off x="68280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281084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/>
      <p:bldP spid="22" grpId="0" animBg="1"/>
      <p:bldP spid="3" grpId="0" animBg="1"/>
      <p:bldP spid="21" grpId="0" animBg="1"/>
      <p:bldP spid="24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51" y="0"/>
            <a:ext cx="11436853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305" y="-169"/>
            <a:ext cx="8680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Compounds: simplified by chemical change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588" y="806829"/>
            <a:ext cx="1129425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Here’s an example of how compounds or molecules can be broken down </a:t>
            </a:r>
            <a:r>
              <a:rPr lang="en-US" sz="2400" b="1" dirty="0">
                <a:latin typeface="Candara"/>
                <a:cs typeface="Candara"/>
              </a:rPr>
              <a:t>(decomposed) </a:t>
            </a:r>
            <a:r>
              <a:rPr lang="en-US" sz="2400" dirty="0">
                <a:latin typeface="Candara"/>
                <a:cs typeface="Candara"/>
              </a:rPr>
              <a:t>into simpler compounds or elements by a chemical reaction:</a:t>
            </a:r>
          </a:p>
          <a:p>
            <a:endParaRPr lang="en-US" sz="10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	2HgO (s)                                           + heat                              </a:t>
            </a:r>
            <a:r>
              <a:rPr lang="en-US" sz="2400" dirty="0">
                <a:latin typeface="Candara"/>
                <a:cs typeface="Candara"/>
                <a:sym typeface="Wingdings"/>
              </a:rPr>
              <a:t>  2Hg (l)  +  O2 (g)</a:t>
            </a:r>
            <a:endParaRPr lang="en-US" sz="2400" dirty="0">
              <a:latin typeface="Candara"/>
              <a:cs typeface="Candara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557" y="-2506"/>
            <a:ext cx="697500" cy="69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2085"/>
          <a:stretch/>
        </p:blipFill>
        <p:spPr>
          <a:xfrm>
            <a:off x="207817" y="2673926"/>
            <a:ext cx="11748512" cy="3114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380" y="5773697"/>
            <a:ext cx="2407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ndara"/>
                <a:cs typeface="Candara"/>
              </a:rPr>
              <a:t>HgO</a:t>
            </a:r>
            <a:r>
              <a:rPr lang="en-US" dirty="0">
                <a:latin typeface="Candara"/>
                <a:cs typeface="Candara"/>
              </a:rPr>
              <a:t> (mercury II oxide)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43969" y="5773698"/>
            <a:ext cx="3718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/>
                <a:cs typeface="Candara"/>
                <a:sym typeface="Wingdings"/>
              </a:rPr>
              <a:t></a:t>
            </a:r>
            <a:endParaRPr lang="en-US" dirty="0">
              <a:latin typeface="Candara"/>
              <a:cs typeface="Candara"/>
            </a:endParaRPr>
          </a:p>
          <a:p>
            <a:pPr algn="ctr"/>
            <a:r>
              <a:rPr lang="en-US" dirty="0">
                <a:latin typeface="Candara"/>
                <a:cs typeface="Candara"/>
              </a:rPr>
              <a:t>adding heat to cause decomposition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46889" y="5805057"/>
            <a:ext cx="139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Hg(l)+ O2(g)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705" y="6550224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3571937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" y="0"/>
            <a:ext cx="11464563" cy="67244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453" y="-169"/>
            <a:ext cx="5210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Another (redox) example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738" y="806829"/>
            <a:ext cx="855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XXX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416" y="-2506"/>
            <a:ext cx="697500" cy="69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3" y="833520"/>
            <a:ext cx="9144000" cy="59283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854" y="6550224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5603" y="807242"/>
            <a:ext cx="868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Electricity can decompose water into hydrogen and oxygen gases:</a:t>
            </a:r>
          </a:p>
          <a:p>
            <a:r>
              <a:rPr lang="en-US" sz="2400" dirty="0">
                <a:latin typeface="Candara"/>
                <a:cs typeface="Candara"/>
              </a:rPr>
              <a:t>				H2O (l) +  e-  </a:t>
            </a:r>
            <a:r>
              <a:rPr lang="en-US" sz="2400" dirty="0">
                <a:latin typeface="Candara"/>
                <a:cs typeface="Candara"/>
                <a:sym typeface="Wingdings"/>
              </a:rPr>
              <a:t>  H2 (g)  +  O2 (g)</a:t>
            </a:r>
            <a:endParaRPr lang="en-US" sz="2400" dirty="0">
              <a:latin typeface="Candara"/>
              <a:cs typeface="Candar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98701" y="1923839"/>
            <a:ext cx="394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ndara"/>
                <a:cs typeface="Candara"/>
              </a:rPr>
              <a:t>What</a:t>
            </a:r>
            <a:r>
              <a:rPr lang="en-US" sz="2400" i="1" dirty="0">
                <a:latin typeface="Candara"/>
                <a:cs typeface="Candara"/>
                <a:sym typeface="Wingdings"/>
              </a:rPr>
              <a:t>’s the ratio of H2 to O2?</a:t>
            </a:r>
            <a:endParaRPr lang="en-US" sz="2400" i="1" dirty="0">
              <a:latin typeface="Candara"/>
              <a:cs typeface="Candar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A78BC5-936F-8446-AE46-791F4486FEB7}"/>
              </a:ext>
            </a:extLst>
          </p:cNvPr>
          <p:cNvSpPr txBox="1"/>
          <p:nvPr/>
        </p:nvSpPr>
        <p:spPr>
          <a:xfrm>
            <a:off x="6529973" y="2546584"/>
            <a:ext cx="4262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ndara"/>
                <a:cs typeface="Candara"/>
              </a:rPr>
              <a:t>Could you have predicted this?</a:t>
            </a:r>
          </a:p>
        </p:txBody>
      </p:sp>
    </p:spTree>
    <p:extLst>
      <p:ext uri="{BB962C8B-B14F-4D97-AF65-F5344CB8AC3E}">
        <p14:creationId xmlns:p14="http://schemas.microsoft.com/office/powerpoint/2010/main" val="44773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128" y="0"/>
            <a:ext cx="11450708" cy="66497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300" y="-169"/>
            <a:ext cx="6151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Practical application: fuel cells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408" y="-2506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701" y="6550224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642" y="738177"/>
            <a:ext cx="10954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Electrolysis of water can be used to store electricity as hydrogen gas.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585" y="1707304"/>
            <a:ext cx="6731808" cy="51506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642" y="3859104"/>
            <a:ext cx="394454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Hydrogen gas can then be used to produce electricity using </a:t>
            </a:r>
            <a:r>
              <a:rPr lang="en-US" sz="2400" b="1" dirty="0">
                <a:latin typeface="Candara"/>
                <a:cs typeface="Candara"/>
              </a:rPr>
              <a:t>fuel cell technology</a:t>
            </a:r>
            <a:endParaRPr lang="en-US" sz="24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81713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30" y="0"/>
            <a:ext cx="11444311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984" y="-169"/>
            <a:ext cx="7112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Homo- vs. heterogeneous mixtures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4853" y="885223"/>
            <a:ext cx="402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ndara"/>
                <a:cs typeface="Candara"/>
              </a:rPr>
              <a:t>heterogeneous mixture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646" y="-2506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1384" y="6550224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4798"/>
          <a:stretch/>
        </p:blipFill>
        <p:spPr>
          <a:xfrm>
            <a:off x="245417" y="1498407"/>
            <a:ext cx="11727225" cy="29719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33535" y="885223"/>
            <a:ext cx="402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ndara"/>
                <a:cs typeface="Candara"/>
              </a:rPr>
              <a:t>homogenous mixture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5268" y="4401913"/>
            <a:ext cx="58838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A salad dressing of oil and vinegar has distinct, visible parts.</a:t>
            </a:r>
          </a:p>
          <a:p>
            <a:endParaRPr lang="en-US" sz="10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Droplets of oil are visible in the vinegar.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61494" y="4480965"/>
            <a:ext cx="5411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Sports drink solutions are uniform throughout.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6352551" y="820276"/>
            <a:ext cx="0" cy="4734415"/>
          </a:xfrm>
          <a:prstGeom prst="line">
            <a:avLst/>
          </a:prstGeom>
          <a:ln w="57150" cmpd="sng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5268" y="5897135"/>
            <a:ext cx="10967021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ndara"/>
                <a:cs typeface="Candara"/>
              </a:rPr>
              <a:t>Give examples of both types of mixture in each physical state.</a:t>
            </a:r>
          </a:p>
        </p:txBody>
      </p:sp>
    </p:spTree>
    <p:extLst>
      <p:ext uri="{BB962C8B-B14F-4D97-AF65-F5344CB8AC3E}">
        <p14:creationId xmlns:p14="http://schemas.microsoft.com/office/powerpoint/2010/main" val="238464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763" y="0"/>
            <a:ext cx="11510602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090" y="-169"/>
            <a:ext cx="5843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Ask yourself these questions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091" y="-2506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8958" y="6487190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090" y="751943"/>
            <a:ext cx="11398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During this course you may find it useful to organizing information into </a:t>
            </a:r>
            <a:r>
              <a:rPr lang="en-US" sz="2400" b="1" dirty="0">
                <a:latin typeface="Candara"/>
                <a:cs typeface="Candara"/>
              </a:rPr>
              <a:t>flowcharts</a:t>
            </a:r>
            <a:r>
              <a:rPr lang="en-US" sz="2400" dirty="0">
                <a:latin typeface="Candara"/>
                <a:cs typeface="Candara"/>
              </a:rPr>
              <a:t>, </a:t>
            </a:r>
            <a:r>
              <a:rPr lang="en-US" sz="2400" b="1" dirty="0">
                <a:latin typeface="Candara"/>
                <a:cs typeface="Candara"/>
              </a:rPr>
              <a:t>lists of steps</a:t>
            </a:r>
            <a:r>
              <a:rPr lang="en-US" sz="2400" dirty="0">
                <a:latin typeface="Candara"/>
                <a:cs typeface="Candara"/>
              </a:rPr>
              <a:t>, or using </a:t>
            </a:r>
            <a:r>
              <a:rPr lang="en-US" sz="2400" b="1" dirty="0">
                <a:latin typeface="Candara"/>
                <a:cs typeface="Candara"/>
              </a:rPr>
              <a:t>diagrams</a:t>
            </a:r>
            <a:r>
              <a:rPr lang="en-US" sz="2400" dirty="0">
                <a:latin typeface="Candara"/>
                <a:cs typeface="Candara"/>
              </a:rPr>
              <a:t> like this one.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8" y="1715855"/>
            <a:ext cx="11990287" cy="4058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3AC1C-639E-2649-9E09-36CA9015DF15}"/>
              </a:ext>
            </a:extLst>
          </p:cNvPr>
          <p:cNvSpPr txBox="1"/>
          <p:nvPr/>
        </p:nvSpPr>
        <p:spPr>
          <a:xfrm>
            <a:off x="233089" y="5928854"/>
            <a:ext cx="11896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ndara"/>
                <a:cs typeface="Candara"/>
              </a:rPr>
              <a:t>Do these questions work for you? Try a few of the examples we’ve discussed in this lecture.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42116F1-0EE8-9140-B029-299BA4052C7E}"/>
              </a:ext>
            </a:extLst>
          </p:cNvPr>
          <p:cNvSpPr/>
          <p:nvPr/>
        </p:nvSpPr>
        <p:spPr>
          <a:xfrm>
            <a:off x="1902372" y="4427483"/>
            <a:ext cx="2427890" cy="798786"/>
          </a:xfrm>
          <a:prstGeom prst="roundRect">
            <a:avLst/>
          </a:prstGeom>
          <a:solidFill>
            <a:srgbClr val="BEA4FF">
              <a:alpha val="58039"/>
            </a:srgbClr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it be simplified physically?</a:t>
            </a:r>
          </a:p>
        </p:txBody>
      </p:sp>
    </p:spTree>
    <p:extLst>
      <p:ext uri="{BB962C8B-B14F-4D97-AF65-F5344CB8AC3E}">
        <p14:creationId xmlns:p14="http://schemas.microsoft.com/office/powerpoint/2010/main" val="320838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903" y="0"/>
            <a:ext cx="11586876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984" y="-169"/>
            <a:ext cx="2624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2.1: Can you?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7018" y="806829"/>
            <a:ext cx="11311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(1) Differentiate between the physical states of matter?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090" y="-2506"/>
            <a:ext cx="697500" cy="697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018" y="1673949"/>
            <a:ext cx="11311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(2) Explain the difference between mass and weight?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7018" y="2581410"/>
            <a:ext cx="11311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(3) Explain why the law of conservation of mass is particularly important to chemistry?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7018" y="3522028"/>
            <a:ext cx="11311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(4) Define and differentiate between atoms, elements and molecules?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7018" y="5531473"/>
            <a:ext cx="11311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(6) Differentiate between homogeneous and heterogeneous mixtures?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7018" y="4502987"/>
            <a:ext cx="11311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(5) Differentiate between pure substances and mixtures?</a:t>
            </a:r>
          </a:p>
        </p:txBody>
      </p:sp>
    </p:spTree>
    <p:extLst>
      <p:ext uri="{BB962C8B-B14F-4D97-AF65-F5344CB8AC3E}">
        <p14:creationId xmlns:p14="http://schemas.microsoft.com/office/powerpoint/2010/main" val="3180010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20" y="0"/>
            <a:ext cx="11485538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074" y="16329"/>
            <a:ext cx="3430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 panose="020E0502030303020204" pitchFamily="34" charset="0"/>
                <a:cs typeface="Avenir Heavy"/>
              </a:rPr>
              <a:t>2.1: Assignments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2918" y="980515"/>
            <a:ext cx="1120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/>
            <a:r>
              <a:rPr lang="en-US" sz="2400" b="1" dirty="0">
                <a:latin typeface="Candara"/>
                <a:cs typeface="Candara"/>
              </a:rPr>
              <a:t>Canvas: Quick review questions quiz 2.1</a:t>
            </a:r>
            <a:endParaRPr lang="en-US" sz="6600" b="1" dirty="0">
              <a:latin typeface="Candara"/>
              <a:cs typeface="Candara"/>
            </a:endParaRPr>
          </a:p>
        </p:txBody>
      </p:sp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010" y="-2506"/>
            <a:ext cx="697500" cy="69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9987E2-A99B-FD4E-A26F-6531285DBEE1}"/>
              </a:ext>
            </a:extLst>
          </p:cNvPr>
          <p:cNvSpPr txBox="1"/>
          <p:nvPr/>
        </p:nvSpPr>
        <p:spPr>
          <a:xfrm>
            <a:off x="292918" y="1543224"/>
            <a:ext cx="112090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2388" lvl="1"/>
            <a:r>
              <a:rPr lang="en-US" sz="2400" b="1" dirty="0">
                <a:latin typeface="Candara"/>
                <a:cs typeface="Candara"/>
              </a:rPr>
              <a:t>Canvas: HW set 2, problems 1 - 2</a:t>
            </a:r>
            <a:endParaRPr lang="en-US" sz="6600" b="1" dirty="0">
              <a:latin typeface="Candara"/>
              <a:cs typeface="Candar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ED2D19-0EC4-5A4D-88E4-FBAC0A8462EA}"/>
              </a:ext>
            </a:extLst>
          </p:cNvPr>
          <p:cNvSpPr txBox="1"/>
          <p:nvPr/>
        </p:nvSpPr>
        <p:spPr>
          <a:xfrm>
            <a:off x="292918" y="2259505"/>
            <a:ext cx="112090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Optional extras – great videos on this topic:</a:t>
            </a:r>
          </a:p>
          <a:p>
            <a:pPr lvl="0"/>
            <a:r>
              <a:rPr lang="en-US" sz="2400" i="1" dirty="0"/>
              <a:t>Warning: This may damage microwaves if you try it at home!</a:t>
            </a:r>
          </a:p>
          <a:p>
            <a:pPr lvl="0"/>
            <a:endParaRPr lang="en-US" sz="1000" i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‘Make plasma with grapes in the microwave!’(</a:t>
            </a:r>
            <a:r>
              <a:rPr lang="en-US" sz="2400" dirty="0" err="1"/>
              <a:t>Veritasium</a:t>
            </a:r>
            <a:r>
              <a:rPr lang="en-US" sz="2400" dirty="0"/>
              <a:t>) </a:t>
            </a:r>
            <a:r>
              <a:rPr lang="en-US" sz="2400" u="sng" dirty="0">
                <a:hlinkClick r:id="rId3"/>
              </a:rPr>
              <a:t>https://www.youtube.com/watch?v=RwTjsRt0Fzo</a:t>
            </a:r>
            <a:endParaRPr lang="en-US" sz="2400" dirty="0"/>
          </a:p>
          <a:p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‘What’s the difference between an atom and a molecule?’ (Tyler DeWitt)</a:t>
            </a:r>
            <a:br>
              <a:rPr lang="en-US" sz="2400" dirty="0"/>
            </a:br>
            <a:r>
              <a:rPr lang="en-US" sz="2400" u="sng" dirty="0">
                <a:hlinkClick r:id="rId4"/>
              </a:rPr>
              <a:t>https://www.youtube.com/watch?v=RbbOBPfH_uk&amp;list=PLAD1E2E66D9D6A8A6&amp;index=6&amp;t=0s</a:t>
            </a:r>
            <a:r>
              <a:rPr lang="en-US" sz="2400" u="sng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‘Evaluate: pure substances and mixtures?’  (</a:t>
            </a:r>
            <a:r>
              <a:rPr lang="en-US" sz="2400" dirty="0" err="1">
                <a:latin typeface="Candara" panose="020E0502030303020204" pitchFamily="34" charset="0"/>
              </a:rPr>
              <a:t>ScienceBits</a:t>
            </a:r>
            <a:r>
              <a:rPr lang="en-US" sz="2400" dirty="0">
                <a:latin typeface="Candara" panose="020E0502030303020204" pitchFamily="34" charset="0"/>
              </a:rPr>
              <a:t>)</a:t>
            </a:r>
            <a:br>
              <a:rPr lang="en-US" sz="2400" dirty="0">
                <a:latin typeface="Candara" panose="020E0502030303020204" pitchFamily="34" charset="0"/>
              </a:rPr>
            </a:br>
            <a:r>
              <a:rPr lang="en-US" sz="2400" dirty="0">
                <a:latin typeface="Candara" panose="020E0502030303020204" pitchFamily="34" charset="0"/>
                <a:hlinkClick r:id="rId4"/>
              </a:rPr>
              <a:t>https://www.youtube.com/watch?v=RbbOBPfH_uk&amp;list=PLAD1E2E66D9D6A8A6&amp;index=6&amp;t=0s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3" name="Picture 2" descr="A picture containing table, cup, indoor, coffee&#10;&#10;Description automatically generated">
            <a:extLst>
              <a:ext uri="{FF2B5EF4-FFF2-40B4-BE49-F238E27FC236}">
                <a16:creationId xmlns:a16="http://schemas.microsoft.com/office/drawing/2014/main" id="{CF33AE11-166D-E247-BD33-76C4A5719D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133" r="68688" b="9178"/>
          <a:stretch/>
        </p:blipFill>
        <p:spPr>
          <a:xfrm>
            <a:off x="8135814" y="826572"/>
            <a:ext cx="3366195" cy="24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52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096" y="-4138"/>
            <a:ext cx="11510602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090" y="29774"/>
            <a:ext cx="7015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 panose="020E0502030303020204" pitchFamily="34" charset="0"/>
                <a:cs typeface="Avenir Heavy"/>
              </a:rPr>
              <a:t>Module 2. Matter and energy basis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0087" y="1151267"/>
            <a:ext cx="10635193" cy="1881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>
              <a:lnSpc>
                <a:spcPct val="150000"/>
              </a:lnSpc>
            </a:pPr>
            <a:r>
              <a:rPr lang="en-US" sz="3200" b="1" dirty="0">
                <a:latin typeface="Candara"/>
                <a:cs typeface="Candara"/>
              </a:rPr>
              <a:t>2.2: Properties and changes of matter: physical vs. chemical</a:t>
            </a:r>
          </a:p>
          <a:p>
            <a:pPr lvl="1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Identify properties and changes in matter as physical or chemical</a:t>
            </a:r>
          </a:p>
          <a:p>
            <a:pPr lvl="1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Identify properties of matter as extensive or intensive</a:t>
            </a:r>
          </a:p>
        </p:txBody>
      </p:sp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336" y="-6644"/>
            <a:ext cx="697500" cy="6975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A404C300-7824-9146-A1D9-3D587F41B50E}"/>
              </a:ext>
            </a:extLst>
          </p:cNvPr>
          <p:cNvSpPr/>
          <p:nvPr/>
        </p:nvSpPr>
        <p:spPr>
          <a:xfrm>
            <a:off x="598087" y="1424210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39097-FD80-DF41-B322-2FC0E22D0EE5}"/>
              </a:ext>
            </a:extLst>
          </p:cNvPr>
          <p:cNvSpPr txBox="1"/>
          <p:nvPr/>
        </p:nvSpPr>
        <p:spPr>
          <a:xfrm>
            <a:off x="8395276" y="6370609"/>
            <a:ext cx="3760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OpenStax Chemistry 2/e p.25 - 29</a:t>
            </a:r>
          </a:p>
        </p:txBody>
      </p:sp>
    </p:spTree>
    <p:extLst>
      <p:ext uri="{BB962C8B-B14F-4D97-AF65-F5344CB8AC3E}">
        <p14:creationId xmlns:p14="http://schemas.microsoft.com/office/powerpoint/2010/main" val="1424524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876567" cy="6975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870" y="856565"/>
            <a:ext cx="1027345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r>
              <a:rPr lang="en-US" sz="2800" b="1" dirty="0">
                <a:latin typeface="Candara"/>
                <a:cs typeface="Candara"/>
              </a:rPr>
              <a:t>Big ideas?</a:t>
            </a:r>
            <a:endParaRPr lang="en-US" sz="2000" b="1" dirty="0">
              <a:latin typeface="Candara"/>
              <a:cs typeface="Candara"/>
            </a:endParaRPr>
          </a:p>
          <a:p>
            <a:endParaRPr lang="en-US" sz="2000" b="1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r>
              <a:rPr lang="en-US" sz="2800" b="1" i="1" dirty="0">
                <a:latin typeface="Candara"/>
                <a:cs typeface="Candara"/>
              </a:rPr>
              <a:t>Matter</a:t>
            </a:r>
            <a:r>
              <a:rPr lang="en-US" sz="2800" i="1" dirty="0">
                <a:latin typeface="Candara"/>
                <a:cs typeface="Candara"/>
              </a:rPr>
              <a:t> has mass and volume and is </a:t>
            </a:r>
            <a:r>
              <a:rPr lang="en-US" sz="2800" b="1" i="1" dirty="0">
                <a:latin typeface="Candara"/>
                <a:cs typeface="Candara"/>
              </a:rPr>
              <a:t>conserved</a:t>
            </a:r>
            <a:r>
              <a:rPr lang="en-US" sz="2800" i="1" dirty="0">
                <a:latin typeface="Candara"/>
                <a:cs typeface="Candara"/>
              </a:rPr>
              <a:t> during chemical reactions.</a:t>
            </a:r>
          </a:p>
          <a:p>
            <a:pPr marL="457200" indent="-457200">
              <a:buAutoNum type="arabicPeriod"/>
            </a:pPr>
            <a:endParaRPr lang="en-US" sz="2000" i="1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r>
              <a:rPr lang="en-US" sz="2800" b="1" i="1" dirty="0">
                <a:latin typeface="Candara"/>
                <a:cs typeface="Candara"/>
              </a:rPr>
              <a:t>Energy</a:t>
            </a:r>
            <a:r>
              <a:rPr lang="en-US" sz="2800" i="1" dirty="0">
                <a:latin typeface="Candara"/>
                <a:cs typeface="Candara"/>
              </a:rPr>
              <a:t> is contained in </a:t>
            </a:r>
            <a:r>
              <a:rPr lang="en-US" sz="2800" b="1" i="1" dirty="0">
                <a:latin typeface="Candara"/>
                <a:cs typeface="Candara"/>
              </a:rPr>
              <a:t>chemical bonds </a:t>
            </a:r>
            <a:r>
              <a:rPr lang="en-US" sz="2800" i="1" dirty="0">
                <a:latin typeface="Candara"/>
                <a:cs typeface="Candara"/>
              </a:rPr>
              <a:t>and is </a:t>
            </a:r>
            <a:r>
              <a:rPr lang="en-US" sz="2800" b="1" i="1" dirty="0">
                <a:latin typeface="Candara"/>
                <a:cs typeface="Candara"/>
              </a:rPr>
              <a:t>conserved</a:t>
            </a:r>
            <a:r>
              <a:rPr lang="en-US" sz="2800" i="1" dirty="0">
                <a:latin typeface="Candara"/>
                <a:cs typeface="Candara"/>
              </a:rPr>
              <a:t> in chemical reactions.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962AC51-98FE-D249-97B4-F0AD366F249E}"/>
              </a:ext>
            </a:extLst>
          </p:cNvPr>
          <p:cNvSpPr/>
          <p:nvPr/>
        </p:nvSpPr>
        <p:spPr>
          <a:xfrm>
            <a:off x="486345" y="3128803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ABC66-462B-C04A-8C89-9797CC14A6D4}"/>
              </a:ext>
            </a:extLst>
          </p:cNvPr>
          <p:cNvSpPr txBox="1"/>
          <p:nvPr/>
        </p:nvSpPr>
        <p:spPr>
          <a:xfrm>
            <a:off x="242773" y="16327"/>
            <a:ext cx="7220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 panose="020E0502030303020204" pitchFamily="34" charset="0"/>
                <a:cs typeface="Avenir Heavy"/>
              </a:rPr>
              <a:t>Module 2. Matter and energy basics</a:t>
            </a:r>
          </a:p>
        </p:txBody>
      </p:sp>
    </p:spTree>
    <p:extLst>
      <p:ext uri="{BB962C8B-B14F-4D97-AF65-F5344CB8AC3E}">
        <p14:creationId xmlns:p14="http://schemas.microsoft.com/office/powerpoint/2010/main" val="3837068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7" y="-12357"/>
            <a:ext cx="11473181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070" y="3972"/>
            <a:ext cx="7220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Module 2: Matter and energy basics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1490" y="873646"/>
            <a:ext cx="11343380" cy="440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pPr lvl="1"/>
            <a:r>
              <a:rPr lang="en-US" sz="3200" b="1" dirty="0">
                <a:latin typeface="Candara"/>
                <a:cs typeface="Candara"/>
              </a:rPr>
              <a:t>2.1:  Matter: states, laws and types</a:t>
            </a: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Describe the basic properties of each physical state of matter: solid, liquid, and gas</a:t>
            </a:r>
          </a:p>
          <a:p>
            <a:pPr marL="914400" lvl="3">
              <a:lnSpc>
                <a:spcPct val="120000"/>
              </a:lnSpc>
            </a:pPr>
            <a:endParaRPr lang="en-US" sz="7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Distinguish between mass and weight</a:t>
            </a:r>
          </a:p>
          <a:p>
            <a:pPr marL="914400" lvl="3">
              <a:lnSpc>
                <a:spcPct val="120000"/>
              </a:lnSpc>
            </a:pPr>
            <a:endParaRPr lang="en-US" sz="7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Apply the law of conservation of matter</a:t>
            </a:r>
          </a:p>
          <a:p>
            <a:pPr marL="914400" lvl="3">
              <a:lnSpc>
                <a:spcPct val="120000"/>
              </a:lnSpc>
            </a:pPr>
            <a:endParaRPr lang="en-US" sz="7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Classify matter as an element, compound, homogeneous mixture, or heterogeneous mixture with regard to its physical state and composition</a:t>
            </a:r>
          </a:p>
          <a:p>
            <a:pPr marL="914400" lvl="3">
              <a:lnSpc>
                <a:spcPct val="120000"/>
              </a:lnSpc>
            </a:pPr>
            <a:endParaRPr lang="en-US" sz="7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Define and give examples of atoms and molecules</a:t>
            </a:r>
            <a:endParaRPr lang="en-US" sz="700" b="1" dirty="0">
              <a:latin typeface="Candara"/>
              <a:cs typeface="Candara"/>
            </a:endParaRP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651" y="-14863"/>
            <a:ext cx="697500" cy="69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A3377-AD15-A941-A8F5-838051D80D6C}"/>
              </a:ext>
            </a:extLst>
          </p:cNvPr>
          <p:cNvSpPr txBox="1"/>
          <p:nvPr/>
        </p:nvSpPr>
        <p:spPr>
          <a:xfrm>
            <a:off x="8395276" y="6370609"/>
            <a:ext cx="3727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OpenStax Chemistry 2/e p.14 - 25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8654B0D-E75E-FC4D-9CF5-FD777CE91FBE}"/>
              </a:ext>
            </a:extLst>
          </p:cNvPr>
          <p:cNvSpPr/>
          <p:nvPr/>
        </p:nvSpPr>
        <p:spPr>
          <a:xfrm>
            <a:off x="598087" y="1149890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4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73" y="-1"/>
            <a:ext cx="11456816" cy="681383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430" y="-169"/>
            <a:ext cx="6514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Physical properties and changes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8715" y="681382"/>
            <a:ext cx="114568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Physical properties: </a:t>
            </a:r>
            <a:r>
              <a:rPr lang="en-US" sz="2400" i="1" dirty="0">
                <a:latin typeface="Candara"/>
                <a:cs typeface="Candara"/>
              </a:rPr>
              <a:t>a property or characteristic </a:t>
            </a:r>
            <a:r>
              <a:rPr lang="en-US" sz="2400" i="1" u="sng" dirty="0">
                <a:latin typeface="Candara"/>
                <a:cs typeface="Candara"/>
              </a:rPr>
              <a:t>not</a:t>
            </a:r>
            <a:r>
              <a:rPr lang="en-US" sz="2400" i="1" dirty="0">
                <a:latin typeface="Candara"/>
                <a:cs typeface="Candara"/>
              </a:rPr>
              <a:t> associated with change of identity of chemical composition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Density, color, hardness, melting and boiling points, magnetism</a:t>
            </a:r>
            <a:r>
              <a:rPr lang="en-US" sz="2400" i="1" dirty="0">
                <a:latin typeface="Candara"/>
                <a:cs typeface="Candara"/>
              </a:rPr>
              <a:t> </a:t>
            </a:r>
            <a:endParaRPr lang="en-US" sz="2400" b="1" dirty="0">
              <a:latin typeface="Candara"/>
              <a:cs typeface="Candara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645" y="-2506"/>
            <a:ext cx="697500" cy="697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1820" y="1975871"/>
            <a:ext cx="11433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Physical changes: </a:t>
            </a:r>
            <a:r>
              <a:rPr lang="en-US" sz="2400" i="1" dirty="0">
                <a:latin typeface="Candara"/>
                <a:cs typeface="Candara"/>
              </a:rPr>
              <a:t>changes in state or physical property without changes in identity or chemical composition</a:t>
            </a:r>
            <a:endParaRPr lang="en-US" sz="2400" b="1" dirty="0">
              <a:latin typeface="Candara"/>
              <a:cs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896"/>
          <a:stretch/>
        </p:blipFill>
        <p:spPr>
          <a:xfrm>
            <a:off x="179300" y="3133165"/>
            <a:ext cx="9089126" cy="341026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4831" y="6550224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978" y="6080014"/>
            <a:ext cx="1502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Candara" panose="020E0502030303020204" pitchFamily="34" charset="0"/>
              </a:rPr>
              <a:t>melting wax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1266" y="6047262"/>
            <a:ext cx="2583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Candara" panose="020E0502030303020204" pitchFamily="34" charset="0"/>
              </a:rPr>
              <a:t>water boiling to steam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695155-7315-FA47-B7A8-76515C33B73D}"/>
              </a:ext>
            </a:extLst>
          </p:cNvPr>
          <p:cNvSpPr txBox="1"/>
          <p:nvPr/>
        </p:nvSpPr>
        <p:spPr>
          <a:xfrm>
            <a:off x="9324445" y="4804635"/>
            <a:ext cx="27701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  <a:latin typeface="Candara" panose="020E0502030303020204" pitchFamily="34" charset="0"/>
              </a:rPr>
              <a:t>There’s also a chemical change shown in one of these images.</a:t>
            </a:r>
          </a:p>
          <a:p>
            <a:br>
              <a:rPr lang="en-US" sz="2000" dirty="0">
                <a:solidFill>
                  <a:srgbClr val="0432FF"/>
                </a:solidFill>
                <a:latin typeface="Candara" panose="020E0502030303020204" pitchFamily="34" charset="0"/>
              </a:rPr>
            </a:br>
            <a:r>
              <a:rPr lang="en-US" sz="2000" dirty="0">
                <a:solidFill>
                  <a:srgbClr val="0432FF"/>
                </a:solidFill>
                <a:latin typeface="Candara" panose="020E0502030303020204" pitchFamily="34" charset="0"/>
              </a:rPr>
              <a:t>Do you know what it is? </a:t>
            </a:r>
          </a:p>
        </p:txBody>
      </p:sp>
    </p:spTree>
    <p:extLst>
      <p:ext uri="{BB962C8B-B14F-4D97-AF65-F5344CB8AC3E}">
        <p14:creationId xmlns:p14="http://schemas.microsoft.com/office/powerpoint/2010/main" val="12383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17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763" y="0"/>
            <a:ext cx="11510602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090" y="-169"/>
            <a:ext cx="735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Physical separation is used in the lab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091" y="-2506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8958" y="6487190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OpenStax; </a:t>
            </a:r>
            <a:r>
              <a:rPr lang="en-US" sz="1400" dirty="0" err="1">
                <a:latin typeface="Avenir Medium"/>
                <a:cs typeface="Avenir Medium"/>
              </a:rPr>
              <a:t>Chemisry</a:t>
            </a:r>
            <a:r>
              <a:rPr lang="en-US" sz="1400" dirty="0">
                <a:latin typeface="Avenir Medium"/>
                <a:cs typeface="Avenir Medium"/>
              </a:rPr>
              <a:t>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090" y="751943"/>
            <a:ext cx="11398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A number of classical chemistry techniques separate compounds based on their physical properties. Here are two examples.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4624E2-9750-A349-AFA7-9675C3EBD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078" y="1767841"/>
            <a:ext cx="7043883" cy="48064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EE13E8-3C8C-4B4F-ADD0-26CFB54AC349}"/>
              </a:ext>
            </a:extLst>
          </p:cNvPr>
          <p:cNvSpPr txBox="1"/>
          <p:nvPr/>
        </p:nvSpPr>
        <p:spPr>
          <a:xfrm>
            <a:off x="233090" y="1781424"/>
            <a:ext cx="4858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Distillation</a:t>
            </a:r>
          </a:p>
          <a:p>
            <a:r>
              <a:rPr lang="en-US" sz="2400" dirty="0">
                <a:latin typeface="Candara"/>
                <a:cs typeface="Candara"/>
              </a:rPr>
              <a:t>A solution of two liquids is heated until one component boils ‘off’. The vapor of that component is collected and condensed back into a liquid.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417D44-6EC4-1B4D-B910-E9C7E86D2A87}"/>
              </a:ext>
            </a:extLst>
          </p:cNvPr>
          <p:cNvSpPr txBox="1"/>
          <p:nvPr/>
        </p:nvSpPr>
        <p:spPr>
          <a:xfrm>
            <a:off x="233090" y="4243465"/>
            <a:ext cx="4858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Filtration</a:t>
            </a:r>
          </a:p>
          <a:p>
            <a:r>
              <a:rPr lang="en-US" sz="2400" dirty="0">
                <a:latin typeface="Candara"/>
                <a:cs typeface="Candara"/>
              </a:rPr>
              <a:t>A mixture of liquid and solid are passed through a filter, holding the solid back and removing it from the liquid.</a:t>
            </a:r>
          </a:p>
        </p:txBody>
      </p:sp>
    </p:spTree>
    <p:extLst>
      <p:ext uri="{BB962C8B-B14F-4D97-AF65-F5344CB8AC3E}">
        <p14:creationId xmlns:p14="http://schemas.microsoft.com/office/powerpoint/2010/main" val="255632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83" y="0"/>
            <a:ext cx="11483701" cy="681382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536" y="-169"/>
            <a:ext cx="6715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Chemical properties and changes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637" y="-2506"/>
            <a:ext cx="697500" cy="69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7322"/>
          <a:stretch/>
        </p:blipFill>
        <p:spPr>
          <a:xfrm>
            <a:off x="460570" y="2791572"/>
            <a:ext cx="10055028" cy="396646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937" y="6550224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821" y="681382"/>
            <a:ext cx="111998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Chemical properties: </a:t>
            </a:r>
            <a:r>
              <a:rPr lang="en-US" sz="2400" i="1" dirty="0">
                <a:latin typeface="Candara"/>
                <a:cs typeface="Candara"/>
              </a:rPr>
              <a:t>a property that governs the ability of a substance to change (or not) its identity of chemical composition</a:t>
            </a:r>
          </a:p>
          <a:p>
            <a:endParaRPr lang="en-US" sz="1000" i="1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Combustion, reduction-oxidation, precipitation, neutralization</a:t>
            </a:r>
            <a:endParaRPr lang="en-US" sz="2400" b="1" dirty="0">
              <a:latin typeface="Candara"/>
              <a:cs typeface="Candar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926" y="2164129"/>
            <a:ext cx="11176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Chemical changes: </a:t>
            </a:r>
            <a:r>
              <a:rPr lang="en-US" sz="2400" i="1" dirty="0">
                <a:latin typeface="Candara"/>
                <a:cs typeface="Candara"/>
              </a:rPr>
              <a:t>changes of chemical </a:t>
            </a:r>
            <a:r>
              <a:rPr lang="en-US" sz="2400" i="1" u="sng" dirty="0">
                <a:latin typeface="Candara"/>
                <a:cs typeface="Candara"/>
              </a:rPr>
              <a:t>identity</a:t>
            </a:r>
            <a:r>
              <a:rPr lang="en-US" sz="2400" i="1" dirty="0">
                <a:latin typeface="Candara"/>
                <a:cs typeface="Candara"/>
              </a:rPr>
              <a:t> by reaction with another substance</a:t>
            </a:r>
            <a:endParaRPr lang="en-US" sz="2400" b="1" dirty="0">
              <a:latin typeface="Candara"/>
              <a:cs typeface="Candar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150" y="5933019"/>
            <a:ext cx="3566351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i="1" dirty="0"/>
              <a:t>Iron rusts when exposed to oxygen </a:t>
            </a:r>
            <a:br>
              <a:rPr lang="en-US" b="1" i="1" dirty="0"/>
            </a:br>
            <a:r>
              <a:rPr lang="en-US" b="1" i="1" dirty="0"/>
              <a:t>&amp; water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79490" y="5919573"/>
            <a:ext cx="4166538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i="1" dirty="0"/>
              <a:t>Chromium doesn’t change when exposed </a:t>
            </a:r>
            <a:br>
              <a:rPr lang="en-US" b="1" i="1" dirty="0"/>
            </a:br>
            <a:r>
              <a:rPr lang="en-US" b="1" i="1" dirty="0"/>
              <a:t>to oxygen &amp; water</a:t>
            </a:r>
          </a:p>
        </p:txBody>
      </p:sp>
    </p:spTree>
    <p:extLst>
      <p:ext uri="{BB962C8B-B14F-4D97-AF65-F5344CB8AC3E}">
        <p14:creationId xmlns:p14="http://schemas.microsoft.com/office/powerpoint/2010/main" val="268557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79" y="0"/>
            <a:ext cx="11483708" cy="642695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983" y="-169"/>
            <a:ext cx="7409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Chemical reactions – some examples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5268" y="1324263"/>
            <a:ext cx="402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ndara"/>
                <a:cs typeface="Candara"/>
              </a:rPr>
              <a:t>heterogeneous mixture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091" y="-2506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1384" y="6550224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1529"/>
          <a:stretch/>
        </p:blipFill>
        <p:spPr>
          <a:xfrm>
            <a:off x="691784" y="736961"/>
            <a:ext cx="7802275" cy="332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7452" b="6710"/>
          <a:stretch/>
        </p:blipFill>
        <p:spPr>
          <a:xfrm>
            <a:off x="4179054" y="4139497"/>
            <a:ext cx="7802275" cy="24577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404" y="1139597"/>
            <a:ext cx="406832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Candara"/>
                <a:cs typeface="Candara"/>
              </a:rPr>
              <a:t>Oxidation:</a:t>
            </a:r>
          </a:p>
          <a:p>
            <a:r>
              <a:rPr lang="en-US" b="1" i="1" dirty="0">
                <a:latin typeface="Candara"/>
                <a:cs typeface="Candara"/>
              </a:rPr>
              <a:t>Cu + 4HNO3 </a:t>
            </a:r>
            <a:r>
              <a:rPr lang="en-US" b="1" i="1" dirty="0">
                <a:latin typeface="Candara"/>
                <a:cs typeface="Candara"/>
                <a:sym typeface="Wingdings"/>
              </a:rPr>
              <a:t>  Cu(NO3)2 + 2NO2 + 2H2O</a:t>
            </a:r>
            <a:endParaRPr lang="en-US" b="1" i="1" dirty="0">
              <a:latin typeface="Candara"/>
              <a:cs typeface="Candar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6379" y="3393103"/>
            <a:ext cx="282659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Candara"/>
                <a:cs typeface="Candara"/>
              </a:rPr>
              <a:t>Combustion:</a:t>
            </a:r>
          </a:p>
          <a:p>
            <a:r>
              <a:rPr lang="en-US" b="1" i="1" dirty="0">
                <a:latin typeface="Candara"/>
                <a:cs typeface="Candara"/>
              </a:rPr>
              <a:t>cellulose + O2</a:t>
            </a:r>
            <a:r>
              <a:rPr lang="en-US" b="1" i="1" dirty="0">
                <a:latin typeface="Candara"/>
                <a:cs typeface="Candara"/>
                <a:sym typeface="Wingdings"/>
              </a:rPr>
              <a:t>  CO2 + H2O</a:t>
            </a:r>
            <a:endParaRPr lang="en-US" b="1" i="1" dirty="0">
              <a:latin typeface="Candara"/>
              <a:cs typeface="Candar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4731" y="6139092"/>
            <a:ext cx="399427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Candara"/>
                <a:cs typeface="Candara"/>
              </a:rPr>
              <a:t>Cooking meat: oxidation of myoglobin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86316" y="6133666"/>
            <a:ext cx="264005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Candara"/>
                <a:cs typeface="Candara"/>
              </a:rPr>
              <a:t>Over-ripening of bananas</a:t>
            </a:r>
          </a:p>
        </p:txBody>
      </p:sp>
    </p:spTree>
    <p:extLst>
      <p:ext uri="{BB962C8B-B14F-4D97-AF65-F5344CB8AC3E}">
        <p14:creationId xmlns:p14="http://schemas.microsoft.com/office/powerpoint/2010/main" val="71942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569" y="0"/>
            <a:ext cx="11497156" cy="64116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537" y="-169"/>
            <a:ext cx="6814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Intensive vs. extensive properties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091" y="-2506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937" y="6550224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821" y="681383"/>
            <a:ext cx="864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Extensive properties: </a:t>
            </a:r>
            <a:r>
              <a:rPr lang="en-US" sz="2400" i="1" dirty="0">
                <a:latin typeface="Candara"/>
                <a:cs typeface="Candara"/>
              </a:rPr>
              <a:t>properties dependent on mass and volume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926" y="3214591"/>
            <a:ext cx="9679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Intensive property: </a:t>
            </a:r>
            <a:r>
              <a:rPr lang="en-US" sz="2400" i="1" dirty="0">
                <a:latin typeface="Candara"/>
                <a:cs typeface="Candara"/>
              </a:rPr>
              <a:t>properties that don’t depend on mass &amp; volume</a:t>
            </a:r>
            <a:endParaRPr lang="en-US" sz="2400" b="1" dirty="0">
              <a:latin typeface="Candara"/>
              <a:cs typeface="Candar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810" y="3759710"/>
            <a:ext cx="897598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Consider a steel ball bearing and a one-ton block of steel.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</a:rPr>
              <a:t>What properties do they share?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Density, hardness, conductivity, melting point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7439" y="1143047"/>
            <a:ext cx="10911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Consider 10 </a:t>
            </a:r>
            <a:r>
              <a:rPr lang="en-US" sz="2400" u="sng" dirty="0">
                <a:latin typeface="Candara"/>
                <a:cs typeface="Candara"/>
              </a:rPr>
              <a:t>drops</a:t>
            </a:r>
            <a:r>
              <a:rPr lang="en-US" sz="2400" dirty="0">
                <a:latin typeface="Candara"/>
                <a:cs typeface="Candara"/>
              </a:rPr>
              <a:t> vs. 10 </a:t>
            </a:r>
            <a:r>
              <a:rPr lang="en-US" sz="2400" u="sng" dirty="0">
                <a:latin typeface="Candara"/>
                <a:cs typeface="Candara"/>
              </a:rPr>
              <a:t>liters</a:t>
            </a:r>
            <a:r>
              <a:rPr lang="en-US" sz="2400" dirty="0">
                <a:latin typeface="Candara"/>
                <a:cs typeface="Candara"/>
              </a:rPr>
              <a:t> of gasoline.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Both can be combusted in the presence of oxygen.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The amount of energy released is depends on volume combusted.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8851" y="5529130"/>
            <a:ext cx="782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Candara"/>
                <a:cs typeface="Candara"/>
              </a:rPr>
              <a:t>What are some extensive and intensive properties of people?</a:t>
            </a:r>
          </a:p>
        </p:txBody>
      </p:sp>
    </p:spTree>
    <p:extLst>
      <p:ext uri="{BB962C8B-B14F-4D97-AF65-F5344CB8AC3E}">
        <p14:creationId xmlns:p14="http://schemas.microsoft.com/office/powerpoint/2010/main" val="38901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569" y="0"/>
            <a:ext cx="11470261" cy="646162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537" y="-169"/>
            <a:ext cx="269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2.2: Can you?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197" y="-2506"/>
            <a:ext cx="697500" cy="697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1821" y="885223"/>
            <a:ext cx="1165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(1) Define physical and chemical properties? </a:t>
            </a:r>
            <a:endParaRPr lang="en-US" sz="2400" i="1" dirty="0">
              <a:latin typeface="Candara"/>
              <a:cs typeface="Candar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821" y="1790259"/>
            <a:ext cx="1165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(2) Describe the difference between physical and chemical changes?</a:t>
            </a:r>
            <a:endParaRPr lang="en-US" sz="2400" i="1" dirty="0">
              <a:latin typeface="Candara"/>
              <a:cs typeface="Candar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821" y="2695295"/>
            <a:ext cx="1165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(3) Differentiate between intensive and extensive physical properties?</a:t>
            </a:r>
            <a:endParaRPr lang="en-US" sz="2400" i="1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4227682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032" y="0"/>
            <a:ext cx="11485538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074" y="16329"/>
            <a:ext cx="3498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 panose="020E0502030303020204" pitchFamily="34" charset="0"/>
                <a:cs typeface="Avenir Heavy"/>
              </a:rPr>
              <a:t>2.2: Assignments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2918" y="980515"/>
            <a:ext cx="1120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/>
            <a:r>
              <a:rPr lang="en-US" sz="2400" b="1" dirty="0">
                <a:latin typeface="Candara"/>
                <a:cs typeface="Candara"/>
              </a:rPr>
              <a:t>Canvas: Quick review questions quiz 2.2</a:t>
            </a:r>
            <a:endParaRPr lang="en-US" sz="6600" b="1" dirty="0">
              <a:latin typeface="Candara"/>
              <a:cs typeface="Candara"/>
            </a:endParaRPr>
          </a:p>
        </p:txBody>
      </p:sp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010" y="-2506"/>
            <a:ext cx="697500" cy="69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9987E2-A99B-FD4E-A26F-6531285DBEE1}"/>
              </a:ext>
            </a:extLst>
          </p:cNvPr>
          <p:cNvSpPr txBox="1"/>
          <p:nvPr/>
        </p:nvSpPr>
        <p:spPr>
          <a:xfrm>
            <a:off x="292918" y="2059039"/>
            <a:ext cx="112090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2388" lvl="1"/>
            <a:r>
              <a:rPr lang="en-US" sz="2400" b="1" dirty="0">
                <a:latin typeface="Candara"/>
                <a:cs typeface="Candara"/>
              </a:rPr>
              <a:t>Canvas: HW set 2, problems 3 - 5</a:t>
            </a:r>
            <a:endParaRPr lang="en-US" sz="6600" b="1" dirty="0">
              <a:latin typeface="Candara"/>
              <a:cs typeface="Candar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7D43D0-BFD9-2340-AB3A-AC0492539D5E}"/>
              </a:ext>
            </a:extLst>
          </p:cNvPr>
          <p:cNvSpPr txBox="1"/>
          <p:nvPr/>
        </p:nvSpPr>
        <p:spPr>
          <a:xfrm>
            <a:off x="323697" y="2986082"/>
            <a:ext cx="111718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Optional extras – great videos on this topic:</a:t>
            </a:r>
          </a:p>
          <a:p>
            <a:pPr marL="35401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  <a:cs typeface="Candara"/>
              </a:rPr>
              <a:t>‘Physical and chemical changes’ (Bozeman Science)</a:t>
            </a:r>
            <a:br>
              <a:rPr lang="en-US" sz="2400" dirty="0">
                <a:latin typeface="Candara" panose="020E0502030303020204" pitchFamily="34" charset="0"/>
                <a:cs typeface="Candara"/>
              </a:rPr>
            </a:br>
            <a:r>
              <a:rPr lang="en-US" sz="2400" dirty="0">
                <a:latin typeface="Candara" panose="020E0502030303020204" pitchFamily="34" charset="0"/>
                <a:cs typeface="Candara"/>
                <a:hlinkClick r:id="rId3"/>
              </a:rPr>
              <a:t>https://www.youtube.com/watch?v=X328AWaJXvI</a:t>
            </a:r>
            <a:r>
              <a:rPr lang="en-US" sz="2400" dirty="0">
                <a:latin typeface="Candara" panose="020E0502030303020204" pitchFamily="34" charset="0"/>
                <a:cs typeface="Candara"/>
              </a:rPr>
              <a:t> </a:t>
            </a:r>
          </a:p>
          <a:p>
            <a:pPr marL="11112"/>
            <a:endParaRPr lang="en-US" sz="2400" dirty="0">
              <a:latin typeface="Candara" panose="020E0502030303020204" pitchFamily="34" charset="0"/>
              <a:cs typeface="Candara"/>
            </a:endParaRPr>
          </a:p>
          <a:p>
            <a:pPr marL="35401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  <a:cs typeface="Candara"/>
              </a:rPr>
              <a:t>'Chemical change' (Bozeman Science)</a:t>
            </a:r>
            <a:r>
              <a:rPr lang="en-US" sz="2400" dirty="0">
                <a:latin typeface="Candara" panose="020E0502030303020204" pitchFamily="34" charset="0"/>
              </a:rPr>
              <a:t> </a:t>
            </a:r>
            <a:br>
              <a:rPr lang="en-US" sz="2400" dirty="0">
                <a:latin typeface="Candara" panose="020E0502030303020204" pitchFamily="34" charset="0"/>
              </a:rPr>
            </a:br>
            <a:r>
              <a:rPr lang="en-US" sz="2400" dirty="0">
                <a:latin typeface="Candara" panose="020E0502030303020204" pitchFamily="34" charset="0"/>
                <a:hlinkClick r:id="rId4"/>
              </a:rPr>
              <a:t>https://www.youtube.com/watch?v=oBFVPd9N5SY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3549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709" y="0"/>
            <a:ext cx="11443365" cy="662658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431" y="16327"/>
            <a:ext cx="7220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 panose="020E0502030303020204" pitchFamily="34" charset="0"/>
                <a:cs typeface="Avenir Heavy"/>
              </a:rPr>
              <a:t>Module 2. Matter and energy basics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3207" y="1141075"/>
            <a:ext cx="10217827" cy="1881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>
              <a:lnSpc>
                <a:spcPct val="150000"/>
              </a:lnSpc>
            </a:pPr>
            <a:r>
              <a:rPr lang="en-US" sz="3200" b="1" dirty="0">
                <a:latin typeface="Candara"/>
                <a:cs typeface="Candara"/>
              </a:rPr>
              <a:t>2.3: Conservation of mass</a:t>
            </a:r>
          </a:p>
          <a:p>
            <a:pPr lvl="1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Law of conservation of mass</a:t>
            </a:r>
          </a:p>
          <a:p>
            <a:pPr lvl="1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Balanced chemical equations obey the law of conservation of mass</a:t>
            </a:r>
          </a:p>
        </p:txBody>
      </p:sp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195" y="-2506"/>
            <a:ext cx="697500" cy="6975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4FEC3593-48DD-C344-8847-851C69D495A7}"/>
              </a:ext>
            </a:extLst>
          </p:cNvPr>
          <p:cNvSpPr/>
          <p:nvPr/>
        </p:nvSpPr>
        <p:spPr>
          <a:xfrm>
            <a:off x="598087" y="1424210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95F707-880F-C345-9654-F84557264290}"/>
              </a:ext>
            </a:extLst>
          </p:cNvPr>
          <p:cNvSpPr txBox="1"/>
          <p:nvPr/>
        </p:nvSpPr>
        <p:spPr>
          <a:xfrm>
            <a:off x="8395276" y="6370609"/>
            <a:ext cx="3629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OpenStax Chemistry 2/e p.16- 17</a:t>
            </a:r>
          </a:p>
        </p:txBody>
      </p:sp>
    </p:spTree>
    <p:extLst>
      <p:ext uri="{BB962C8B-B14F-4D97-AF65-F5344CB8AC3E}">
        <p14:creationId xmlns:p14="http://schemas.microsoft.com/office/powerpoint/2010/main" val="1017339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876567" cy="6975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870" y="856565"/>
            <a:ext cx="1027345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r>
              <a:rPr lang="en-US" sz="2800" b="1" dirty="0">
                <a:latin typeface="Candara"/>
                <a:cs typeface="Candara"/>
              </a:rPr>
              <a:t>Big ideas?</a:t>
            </a:r>
            <a:endParaRPr lang="en-US" sz="2000" b="1" dirty="0">
              <a:latin typeface="Candara"/>
              <a:cs typeface="Candara"/>
            </a:endParaRPr>
          </a:p>
          <a:p>
            <a:endParaRPr lang="en-US" sz="2000" b="1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r>
              <a:rPr lang="en-US" sz="2800" b="1" i="1" dirty="0">
                <a:latin typeface="Candara"/>
                <a:cs typeface="Candara"/>
              </a:rPr>
              <a:t>Matter</a:t>
            </a:r>
            <a:r>
              <a:rPr lang="en-US" sz="2800" i="1" dirty="0">
                <a:latin typeface="Candara"/>
                <a:cs typeface="Candara"/>
              </a:rPr>
              <a:t> has mass and volume and is </a:t>
            </a:r>
            <a:r>
              <a:rPr lang="en-US" sz="2800" b="1" i="1" dirty="0">
                <a:latin typeface="Candara"/>
                <a:cs typeface="Candara"/>
              </a:rPr>
              <a:t>conserved</a:t>
            </a:r>
            <a:r>
              <a:rPr lang="en-US" sz="2800" i="1" dirty="0">
                <a:latin typeface="Candara"/>
                <a:cs typeface="Candara"/>
              </a:rPr>
              <a:t> during chemical reactions.</a:t>
            </a:r>
          </a:p>
          <a:p>
            <a:pPr marL="457200" indent="-457200">
              <a:buAutoNum type="arabicPeriod"/>
            </a:pPr>
            <a:endParaRPr lang="en-US" sz="2000" i="1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r>
              <a:rPr lang="en-US" sz="2800" b="1" i="1" dirty="0">
                <a:latin typeface="Candara"/>
                <a:cs typeface="Candara"/>
              </a:rPr>
              <a:t>Energy</a:t>
            </a:r>
            <a:r>
              <a:rPr lang="en-US" sz="2800" i="1" dirty="0">
                <a:latin typeface="Candara"/>
                <a:cs typeface="Candara"/>
              </a:rPr>
              <a:t> is contained in </a:t>
            </a:r>
            <a:r>
              <a:rPr lang="en-US" sz="2800" b="1" i="1" dirty="0">
                <a:latin typeface="Candara"/>
                <a:cs typeface="Candara"/>
              </a:rPr>
              <a:t>chemical bonds </a:t>
            </a:r>
            <a:r>
              <a:rPr lang="en-US" sz="2800" i="1" dirty="0">
                <a:latin typeface="Candara"/>
                <a:cs typeface="Candara"/>
              </a:rPr>
              <a:t>and is </a:t>
            </a:r>
            <a:r>
              <a:rPr lang="en-US" sz="2800" b="1" i="1" dirty="0">
                <a:latin typeface="Candara"/>
                <a:cs typeface="Candara"/>
              </a:rPr>
              <a:t>conserved</a:t>
            </a:r>
            <a:r>
              <a:rPr lang="en-US" sz="2800" i="1" dirty="0">
                <a:latin typeface="Candara"/>
                <a:cs typeface="Candara"/>
              </a:rPr>
              <a:t> in chemical reactions.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962AC51-98FE-D249-97B4-F0AD366F249E}"/>
              </a:ext>
            </a:extLst>
          </p:cNvPr>
          <p:cNvSpPr/>
          <p:nvPr/>
        </p:nvSpPr>
        <p:spPr>
          <a:xfrm>
            <a:off x="486345" y="3128803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ABC66-462B-C04A-8C89-9797CC14A6D4}"/>
              </a:ext>
            </a:extLst>
          </p:cNvPr>
          <p:cNvSpPr txBox="1"/>
          <p:nvPr/>
        </p:nvSpPr>
        <p:spPr>
          <a:xfrm>
            <a:off x="242773" y="16327"/>
            <a:ext cx="7220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 panose="020E0502030303020204" pitchFamily="34" charset="0"/>
                <a:cs typeface="Avenir Heavy"/>
              </a:rPr>
              <a:t>Module 2. Matter and energy basics</a:t>
            </a:r>
          </a:p>
        </p:txBody>
      </p:sp>
    </p:spTree>
    <p:extLst>
      <p:ext uri="{BB962C8B-B14F-4D97-AF65-F5344CB8AC3E}">
        <p14:creationId xmlns:p14="http://schemas.microsoft.com/office/powerpoint/2010/main" val="3853721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51" y="0"/>
            <a:ext cx="11450703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305" y="-169"/>
            <a:ext cx="5819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Law of conservation of mass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590" y="806828"/>
            <a:ext cx="11450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Much of what we do this semester will seek to obey the </a:t>
            </a:r>
            <a:r>
              <a:rPr lang="en-US" sz="2400" b="1" dirty="0">
                <a:latin typeface="Candara"/>
                <a:cs typeface="Candara"/>
              </a:rPr>
              <a:t>law of conservation of mass:</a:t>
            </a:r>
          </a:p>
          <a:p>
            <a:r>
              <a:rPr lang="en-US" sz="2400" i="1" dirty="0">
                <a:latin typeface="Candara"/>
                <a:cs typeface="Candara"/>
              </a:rPr>
              <a:t>Mass is conserved, neither created nor destroyed</a:t>
            </a:r>
            <a:r>
              <a:rPr lang="is-IS" sz="2400" i="1" dirty="0">
                <a:latin typeface="Candara"/>
                <a:cs typeface="Candara"/>
              </a:rPr>
              <a:t> </a:t>
            </a:r>
            <a:r>
              <a:rPr lang="en-US" sz="2400" i="1" dirty="0">
                <a:latin typeface="Candara"/>
                <a:cs typeface="Candara"/>
              </a:rPr>
              <a:t>by either physical and chemical change.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407" y="-2506"/>
            <a:ext cx="697500" cy="69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8384"/>
          <a:stretch/>
        </p:blipFill>
        <p:spPr>
          <a:xfrm>
            <a:off x="1828800" y="2895076"/>
            <a:ext cx="9144000" cy="39567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135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13594" y="2107800"/>
            <a:ext cx="4689680" cy="731343"/>
          </a:xfrm>
          <a:prstGeom prst="wedgeRoundRectCallout">
            <a:avLst>
              <a:gd name="adj1" fmla="val 1964"/>
              <a:gd name="adj2" fmla="val 125728"/>
              <a:gd name="adj3" fmla="val 16667"/>
            </a:avLst>
          </a:prstGeom>
          <a:solidFill>
            <a:srgbClr val="FF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00FF"/>
                </a:solidFill>
              </a:rPr>
              <a:t>Fermentation </a:t>
            </a:r>
            <a:r>
              <a:rPr lang="en-US" dirty="0">
                <a:solidFill>
                  <a:srgbClr val="0000FF"/>
                </a:solidFill>
              </a:rPr>
              <a:t>changes sugar to alcohol or CO2, but mass doesn’t </a:t>
            </a:r>
            <a:r>
              <a:rPr lang="en-US" sz="2000" dirty="0">
                <a:solidFill>
                  <a:srgbClr val="0000FF"/>
                </a:solidFill>
              </a:rPr>
              <a:t>change.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609002" y="1884219"/>
            <a:ext cx="4869404" cy="1421980"/>
          </a:xfrm>
          <a:prstGeom prst="wedgeRoundRectCallout">
            <a:avLst>
              <a:gd name="adj1" fmla="val -31912"/>
              <a:gd name="adj2" fmla="val 98491"/>
              <a:gd name="adj3" fmla="val 16667"/>
            </a:avLst>
          </a:prstGeom>
          <a:solidFill>
            <a:srgbClr val="FF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0000FF"/>
                </a:solidFill>
              </a:rPr>
              <a:t>Redox reactions </a:t>
            </a:r>
            <a:r>
              <a:rPr lang="en-US" sz="2000" dirty="0">
                <a:solidFill>
                  <a:srgbClr val="0000FF"/>
                </a:solidFill>
              </a:rPr>
              <a:t>cause the battery to produce electric current &amp; change the chemical nature of its components.</a:t>
            </a:r>
          </a:p>
          <a:p>
            <a:r>
              <a:rPr lang="en-US" sz="2000" dirty="0">
                <a:solidFill>
                  <a:srgbClr val="0000FF"/>
                </a:solidFill>
              </a:rPr>
              <a:t>But the battery’s mass doesn’t change.</a:t>
            </a:r>
          </a:p>
        </p:txBody>
      </p:sp>
    </p:spTree>
    <p:extLst>
      <p:ext uri="{BB962C8B-B14F-4D97-AF65-F5344CB8AC3E}">
        <p14:creationId xmlns:p14="http://schemas.microsoft.com/office/powerpoint/2010/main" val="129920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876567" cy="6975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870" y="856565"/>
            <a:ext cx="1027345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r>
              <a:rPr lang="en-US" sz="2800" b="1" dirty="0">
                <a:latin typeface="Candara"/>
                <a:cs typeface="Candara"/>
              </a:rPr>
              <a:t>Big ideas?</a:t>
            </a:r>
            <a:endParaRPr lang="en-US" sz="2000" b="1" dirty="0">
              <a:latin typeface="Candara"/>
              <a:cs typeface="Candara"/>
            </a:endParaRPr>
          </a:p>
          <a:p>
            <a:endParaRPr lang="en-US" sz="2000" b="1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r>
              <a:rPr lang="en-US" sz="2800" b="1" i="1" dirty="0">
                <a:latin typeface="Candara"/>
                <a:cs typeface="Candara"/>
              </a:rPr>
              <a:t>Matter</a:t>
            </a:r>
            <a:r>
              <a:rPr lang="en-US" sz="2800" i="1" dirty="0">
                <a:latin typeface="Candara"/>
                <a:cs typeface="Candara"/>
              </a:rPr>
              <a:t> has mass and volume and is </a:t>
            </a:r>
            <a:r>
              <a:rPr lang="en-US" sz="2800" b="1" i="1" dirty="0">
                <a:latin typeface="Candara"/>
                <a:cs typeface="Candara"/>
              </a:rPr>
              <a:t>conserved</a:t>
            </a:r>
            <a:r>
              <a:rPr lang="en-US" sz="2800" i="1" dirty="0">
                <a:latin typeface="Candara"/>
                <a:cs typeface="Candara"/>
              </a:rPr>
              <a:t> during chemical reactions.</a:t>
            </a:r>
          </a:p>
          <a:p>
            <a:pPr marL="457200" indent="-457200">
              <a:buAutoNum type="arabicPeriod"/>
            </a:pPr>
            <a:endParaRPr lang="en-US" sz="2000" i="1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r>
              <a:rPr lang="en-US" sz="2800" b="1" i="1" dirty="0">
                <a:latin typeface="Candara"/>
                <a:cs typeface="Candara"/>
              </a:rPr>
              <a:t>Energy</a:t>
            </a:r>
            <a:r>
              <a:rPr lang="en-US" sz="2800" i="1" dirty="0">
                <a:latin typeface="Candara"/>
                <a:cs typeface="Candara"/>
              </a:rPr>
              <a:t> is contained in </a:t>
            </a:r>
            <a:r>
              <a:rPr lang="en-US" sz="2800" b="1" i="1" dirty="0">
                <a:latin typeface="Candara"/>
                <a:cs typeface="Candara"/>
              </a:rPr>
              <a:t>chemical bonds </a:t>
            </a:r>
            <a:r>
              <a:rPr lang="en-US" sz="2800" i="1" dirty="0">
                <a:latin typeface="Candara"/>
                <a:cs typeface="Candara"/>
              </a:rPr>
              <a:t>and is </a:t>
            </a:r>
            <a:r>
              <a:rPr lang="en-US" sz="2800" b="1" i="1" dirty="0">
                <a:latin typeface="Candara"/>
                <a:cs typeface="Candara"/>
              </a:rPr>
              <a:t>conserved</a:t>
            </a:r>
            <a:r>
              <a:rPr lang="en-US" sz="2800" i="1" dirty="0">
                <a:latin typeface="Candara"/>
                <a:cs typeface="Candara"/>
              </a:rPr>
              <a:t> in chemical reactions.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962AC51-98FE-D249-97B4-F0AD366F249E}"/>
              </a:ext>
            </a:extLst>
          </p:cNvPr>
          <p:cNvSpPr/>
          <p:nvPr/>
        </p:nvSpPr>
        <p:spPr>
          <a:xfrm>
            <a:off x="486345" y="3128803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ABC66-462B-C04A-8C89-9797CC14A6D4}"/>
              </a:ext>
            </a:extLst>
          </p:cNvPr>
          <p:cNvSpPr txBox="1"/>
          <p:nvPr/>
        </p:nvSpPr>
        <p:spPr>
          <a:xfrm>
            <a:off x="242773" y="16327"/>
            <a:ext cx="7220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 panose="020E0502030303020204" pitchFamily="34" charset="0"/>
                <a:cs typeface="Avenir Heavy"/>
              </a:rPr>
              <a:t>Module 2. Matter and energy basics</a:t>
            </a:r>
          </a:p>
        </p:txBody>
      </p:sp>
    </p:spTree>
    <p:extLst>
      <p:ext uri="{BB962C8B-B14F-4D97-AF65-F5344CB8AC3E}">
        <p14:creationId xmlns:p14="http://schemas.microsoft.com/office/powerpoint/2010/main" val="3928801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51" y="0"/>
            <a:ext cx="11450703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521" y="-169"/>
            <a:ext cx="11372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Chemical reactions obey the law of conservation of mass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590" y="806828"/>
            <a:ext cx="11166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Chemical equations are </a:t>
            </a:r>
            <a:r>
              <a:rPr lang="en-US" sz="2400" b="1" dirty="0">
                <a:latin typeface="Candara"/>
                <a:cs typeface="Candara"/>
              </a:rPr>
              <a:t>balanced</a:t>
            </a:r>
            <a:r>
              <a:rPr lang="en-US" sz="2400" dirty="0">
                <a:latin typeface="Candara"/>
                <a:cs typeface="Candara"/>
              </a:rPr>
              <a:t> to reflect chemistry’s obedience of the law of conservation of mass.</a:t>
            </a:r>
            <a:endParaRPr lang="en-US" sz="2400" i="1" dirty="0">
              <a:latin typeface="Candara"/>
              <a:cs typeface="Candara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407" y="-2506"/>
            <a:ext cx="697500" cy="697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888A29-7956-CC40-BCCB-CC7F81F6CEB7}"/>
              </a:ext>
            </a:extLst>
          </p:cNvPr>
          <p:cNvSpPr/>
          <p:nvPr/>
        </p:nvSpPr>
        <p:spPr>
          <a:xfrm>
            <a:off x="4736892" y="3429000"/>
            <a:ext cx="6115987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75E7B-08E2-6F4F-9A6B-752117360ABF}"/>
              </a:ext>
            </a:extLst>
          </p:cNvPr>
          <p:cNvSpPr txBox="1"/>
          <p:nvPr/>
        </p:nvSpPr>
        <p:spPr>
          <a:xfrm>
            <a:off x="3444433" y="2248392"/>
            <a:ext cx="530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3MgCl2  +  2AlBr3  </a:t>
            </a:r>
            <a:r>
              <a:rPr lang="en-US" sz="2400" dirty="0">
                <a:latin typeface="Candara"/>
                <a:cs typeface="Candara"/>
                <a:sym typeface="Wingdings" pitchFamily="2" charset="2"/>
              </a:rPr>
              <a:t>  3MgBr2  +  2AlCl3</a:t>
            </a:r>
            <a:endParaRPr lang="en-US" sz="2400" i="1" dirty="0">
              <a:latin typeface="Candara"/>
              <a:cs typeface="Candar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16178C-302A-4A46-88EC-41EA2B18E7EF}"/>
              </a:ext>
            </a:extLst>
          </p:cNvPr>
          <p:cNvSpPr txBox="1"/>
          <p:nvPr/>
        </p:nvSpPr>
        <p:spPr>
          <a:xfrm>
            <a:off x="403030" y="1655172"/>
            <a:ext cx="11166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latin typeface="Candara"/>
                <a:cs typeface="Candara"/>
              </a:rPr>
              <a:t>Every atom in the reactants must be present in the products.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BC138E9-8786-3941-B87A-75865DB658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405908"/>
              </p:ext>
            </p:extLst>
          </p:nvPr>
        </p:nvGraphicFramePr>
        <p:xfrm>
          <a:off x="1594929" y="2883226"/>
          <a:ext cx="7701471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286">
                  <a:extLst>
                    <a:ext uri="{9D8B030D-6E8A-4147-A177-3AD203B41FA5}">
                      <a16:colId xmlns:a16="http://schemas.microsoft.com/office/drawing/2014/main" val="2057495370"/>
                    </a:ext>
                  </a:extLst>
                </a:gridCol>
                <a:gridCol w="2851749">
                  <a:extLst>
                    <a:ext uri="{9D8B030D-6E8A-4147-A177-3AD203B41FA5}">
                      <a16:colId xmlns:a16="http://schemas.microsoft.com/office/drawing/2014/main" val="2179085318"/>
                    </a:ext>
                  </a:extLst>
                </a:gridCol>
                <a:gridCol w="3257436">
                  <a:extLst>
                    <a:ext uri="{9D8B030D-6E8A-4147-A177-3AD203B41FA5}">
                      <a16:colId xmlns:a16="http://schemas.microsoft.com/office/drawing/2014/main" val="10716483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element</a:t>
                      </a:r>
                    </a:p>
                  </a:txBody>
                  <a:tcPr>
                    <a:solidFill>
                      <a:srgbClr val="7A8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 atoms in reactants</a:t>
                      </a:r>
                    </a:p>
                  </a:txBody>
                  <a:tcPr>
                    <a:solidFill>
                      <a:srgbClr val="7A8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 atoms in products</a:t>
                      </a:r>
                    </a:p>
                  </a:txBody>
                  <a:tcPr>
                    <a:solidFill>
                      <a:srgbClr val="7A8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73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 x 1 =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 x 1 = 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319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 x 2 = 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 x 3 =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030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</a:t>
                      </a:r>
                    </a:p>
                  </a:txBody>
                  <a:tcP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 x 1 = 2</a:t>
                      </a:r>
                    </a:p>
                  </a:txBody>
                  <a:tcP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 x 1 = 2</a:t>
                      </a:r>
                    </a:p>
                  </a:txBody>
                  <a:tcPr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3266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 x 3 = 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 x 2 = 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7237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F390F83-7019-194D-ADAF-8F0F9FBDC8CD}"/>
              </a:ext>
            </a:extLst>
          </p:cNvPr>
          <p:cNvSpPr txBox="1"/>
          <p:nvPr/>
        </p:nvSpPr>
        <p:spPr>
          <a:xfrm>
            <a:off x="311590" y="5360650"/>
            <a:ext cx="11166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So what does change?</a:t>
            </a:r>
          </a:p>
          <a:p>
            <a:r>
              <a:rPr lang="en-US" sz="2400" i="1" dirty="0">
                <a:latin typeface="Candara"/>
                <a:cs typeface="Candara"/>
              </a:rPr>
              <a:t>The </a:t>
            </a:r>
            <a:r>
              <a:rPr lang="en-US" sz="2400" b="1" i="1" dirty="0">
                <a:latin typeface="Candara"/>
                <a:cs typeface="Candara"/>
              </a:rPr>
              <a:t>connectivity</a:t>
            </a:r>
            <a:r>
              <a:rPr lang="en-US" sz="2400" i="1" dirty="0">
                <a:latin typeface="Candara"/>
                <a:cs typeface="Candara"/>
              </a:rPr>
              <a:t>: which atom is connected to which. </a:t>
            </a:r>
          </a:p>
          <a:p>
            <a:r>
              <a:rPr lang="en-US" sz="2400" i="1" dirty="0">
                <a:latin typeface="Candara"/>
                <a:cs typeface="Candara"/>
              </a:rPr>
              <a:t>This changes the formulas and </a:t>
            </a:r>
            <a:r>
              <a:rPr lang="en-US" sz="2400" b="1" i="1" dirty="0">
                <a:latin typeface="Candara"/>
                <a:cs typeface="Candara"/>
              </a:rPr>
              <a:t>identities</a:t>
            </a:r>
            <a:r>
              <a:rPr lang="en-US" sz="2400" i="1" dirty="0">
                <a:latin typeface="Candara"/>
                <a:cs typeface="Candara"/>
              </a:rPr>
              <a:t> of the chemical compounds.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6015" y="646267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408295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51" y="0"/>
            <a:ext cx="11450703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305" y="-169"/>
            <a:ext cx="2000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Try these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590" y="806828"/>
            <a:ext cx="11166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Count the number of each element on each side of this equation to be sure it’s balanced and obeying the law.</a:t>
            </a:r>
            <a:endParaRPr lang="en-US" sz="2400" i="1" dirty="0">
              <a:latin typeface="Candara"/>
              <a:cs typeface="Candara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407" y="-2506"/>
            <a:ext cx="697500" cy="69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135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888A29-7956-CC40-BCCB-CC7F81F6CEB7}"/>
              </a:ext>
            </a:extLst>
          </p:cNvPr>
          <p:cNvSpPr/>
          <p:nvPr/>
        </p:nvSpPr>
        <p:spPr>
          <a:xfrm>
            <a:off x="4736892" y="3429000"/>
            <a:ext cx="6115987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75E7B-08E2-6F4F-9A6B-752117360ABF}"/>
              </a:ext>
            </a:extLst>
          </p:cNvPr>
          <p:cNvSpPr txBox="1"/>
          <p:nvPr/>
        </p:nvSpPr>
        <p:spPr>
          <a:xfrm>
            <a:off x="3444433" y="1608312"/>
            <a:ext cx="530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2Na3N  +  3CaS  </a:t>
            </a:r>
            <a:r>
              <a:rPr lang="en-US" sz="2400" dirty="0">
                <a:latin typeface="Candara"/>
                <a:cs typeface="Candara"/>
                <a:sym typeface="Wingdings" pitchFamily="2" charset="2"/>
              </a:rPr>
              <a:t>  3Na2S  +  Ca3N2</a:t>
            </a:r>
            <a:endParaRPr lang="en-US" sz="2400" i="1" dirty="0">
              <a:latin typeface="Candara"/>
              <a:cs typeface="Candara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BC138E9-8786-3941-B87A-75865DB658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065061"/>
              </p:ext>
            </p:extLst>
          </p:nvPr>
        </p:nvGraphicFramePr>
        <p:xfrm>
          <a:off x="1594929" y="2258386"/>
          <a:ext cx="7701471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286">
                  <a:extLst>
                    <a:ext uri="{9D8B030D-6E8A-4147-A177-3AD203B41FA5}">
                      <a16:colId xmlns:a16="http://schemas.microsoft.com/office/drawing/2014/main" val="2057495370"/>
                    </a:ext>
                  </a:extLst>
                </a:gridCol>
                <a:gridCol w="2851749">
                  <a:extLst>
                    <a:ext uri="{9D8B030D-6E8A-4147-A177-3AD203B41FA5}">
                      <a16:colId xmlns:a16="http://schemas.microsoft.com/office/drawing/2014/main" val="2179085318"/>
                    </a:ext>
                  </a:extLst>
                </a:gridCol>
                <a:gridCol w="3257436">
                  <a:extLst>
                    <a:ext uri="{9D8B030D-6E8A-4147-A177-3AD203B41FA5}">
                      <a16:colId xmlns:a16="http://schemas.microsoft.com/office/drawing/2014/main" val="10716483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element</a:t>
                      </a:r>
                    </a:p>
                  </a:txBody>
                  <a:tcPr>
                    <a:solidFill>
                      <a:srgbClr val="7A8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 atoms in reactants</a:t>
                      </a:r>
                    </a:p>
                  </a:txBody>
                  <a:tcPr>
                    <a:solidFill>
                      <a:srgbClr val="7A8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 atoms in products</a:t>
                      </a:r>
                    </a:p>
                  </a:txBody>
                  <a:tcPr>
                    <a:solidFill>
                      <a:srgbClr val="7A8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73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432FF"/>
                          </a:solidFill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319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432FF"/>
                          </a:solidFill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030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</a:t>
                      </a:r>
                    </a:p>
                  </a:txBody>
                  <a:tcP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3266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723755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611322A-7364-A940-A538-EEA3845C288F}"/>
              </a:ext>
            </a:extLst>
          </p:cNvPr>
          <p:cNvSpPr txBox="1"/>
          <p:nvPr/>
        </p:nvSpPr>
        <p:spPr>
          <a:xfrm>
            <a:off x="311590" y="4730759"/>
            <a:ext cx="11560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Given this information about the reactants, what is the combined mass of the products? </a:t>
            </a:r>
          </a:p>
        </p:txBody>
      </p:sp>
    </p:spTree>
    <p:extLst>
      <p:ext uri="{BB962C8B-B14F-4D97-AF65-F5344CB8AC3E}">
        <p14:creationId xmlns:p14="http://schemas.microsoft.com/office/powerpoint/2010/main" val="133293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569" y="0"/>
            <a:ext cx="11470261" cy="646162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537" y="-169"/>
            <a:ext cx="2688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2.3: Can you?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197" y="-2506"/>
            <a:ext cx="697500" cy="697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1821" y="885223"/>
            <a:ext cx="1165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(1) State the law of conservation of mass?</a:t>
            </a:r>
            <a:endParaRPr lang="en-US" sz="2400" i="1" dirty="0">
              <a:latin typeface="Candara"/>
              <a:cs typeface="Candar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821" y="1790259"/>
            <a:ext cx="1165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(2) Describe how balanced chemical equations obey the law?</a:t>
            </a:r>
            <a:endParaRPr lang="en-US" sz="2400" i="1" dirty="0">
              <a:latin typeface="Candara"/>
              <a:cs typeface="Candar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821" y="2695295"/>
            <a:ext cx="1165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(3) Explain what does change in chemical reactions?</a:t>
            </a:r>
            <a:endParaRPr lang="en-US" sz="2400" i="1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09523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032" y="0"/>
            <a:ext cx="11485538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074" y="16329"/>
            <a:ext cx="3494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 panose="020E0502030303020204" pitchFamily="34" charset="0"/>
                <a:cs typeface="Avenir Heavy"/>
              </a:rPr>
              <a:t>2.3: Assignments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2918" y="980515"/>
            <a:ext cx="1120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/>
            <a:r>
              <a:rPr lang="en-US" sz="2400" b="1" dirty="0">
                <a:latin typeface="Candara"/>
                <a:cs typeface="Candara"/>
              </a:rPr>
              <a:t>Canvas: Quick review questions quiz 2.3</a:t>
            </a:r>
            <a:endParaRPr lang="en-US" sz="6600" b="1" dirty="0">
              <a:latin typeface="Candara"/>
              <a:cs typeface="Candara"/>
            </a:endParaRPr>
          </a:p>
        </p:txBody>
      </p:sp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010" y="-2506"/>
            <a:ext cx="697500" cy="69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9987E2-A99B-FD4E-A26F-6531285DBEE1}"/>
              </a:ext>
            </a:extLst>
          </p:cNvPr>
          <p:cNvSpPr txBox="1"/>
          <p:nvPr/>
        </p:nvSpPr>
        <p:spPr>
          <a:xfrm>
            <a:off x="292918" y="2187992"/>
            <a:ext cx="112090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2388" lvl="1"/>
            <a:r>
              <a:rPr lang="en-US" sz="2400" b="1" dirty="0">
                <a:latin typeface="Candara"/>
                <a:cs typeface="Candara"/>
              </a:rPr>
              <a:t>Canvas: HW set 2, problems 6 - 7</a:t>
            </a:r>
            <a:endParaRPr lang="en-US" sz="6600" b="1" dirty="0">
              <a:latin typeface="Candara"/>
              <a:cs typeface="Candar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7D43D0-BFD9-2340-AB3A-AC0492539D5E}"/>
              </a:ext>
            </a:extLst>
          </p:cNvPr>
          <p:cNvSpPr txBox="1"/>
          <p:nvPr/>
        </p:nvSpPr>
        <p:spPr>
          <a:xfrm>
            <a:off x="323697" y="3525340"/>
            <a:ext cx="111718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Optional extras – great videos on this topic:</a:t>
            </a:r>
          </a:p>
          <a:p>
            <a:pPr marL="35401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  <a:cs typeface="Candara"/>
              </a:rPr>
              <a:t>‘Law of conservation of mass example’ (</a:t>
            </a:r>
            <a:r>
              <a:rPr lang="en-US" sz="2400" dirty="0" err="1">
                <a:latin typeface="Candara" panose="020E0502030303020204" pitchFamily="34" charset="0"/>
                <a:cs typeface="Candara"/>
              </a:rPr>
              <a:t>MooMooMathandScience</a:t>
            </a:r>
            <a:r>
              <a:rPr lang="en-US" sz="2400" dirty="0">
                <a:latin typeface="Candara" panose="020E0502030303020204" pitchFamily="34" charset="0"/>
                <a:cs typeface="Candara"/>
              </a:rPr>
              <a:t>)</a:t>
            </a:r>
            <a:br>
              <a:rPr lang="en-US" sz="2400" dirty="0">
                <a:latin typeface="Candara" panose="020E0502030303020204" pitchFamily="34" charset="0"/>
                <a:cs typeface="Candara"/>
              </a:rPr>
            </a:br>
            <a:r>
              <a:rPr lang="en-US" sz="2400" dirty="0">
                <a:latin typeface="Candara" panose="020E0502030303020204" pitchFamily="34" charset="0"/>
                <a:cs typeface="Candara"/>
                <a:hlinkClick r:id="rId3"/>
              </a:rPr>
              <a:t>https://www.youtube.com/watch?v=HmzFG_xOeaQ</a:t>
            </a:r>
            <a:r>
              <a:rPr lang="en-US" sz="2400" dirty="0">
                <a:latin typeface="Candara" panose="020E0502030303020204" pitchFamily="34" charset="0"/>
                <a:cs typeface="Candar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3752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2506"/>
            <a:ext cx="11829143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8833"/>
            <a:ext cx="7220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 panose="020E0502030303020204" pitchFamily="34" charset="0"/>
                <a:cs typeface="Avenir Heavy"/>
              </a:rPr>
              <a:t>Module 2. Matter and energy basics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5199" y="1444173"/>
            <a:ext cx="10618415" cy="3054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>
              <a:lnSpc>
                <a:spcPct val="120000"/>
              </a:lnSpc>
            </a:pPr>
            <a:r>
              <a:rPr lang="en-US" sz="3200" b="1" dirty="0">
                <a:latin typeface="Candara"/>
                <a:cs typeface="Candara"/>
              </a:rPr>
              <a:t>2.4: Energy basics</a:t>
            </a:r>
          </a:p>
          <a:p>
            <a:pPr marL="52388" lvl="1">
              <a:lnSpc>
                <a:spcPct val="120000"/>
              </a:lnSpc>
            </a:pPr>
            <a:endParaRPr lang="en-US" sz="1000" b="1" dirty="0">
              <a:latin typeface="Candara"/>
              <a:cs typeface="Candara"/>
            </a:endParaRP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Define energy, distinguish between types of energy, and describe the nature of energy changes that accompany physical  and chemical changes.</a:t>
            </a:r>
          </a:p>
          <a:p>
            <a:pPr marL="0" lvl="1">
              <a:lnSpc>
                <a:spcPct val="120000"/>
              </a:lnSpc>
            </a:pPr>
            <a:endParaRPr lang="en-US" sz="1200" dirty="0">
              <a:latin typeface="Candara"/>
              <a:cs typeface="Candara"/>
            </a:endParaRP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Units of energy</a:t>
            </a:r>
          </a:p>
          <a:p>
            <a:pPr marL="0" lvl="1">
              <a:lnSpc>
                <a:spcPct val="120000"/>
              </a:lnSpc>
            </a:pPr>
            <a:endParaRPr lang="en-US" sz="1200" dirty="0">
              <a:latin typeface="Candara"/>
              <a:cs typeface="Candara"/>
            </a:endParaRP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First law of thermodynamics: conservation of energy</a:t>
            </a:r>
          </a:p>
        </p:txBody>
      </p:sp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93E97F6E-3C4A-9046-8B23-3FC599201781}"/>
              </a:ext>
            </a:extLst>
          </p:cNvPr>
          <p:cNvSpPr/>
          <p:nvPr/>
        </p:nvSpPr>
        <p:spPr>
          <a:xfrm>
            <a:off x="575470" y="1594566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D0F4D-88B6-F04E-88DE-714851ED2CFC}"/>
              </a:ext>
            </a:extLst>
          </p:cNvPr>
          <p:cNvSpPr txBox="1"/>
          <p:nvPr/>
        </p:nvSpPr>
        <p:spPr>
          <a:xfrm>
            <a:off x="8020524" y="6370609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OpenStax Chemistry 2/e p.462 - 465</a:t>
            </a:r>
          </a:p>
        </p:txBody>
      </p:sp>
    </p:spTree>
    <p:extLst>
      <p:ext uri="{BB962C8B-B14F-4D97-AF65-F5344CB8AC3E}">
        <p14:creationId xmlns:p14="http://schemas.microsoft.com/office/powerpoint/2010/main" val="3211132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876567" cy="6975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870" y="856565"/>
            <a:ext cx="1027345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r>
              <a:rPr lang="en-US" sz="2800" b="1" dirty="0">
                <a:latin typeface="Candara"/>
                <a:cs typeface="Candara"/>
              </a:rPr>
              <a:t>Big ideas?</a:t>
            </a:r>
            <a:endParaRPr lang="en-US" sz="2000" b="1" dirty="0">
              <a:latin typeface="Candara"/>
              <a:cs typeface="Candara"/>
            </a:endParaRPr>
          </a:p>
          <a:p>
            <a:endParaRPr lang="en-US" sz="2000" b="1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r>
              <a:rPr lang="en-US" sz="2800" b="1" i="1" dirty="0">
                <a:latin typeface="Candara"/>
                <a:cs typeface="Candara"/>
              </a:rPr>
              <a:t>Matter</a:t>
            </a:r>
            <a:r>
              <a:rPr lang="en-US" sz="2800" i="1" dirty="0">
                <a:latin typeface="Candara"/>
                <a:cs typeface="Candara"/>
              </a:rPr>
              <a:t> has mass and volume and is </a:t>
            </a:r>
            <a:r>
              <a:rPr lang="en-US" sz="2800" b="1" i="1" dirty="0">
                <a:latin typeface="Candara"/>
                <a:cs typeface="Candara"/>
              </a:rPr>
              <a:t>conserved</a:t>
            </a:r>
            <a:r>
              <a:rPr lang="en-US" sz="2800" i="1" dirty="0">
                <a:latin typeface="Candara"/>
                <a:cs typeface="Candara"/>
              </a:rPr>
              <a:t> during chemical reactions.</a:t>
            </a:r>
          </a:p>
          <a:p>
            <a:pPr marL="457200" indent="-457200">
              <a:buAutoNum type="arabicPeriod"/>
            </a:pPr>
            <a:endParaRPr lang="en-US" sz="2000" i="1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r>
              <a:rPr lang="en-US" sz="2800" b="1" i="1" dirty="0">
                <a:latin typeface="Candara"/>
                <a:cs typeface="Candara"/>
              </a:rPr>
              <a:t>Energy</a:t>
            </a:r>
            <a:r>
              <a:rPr lang="en-US" sz="2800" i="1" dirty="0">
                <a:latin typeface="Candara"/>
                <a:cs typeface="Candara"/>
              </a:rPr>
              <a:t> is contained in </a:t>
            </a:r>
            <a:r>
              <a:rPr lang="en-US" sz="2800" b="1" i="1" dirty="0">
                <a:latin typeface="Candara"/>
                <a:cs typeface="Candara"/>
              </a:rPr>
              <a:t>chemical bonds </a:t>
            </a:r>
            <a:r>
              <a:rPr lang="en-US" sz="2800" i="1" dirty="0">
                <a:latin typeface="Candara"/>
                <a:cs typeface="Candara"/>
              </a:rPr>
              <a:t>and is </a:t>
            </a:r>
            <a:r>
              <a:rPr lang="en-US" sz="2800" b="1" i="1" dirty="0">
                <a:latin typeface="Candara"/>
                <a:cs typeface="Candara"/>
              </a:rPr>
              <a:t>conserved</a:t>
            </a:r>
            <a:r>
              <a:rPr lang="en-US" sz="2800" i="1" dirty="0">
                <a:latin typeface="Candara"/>
                <a:cs typeface="Candara"/>
              </a:rPr>
              <a:t> in chemical reactions.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962AC51-98FE-D249-97B4-F0AD366F249E}"/>
              </a:ext>
            </a:extLst>
          </p:cNvPr>
          <p:cNvSpPr/>
          <p:nvPr/>
        </p:nvSpPr>
        <p:spPr>
          <a:xfrm>
            <a:off x="486345" y="4271803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ABC66-462B-C04A-8C89-9797CC14A6D4}"/>
              </a:ext>
            </a:extLst>
          </p:cNvPr>
          <p:cNvSpPr txBox="1"/>
          <p:nvPr/>
        </p:nvSpPr>
        <p:spPr>
          <a:xfrm>
            <a:off x="242773" y="16327"/>
            <a:ext cx="7220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 panose="020E0502030303020204" pitchFamily="34" charset="0"/>
                <a:cs typeface="Avenir Heavy"/>
              </a:rPr>
              <a:t>Module 2. Matter and energy basics</a:t>
            </a:r>
          </a:p>
        </p:txBody>
      </p:sp>
    </p:spTree>
    <p:extLst>
      <p:ext uri="{BB962C8B-B14F-4D97-AF65-F5344CB8AC3E}">
        <p14:creationId xmlns:p14="http://schemas.microsoft.com/office/powerpoint/2010/main" val="4149666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625943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-169"/>
            <a:ext cx="9627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Chemical changes often involve energy changes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886" y="736264"/>
            <a:ext cx="11342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Many, if not most, of the chemical changes we observe and use daily involve </a:t>
            </a:r>
            <a:r>
              <a:rPr lang="en-US" sz="2400" b="1" dirty="0">
                <a:latin typeface="Candara"/>
                <a:cs typeface="Candara"/>
              </a:rPr>
              <a:t>changes in energy</a:t>
            </a:r>
            <a:r>
              <a:rPr lang="en-US" sz="2400" dirty="0">
                <a:latin typeface="Candara"/>
                <a:cs typeface="Candara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Cooking food to make nutrients more bioavailable;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Burning fuels to provide heat, motive power and electricity; and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Chemical processing of raw materials to create materials for use to use.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34832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5877"/>
          <a:stretch/>
        </p:blipFill>
        <p:spPr>
          <a:xfrm>
            <a:off x="354314" y="3875314"/>
            <a:ext cx="11418854" cy="25935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1" y="2906446"/>
            <a:ext cx="11342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More than 90% of our energy comes from the sun</a:t>
            </a:r>
            <a:r>
              <a:rPr lang="en-US" sz="2400" dirty="0">
                <a:latin typeface="Candara"/>
                <a:cs typeface="Candara"/>
              </a:rPr>
              <a:t>, though it may flow to us through physical changes (wind) and chemical changes (photosynthesis).</a:t>
            </a:r>
          </a:p>
        </p:txBody>
      </p:sp>
    </p:spTree>
    <p:extLst>
      <p:ext uri="{BB962C8B-B14F-4D97-AF65-F5344CB8AC3E}">
        <p14:creationId xmlns:p14="http://schemas.microsoft.com/office/powerpoint/2010/main" val="127827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1684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169"/>
            <a:ext cx="5658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Energy: potential vs. kinetic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886" y="736265"/>
            <a:ext cx="11247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Energy:</a:t>
            </a:r>
            <a:r>
              <a:rPr lang="en-US" sz="2400" i="1" dirty="0">
                <a:latin typeface="Candara"/>
                <a:cs typeface="Candara"/>
              </a:rPr>
              <a:t> the capacity to supply heat (q) or do work (w)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Moving objects in opposition to forces like friction and gravity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213" y="-169"/>
            <a:ext cx="697500" cy="697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1" y="1625787"/>
            <a:ext cx="11247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Potential energy: </a:t>
            </a:r>
            <a:r>
              <a:rPr lang="en-US" sz="2400" i="1" dirty="0">
                <a:latin typeface="Candara"/>
                <a:cs typeface="Candara"/>
              </a:rPr>
              <a:t>the energy an object possesses by virtue of its position; </a:t>
            </a:r>
            <a:r>
              <a:rPr lang="en-US" sz="2400" i="1" u="sng" dirty="0">
                <a:latin typeface="Candara"/>
                <a:cs typeface="Candara"/>
              </a:rPr>
              <a:t>stored energy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Chemical energy is potential energy (batteries, fuels)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3886" y="2523615"/>
            <a:ext cx="8624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Kinetic energy: </a:t>
            </a:r>
            <a:r>
              <a:rPr lang="en-US" sz="2400" i="1" dirty="0">
                <a:latin typeface="Candara"/>
                <a:cs typeface="Candara"/>
              </a:rPr>
              <a:t>the energy of objects in </a:t>
            </a:r>
            <a:r>
              <a:rPr lang="en-US" sz="2400" i="1" u="sng" dirty="0">
                <a:latin typeface="Candara"/>
                <a:cs typeface="Candara"/>
              </a:rPr>
              <a:t>motion</a:t>
            </a:r>
            <a:endParaRPr lang="en-US" sz="2400" u="sng" dirty="0">
              <a:latin typeface="Candara"/>
              <a:cs typeface="Candar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3665"/>
          <a:stretch/>
        </p:blipFill>
        <p:spPr>
          <a:xfrm>
            <a:off x="1744916" y="3018971"/>
            <a:ext cx="8503802" cy="3832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0A72F9-9B5E-0F47-9DCC-F7B3F50EF97E}"/>
              </a:ext>
            </a:extLst>
          </p:cNvPr>
          <p:cNvSpPr txBox="1"/>
          <p:nvPr/>
        </p:nvSpPr>
        <p:spPr>
          <a:xfrm>
            <a:off x="801383" y="3383149"/>
            <a:ext cx="200728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Candara" panose="020E0502030303020204" pitchFamily="34" charset="0"/>
              </a:rPr>
              <a:t>kinetic energy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AC1DF-E7A4-6745-B63D-AB7D9F3445A7}"/>
              </a:ext>
            </a:extLst>
          </p:cNvPr>
          <p:cNvSpPr txBox="1"/>
          <p:nvPr/>
        </p:nvSpPr>
        <p:spPr>
          <a:xfrm>
            <a:off x="9284833" y="3359619"/>
            <a:ext cx="23038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Candara" panose="020E0502030303020204" pitchFamily="34" charset="0"/>
              </a:rPr>
              <a:t>potential energy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72FEA9-6BDB-504E-8ADC-46CA396D7465}"/>
              </a:ext>
            </a:extLst>
          </p:cNvPr>
          <p:cNvSpPr/>
          <p:nvPr/>
        </p:nvSpPr>
        <p:spPr>
          <a:xfrm>
            <a:off x="7494814" y="2808514"/>
            <a:ext cx="4093855" cy="4294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345572" y="6550223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316523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  <p:bldP spid="3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1684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169"/>
            <a:ext cx="3227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Units of energy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886" y="736265"/>
            <a:ext cx="11247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The SI unit of energy is the </a:t>
            </a:r>
            <a:r>
              <a:rPr lang="en-US" sz="2400" b="1" dirty="0">
                <a:latin typeface="Candara"/>
                <a:cs typeface="Candara"/>
              </a:rPr>
              <a:t>Joule (J).</a:t>
            </a:r>
            <a:endParaRPr lang="en-US" sz="2400" dirty="0">
              <a:latin typeface="Candara"/>
              <a:cs typeface="Candara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213" y="-169"/>
            <a:ext cx="697500" cy="697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45572" y="6550223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B2F737-586D-654D-B002-7F247CD8C7AB}"/>
              </a:ext>
            </a:extLst>
          </p:cNvPr>
          <p:cNvSpPr txBox="1"/>
          <p:nvPr/>
        </p:nvSpPr>
        <p:spPr>
          <a:xfrm>
            <a:off x="832526" y="1376345"/>
            <a:ext cx="4699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ndara"/>
                <a:cs typeface="Candara"/>
              </a:rPr>
              <a:t>J </a:t>
            </a:r>
            <a:r>
              <a:rPr lang="en-US" sz="2400" dirty="0">
                <a:latin typeface="Candara"/>
                <a:cs typeface="Candara"/>
              </a:rPr>
              <a:t>is a derived unit = kg-m</a:t>
            </a:r>
            <a:r>
              <a:rPr lang="en-US" sz="3200" baseline="30000" dirty="0">
                <a:latin typeface="Candara"/>
                <a:cs typeface="Candara"/>
              </a:rPr>
              <a:t>2</a:t>
            </a:r>
            <a:r>
              <a:rPr lang="en-US" sz="2400" dirty="0">
                <a:latin typeface="Candara"/>
                <a:cs typeface="Candara"/>
              </a:rPr>
              <a:t>/s</a:t>
            </a:r>
            <a:r>
              <a:rPr lang="en-US" sz="3200" baseline="30000" dirty="0">
                <a:latin typeface="Candara"/>
                <a:cs typeface="Candara"/>
              </a:rPr>
              <a:t>2</a:t>
            </a:r>
            <a:endParaRPr lang="en-US" sz="2400" baseline="30000" dirty="0">
              <a:latin typeface="Candara"/>
              <a:cs typeface="Candar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814E-18C0-8C4A-A7E9-F312ECBBF809}"/>
              </a:ext>
            </a:extLst>
          </p:cNvPr>
          <p:cNvSpPr txBox="1"/>
          <p:nvPr/>
        </p:nvSpPr>
        <p:spPr>
          <a:xfrm>
            <a:off x="863006" y="2016425"/>
            <a:ext cx="4699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ndara"/>
                <a:cs typeface="Candara"/>
              </a:rPr>
              <a:t>kilojoule (kJ) </a:t>
            </a:r>
            <a:r>
              <a:rPr lang="en-US" sz="2400" dirty="0">
                <a:latin typeface="Candara"/>
                <a:cs typeface="Candara"/>
              </a:rPr>
              <a:t>= 1000 J</a:t>
            </a:r>
            <a:endParaRPr lang="en-US" sz="2400" baseline="30000" dirty="0">
              <a:latin typeface="Candara"/>
              <a:cs typeface="Candar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2188DD-BDDD-8342-B02E-5C644B89EBB0}"/>
              </a:ext>
            </a:extLst>
          </p:cNvPr>
          <p:cNvSpPr txBox="1"/>
          <p:nvPr/>
        </p:nvSpPr>
        <p:spPr>
          <a:xfrm>
            <a:off x="283886" y="2828890"/>
            <a:ext cx="11247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The ‘English’ unit of energy is the </a:t>
            </a:r>
            <a:r>
              <a:rPr lang="en-US" sz="2400" b="1" dirty="0">
                <a:latin typeface="Candara"/>
                <a:cs typeface="Candara"/>
              </a:rPr>
              <a:t>calorie (</a:t>
            </a:r>
            <a:r>
              <a:rPr lang="en-US" sz="2400" b="1" dirty="0" err="1">
                <a:latin typeface="Candara"/>
                <a:cs typeface="Candara"/>
              </a:rPr>
              <a:t>cal</a:t>
            </a:r>
            <a:r>
              <a:rPr lang="en-US" sz="2400" b="1" dirty="0">
                <a:latin typeface="Candara"/>
                <a:cs typeface="Candara"/>
              </a:rPr>
              <a:t>)</a:t>
            </a:r>
            <a:r>
              <a:rPr lang="en-US" sz="2400" dirty="0">
                <a:latin typeface="Candara"/>
                <a:cs typeface="Candara"/>
              </a:rPr>
              <a:t>: </a:t>
            </a:r>
            <a:r>
              <a:rPr lang="en-US" sz="2400" i="1" dirty="0">
                <a:latin typeface="Candara"/>
                <a:cs typeface="Candara"/>
              </a:rPr>
              <a:t>the amount of energy required to raise the temperature of 1 gram of water by 1ºC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334189-CE27-ED47-AE31-A58178CD6AF8}"/>
              </a:ext>
            </a:extLst>
          </p:cNvPr>
          <p:cNvSpPr txBox="1"/>
          <p:nvPr/>
        </p:nvSpPr>
        <p:spPr>
          <a:xfrm>
            <a:off x="863006" y="3697170"/>
            <a:ext cx="4699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ndara"/>
                <a:cs typeface="Candara"/>
              </a:rPr>
              <a:t>1 </a:t>
            </a:r>
            <a:r>
              <a:rPr lang="en-US" sz="2400" b="1" dirty="0" err="1">
                <a:latin typeface="Candara"/>
                <a:cs typeface="Candara"/>
              </a:rPr>
              <a:t>cal</a:t>
            </a:r>
            <a:r>
              <a:rPr lang="en-US" sz="2400" b="1" dirty="0">
                <a:latin typeface="Candara"/>
                <a:cs typeface="Candara"/>
              </a:rPr>
              <a:t> = 4.184 J</a:t>
            </a:r>
            <a:endParaRPr lang="en-US" sz="2400" baseline="30000" dirty="0">
              <a:latin typeface="Candara"/>
              <a:cs typeface="Candar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A1A7ED-1896-5D40-B212-0B677A0A70E0}"/>
              </a:ext>
            </a:extLst>
          </p:cNvPr>
          <p:cNvSpPr txBox="1"/>
          <p:nvPr/>
        </p:nvSpPr>
        <p:spPr>
          <a:xfrm>
            <a:off x="969686" y="4412557"/>
            <a:ext cx="10714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The </a:t>
            </a:r>
            <a:r>
              <a:rPr lang="en-US" sz="2400" b="1" dirty="0">
                <a:latin typeface="Candara"/>
                <a:cs typeface="Candara"/>
              </a:rPr>
              <a:t>food calorie </a:t>
            </a:r>
            <a:r>
              <a:rPr lang="en-US" sz="2400" dirty="0">
                <a:latin typeface="Candara"/>
                <a:cs typeface="Candara"/>
              </a:rPr>
              <a:t>we’re all familiar with is actually a kilocalorie (kcal).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06EBEB-62A5-D143-87A6-9179A420BE92}"/>
              </a:ext>
            </a:extLst>
          </p:cNvPr>
          <p:cNvSpPr txBox="1"/>
          <p:nvPr/>
        </p:nvSpPr>
        <p:spPr>
          <a:xfrm>
            <a:off x="1076366" y="5127944"/>
            <a:ext cx="1071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So how many J are released if we totally digest a 400 ‘calorie’ hamburger?	</a:t>
            </a:r>
            <a:r>
              <a:rPr lang="en-US" sz="2400" u="sng" dirty="0">
                <a:latin typeface="Candara"/>
                <a:cs typeface="Candara"/>
              </a:rPr>
              <a:t>400 kcal   1000 </a:t>
            </a:r>
            <a:r>
              <a:rPr lang="en-US" sz="2400" u="sng" dirty="0" err="1">
                <a:latin typeface="Candara"/>
                <a:cs typeface="Candara"/>
              </a:rPr>
              <a:t>cal</a:t>
            </a:r>
            <a:r>
              <a:rPr lang="en-US" sz="2400" u="sng" dirty="0">
                <a:latin typeface="Candara"/>
                <a:cs typeface="Candara"/>
              </a:rPr>
              <a:t>      4.184 J </a:t>
            </a:r>
            <a:r>
              <a:rPr lang="en-US" sz="2400" dirty="0">
                <a:latin typeface="Candara"/>
                <a:cs typeface="Candara"/>
              </a:rPr>
              <a:t>= 1.673 E6 J = 1.673 E3 kJ</a:t>
            </a:r>
          </a:p>
          <a:p>
            <a:r>
              <a:rPr lang="en-US" sz="2400" dirty="0">
                <a:latin typeface="Candara"/>
                <a:cs typeface="Candara"/>
              </a:rPr>
              <a:t>		        1 kcal	   1 </a:t>
            </a:r>
            <a:r>
              <a:rPr lang="en-US" sz="2400" dirty="0" err="1">
                <a:latin typeface="Candara"/>
                <a:cs typeface="Candara"/>
              </a:rPr>
              <a:t>cal</a:t>
            </a:r>
            <a:endParaRPr lang="en-US" sz="24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44115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1479986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-169"/>
            <a:ext cx="10629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First law of thermodynamics: conservation of energy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886" y="736265"/>
            <a:ext cx="11485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First law of thermodynamics: </a:t>
            </a:r>
            <a:r>
              <a:rPr lang="en-US" sz="2400" i="1" dirty="0">
                <a:latin typeface="Candara"/>
                <a:cs typeface="Candara"/>
              </a:rPr>
              <a:t>energy is conserved, neither created nor destroyed, but only transferred or transformed</a:t>
            </a:r>
            <a:endParaRPr lang="en-US" sz="2400" dirty="0">
              <a:latin typeface="Candara"/>
              <a:cs typeface="Candara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986" y="-4777"/>
            <a:ext cx="697500" cy="697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3886" y="1653449"/>
            <a:ext cx="114856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Transfer? </a:t>
            </a:r>
            <a:r>
              <a:rPr lang="en-US" sz="2400" dirty="0">
                <a:latin typeface="Candara"/>
                <a:cs typeface="Candara"/>
              </a:rPr>
              <a:t>From one object to another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Heat always flows from hot objects to cooler objects</a:t>
            </a:r>
          </a:p>
          <a:p>
            <a:endParaRPr lang="en-US" sz="1000" i="1" dirty="0">
              <a:latin typeface="Candara"/>
              <a:cs typeface="Candara"/>
            </a:endParaRPr>
          </a:p>
          <a:p>
            <a:r>
              <a:rPr lang="en-US" sz="2400" b="1" dirty="0">
                <a:latin typeface="Candara"/>
                <a:cs typeface="Candara"/>
              </a:rPr>
              <a:t>Transformed? </a:t>
            </a:r>
            <a:r>
              <a:rPr lang="en-US" sz="2400" dirty="0">
                <a:latin typeface="Candara"/>
                <a:cs typeface="Candara"/>
              </a:rPr>
              <a:t>From one form to another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Kinetic energy can become potential energy (or </a:t>
            </a:r>
            <a:r>
              <a:rPr lang="en-US" sz="2400" dirty="0" err="1">
                <a:latin typeface="Candara"/>
                <a:cs typeface="Candara"/>
              </a:rPr>
              <a:t>vv</a:t>
            </a:r>
            <a:r>
              <a:rPr lang="en-US" sz="2400" dirty="0">
                <a:latin typeface="Candara"/>
                <a:cs typeface="Candara"/>
              </a:rPr>
              <a:t>).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Potential or kinetic energy can become heat.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3886" y="3965199"/>
            <a:ext cx="11485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You push a watermelon off out of a third-floor window. 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</a:rPr>
              <a:t>How is energy transferred or transformed?</a:t>
            </a:r>
          </a:p>
        </p:txBody>
      </p:sp>
      <p:pic>
        <p:nvPicPr>
          <p:cNvPr id="6" name="Picture 5" descr="A picture containing person, outdoor, grass, fruit&#10;&#10;Description automatically generated">
            <a:extLst>
              <a:ext uri="{FF2B5EF4-FFF2-40B4-BE49-F238E27FC236}">
                <a16:creationId xmlns:a16="http://schemas.microsoft.com/office/drawing/2014/main" id="{53895A5B-C75B-E54F-AC40-5218B5D08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933" y="1407555"/>
            <a:ext cx="3984803" cy="26229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8B56A6-CE05-954A-875C-F1A78D88AD95}"/>
              </a:ext>
            </a:extLst>
          </p:cNvPr>
          <p:cNvSpPr txBox="1"/>
          <p:nvPr/>
        </p:nvSpPr>
        <p:spPr>
          <a:xfrm>
            <a:off x="8334832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404421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0" y="0"/>
            <a:ext cx="11545888" cy="646162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519" y="-169"/>
            <a:ext cx="3121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What is matter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068" y="29199"/>
            <a:ext cx="634091" cy="6340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905" y="6532083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6F74F8-899B-834A-8306-CF257C74A3A5}"/>
              </a:ext>
            </a:extLst>
          </p:cNvPr>
          <p:cNvSpPr txBox="1"/>
          <p:nvPr/>
        </p:nvSpPr>
        <p:spPr>
          <a:xfrm>
            <a:off x="300358" y="806831"/>
            <a:ext cx="8624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Matter: </a:t>
            </a:r>
            <a:r>
              <a:rPr lang="en-US" sz="2400" i="1" dirty="0">
                <a:latin typeface="Candara"/>
                <a:cs typeface="Candara"/>
              </a:rPr>
              <a:t>anything that has mass or occupies volume (or space)</a:t>
            </a:r>
            <a:endParaRPr lang="en-US" sz="2400" dirty="0">
              <a:latin typeface="Candara"/>
              <a:cs typeface="Candar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395739-51C9-3A49-A935-07EBFC2CFB08}"/>
              </a:ext>
            </a:extLst>
          </p:cNvPr>
          <p:cNvSpPr txBox="1"/>
          <p:nvPr/>
        </p:nvSpPr>
        <p:spPr>
          <a:xfrm>
            <a:off x="300358" y="1858391"/>
            <a:ext cx="114344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Take a look around the room or space you are in now and answer these two questions.</a:t>
            </a:r>
          </a:p>
          <a:p>
            <a:endParaRPr lang="en-US" sz="1200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Candara"/>
                <a:cs typeface="Candara"/>
              </a:rPr>
              <a:t>Can you give three examples of matter?</a:t>
            </a:r>
          </a:p>
          <a:p>
            <a:pPr marL="457200" indent="-457200">
              <a:buAutoNum type="arabicPeriod"/>
            </a:pPr>
            <a:endParaRPr lang="en-US" sz="2400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endParaRPr lang="en-US" sz="2400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endParaRPr lang="en-US" sz="2400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endParaRPr lang="en-US" sz="2400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Candara"/>
                <a:cs typeface="Candara"/>
              </a:rPr>
              <a:t>Can you give three examples of </a:t>
            </a:r>
            <a:r>
              <a:rPr lang="en-US" sz="2400" b="1" dirty="0">
                <a:latin typeface="Candara"/>
                <a:cs typeface="Candara"/>
              </a:rPr>
              <a:t>‘not matter’?</a:t>
            </a:r>
          </a:p>
        </p:txBody>
      </p:sp>
    </p:spTree>
    <p:extLst>
      <p:ext uri="{BB962C8B-B14F-4D97-AF65-F5344CB8AC3E}">
        <p14:creationId xmlns:p14="http://schemas.microsoft.com/office/powerpoint/2010/main" val="138517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1684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169"/>
            <a:ext cx="8905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Chemical energy: a form of potential energy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886" y="736265"/>
            <a:ext cx="11247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Chemical energy </a:t>
            </a:r>
            <a:r>
              <a:rPr lang="en-US" sz="2400" dirty="0">
                <a:latin typeface="Candara"/>
                <a:cs typeface="Candara"/>
              </a:rPr>
              <a:t>is the energy </a:t>
            </a:r>
            <a:r>
              <a:rPr lang="en-US" sz="2400" b="1" dirty="0">
                <a:latin typeface="Candara"/>
                <a:cs typeface="Candara"/>
              </a:rPr>
              <a:t>stored </a:t>
            </a:r>
            <a:r>
              <a:rPr lang="en-US" sz="2400" dirty="0">
                <a:latin typeface="Candara"/>
                <a:cs typeface="Candara"/>
              </a:rPr>
              <a:t>in the </a:t>
            </a:r>
            <a:r>
              <a:rPr lang="en-US" sz="2400" b="1" dirty="0">
                <a:latin typeface="Candara"/>
                <a:cs typeface="Candara"/>
              </a:rPr>
              <a:t>chemical bonds </a:t>
            </a:r>
            <a:r>
              <a:rPr lang="en-US" sz="2400" dirty="0">
                <a:latin typeface="Candara"/>
                <a:cs typeface="Candara"/>
              </a:rPr>
              <a:t>that link atoms in a molecule or compound.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213" y="-169"/>
            <a:ext cx="697500" cy="697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45572" y="6550223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95D070-05E8-4247-9F0E-896D80897814}"/>
              </a:ext>
            </a:extLst>
          </p:cNvPr>
          <p:cNvSpPr txBox="1"/>
          <p:nvPr/>
        </p:nvSpPr>
        <p:spPr>
          <a:xfrm>
            <a:off x="283886" y="1606196"/>
            <a:ext cx="11247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So chemical bond energy is a form of </a:t>
            </a:r>
            <a:r>
              <a:rPr lang="en-US" sz="2400" b="1" dirty="0">
                <a:latin typeface="Candara"/>
                <a:cs typeface="Candara"/>
              </a:rPr>
              <a:t>potential energy.</a:t>
            </a:r>
            <a:endParaRPr lang="en-US" sz="2400" dirty="0">
              <a:latin typeface="Candara"/>
              <a:cs typeface="Candar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7F92E-72AD-C442-9273-E416D2779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2267329"/>
            <a:ext cx="3260083" cy="42953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0C7ABC-C3B8-F247-96D9-911F4A2FFFFD}"/>
              </a:ext>
            </a:extLst>
          </p:cNvPr>
          <p:cNvSpPr txBox="1"/>
          <p:nvPr/>
        </p:nvSpPr>
        <p:spPr>
          <a:xfrm>
            <a:off x="263914" y="2452308"/>
            <a:ext cx="11247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The </a:t>
            </a:r>
            <a:r>
              <a:rPr lang="en-US" sz="2400" b="1" dirty="0">
                <a:latin typeface="Candara"/>
                <a:cs typeface="Candara"/>
              </a:rPr>
              <a:t>combustion</a:t>
            </a:r>
            <a:r>
              <a:rPr lang="en-US" sz="2400" dirty="0">
                <a:latin typeface="Candara"/>
                <a:cs typeface="Candara"/>
              </a:rPr>
              <a:t> of gasoline, a chemical reaction, releases energy: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B33D48-9D92-AE45-8663-F226FEBCD739}"/>
              </a:ext>
            </a:extLst>
          </p:cNvPr>
          <p:cNvSpPr txBox="1"/>
          <p:nvPr/>
        </p:nvSpPr>
        <p:spPr>
          <a:xfrm>
            <a:off x="503022" y="3176500"/>
            <a:ext cx="888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2C8H18 + 25O2  </a:t>
            </a:r>
            <a:r>
              <a:rPr lang="en-US" sz="2400" dirty="0">
                <a:latin typeface="Candara"/>
                <a:cs typeface="Candara"/>
                <a:sym typeface="Wingdings" pitchFamily="2" charset="2"/>
              </a:rPr>
              <a:t>  16CO2  +  18H2O + heat	      </a:t>
            </a:r>
            <a:r>
              <a:rPr lang="el-GR" sz="2400" dirty="0">
                <a:latin typeface="Candara"/>
                <a:cs typeface="Candara"/>
                <a:sym typeface="Wingdings" pitchFamily="2" charset="2"/>
              </a:rPr>
              <a:t>Δ</a:t>
            </a:r>
            <a:r>
              <a:rPr lang="en-US" sz="2400" dirty="0">
                <a:latin typeface="Candara"/>
                <a:cs typeface="Candara"/>
                <a:sym typeface="Wingdings" pitchFamily="2" charset="2"/>
              </a:rPr>
              <a:t>H = - 5500 kJ/mol</a:t>
            </a:r>
            <a:endParaRPr lang="en-US" sz="2400" dirty="0">
              <a:latin typeface="Candara"/>
              <a:cs typeface="Candar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A7D47E-9399-9648-BA97-E02176814EE2}"/>
              </a:ext>
            </a:extLst>
          </p:cNvPr>
          <p:cNvSpPr txBox="1"/>
          <p:nvPr/>
        </p:nvSpPr>
        <p:spPr>
          <a:xfrm>
            <a:off x="283886" y="3962483"/>
            <a:ext cx="8889661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ndara"/>
                <a:cs typeface="Candara"/>
              </a:rPr>
              <a:t>This reaction is </a:t>
            </a:r>
            <a:r>
              <a:rPr lang="en-US" sz="2400" b="1" dirty="0">
                <a:latin typeface="Candara"/>
                <a:cs typeface="Candara"/>
              </a:rPr>
              <a:t>exothermic</a:t>
            </a:r>
            <a:r>
              <a:rPr lang="en-US" sz="2400" dirty="0">
                <a:latin typeface="Candara"/>
                <a:cs typeface="Candara"/>
              </a:rPr>
              <a:t>, it releases heat as a product.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latin typeface="Candara"/>
                <a:cs typeface="Candara"/>
              </a:rPr>
              <a:t>Δ</a:t>
            </a:r>
            <a:r>
              <a:rPr lang="en-US" sz="2400" dirty="0">
                <a:latin typeface="Candara"/>
                <a:cs typeface="Candara"/>
              </a:rPr>
              <a:t>H (enthalpy or heat flow) is </a:t>
            </a:r>
            <a:r>
              <a:rPr lang="en-US" sz="2400" b="1" dirty="0">
                <a:latin typeface="Candara"/>
                <a:cs typeface="Candara"/>
              </a:rPr>
              <a:t>negative</a:t>
            </a:r>
            <a:r>
              <a:rPr lang="en-US" sz="2400" dirty="0">
                <a:latin typeface="Candara"/>
                <a:cs typeface="Candara"/>
              </a:rPr>
              <a:t> meaning heat is released.</a:t>
            </a:r>
          </a:p>
        </p:txBody>
      </p:sp>
    </p:spTree>
    <p:extLst>
      <p:ext uri="{BB962C8B-B14F-4D97-AF65-F5344CB8AC3E}">
        <p14:creationId xmlns:p14="http://schemas.microsoft.com/office/powerpoint/2010/main" val="100062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2506"/>
            <a:ext cx="2719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2.4: Can you?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8600" y="814591"/>
            <a:ext cx="11494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</a:pPr>
            <a:r>
              <a:rPr lang="en-US" sz="2400" dirty="0">
                <a:latin typeface="Candara"/>
                <a:cs typeface="Candara"/>
              </a:rPr>
              <a:t>Define the term ‘energy’ and differentiate between potential, kinetic and chemical energy?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(2) State the first law of thermodynamics?</a:t>
            </a:r>
          </a:p>
        </p:txBody>
      </p:sp>
    </p:spTree>
    <p:extLst>
      <p:ext uri="{BB962C8B-B14F-4D97-AF65-F5344CB8AC3E}">
        <p14:creationId xmlns:p14="http://schemas.microsoft.com/office/powerpoint/2010/main" val="341096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1436" y="-2506"/>
            <a:ext cx="697500" cy="697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FA57D3-E415-E640-AC1B-A762E7621A0B}"/>
              </a:ext>
            </a:extLst>
          </p:cNvPr>
          <p:cNvSpPr txBox="1"/>
          <p:nvPr/>
        </p:nvSpPr>
        <p:spPr>
          <a:xfrm>
            <a:off x="122776" y="17348"/>
            <a:ext cx="9099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2.4: Assignments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178D0D-E5EE-2646-ADEE-D7C88082699F}"/>
              </a:ext>
            </a:extLst>
          </p:cNvPr>
          <p:cNvSpPr txBox="1"/>
          <p:nvPr/>
        </p:nvSpPr>
        <p:spPr>
          <a:xfrm>
            <a:off x="329560" y="1098688"/>
            <a:ext cx="111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Canvas: Quick review questions quiz 2.4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55BAD-5412-D644-A97D-F4F7499BD416}"/>
              </a:ext>
            </a:extLst>
          </p:cNvPr>
          <p:cNvSpPr txBox="1"/>
          <p:nvPr/>
        </p:nvSpPr>
        <p:spPr>
          <a:xfrm>
            <a:off x="323698" y="1972057"/>
            <a:ext cx="111718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Canvas HW set 2, problem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A9C4D8-FC39-D840-A1B6-FD987F1B10A6}"/>
              </a:ext>
            </a:extLst>
          </p:cNvPr>
          <p:cNvSpPr txBox="1"/>
          <p:nvPr/>
        </p:nvSpPr>
        <p:spPr>
          <a:xfrm>
            <a:off x="323697" y="2986082"/>
            <a:ext cx="11171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Optional extras – great videos on this topic:</a:t>
            </a:r>
          </a:p>
          <a:p>
            <a:pPr marL="463550" indent="-452438"/>
            <a:endParaRPr lang="en-US" sz="1000" b="1" dirty="0">
              <a:latin typeface="Candara"/>
              <a:cs typeface="Candara"/>
            </a:endParaRP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‘Kinetic and potential energy’ (Bozeman Science)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  <a:hlinkClick r:id="rId3"/>
              </a:rPr>
              <a:t>https://www.youtube.com/watch?v=VgyXWXI-wec</a:t>
            </a:r>
            <a:endParaRPr lang="en-US" sz="2400" dirty="0">
              <a:latin typeface="Candara"/>
              <a:cs typeface="Candara"/>
            </a:endParaRPr>
          </a:p>
          <a:p>
            <a:pPr marL="11112"/>
            <a:endParaRPr lang="en-US" sz="1000" dirty="0">
              <a:latin typeface="Candara"/>
              <a:cs typeface="Candara"/>
            </a:endParaRP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‘Conservation of energy’  (Bozeman Science) 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  <a:hlinkClick r:id="rId4"/>
              </a:rPr>
              <a:t>https://www.youtube.com/watch?v=LIh9ueO9FBM</a:t>
            </a:r>
            <a:r>
              <a:rPr lang="en-US" sz="2400" dirty="0">
                <a:latin typeface="Candara"/>
                <a:cs typeface="Candar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33702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2506"/>
            <a:ext cx="11829143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8833"/>
            <a:ext cx="7220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 panose="020E0502030303020204" pitchFamily="34" charset="0"/>
                <a:cs typeface="Avenir Heavy"/>
              </a:rPr>
              <a:t>Module 2. Matter and energy basics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5199" y="1444173"/>
            <a:ext cx="10618415" cy="2549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ndara"/>
                <a:cs typeface="Candara"/>
              </a:rPr>
              <a:t>2.5: Heat vs. temperature</a:t>
            </a: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endParaRPr lang="en-US" sz="1200" dirty="0">
              <a:latin typeface="Candara"/>
              <a:cs typeface="Candara"/>
            </a:endParaRP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Exothermic vs. endothermic reactions; system and surroundings</a:t>
            </a: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endParaRPr lang="en-US" sz="1200" dirty="0">
              <a:latin typeface="Candara"/>
              <a:cs typeface="Candara"/>
            </a:endParaRP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Thermal energy and temperature</a:t>
            </a:r>
          </a:p>
          <a:p>
            <a:pPr marL="0" lvl="1">
              <a:lnSpc>
                <a:spcPct val="120000"/>
              </a:lnSpc>
            </a:pPr>
            <a:endParaRPr lang="en-US" sz="1200" dirty="0">
              <a:latin typeface="Candara"/>
              <a:cs typeface="Candara"/>
            </a:endParaRP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Temperature scales</a:t>
            </a:r>
          </a:p>
        </p:txBody>
      </p:sp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93E97F6E-3C4A-9046-8B23-3FC599201781}"/>
              </a:ext>
            </a:extLst>
          </p:cNvPr>
          <p:cNvSpPr/>
          <p:nvPr/>
        </p:nvSpPr>
        <p:spPr>
          <a:xfrm>
            <a:off x="575470" y="1594566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D0F4D-88B6-F04E-88DE-714851ED2CFC}"/>
              </a:ext>
            </a:extLst>
          </p:cNvPr>
          <p:cNvSpPr txBox="1"/>
          <p:nvPr/>
        </p:nvSpPr>
        <p:spPr>
          <a:xfrm>
            <a:off x="8020524" y="6370609"/>
            <a:ext cx="4067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OpenStax Chemistry 2/e p.464 - 465</a:t>
            </a:r>
          </a:p>
        </p:txBody>
      </p:sp>
    </p:spTree>
    <p:extLst>
      <p:ext uri="{BB962C8B-B14F-4D97-AF65-F5344CB8AC3E}">
        <p14:creationId xmlns:p14="http://schemas.microsoft.com/office/powerpoint/2010/main" val="30793135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876567" cy="6975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870" y="856565"/>
            <a:ext cx="1027345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r>
              <a:rPr lang="en-US" sz="2800" b="1" dirty="0">
                <a:latin typeface="Candara"/>
                <a:cs typeface="Candara"/>
              </a:rPr>
              <a:t>Big ideas?</a:t>
            </a:r>
            <a:endParaRPr lang="en-US" sz="2000" b="1" dirty="0">
              <a:latin typeface="Candara"/>
              <a:cs typeface="Candara"/>
            </a:endParaRPr>
          </a:p>
          <a:p>
            <a:endParaRPr lang="en-US" sz="2000" b="1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r>
              <a:rPr lang="en-US" sz="2800" b="1" i="1" dirty="0">
                <a:latin typeface="Candara"/>
                <a:cs typeface="Candara"/>
              </a:rPr>
              <a:t>Matter</a:t>
            </a:r>
            <a:r>
              <a:rPr lang="en-US" sz="2800" i="1" dirty="0">
                <a:latin typeface="Candara"/>
                <a:cs typeface="Candara"/>
              </a:rPr>
              <a:t> has mass and volume and is </a:t>
            </a:r>
            <a:r>
              <a:rPr lang="en-US" sz="2800" b="1" i="1" dirty="0">
                <a:latin typeface="Candara"/>
                <a:cs typeface="Candara"/>
              </a:rPr>
              <a:t>conserved</a:t>
            </a:r>
            <a:r>
              <a:rPr lang="en-US" sz="2800" i="1" dirty="0">
                <a:latin typeface="Candara"/>
                <a:cs typeface="Candara"/>
              </a:rPr>
              <a:t> during chemical reactions.</a:t>
            </a:r>
          </a:p>
          <a:p>
            <a:pPr marL="457200" indent="-457200">
              <a:buAutoNum type="arabicPeriod"/>
            </a:pPr>
            <a:endParaRPr lang="en-US" sz="2000" i="1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r>
              <a:rPr lang="en-US" sz="2800" b="1" i="1" dirty="0">
                <a:latin typeface="Candara"/>
                <a:cs typeface="Candara"/>
              </a:rPr>
              <a:t>Energy</a:t>
            </a:r>
            <a:r>
              <a:rPr lang="en-US" sz="2800" i="1" dirty="0">
                <a:latin typeface="Candara"/>
                <a:cs typeface="Candara"/>
              </a:rPr>
              <a:t> is contained in </a:t>
            </a:r>
            <a:r>
              <a:rPr lang="en-US" sz="2800" b="1" i="1" dirty="0">
                <a:latin typeface="Candara"/>
                <a:cs typeface="Candara"/>
              </a:rPr>
              <a:t>chemical bonds </a:t>
            </a:r>
            <a:r>
              <a:rPr lang="en-US" sz="2800" i="1" dirty="0">
                <a:latin typeface="Candara"/>
                <a:cs typeface="Candara"/>
              </a:rPr>
              <a:t>and is </a:t>
            </a:r>
            <a:r>
              <a:rPr lang="en-US" sz="2800" b="1" i="1" dirty="0">
                <a:latin typeface="Candara"/>
                <a:cs typeface="Candara"/>
              </a:rPr>
              <a:t>conserved</a:t>
            </a:r>
            <a:r>
              <a:rPr lang="en-US" sz="2800" i="1" dirty="0">
                <a:latin typeface="Candara"/>
                <a:cs typeface="Candara"/>
              </a:rPr>
              <a:t> in chemical reactions.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962AC51-98FE-D249-97B4-F0AD366F249E}"/>
              </a:ext>
            </a:extLst>
          </p:cNvPr>
          <p:cNvSpPr/>
          <p:nvPr/>
        </p:nvSpPr>
        <p:spPr>
          <a:xfrm>
            <a:off x="486345" y="4256563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ABC66-462B-C04A-8C89-9797CC14A6D4}"/>
              </a:ext>
            </a:extLst>
          </p:cNvPr>
          <p:cNvSpPr txBox="1"/>
          <p:nvPr/>
        </p:nvSpPr>
        <p:spPr>
          <a:xfrm>
            <a:off x="242773" y="16327"/>
            <a:ext cx="7220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 panose="020E0502030303020204" pitchFamily="34" charset="0"/>
                <a:cs typeface="Avenir Heavy"/>
              </a:rPr>
              <a:t>Module 2. Matter and energy basics</a:t>
            </a:r>
          </a:p>
        </p:txBody>
      </p:sp>
    </p:spTree>
    <p:extLst>
      <p:ext uri="{BB962C8B-B14F-4D97-AF65-F5344CB8AC3E}">
        <p14:creationId xmlns:p14="http://schemas.microsoft.com/office/powerpoint/2010/main" val="5878271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-169"/>
            <a:ext cx="5392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Systems and surroundings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-19451"/>
            <a:ext cx="697500" cy="697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3722" y="765755"/>
            <a:ext cx="11250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In order to understand how heat is involved in chemical reactions you must understand the concept of a </a:t>
            </a:r>
            <a:r>
              <a:rPr lang="en-US" sz="2400" b="1" dirty="0">
                <a:solidFill>
                  <a:srgbClr val="000000"/>
                </a:solidFill>
                <a:latin typeface="Candara"/>
                <a:cs typeface="Candara"/>
              </a:rPr>
              <a:t>system and its surroundings.</a:t>
            </a:r>
            <a:endParaRPr lang="en-US" sz="24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4558" y="2207538"/>
            <a:ext cx="11381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ndara"/>
                <a:cs typeface="Candara"/>
              </a:rPr>
              <a:t>Closed system: </a:t>
            </a:r>
            <a:r>
              <a:rPr lang="en-US" sz="2400" i="1" dirty="0">
                <a:solidFill>
                  <a:srgbClr val="000000"/>
                </a:solidFill>
                <a:latin typeface="Candara"/>
                <a:cs typeface="Candara"/>
              </a:rPr>
              <a:t>a system that exchanges energy</a:t>
            </a:r>
            <a:r>
              <a:rPr lang="en-US" sz="2400" i="1" u="sng" dirty="0">
                <a:solidFill>
                  <a:srgbClr val="000000"/>
                </a:solidFill>
                <a:latin typeface="Candara"/>
                <a:cs typeface="Candara"/>
              </a:rPr>
              <a:t>, but not mass</a:t>
            </a:r>
            <a:r>
              <a:rPr lang="en-US" sz="2400" i="1" dirty="0">
                <a:solidFill>
                  <a:srgbClr val="000000"/>
                </a:solidFill>
                <a:latin typeface="Candara"/>
                <a:cs typeface="Candara"/>
              </a:rPr>
              <a:t>, with its surroundings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394" y="2702097"/>
            <a:ext cx="11381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ndara"/>
                <a:cs typeface="Candara"/>
              </a:rPr>
              <a:t>Open system: </a:t>
            </a:r>
            <a:r>
              <a:rPr lang="en-US" sz="2400" i="1" dirty="0">
                <a:solidFill>
                  <a:srgbClr val="000000"/>
                </a:solidFill>
                <a:latin typeface="Candara"/>
                <a:cs typeface="Candara"/>
              </a:rPr>
              <a:t>a system that exchanges </a:t>
            </a:r>
            <a:r>
              <a:rPr lang="en-US" sz="2400" i="1" u="sng" dirty="0">
                <a:solidFill>
                  <a:srgbClr val="000000"/>
                </a:solidFill>
                <a:latin typeface="Candara"/>
                <a:cs typeface="Candara"/>
              </a:rPr>
              <a:t>both mass and energy </a:t>
            </a:r>
            <a:r>
              <a:rPr lang="en-US" sz="2400" i="1" dirty="0">
                <a:solidFill>
                  <a:srgbClr val="000000"/>
                </a:solidFill>
                <a:latin typeface="Candara"/>
                <a:cs typeface="Candara"/>
              </a:rPr>
              <a:t>with its surroundings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028" y="3380453"/>
            <a:ext cx="11381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ndara"/>
                <a:cs typeface="Candara"/>
              </a:rPr>
              <a:t>System: </a:t>
            </a:r>
            <a:r>
              <a:rPr lang="en-US" sz="2400" i="1" dirty="0">
                <a:solidFill>
                  <a:srgbClr val="000000"/>
                </a:solidFill>
                <a:latin typeface="Candara"/>
                <a:cs typeface="Candara"/>
              </a:rPr>
              <a:t>the chemical reaction or object being investigated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466" y="3919034"/>
            <a:ext cx="11381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ndara"/>
                <a:cs typeface="Candara"/>
              </a:rPr>
              <a:t>Surroundings: </a:t>
            </a:r>
            <a:r>
              <a:rPr lang="en-US" sz="2400" i="1" dirty="0">
                <a:solidFill>
                  <a:srgbClr val="000000"/>
                </a:solidFill>
                <a:latin typeface="Candara"/>
                <a:cs typeface="Candara"/>
              </a:rPr>
              <a:t>everything in the universe except the system</a:t>
            </a:r>
          </a:p>
        </p:txBody>
      </p:sp>
      <p:sp>
        <p:nvSpPr>
          <p:cNvPr id="2" name="Rectangle 1"/>
          <p:cNvSpPr/>
          <p:nvPr/>
        </p:nvSpPr>
        <p:spPr>
          <a:xfrm>
            <a:off x="4993534" y="4754869"/>
            <a:ext cx="1804572" cy="1585463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en-US" sz="2400" dirty="0">
              <a:solidFill>
                <a:srgbClr val="0000FF"/>
              </a:solidFill>
              <a:latin typeface="Candara"/>
              <a:cs typeface="Candar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14965" y="4938211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surroundings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8758" y="4938211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surroundings</a:t>
            </a:r>
          </a:p>
        </p:txBody>
      </p:sp>
      <p:sp>
        <p:nvSpPr>
          <p:cNvPr id="6" name="Left Arrow 5"/>
          <p:cNvSpPr/>
          <p:nvPr/>
        </p:nvSpPr>
        <p:spPr>
          <a:xfrm>
            <a:off x="6191049" y="5573736"/>
            <a:ext cx="1804572" cy="635039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endothermic</a:t>
            </a:r>
          </a:p>
        </p:txBody>
      </p:sp>
      <p:sp>
        <p:nvSpPr>
          <p:cNvPr id="18" name="Left Arrow 17"/>
          <p:cNvSpPr/>
          <p:nvPr/>
        </p:nvSpPr>
        <p:spPr>
          <a:xfrm>
            <a:off x="3635968" y="5573736"/>
            <a:ext cx="1804572" cy="635039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exothermic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77060" y="4846772"/>
            <a:ext cx="1446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system</a:t>
            </a:r>
          </a:p>
          <a:p>
            <a:pPr algn="ctr"/>
            <a:r>
              <a:rPr lang="en-US" sz="2400" i="1" dirty="0">
                <a:solidFill>
                  <a:srgbClr val="0000FF"/>
                </a:solidFill>
                <a:latin typeface="Candara"/>
                <a:cs typeface="Candara"/>
              </a:rPr>
              <a:t>(reaction)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D72DED-B1B4-6F42-939F-0E934E22A68F}"/>
              </a:ext>
            </a:extLst>
          </p:cNvPr>
          <p:cNvSpPr txBox="1"/>
          <p:nvPr/>
        </p:nvSpPr>
        <p:spPr>
          <a:xfrm>
            <a:off x="8334832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780086-C0BA-614C-813F-702EB2A76E38}"/>
              </a:ext>
            </a:extLst>
          </p:cNvPr>
          <p:cNvSpPr txBox="1"/>
          <p:nvPr/>
        </p:nvSpPr>
        <p:spPr>
          <a:xfrm>
            <a:off x="685682" y="1683453"/>
            <a:ext cx="1125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In chemistry the system is the </a:t>
            </a:r>
            <a:r>
              <a:rPr lang="en-US" sz="2400" b="1" dirty="0">
                <a:solidFill>
                  <a:srgbClr val="000000"/>
                </a:solidFill>
                <a:latin typeface="Candara"/>
                <a:cs typeface="Candara"/>
              </a:rPr>
              <a:t>chemical reaction</a:t>
            </a:r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03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  <p:bldP spid="2" grpId="0" animBg="1"/>
      <p:bldP spid="3" grpId="0"/>
      <p:bldP spid="17" grpId="0"/>
      <p:bldP spid="6" grpId="0" animBg="1"/>
      <p:bldP spid="18" grpId="0" animBg="1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7308"/>
          <a:stretch/>
        </p:blipFill>
        <p:spPr>
          <a:xfrm>
            <a:off x="2041478" y="3327465"/>
            <a:ext cx="8070866" cy="31995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1596914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169"/>
            <a:ext cx="6252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Exo- vs. endothermic reactions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886" y="2118752"/>
            <a:ext cx="8661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Endothermic: </a:t>
            </a:r>
            <a:r>
              <a:rPr lang="en-US" sz="2400" i="1" dirty="0">
                <a:latin typeface="Candara"/>
                <a:cs typeface="Candara"/>
              </a:rPr>
              <a:t>processes that </a:t>
            </a:r>
            <a:r>
              <a:rPr lang="en-US" sz="2400" i="1" u="sng" dirty="0">
                <a:latin typeface="Candara"/>
                <a:cs typeface="Candara"/>
              </a:rPr>
              <a:t>require</a:t>
            </a:r>
            <a:r>
              <a:rPr lang="en-US" sz="2400" i="1" dirty="0">
                <a:latin typeface="Candara"/>
                <a:cs typeface="Candara"/>
              </a:rPr>
              <a:t> an input of energy or heat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ΔH = (+) positive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-6484"/>
            <a:ext cx="697500" cy="697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34831" y="653227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886" y="976850"/>
            <a:ext cx="8562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Exothermic: </a:t>
            </a:r>
            <a:r>
              <a:rPr lang="en-US" sz="2400" i="1" dirty="0">
                <a:latin typeface="Candara"/>
                <a:cs typeface="Candara"/>
              </a:rPr>
              <a:t>processes that </a:t>
            </a:r>
            <a:r>
              <a:rPr lang="en-US" sz="2400" i="1" u="sng" dirty="0">
                <a:latin typeface="Candara"/>
                <a:cs typeface="Candara"/>
              </a:rPr>
              <a:t>release</a:t>
            </a:r>
            <a:r>
              <a:rPr lang="en-US" sz="2400" i="1" dirty="0">
                <a:latin typeface="Candara"/>
                <a:cs typeface="Candara"/>
              </a:rPr>
              <a:t> energy or heat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ΔH = (-) negative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9530" y="6014529"/>
            <a:ext cx="1433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Candara"/>
                <a:cs typeface="Candara"/>
              </a:rPr>
              <a:t>exothermic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01451" y="6272916"/>
            <a:ext cx="154882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andara"/>
                <a:cs typeface="Candara"/>
              </a:rPr>
              <a:t>endothermic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272620-0BAD-014F-821D-E7530BE28B9B}"/>
              </a:ext>
            </a:extLst>
          </p:cNvPr>
          <p:cNvSpPr/>
          <p:nvPr/>
        </p:nvSpPr>
        <p:spPr>
          <a:xfrm>
            <a:off x="8945880" y="932459"/>
            <a:ext cx="1132946" cy="1027866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400" dirty="0">
                <a:solidFill>
                  <a:srgbClr val="0432FF"/>
                </a:solidFill>
                <a:latin typeface="Candara"/>
                <a:cs typeface="Candara"/>
              </a:rPr>
              <a:t>Δ</a:t>
            </a:r>
            <a:r>
              <a:rPr lang="en-US" sz="2400" dirty="0">
                <a:solidFill>
                  <a:srgbClr val="0432FF"/>
                </a:solidFill>
                <a:latin typeface="Candara"/>
                <a:cs typeface="Candara"/>
              </a:rPr>
              <a:t>H&lt;0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1C3702D4-37D9-F743-936B-EF39881F5A1C}"/>
              </a:ext>
            </a:extLst>
          </p:cNvPr>
          <p:cNvSpPr/>
          <p:nvPr/>
        </p:nvSpPr>
        <p:spPr>
          <a:xfrm flipH="1">
            <a:off x="9840558" y="1114610"/>
            <a:ext cx="1804572" cy="635039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exothermic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16DAB4-5E89-E945-BA5A-2A3D3F166DA7}"/>
              </a:ext>
            </a:extLst>
          </p:cNvPr>
          <p:cNvSpPr/>
          <p:nvPr/>
        </p:nvSpPr>
        <p:spPr>
          <a:xfrm>
            <a:off x="8979398" y="2179891"/>
            <a:ext cx="1132946" cy="1027866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400" dirty="0">
                <a:solidFill>
                  <a:srgbClr val="0432FF"/>
                </a:solidFill>
                <a:latin typeface="Candara"/>
                <a:cs typeface="Candara"/>
              </a:rPr>
              <a:t>Δ</a:t>
            </a:r>
            <a:r>
              <a:rPr lang="en-US" sz="2400" dirty="0">
                <a:solidFill>
                  <a:srgbClr val="0432FF"/>
                </a:solidFill>
                <a:latin typeface="Candara"/>
                <a:cs typeface="Candara"/>
              </a:rPr>
              <a:t>H&gt;0</a:t>
            </a: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392B67C5-EF4E-6E44-84AE-1FBE59974A91}"/>
              </a:ext>
            </a:extLst>
          </p:cNvPr>
          <p:cNvSpPr/>
          <p:nvPr/>
        </p:nvSpPr>
        <p:spPr>
          <a:xfrm>
            <a:off x="9827682" y="2373442"/>
            <a:ext cx="1804572" cy="635039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endothermic</a:t>
            </a:r>
          </a:p>
        </p:txBody>
      </p:sp>
    </p:spTree>
    <p:extLst>
      <p:ext uri="{BB962C8B-B14F-4D97-AF65-F5344CB8AC3E}">
        <p14:creationId xmlns:p14="http://schemas.microsoft.com/office/powerpoint/2010/main" val="167825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 animBg="1"/>
      <p:bldP spid="14" grpId="0" animBg="1"/>
      <p:bldP spid="16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1596914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169"/>
            <a:ext cx="1641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Try this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-6484"/>
            <a:ext cx="697500" cy="697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34831" y="653227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</a:t>
            </a:r>
            <a:r>
              <a:rPr lang="en-US" sz="1400" dirty="0" err="1">
                <a:latin typeface="Avenir Medium"/>
                <a:cs typeface="Avenir Medium"/>
              </a:rPr>
              <a:t>Chemixtry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886" y="854930"/>
            <a:ext cx="11210614" cy="1881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Label each of the following processes as </a:t>
            </a:r>
            <a:r>
              <a:rPr lang="en-US" sz="2400" b="1" dirty="0">
                <a:latin typeface="Candara"/>
                <a:cs typeface="Candara"/>
              </a:rPr>
              <a:t>endothermic</a:t>
            </a:r>
            <a:r>
              <a:rPr lang="en-US" sz="2400" dirty="0">
                <a:latin typeface="Candara"/>
                <a:cs typeface="Candara"/>
              </a:rPr>
              <a:t> or exothermic.</a:t>
            </a:r>
          </a:p>
          <a:p>
            <a:r>
              <a:rPr lang="en-US" sz="2400" dirty="0">
                <a:latin typeface="Candara"/>
                <a:cs typeface="Candara"/>
              </a:rPr>
              <a:t>(a) water boiling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ndara"/>
                <a:cs typeface="Candara"/>
              </a:rPr>
              <a:t>(b) gasoline burning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ndara"/>
                <a:cs typeface="Candara"/>
              </a:rPr>
              <a:t>(c) ice forming on a pond</a:t>
            </a:r>
            <a:endParaRPr lang="en-US" sz="2400" dirty="0">
              <a:solidFill>
                <a:srgbClr val="0432FF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7128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600"/>
          <a:stretch/>
        </p:blipFill>
        <p:spPr>
          <a:xfrm>
            <a:off x="667655" y="2580021"/>
            <a:ext cx="10493829" cy="42421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1640457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169"/>
            <a:ext cx="3310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Thermal energy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886" y="736265"/>
            <a:ext cx="1121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Thermal energy: </a:t>
            </a:r>
            <a:r>
              <a:rPr lang="en-US" sz="2400" i="1" dirty="0">
                <a:latin typeface="Candara"/>
                <a:cs typeface="Candara"/>
              </a:rPr>
              <a:t>kinetic</a:t>
            </a:r>
            <a:r>
              <a:rPr lang="en-US" sz="2400" b="1" dirty="0">
                <a:latin typeface="Candara"/>
                <a:cs typeface="Candara"/>
              </a:rPr>
              <a:t> </a:t>
            </a:r>
            <a:r>
              <a:rPr lang="en-US" sz="2400" i="1" dirty="0">
                <a:latin typeface="Candara"/>
                <a:cs typeface="Candara"/>
              </a:rPr>
              <a:t>energy of the random motion of atoms and molecules</a:t>
            </a:r>
            <a:endParaRPr lang="en-US" sz="2400" dirty="0">
              <a:latin typeface="Candara"/>
              <a:cs typeface="Candara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49346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886" y="1406705"/>
            <a:ext cx="1150171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Temperature: </a:t>
            </a:r>
            <a:r>
              <a:rPr lang="en-US" sz="2400" i="1" dirty="0">
                <a:latin typeface="Candara"/>
                <a:cs typeface="Candara"/>
              </a:rPr>
              <a:t>quantitative measure of ‘hot’ and ‘cold’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Faster kinetic motion (sometimes called vibration) results in more thermal energy and a higher temperature.</a:t>
            </a:r>
          </a:p>
        </p:txBody>
      </p:sp>
      <p:sp>
        <p:nvSpPr>
          <p:cNvPr id="6" name="TextBox 5"/>
          <p:cNvSpPr txBox="1"/>
          <p:nvPr/>
        </p:nvSpPr>
        <p:spPr>
          <a:xfrm rot="19844601">
            <a:off x="393821" y="3982093"/>
            <a:ext cx="2305439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faster motion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warmer temp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expansion</a:t>
            </a:r>
          </a:p>
        </p:txBody>
      </p:sp>
      <p:sp>
        <p:nvSpPr>
          <p:cNvPr id="14" name="TextBox 13"/>
          <p:cNvSpPr txBox="1"/>
          <p:nvPr/>
        </p:nvSpPr>
        <p:spPr>
          <a:xfrm rot="19844601">
            <a:off x="9089694" y="3409993"/>
            <a:ext cx="2411238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slower motion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cooler temp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contraction</a:t>
            </a:r>
          </a:p>
        </p:txBody>
      </p:sp>
    </p:spTree>
    <p:extLst>
      <p:ext uri="{BB962C8B-B14F-4D97-AF65-F5344CB8AC3E}">
        <p14:creationId xmlns:p14="http://schemas.microsoft.com/office/powerpoint/2010/main" val="311568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640457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169"/>
            <a:ext cx="4027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Temperature scales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49346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886" y="858065"/>
            <a:ext cx="3327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Fahrenheit (ºF): </a:t>
            </a:r>
            <a:r>
              <a:rPr lang="en-US" sz="2400" dirty="0">
                <a:latin typeface="Candara"/>
                <a:cs typeface="Candara"/>
              </a:rPr>
              <a:t>English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Arbitrary references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E2481-E98F-6347-BA4B-EEDA5B4BD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626" y="805060"/>
            <a:ext cx="8177764" cy="5758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E02F4B-7430-2749-A6DE-B096E2771E98}"/>
              </a:ext>
            </a:extLst>
          </p:cNvPr>
          <p:cNvSpPr txBox="1"/>
          <p:nvPr/>
        </p:nvSpPr>
        <p:spPr>
          <a:xfrm>
            <a:off x="283886" y="2244905"/>
            <a:ext cx="3632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Celsius (ºC): </a:t>
            </a:r>
            <a:r>
              <a:rPr lang="en-US" sz="2400" dirty="0">
                <a:latin typeface="Candara"/>
                <a:cs typeface="Candara"/>
              </a:rPr>
              <a:t>metric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Uses water’s freezing and boiling points as references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Places 100 degrees between them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BEB448-E5D7-8F46-88F7-0577576EB713}"/>
              </a:ext>
            </a:extLst>
          </p:cNvPr>
          <p:cNvSpPr txBox="1"/>
          <p:nvPr/>
        </p:nvSpPr>
        <p:spPr>
          <a:xfrm>
            <a:off x="283886" y="4643869"/>
            <a:ext cx="4730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Kelvin (K): </a:t>
            </a:r>
            <a:r>
              <a:rPr lang="en-US" sz="2400" dirty="0">
                <a:latin typeface="Candara"/>
                <a:cs typeface="Candara"/>
              </a:rPr>
              <a:t>metric gases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‘Absolute zero’ references the temperature at which molecular motion stops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K = ºC + 273.15</a:t>
            </a:r>
          </a:p>
        </p:txBody>
      </p:sp>
    </p:spTree>
    <p:extLst>
      <p:ext uri="{BB962C8B-B14F-4D97-AF65-F5344CB8AC3E}">
        <p14:creationId xmlns:p14="http://schemas.microsoft.com/office/powerpoint/2010/main" val="16175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0" y="0"/>
            <a:ext cx="11545888" cy="646162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519" y="-169"/>
            <a:ext cx="4597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Physical states of matter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9102" y="744969"/>
            <a:ext cx="3032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Solid:</a:t>
            </a:r>
          </a:p>
          <a:p>
            <a:pPr marL="176213" indent="-176213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Least energy</a:t>
            </a:r>
          </a:p>
          <a:p>
            <a:pPr marL="176213" indent="-176213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Highest density</a:t>
            </a:r>
          </a:p>
          <a:p>
            <a:pPr marL="176213" indent="-176213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Not compressible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068" y="29199"/>
            <a:ext cx="634091" cy="634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515" y="2314835"/>
            <a:ext cx="9527439" cy="4543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905" y="6532083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5390" y="744969"/>
            <a:ext cx="3032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Liquid:</a:t>
            </a:r>
          </a:p>
          <a:p>
            <a:pPr marL="176213" indent="-176213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Middling energy</a:t>
            </a:r>
          </a:p>
          <a:p>
            <a:pPr marL="176213" indent="-176213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Lower density</a:t>
            </a:r>
          </a:p>
          <a:p>
            <a:pPr marL="176213" indent="-176213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Not compressible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58858" y="744969"/>
            <a:ext cx="2587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Gas:</a:t>
            </a:r>
          </a:p>
          <a:p>
            <a:pPr marL="176213" indent="-176213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Highest energy</a:t>
            </a:r>
          </a:p>
          <a:p>
            <a:pPr marL="176213" indent="-176213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Lowest density</a:t>
            </a:r>
          </a:p>
          <a:p>
            <a:pPr marL="176213" indent="-176213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Is compressible</a:t>
            </a:r>
          </a:p>
        </p:txBody>
      </p:sp>
    </p:spTree>
    <p:extLst>
      <p:ext uri="{BB962C8B-B14F-4D97-AF65-F5344CB8AC3E}">
        <p14:creationId xmlns:p14="http://schemas.microsoft.com/office/powerpoint/2010/main" val="172656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640457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169"/>
            <a:ext cx="1641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Try this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49346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886" y="858065"/>
            <a:ext cx="7198954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Convert each temperature to °C.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(a) the temperature of the surface of the sun (5800 K)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ndara"/>
                <a:cs typeface="Candara"/>
              </a:rPr>
              <a:t>(b) the boiling point of gold (3080 K)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ndara"/>
                <a:cs typeface="Candara"/>
              </a:rPr>
              <a:t>(c) the boiling point of liquid nitrogen (77.36 K)</a:t>
            </a:r>
          </a:p>
        </p:txBody>
      </p:sp>
    </p:spTree>
    <p:extLst>
      <p:ext uri="{BB962C8B-B14F-4D97-AF65-F5344CB8AC3E}">
        <p14:creationId xmlns:p14="http://schemas.microsoft.com/office/powerpoint/2010/main" val="19066730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2506"/>
            <a:ext cx="2688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2.5: Can you?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8600" y="814591"/>
            <a:ext cx="1149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788" indent="-458788">
              <a:buAutoNum type="arabicParenBoth"/>
            </a:pPr>
            <a:r>
              <a:rPr lang="en-US" sz="2400" dirty="0">
                <a:latin typeface="Candara"/>
                <a:cs typeface="Candara"/>
              </a:rPr>
              <a:t>Explain the relationship between thermal energy and heat? </a:t>
            </a:r>
          </a:p>
          <a:p>
            <a:pPr marL="458788" indent="-458788">
              <a:buAutoNum type="arabicParenBoth"/>
            </a:pPr>
            <a:endParaRPr lang="en-US" sz="2400" dirty="0">
              <a:latin typeface="Candara"/>
              <a:cs typeface="Candara"/>
            </a:endParaRPr>
          </a:p>
          <a:p>
            <a:pPr marL="458788" indent="-458788">
              <a:buAutoNum type="arabicParenBoth"/>
            </a:pPr>
            <a:r>
              <a:rPr lang="en-US" sz="2400" dirty="0">
                <a:latin typeface="Candara"/>
                <a:cs typeface="Candara"/>
              </a:rPr>
              <a:t>Explain what thermometers measure?</a:t>
            </a:r>
          </a:p>
        </p:txBody>
      </p:sp>
    </p:spTree>
    <p:extLst>
      <p:ext uri="{BB962C8B-B14F-4D97-AF65-F5344CB8AC3E}">
        <p14:creationId xmlns:p14="http://schemas.microsoft.com/office/powerpoint/2010/main" val="16240689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1436" y="-2506"/>
            <a:ext cx="697500" cy="697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FA57D3-E415-E640-AC1B-A762E7621A0B}"/>
              </a:ext>
            </a:extLst>
          </p:cNvPr>
          <p:cNvSpPr txBox="1"/>
          <p:nvPr/>
        </p:nvSpPr>
        <p:spPr>
          <a:xfrm>
            <a:off x="122776" y="17348"/>
            <a:ext cx="9099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2.5: Assignments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178D0D-E5EE-2646-ADEE-D7C88082699F}"/>
              </a:ext>
            </a:extLst>
          </p:cNvPr>
          <p:cNvSpPr txBox="1"/>
          <p:nvPr/>
        </p:nvSpPr>
        <p:spPr>
          <a:xfrm>
            <a:off x="329560" y="1098688"/>
            <a:ext cx="111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Canvas: Quick review questions quiz 2.5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55BAD-5412-D644-A97D-F4F7499BD416}"/>
              </a:ext>
            </a:extLst>
          </p:cNvPr>
          <p:cNvSpPr txBox="1"/>
          <p:nvPr/>
        </p:nvSpPr>
        <p:spPr>
          <a:xfrm>
            <a:off x="323698" y="1972057"/>
            <a:ext cx="111718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Canvas HW set 2, problems 9 - 11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A9C4D8-FC39-D840-A1B6-FD987F1B10A6}"/>
              </a:ext>
            </a:extLst>
          </p:cNvPr>
          <p:cNvSpPr txBox="1"/>
          <p:nvPr/>
        </p:nvSpPr>
        <p:spPr>
          <a:xfrm>
            <a:off x="323697" y="2986082"/>
            <a:ext cx="111718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Optional extras – great videos on this topic:</a:t>
            </a: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‘Heat’ (Bozeman Science)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  <a:hlinkClick r:id="rId3"/>
              </a:rPr>
              <a:t>https://www.youtube.com/watch?v=ldMcDvm29eA&amp;t=71s</a:t>
            </a:r>
            <a:r>
              <a:rPr lang="en-US" sz="2400" dirty="0">
                <a:latin typeface="Candara"/>
                <a:cs typeface="Candara"/>
              </a:rPr>
              <a:t> </a:t>
            </a:r>
          </a:p>
          <a:p>
            <a:pPr marL="463550" indent="-452438">
              <a:buFont typeface="Arial" panose="020B0604020202020204" pitchFamily="34" charset="0"/>
              <a:buChar char="•"/>
            </a:pPr>
            <a:endParaRPr lang="en-US" sz="1000" dirty="0">
              <a:latin typeface="Candara"/>
              <a:cs typeface="Candara"/>
            </a:endParaRP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‘Temperature’  (Bozeman Science)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  <a:hlinkClick r:id="rId4"/>
              </a:rPr>
              <a:t>https://www.youtube.com/watch?v=B6hAwZH2mmA</a:t>
            </a:r>
            <a:endParaRPr lang="en-US" sz="2400" dirty="0">
              <a:latin typeface="Candara"/>
              <a:cs typeface="Candara"/>
            </a:endParaRPr>
          </a:p>
          <a:p>
            <a:pPr marL="11112"/>
            <a:endParaRPr lang="en-US" sz="1000" dirty="0">
              <a:latin typeface="Candara"/>
              <a:cs typeface="Candara"/>
            </a:endParaRP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‘Heat flow animation (endothermic and exothermic)’  (Brandon Cruickshank)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  <a:hlinkClick r:id="rId5"/>
              </a:rPr>
              <a:t>https://www.youtube.com/watch?v=If2h6zXRpGA</a:t>
            </a:r>
            <a:r>
              <a:rPr lang="en-US" sz="2400" dirty="0">
                <a:latin typeface="Candara"/>
                <a:cs typeface="Candara"/>
              </a:rPr>
              <a:t>  </a:t>
            </a:r>
          </a:p>
          <a:p>
            <a:pPr marL="11112"/>
            <a:endParaRPr lang="en-US" sz="10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0928012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2506"/>
            <a:ext cx="11829143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8833"/>
            <a:ext cx="7220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 panose="020E0502030303020204" pitchFamily="34" charset="0"/>
                <a:cs typeface="Avenir Heavy"/>
              </a:rPr>
              <a:t>Module 2. Matter and energy basics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5199" y="1444173"/>
            <a:ext cx="10970404" cy="321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ndara"/>
                <a:cs typeface="Candara"/>
              </a:rPr>
              <a:t>2.6: Heat capacity, specific heat, and calculations of heat flow</a:t>
            </a:r>
          </a:p>
          <a:p>
            <a:pPr marL="0" lvl="1">
              <a:lnSpc>
                <a:spcPct val="120000"/>
              </a:lnSpc>
            </a:pPr>
            <a:endParaRPr lang="en-US" sz="1200" dirty="0">
              <a:latin typeface="Candara"/>
              <a:cs typeface="Candara"/>
            </a:endParaRP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Heat flow</a:t>
            </a:r>
          </a:p>
          <a:p>
            <a:pPr marL="0" lvl="1">
              <a:lnSpc>
                <a:spcPct val="120000"/>
              </a:lnSpc>
            </a:pPr>
            <a:endParaRPr lang="en-US" sz="1200" dirty="0">
              <a:latin typeface="Candara"/>
              <a:cs typeface="Candara"/>
            </a:endParaRP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Heat capacity</a:t>
            </a:r>
          </a:p>
          <a:p>
            <a:pPr marL="0" lvl="1">
              <a:lnSpc>
                <a:spcPct val="120000"/>
              </a:lnSpc>
            </a:pPr>
            <a:endParaRPr lang="en-US" sz="1200" dirty="0">
              <a:latin typeface="Candara"/>
              <a:cs typeface="Candara"/>
            </a:endParaRP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Specific heat</a:t>
            </a:r>
          </a:p>
          <a:p>
            <a:pPr marL="0" lvl="1">
              <a:lnSpc>
                <a:spcPct val="120000"/>
              </a:lnSpc>
            </a:pPr>
            <a:endParaRPr lang="en-US" sz="1200" dirty="0">
              <a:latin typeface="Candara"/>
              <a:cs typeface="Candara"/>
            </a:endParaRP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Calculating energy changes during heat flow</a:t>
            </a:r>
          </a:p>
        </p:txBody>
      </p:sp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93E97F6E-3C4A-9046-8B23-3FC599201781}"/>
              </a:ext>
            </a:extLst>
          </p:cNvPr>
          <p:cNvSpPr/>
          <p:nvPr/>
        </p:nvSpPr>
        <p:spPr>
          <a:xfrm>
            <a:off x="575470" y="1594566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D0F4D-88B6-F04E-88DE-714851ED2CFC}"/>
              </a:ext>
            </a:extLst>
          </p:cNvPr>
          <p:cNvSpPr txBox="1"/>
          <p:nvPr/>
        </p:nvSpPr>
        <p:spPr>
          <a:xfrm>
            <a:off x="8020524" y="6370609"/>
            <a:ext cx="4035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OpenStax Chemistry 2/e p.465 - 472</a:t>
            </a:r>
          </a:p>
        </p:txBody>
      </p:sp>
    </p:spTree>
    <p:extLst>
      <p:ext uri="{BB962C8B-B14F-4D97-AF65-F5344CB8AC3E}">
        <p14:creationId xmlns:p14="http://schemas.microsoft.com/office/powerpoint/2010/main" val="31636100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876567" cy="6975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870" y="856565"/>
            <a:ext cx="1027345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r>
              <a:rPr lang="en-US" sz="2800" b="1" dirty="0">
                <a:latin typeface="Candara"/>
                <a:cs typeface="Candara"/>
              </a:rPr>
              <a:t>Big ideas?</a:t>
            </a:r>
            <a:endParaRPr lang="en-US" sz="2000" b="1" dirty="0">
              <a:latin typeface="Candara"/>
              <a:cs typeface="Candara"/>
            </a:endParaRPr>
          </a:p>
          <a:p>
            <a:endParaRPr lang="en-US" sz="2000" b="1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r>
              <a:rPr lang="en-US" sz="2800" b="1" i="1" dirty="0">
                <a:latin typeface="Candara"/>
                <a:cs typeface="Candara"/>
              </a:rPr>
              <a:t>Matter</a:t>
            </a:r>
            <a:r>
              <a:rPr lang="en-US" sz="2800" i="1" dirty="0">
                <a:latin typeface="Candara"/>
                <a:cs typeface="Candara"/>
              </a:rPr>
              <a:t> has mass and volume and is </a:t>
            </a:r>
            <a:r>
              <a:rPr lang="en-US" sz="2800" b="1" i="1" dirty="0">
                <a:latin typeface="Candara"/>
                <a:cs typeface="Candara"/>
              </a:rPr>
              <a:t>conserved</a:t>
            </a:r>
            <a:r>
              <a:rPr lang="en-US" sz="2800" i="1" dirty="0">
                <a:latin typeface="Candara"/>
                <a:cs typeface="Candara"/>
              </a:rPr>
              <a:t> during chemical reactions.</a:t>
            </a:r>
          </a:p>
          <a:p>
            <a:pPr marL="457200" indent="-457200">
              <a:buAutoNum type="arabicPeriod"/>
            </a:pPr>
            <a:endParaRPr lang="en-US" sz="2000" i="1" dirty="0">
              <a:latin typeface="Candara"/>
              <a:cs typeface="Candara"/>
            </a:endParaRPr>
          </a:p>
          <a:p>
            <a:pPr marL="457200" indent="-457200">
              <a:buAutoNum type="arabicPeriod"/>
            </a:pPr>
            <a:r>
              <a:rPr lang="en-US" sz="2800" b="1" i="1" dirty="0">
                <a:latin typeface="Candara"/>
                <a:cs typeface="Candara"/>
              </a:rPr>
              <a:t>Energy</a:t>
            </a:r>
            <a:r>
              <a:rPr lang="en-US" sz="2800" i="1" dirty="0">
                <a:latin typeface="Candara"/>
                <a:cs typeface="Candara"/>
              </a:rPr>
              <a:t> is contained in </a:t>
            </a:r>
            <a:r>
              <a:rPr lang="en-US" sz="2800" b="1" i="1" dirty="0">
                <a:latin typeface="Candara"/>
                <a:cs typeface="Candara"/>
              </a:rPr>
              <a:t>chemical bonds </a:t>
            </a:r>
            <a:r>
              <a:rPr lang="en-US" sz="2800" i="1" dirty="0">
                <a:latin typeface="Candara"/>
                <a:cs typeface="Candara"/>
              </a:rPr>
              <a:t>and is </a:t>
            </a:r>
            <a:r>
              <a:rPr lang="en-US" sz="2800" b="1" i="1" dirty="0">
                <a:latin typeface="Candara"/>
                <a:cs typeface="Candara"/>
              </a:rPr>
              <a:t>conserved</a:t>
            </a:r>
            <a:r>
              <a:rPr lang="en-US" sz="2800" i="1" dirty="0">
                <a:latin typeface="Candara"/>
                <a:cs typeface="Candara"/>
              </a:rPr>
              <a:t> in chemical reactions.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962AC51-98FE-D249-97B4-F0AD366F249E}"/>
              </a:ext>
            </a:extLst>
          </p:cNvPr>
          <p:cNvSpPr/>
          <p:nvPr/>
        </p:nvSpPr>
        <p:spPr>
          <a:xfrm>
            <a:off x="486345" y="4256563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ABC66-462B-C04A-8C89-9797CC14A6D4}"/>
              </a:ext>
            </a:extLst>
          </p:cNvPr>
          <p:cNvSpPr txBox="1"/>
          <p:nvPr/>
        </p:nvSpPr>
        <p:spPr>
          <a:xfrm>
            <a:off x="242773" y="16327"/>
            <a:ext cx="7220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 panose="020E0502030303020204" pitchFamily="34" charset="0"/>
                <a:cs typeface="Avenir Heavy"/>
              </a:rPr>
              <a:t>Module 2. Matter and energy basics</a:t>
            </a:r>
          </a:p>
        </p:txBody>
      </p:sp>
    </p:spTree>
    <p:extLst>
      <p:ext uri="{BB962C8B-B14F-4D97-AF65-F5344CB8AC3E}">
        <p14:creationId xmlns:p14="http://schemas.microsoft.com/office/powerpoint/2010/main" val="5047778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1596914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169"/>
            <a:ext cx="2122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Heat flow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886" y="736265"/>
            <a:ext cx="11210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Heat (q) (heat flow): </a:t>
            </a:r>
            <a:r>
              <a:rPr lang="en-US" sz="2400" i="1" dirty="0">
                <a:latin typeface="Candara"/>
                <a:cs typeface="Candara"/>
              </a:rPr>
              <a:t>the transfer of thermal energy between two bodies at different temperatures: from hot to cold.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20316" y="6503053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886" y="4967405"/>
            <a:ext cx="1071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Heat flow continues until both bodies are the </a:t>
            </a:r>
            <a:r>
              <a:rPr lang="en-US" sz="2400" u="sng" dirty="0">
                <a:latin typeface="Candara"/>
                <a:cs typeface="Candara"/>
              </a:rPr>
              <a:t>same temperature</a:t>
            </a:r>
            <a:r>
              <a:rPr lang="en-US" sz="2400" dirty="0">
                <a:latin typeface="Candara"/>
                <a:cs typeface="Candara"/>
              </a:rPr>
              <a:t>.</a:t>
            </a:r>
            <a:endParaRPr lang="en-US" sz="2400" i="1" dirty="0">
              <a:latin typeface="Candara"/>
              <a:cs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960"/>
          <a:stretch/>
        </p:blipFill>
        <p:spPr>
          <a:xfrm>
            <a:off x="12329" y="1929302"/>
            <a:ext cx="12051621" cy="2721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2563" y="4211003"/>
            <a:ext cx="237757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Candara"/>
                <a:cs typeface="Candara"/>
              </a:rPr>
              <a:t>(1) initial difference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0254" y="4224047"/>
            <a:ext cx="165128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Candara"/>
                <a:cs typeface="Candara"/>
              </a:rPr>
              <a:t>(2) heat flow!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88667" y="4237085"/>
            <a:ext cx="211279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Candara"/>
                <a:cs typeface="Candara"/>
              </a:rPr>
              <a:t> (3) same temps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415A78-61D8-354F-826A-45D3D18655B5}"/>
              </a:ext>
            </a:extLst>
          </p:cNvPr>
          <p:cNvSpPr txBox="1"/>
          <p:nvPr/>
        </p:nvSpPr>
        <p:spPr>
          <a:xfrm>
            <a:off x="283886" y="5631689"/>
            <a:ext cx="1071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Direction always hot </a:t>
            </a:r>
            <a:r>
              <a:rPr lang="en-US" sz="2400" dirty="0">
                <a:latin typeface="Candara"/>
                <a:cs typeface="Candara"/>
                <a:sym typeface="Wingdings" pitchFamily="2" charset="2"/>
              </a:rPr>
              <a:t> cold</a:t>
            </a:r>
            <a:endParaRPr lang="en-US" sz="2400" i="1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78618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11" grpId="0" animBg="1"/>
      <p:bldP spid="12" grpId="0" animBg="1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169"/>
            <a:ext cx="2844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Heat capacity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-169"/>
            <a:ext cx="697500" cy="697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0214" y="2223331"/>
            <a:ext cx="11352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Heat capacity: </a:t>
            </a:r>
            <a:r>
              <a:rPr lang="en-US" sz="2400" i="1" dirty="0">
                <a:latin typeface="Candara"/>
                <a:cs typeface="Candara"/>
              </a:rPr>
              <a:t>amount of energy needed to raise an object’s temperature by 1 degree C</a:t>
            </a:r>
          </a:p>
          <a:p>
            <a:r>
              <a:rPr lang="en-US" sz="2400" i="1" dirty="0">
                <a:latin typeface="Candara"/>
                <a:cs typeface="Candara"/>
              </a:rPr>
              <a:t>					</a:t>
            </a:r>
            <a:r>
              <a:rPr lang="en-US" sz="2400" dirty="0">
                <a:latin typeface="Candara"/>
                <a:cs typeface="Candara"/>
              </a:rPr>
              <a:t>c = </a:t>
            </a:r>
            <a:r>
              <a:rPr lang="en-US" sz="2400" u="sng" dirty="0">
                <a:latin typeface="Candara"/>
                <a:cs typeface="Candara"/>
              </a:rPr>
              <a:t> </a:t>
            </a:r>
            <a:r>
              <a:rPr lang="en-US" sz="2400" u="sng" dirty="0">
                <a:solidFill>
                  <a:srgbClr val="000000"/>
                </a:solidFill>
                <a:latin typeface="Candara"/>
                <a:cs typeface="Candara"/>
              </a:rPr>
              <a:t>q </a:t>
            </a:r>
            <a:r>
              <a:rPr lang="en-US" sz="2400" dirty="0">
                <a:solidFill>
                  <a:schemeClr val="bg1"/>
                </a:solidFill>
                <a:latin typeface="Candara"/>
                <a:cs typeface="Candara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Candara"/>
                <a:cs typeface="Candara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= </a:t>
            </a:r>
            <a:r>
              <a:rPr lang="en-US" sz="2400" u="sng" dirty="0">
                <a:solidFill>
                  <a:srgbClr val="000000"/>
                </a:solidFill>
                <a:latin typeface="Candara"/>
                <a:cs typeface="Candara"/>
              </a:rPr>
              <a:t> J </a:t>
            </a:r>
            <a:r>
              <a:rPr lang="en-US" sz="2400" u="sng" dirty="0">
                <a:solidFill>
                  <a:srgbClr val="FFFFFF"/>
                </a:solidFill>
                <a:latin typeface="Candara"/>
                <a:cs typeface="Candara"/>
              </a:rPr>
              <a:t>.</a:t>
            </a:r>
            <a:endParaRPr lang="en-US" sz="2400" u="sng" dirty="0">
              <a:solidFill>
                <a:srgbClr val="000000"/>
              </a:solidFill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					       ΔT	   °C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1910" y="4273170"/>
            <a:ext cx="11352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Calculate the heat capacity of two cast-iron frying pans, one large and one small. The temperature of each pan is increased by 50 degrees. That requires an input of 18,150 J of energy for the small pan, and 90,700 J for the large pan.</a:t>
            </a:r>
            <a:endParaRPr lang="en-US" sz="2400" i="1" dirty="0">
              <a:latin typeface="Candara"/>
              <a:cs typeface="Candar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A5AD52-78A5-8A46-8663-B4420A48F96C}"/>
              </a:ext>
            </a:extLst>
          </p:cNvPr>
          <p:cNvSpPr txBox="1"/>
          <p:nvPr/>
        </p:nvSpPr>
        <p:spPr>
          <a:xfrm>
            <a:off x="8334832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FCF2AB-A7D4-2349-BCAA-7A97E05844F7}"/>
              </a:ext>
            </a:extLst>
          </p:cNvPr>
          <p:cNvSpPr txBox="1"/>
          <p:nvPr/>
        </p:nvSpPr>
        <p:spPr>
          <a:xfrm>
            <a:off x="270214" y="759181"/>
            <a:ext cx="11352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Substances have very different abilities to store heat.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latin typeface="Candara"/>
                <a:cs typeface="Candara"/>
              </a:rPr>
              <a:t>If you’re barefoot on a bright and hot sunny day, do you want to walk on the asphalt sidewalk or a grass lawn?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4064BE-C20A-4C48-A8F1-4A1BCB06464A}"/>
              </a:ext>
            </a:extLst>
          </p:cNvPr>
          <p:cNvSpPr txBox="1"/>
          <p:nvPr/>
        </p:nvSpPr>
        <p:spPr>
          <a:xfrm>
            <a:off x="277377" y="3512085"/>
            <a:ext cx="11885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Heat capacity is used when dealing with </a:t>
            </a:r>
            <a:r>
              <a:rPr lang="en-US" sz="2400" b="1" dirty="0">
                <a:latin typeface="Candara"/>
                <a:cs typeface="Candara"/>
              </a:rPr>
              <a:t>objects</a:t>
            </a:r>
            <a:r>
              <a:rPr lang="en-US" sz="2400" dirty="0">
                <a:latin typeface="Candara"/>
                <a:cs typeface="Candara"/>
              </a:rPr>
              <a:t> that are a </a:t>
            </a:r>
            <a:r>
              <a:rPr lang="en-US" sz="2400" b="1" dirty="0">
                <a:latin typeface="Candara"/>
                <a:cs typeface="Candara"/>
              </a:rPr>
              <a:t>mixture</a:t>
            </a:r>
            <a:r>
              <a:rPr lang="en-US" sz="2400" dirty="0">
                <a:latin typeface="Candara"/>
                <a:cs typeface="Candara"/>
              </a:rPr>
              <a:t> of pure substances.</a:t>
            </a:r>
          </a:p>
        </p:txBody>
      </p:sp>
    </p:spTree>
    <p:extLst>
      <p:ext uri="{BB962C8B-B14F-4D97-AF65-F5344CB8AC3E}">
        <p14:creationId xmlns:p14="http://schemas.microsoft.com/office/powerpoint/2010/main" val="88424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2712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Specific heat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886" y="738770"/>
            <a:ext cx="1121061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Specific heat: </a:t>
            </a:r>
            <a:r>
              <a:rPr lang="en-US" sz="2400" i="1" dirty="0">
                <a:latin typeface="Candara"/>
                <a:cs typeface="Candara"/>
              </a:rPr>
              <a:t>amount of energy used to raise the temperature of 1 g of substance by 1 </a:t>
            </a:r>
            <a:r>
              <a:rPr lang="en-US" sz="2400" dirty="0">
                <a:latin typeface="Candara"/>
                <a:cs typeface="Candara"/>
              </a:rPr>
              <a:t>°C</a:t>
            </a:r>
          </a:p>
          <a:p>
            <a:endParaRPr lang="en-US" sz="1000" i="1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Unit: J/g-°C</a:t>
            </a:r>
            <a:endParaRPr lang="en-US" sz="2400" i="1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Water = 4.184 J/g-°C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-9194"/>
            <a:ext cx="697500" cy="697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3886" y="2052507"/>
            <a:ext cx="8624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ndara"/>
                <a:cs typeface="Candara"/>
              </a:rPr>
              <a:t>				</a:t>
            </a:r>
            <a:r>
              <a:rPr lang="en-US" sz="2400" dirty="0">
                <a:latin typeface="Candara"/>
                <a:cs typeface="Candara"/>
              </a:rPr>
              <a:t>c = </a:t>
            </a:r>
            <a:r>
              <a:rPr lang="en-US" sz="2400" u="sng" dirty="0">
                <a:latin typeface="Candara"/>
                <a:cs typeface="Candara"/>
              </a:rPr>
              <a:t>         </a:t>
            </a:r>
            <a:r>
              <a:rPr lang="en-US" sz="2400" u="sng" dirty="0">
                <a:solidFill>
                  <a:srgbClr val="000000"/>
                </a:solidFill>
                <a:latin typeface="Candara"/>
                <a:cs typeface="Candara"/>
              </a:rPr>
              <a:t>q    </a:t>
            </a:r>
            <a:r>
              <a:rPr lang="en-US" sz="2400" dirty="0">
                <a:solidFill>
                  <a:schemeClr val="bg1"/>
                </a:solidFill>
                <a:latin typeface="Candara"/>
                <a:cs typeface="Candara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Candara"/>
                <a:cs typeface="Candara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= </a:t>
            </a:r>
            <a:r>
              <a:rPr lang="en-US" sz="2400" u="sng" dirty="0">
                <a:solidFill>
                  <a:srgbClr val="000000"/>
                </a:solidFill>
                <a:latin typeface="Candara"/>
                <a:cs typeface="Candara"/>
              </a:rPr>
              <a:t>   J   </a:t>
            </a:r>
            <a:r>
              <a:rPr lang="en-US" sz="2400" u="sng" dirty="0">
                <a:solidFill>
                  <a:srgbClr val="FFFFFF"/>
                </a:solidFill>
                <a:latin typeface="Candara"/>
                <a:cs typeface="Candara"/>
              </a:rPr>
              <a:t>.</a:t>
            </a:r>
            <a:endParaRPr lang="en-US" sz="2400" u="sng" dirty="0">
              <a:solidFill>
                <a:srgbClr val="000000"/>
              </a:solidFill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				       (m)(ΔT)	g- °C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1910" y="3935298"/>
            <a:ext cx="10720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Calculate the specific heat of two cast-iron frying pans, one large and one small. The temperature of each pan is increased by 50 degrees. That requires an input of 18,150 J of energy for the small pan, and 90,700 J for the large pan. The mass of the small pan is 808 g and the large pan is 4040 g.</a:t>
            </a:r>
            <a:endParaRPr lang="en-US" sz="2400" i="1" dirty="0">
              <a:latin typeface="Candara"/>
              <a:cs typeface="Candar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CB085D-584A-C74B-A62C-FDEAB4042A35}"/>
              </a:ext>
            </a:extLst>
          </p:cNvPr>
          <p:cNvSpPr txBox="1"/>
          <p:nvPr/>
        </p:nvSpPr>
        <p:spPr>
          <a:xfrm>
            <a:off x="8334832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828450-3844-7341-BF0A-28AD5A0BEF4D}"/>
              </a:ext>
            </a:extLst>
          </p:cNvPr>
          <p:cNvSpPr txBox="1"/>
          <p:nvPr/>
        </p:nvSpPr>
        <p:spPr>
          <a:xfrm>
            <a:off x="338337" y="3176805"/>
            <a:ext cx="11885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Specific heat is used when dealing with </a:t>
            </a:r>
            <a:r>
              <a:rPr lang="en-US" sz="2400" b="1" dirty="0">
                <a:latin typeface="Candara"/>
                <a:cs typeface="Candara"/>
              </a:rPr>
              <a:t>pure substances.</a:t>
            </a:r>
          </a:p>
        </p:txBody>
      </p:sp>
    </p:spTree>
    <p:extLst>
      <p:ext uri="{BB962C8B-B14F-4D97-AF65-F5344CB8AC3E}">
        <p14:creationId xmlns:p14="http://schemas.microsoft.com/office/powerpoint/2010/main" val="228600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169"/>
            <a:ext cx="5897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Common specific heat values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-2505"/>
            <a:ext cx="697500" cy="697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08468" y="65066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pic>
        <p:nvPicPr>
          <p:cNvPr id="10" name="Picture 9" descr="Screen Shot 2018-04-24 at 3.21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7" y="694995"/>
            <a:ext cx="6159201" cy="3343047"/>
          </a:xfrm>
          <a:prstGeom prst="rect">
            <a:avLst/>
          </a:prstGeom>
        </p:spPr>
      </p:pic>
      <p:pic>
        <p:nvPicPr>
          <p:cNvPr id="13" name="Picture 12" descr="Screen Shot 2018-04-24 at 3.31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81324"/>
            <a:ext cx="5953525" cy="4724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561643-F3B1-1847-A54B-6AE863A76D7D}"/>
              </a:ext>
            </a:extLst>
          </p:cNvPr>
          <p:cNvSpPr txBox="1"/>
          <p:nvPr/>
        </p:nvSpPr>
        <p:spPr>
          <a:xfrm>
            <a:off x="306405" y="4265616"/>
            <a:ext cx="57025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So, </a:t>
            </a:r>
            <a:r>
              <a:rPr lang="en-US" sz="2400" b="1" dirty="0">
                <a:latin typeface="Candara"/>
                <a:cs typeface="Candara"/>
              </a:rPr>
              <a:t>water</a:t>
            </a:r>
            <a:r>
              <a:rPr lang="en-US" sz="2400" dirty="0">
                <a:latin typeface="Candara"/>
                <a:cs typeface="Candara"/>
              </a:rPr>
              <a:t> holds on to heat much better than metals.</a:t>
            </a:r>
          </a:p>
          <a:p>
            <a:endParaRPr lang="en-US" sz="10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In fact, water’s high specific heat explains </a:t>
            </a:r>
            <a:r>
              <a:rPr lang="en-US" sz="2400" b="1" dirty="0">
                <a:latin typeface="Candara"/>
                <a:cs typeface="Candara"/>
              </a:rPr>
              <a:t>‘lake effect’ weather</a:t>
            </a:r>
            <a:r>
              <a:rPr lang="en-US" sz="2400" dirty="0">
                <a:latin typeface="Candara"/>
                <a:cs typeface="Candara"/>
              </a:rPr>
              <a:t>: cooler in summer and warmer in winter.</a:t>
            </a:r>
          </a:p>
        </p:txBody>
      </p:sp>
    </p:spTree>
    <p:extLst>
      <p:ext uri="{BB962C8B-B14F-4D97-AF65-F5344CB8AC3E}">
        <p14:creationId xmlns:p14="http://schemas.microsoft.com/office/powerpoint/2010/main" val="387268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337"/>
            <a:ext cx="5417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Calculating change of heat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-16786"/>
            <a:ext cx="697500" cy="697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3886" y="738770"/>
            <a:ext cx="1132306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If we know the mass of a substance, its specific heat and the change in temperature, we can calculate the heat flow using:</a:t>
            </a:r>
          </a:p>
          <a:p>
            <a:endParaRPr lang="en-US" sz="10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				q = </a:t>
            </a:r>
            <a:r>
              <a:rPr lang="de-DE" sz="2400" dirty="0">
                <a:latin typeface="Candara"/>
                <a:cs typeface="Candara"/>
              </a:rPr>
              <a:t>(c)(m)(ΔT)</a:t>
            </a:r>
          </a:p>
          <a:p>
            <a:endParaRPr lang="de-DE" sz="1000" dirty="0">
              <a:latin typeface="Candara"/>
              <a:cs typeface="Candara"/>
            </a:endParaRPr>
          </a:p>
          <a:p>
            <a:r>
              <a:rPr lang="de-DE" sz="2400" dirty="0">
                <a:latin typeface="Candara"/>
                <a:cs typeface="Candara"/>
              </a:rPr>
              <a:t>			</a:t>
            </a:r>
            <a:r>
              <a:rPr lang="de-DE" sz="2400" dirty="0" err="1">
                <a:latin typeface="Candara"/>
                <a:cs typeface="Candara"/>
              </a:rPr>
              <a:t>units</a:t>
            </a:r>
            <a:r>
              <a:rPr lang="de-DE" sz="2400" dirty="0">
                <a:latin typeface="Candara"/>
                <a:cs typeface="Candara"/>
              </a:rPr>
              <a:t>:	J = (J/</a:t>
            </a:r>
            <a:r>
              <a:rPr lang="de-DE" sz="2400" dirty="0" err="1">
                <a:latin typeface="Candara"/>
                <a:cs typeface="Candara"/>
              </a:rPr>
              <a:t>g</a:t>
            </a:r>
            <a:r>
              <a:rPr lang="de-DE" sz="2400" dirty="0">
                <a:latin typeface="Candara"/>
                <a:cs typeface="Candara"/>
              </a:rPr>
              <a:t>-°C)(</a:t>
            </a:r>
            <a:r>
              <a:rPr lang="de-DE" sz="2400" dirty="0" err="1">
                <a:latin typeface="Candara"/>
                <a:cs typeface="Candara"/>
              </a:rPr>
              <a:t>g</a:t>
            </a:r>
            <a:r>
              <a:rPr lang="de-DE" sz="2400" dirty="0">
                <a:latin typeface="Candara"/>
                <a:cs typeface="Candara"/>
              </a:rPr>
              <a:t>)(°C) </a:t>
            </a:r>
            <a:endParaRPr lang="en-US" sz="2400" dirty="0">
              <a:latin typeface="Candara"/>
              <a:cs typeface="Candar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08901" y="1292767"/>
            <a:ext cx="2683748" cy="1200329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  <a:effectLst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q = ΔH</a:t>
            </a:r>
          </a:p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+ΔH = endothermic</a:t>
            </a:r>
          </a:p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- ΔH = exothermic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1910" y="3548792"/>
            <a:ext cx="1132306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A flask containing 8.0 E2 g of water is heated and the temperature of the water increases from 21 to 85</a:t>
            </a:r>
            <a:r>
              <a:rPr lang="de-DE" sz="2400" dirty="0">
                <a:latin typeface="Candara"/>
                <a:cs typeface="Candara"/>
              </a:rPr>
              <a:t>°C. </a:t>
            </a:r>
            <a:br>
              <a:rPr lang="de-DE" sz="2400" dirty="0">
                <a:latin typeface="Candara"/>
                <a:cs typeface="Candara"/>
              </a:rPr>
            </a:br>
            <a:r>
              <a:rPr lang="de-DE" sz="2400" dirty="0" err="1">
                <a:latin typeface="Candara"/>
                <a:cs typeface="Candara"/>
              </a:rPr>
              <a:t>How</a:t>
            </a:r>
            <a:r>
              <a:rPr lang="de-DE" sz="2400" dirty="0">
                <a:latin typeface="Candara"/>
                <a:cs typeface="Candara"/>
              </a:rPr>
              <a:t> </a:t>
            </a:r>
            <a:r>
              <a:rPr lang="de-DE" sz="2400" dirty="0" err="1">
                <a:latin typeface="Candara"/>
                <a:cs typeface="Candara"/>
              </a:rPr>
              <a:t>much</a:t>
            </a:r>
            <a:r>
              <a:rPr lang="de-DE" sz="2400" dirty="0">
                <a:latin typeface="Candara"/>
                <a:cs typeface="Candara"/>
              </a:rPr>
              <a:t> </a:t>
            </a:r>
            <a:r>
              <a:rPr lang="de-DE" sz="2400" dirty="0" err="1">
                <a:latin typeface="Candara"/>
                <a:cs typeface="Candara"/>
              </a:rPr>
              <a:t>heat</a:t>
            </a:r>
            <a:r>
              <a:rPr lang="de-DE" sz="2400" dirty="0">
                <a:latin typeface="Candara"/>
                <a:cs typeface="Candara"/>
              </a:rPr>
              <a:t> was </a:t>
            </a:r>
            <a:r>
              <a:rPr lang="de-DE" sz="2400" dirty="0" err="1">
                <a:latin typeface="Candara"/>
                <a:cs typeface="Candara"/>
              </a:rPr>
              <a:t>used</a:t>
            </a:r>
            <a:r>
              <a:rPr lang="de-DE" sz="2400" dirty="0">
                <a:latin typeface="Candara"/>
                <a:cs typeface="Candara"/>
              </a:rPr>
              <a:t>?</a:t>
            </a:r>
            <a:endParaRPr lang="en-US" sz="2400" i="1" dirty="0">
              <a:latin typeface="Candara"/>
              <a:cs typeface="Candar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EC032-B3A5-034B-9734-10C72DD7CDD8}"/>
              </a:ext>
            </a:extLst>
          </p:cNvPr>
          <p:cNvSpPr txBox="1"/>
          <p:nvPr/>
        </p:nvSpPr>
        <p:spPr>
          <a:xfrm>
            <a:off x="8334832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341744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7" y="0"/>
            <a:ext cx="11497893" cy="71670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070" y="-169"/>
            <a:ext cx="793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Mass vs. weight: what’s the difference?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0358" y="806831"/>
            <a:ext cx="8624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Mass: </a:t>
            </a:r>
            <a:r>
              <a:rPr lang="en-US" sz="2400" i="1" dirty="0">
                <a:latin typeface="Candara"/>
                <a:cs typeface="Candara"/>
              </a:rPr>
              <a:t>a measure of the amount of matter in an object</a:t>
            </a:r>
            <a:endParaRPr lang="en-US" sz="2400" dirty="0">
              <a:latin typeface="Candara"/>
              <a:cs typeface="Candara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363" y="-2506"/>
            <a:ext cx="697500" cy="69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358" y="3131763"/>
            <a:ext cx="11080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Weight: </a:t>
            </a:r>
            <a:r>
              <a:rPr lang="en-US" sz="2400" i="1" dirty="0">
                <a:latin typeface="Candara"/>
                <a:cs typeface="Candara"/>
              </a:rPr>
              <a:t>the force that gravity exerts on an object; directly proportional to the mass of an object</a:t>
            </a:r>
            <a:endParaRPr lang="en-US" sz="2400" dirty="0">
              <a:latin typeface="Candara"/>
              <a:cs typeface="Candar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358" y="4052887"/>
            <a:ext cx="1108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In chemistry we tend to measure weights but record them as masses. </a:t>
            </a:r>
            <a:r>
              <a:rPr lang="en-US" sz="2400" i="1" dirty="0">
                <a:latin typeface="Candara"/>
                <a:cs typeface="Candara"/>
              </a:rPr>
              <a:t>Is that valid?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5073" y="1318632"/>
            <a:ext cx="9714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How could you measure the mass of objects without a balance or scale?</a:t>
            </a:r>
            <a:endParaRPr lang="en-US" sz="2400" i="1" dirty="0">
              <a:latin typeface="Candara"/>
              <a:cs typeface="Candar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6413D-0F5A-2A4F-8207-C632BFD0C36B}"/>
              </a:ext>
            </a:extLst>
          </p:cNvPr>
          <p:cNvSpPr txBox="1"/>
          <p:nvPr/>
        </p:nvSpPr>
        <p:spPr>
          <a:xfrm>
            <a:off x="82135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69456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2506"/>
            <a:ext cx="11654971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337"/>
            <a:ext cx="7131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Try these </a:t>
            </a:r>
            <a:r>
              <a:rPr lang="en-US" sz="3600" dirty="0">
                <a:solidFill>
                  <a:prstClr val="white"/>
                </a:solidFill>
                <a:latin typeface="Candara"/>
                <a:cs typeface="Candara"/>
              </a:rPr>
              <a:t>(rearrange the equation!)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1910" y="3548792"/>
            <a:ext cx="1081545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A piece of metal weighs 217 g and absorbs 1.43 kJ of heat. Its temperature increases from 24.5 to 39.1</a:t>
            </a:r>
            <a:r>
              <a:rPr lang="de-DE" sz="2400" dirty="0">
                <a:latin typeface="Candara"/>
                <a:cs typeface="Candara"/>
              </a:rPr>
              <a:t>°C.</a:t>
            </a:r>
            <a:br>
              <a:rPr lang="de-DE" sz="2400" dirty="0">
                <a:latin typeface="Candara"/>
                <a:cs typeface="Candara"/>
              </a:rPr>
            </a:br>
            <a:r>
              <a:rPr lang="de-DE" sz="2400" dirty="0" err="1">
                <a:latin typeface="Candara"/>
                <a:cs typeface="Candara"/>
              </a:rPr>
              <a:t>Calculate</a:t>
            </a:r>
            <a:r>
              <a:rPr lang="de-DE" sz="2400" dirty="0">
                <a:latin typeface="Candara"/>
                <a:cs typeface="Candara"/>
              </a:rPr>
              <a:t> </a:t>
            </a:r>
            <a:r>
              <a:rPr lang="de-DE" sz="2400" dirty="0" err="1">
                <a:latin typeface="Candara"/>
                <a:cs typeface="Candara"/>
              </a:rPr>
              <a:t>the</a:t>
            </a:r>
            <a:r>
              <a:rPr lang="de-DE" sz="2400" dirty="0">
                <a:latin typeface="Candara"/>
                <a:cs typeface="Candara"/>
              </a:rPr>
              <a:t> </a:t>
            </a:r>
            <a:r>
              <a:rPr lang="de-DE" sz="2400" dirty="0" err="1">
                <a:latin typeface="Candara"/>
                <a:cs typeface="Candara"/>
              </a:rPr>
              <a:t>metal‘s</a:t>
            </a:r>
            <a:r>
              <a:rPr lang="de-DE" sz="2400" dirty="0">
                <a:latin typeface="Candara"/>
                <a:cs typeface="Candara"/>
              </a:rPr>
              <a:t> </a:t>
            </a:r>
            <a:r>
              <a:rPr lang="de-DE" sz="2400" dirty="0" err="1">
                <a:latin typeface="Candara"/>
                <a:cs typeface="Candara"/>
              </a:rPr>
              <a:t>specific</a:t>
            </a:r>
            <a:r>
              <a:rPr lang="de-DE" sz="2400" dirty="0">
                <a:latin typeface="Candara"/>
                <a:cs typeface="Candara"/>
              </a:rPr>
              <a:t> </a:t>
            </a:r>
            <a:r>
              <a:rPr lang="de-DE" sz="2400" dirty="0" err="1">
                <a:latin typeface="Candara"/>
                <a:cs typeface="Candara"/>
              </a:rPr>
              <a:t>heat</a:t>
            </a:r>
            <a:r>
              <a:rPr lang="de-DE" sz="2400" dirty="0">
                <a:latin typeface="Candara"/>
                <a:cs typeface="Candara"/>
              </a:rPr>
              <a:t>.</a:t>
            </a:r>
            <a:endParaRPr lang="en-US" sz="2400" dirty="0">
              <a:latin typeface="Candara"/>
              <a:cs typeface="Candar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721" y="768260"/>
            <a:ext cx="1103387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A piece of metal has a mass of 348 g and absorbs 6.64 kJ of heat as its temperature increases from 22.4 to 43.6</a:t>
            </a:r>
            <a:r>
              <a:rPr lang="de-DE" sz="2400" dirty="0">
                <a:latin typeface="Candara"/>
                <a:cs typeface="Candara"/>
              </a:rPr>
              <a:t>°C.</a:t>
            </a:r>
          </a:p>
          <a:p>
            <a:r>
              <a:rPr lang="de-DE" sz="2400" dirty="0" err="1">
                <a:latin typeface="Candara"/>
                <a:cs typeface="Candara"/>
              </a:rPr>
              <a:t>Calculate</a:t>
            </a:r>
            <a:r>
              <a:rPr lang="de-DE" sz="2400" dirty="0">
                <a:latin typeface="Candara"/>
                <a:cs typeface="Candara"/>
              </a:rPr>
              <a:t> </a:t>
            </a:r>
            <a:r>
              <a:rPr lang="de-DE" sz="2400" dirty="0" err="1">
                <a:latin typeface="Candara"/>
                <a:cs typeface="Candara"/>
              </a:rPr>
              <a:t>the</a:t>
            </a:r>
            <a:r>
              <a:rPr lang="de-DE" sz="2400" dirty="0">
                <a:latin typeface="Candara"/>
                <a:cs typeface="Candara"/>
              </a:rPr>
              <a:t> </a:t>
            </a:r>
            <a:r>
              <a:rPr lang="de-DE" sz="2400" dirty="0" err="1">
                <a:latin typeface="Candara"/>
                <a:cs typeface="Candara"/>
              </a:rPr>
              <a:t>specific</a:t>
            </a:r>
            <a:r>
              <a:rPr lang="de-DE" sz="2400" dirty="0">
                <a:latin typeface="Candara"/>
                <a:cs typeface="Candara"/>
              </a:rPr>
              <a:t> </a:t>
            </a:r>
            <a:r>
              <a:rPr lang="de-DE" sz="2400" dirty="0" err="1">
                <a:latin typeface="Candara"/>
                <a:cs typeface="Candara"/>
              </a:rPr>
              <a:t>heat</a:t>
            </a:r>
            <a:r>
              <a:rPr lang="de-DE" sz="2400" dirty="0">
                <a:latin typeface="Candara"/>
                <a:cs typeface="Candara"/>
              </a:rPr>
              <a:t> </a:t>
            </a:r>
            <a:r>
              <a:rPr lang="de-DE" sz="2400" dirty="0" err="1">
                <a:latin typeface="Candara"/>
                <a:cs typeface="Candara"/>
              </a:rPr>
              <a:t>of</a:t>
            </a:r>
            <a:r>
              <a:rPr lang="de-DE" sz="2400" dirty="0">
                <a:latin typeface="Candara"/>
                <a:cs typeface="Candara"/>
              </a:rPr>
              <a:t> </a:t>
            </a:r>
            <a:r>
              <a:rPr lang="de-DE" sz="2400" dirty="0" err="1">
                <a:latin typeface="Candara"/>
                <a:cs typeface="Candara"/>
              </a:rPr>
              <a:t>the</a:t>
            </a:r>
            <a:r>
              <a:rPr lang="de-DE" sz="2400" dirty="0">
                <a:latin typeface="Candara"/>
                <a:cs typeface="Candara"/>
              </a:rPr>
              <a:t> </a:t>
            </a:r>
            <a:r>
              <a:rPr lang="de-DE" sz="2400" dirty="0" err="1">
                <a:latin typeface="Candara"/>
                <a:cs typeface="Candara"/>
              </a:rPr>
              <a:t>metal</a:t>
            </a:r>
            <a:r>
              <a:rPr lang="de-DE" sz="2400" dirty="0">
                <a:latin typeface="Candara"/>
                <a:cs typeface="Candara"/>
              </a:rPr>
              <a:t>, </a:t>
            </a:r>
            <a:r>
              <a:rPr lang="de-DE" sz="2400" dirty="0" err="1">
                <a:latin typeface="Candara"/>
                <a:cs typeface="Candara"/>
              </a:rPr>
              <a:t>and</a:t>
            </a:r>
            <a:r>
              <a:rPr lang="de-DE" sz="2400" dirty="0">
                <a:latin typeface="Candara"/>
                <a:cs typeface="Candara"/>
              </a:rPr>
              <a:t> </a:t>
            </a:r>
            <a:r>
              <a:rPr lang="de-DE" sz="2400" dirty="0" err="1">
                <a:latin typeface="Candara"/>
                <a:cs typeface="Candara"/>
              </a:rPr>
              <a:t>try</a:t>
            </a:r>
            <a:r>
              <a:rPr lang="de-DE" sz="2400" dirty="0">
                <a:latin typeface="Candara"/>
                <a:cs typeface="Candara"/>
              </a:rPr>
              <a:t> </a:t>
            </a:r>
            <a:r>
              <a:rPr lang="de-DE" sz="2400" dirty="0" err="1">
                <a:latin typeface="Candara"/>
                <a:cs typeface="Candara"/>
              </a:rPr>
              <a:t>to</a:t>
            </a:r>
            <a:r>
              <a:rPr lang="de-DE" sz="2400" dirty="0">
                <a:latin typeface="Candara"/>
                <a:cs typeface="Candara"/>
              </a:rPr>
              <a:t> </a:t>
            </a:r>
            <a:r>
              <a:rPr lang="de-DE" sz="2400" dirty="0" err="1">
                <a:latin typeface="Candara"/>
                <a:cs typeface="Candara"/>
              </a:rPr>
              <a:t>identify</a:t>
            </a:r>
            <a:r>
              <a:rPr lang="de-DE" sz="2400" dirty="0">
                <a:latin typeface="Candara"/>
                <a:cs typeface="Candara"/>
              </a:rPr>
              <a:t> it.</a:t>
            </a:r>
            <a:endParaRPr lang="en-US" sz="2400" dirty="0">
              <a:latin typeface="Candara"/>
              <a:cs typeface="Candar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D1F5B5-54C6-1641-85A7-1AD3920B2F59}"/>
              </a:ext>
            </a:extLst>
          </p:cNvPr>
          <p:cNvSpPr txBox="1"/>
          <p:nvPr/>
        </p:nvSpPr>
        <p:spPr>
          <a:xfrm>
            <a:off x="8334832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3679065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742057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169"/>
            <a:ext cx="10302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How much energy can be stored using molten salt?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606" y="-2506"/>
            <a:ext cx="697500" cy="697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3722" y="765754"/>
            <a:ext cx="11384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A solar power plant stores energy overnight by melting salt: a mixture of sodium nitrate and potassium nitrate.</a:t>
            </a:r>
          </a:p>
          <a:p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If one ton of this salt, with a heat capacity of 1.53 J/g-</a:t>
            </a:r>
            <a:r>
              <a:rPr lang="de-DE" sz="2400" dirty="0">
                <a:solidFill>
                  <a:srgbClr val="000000"/>
                </a:solidFill>
                <a:latin typeface="Candara"/>
                <a:cs typeface="Candara"/>
              </a:rPr>
              <a:t>°C, </a:t>
            </a:r>
            <a:r>
              <a:rPr lang="de-DE" sz="2400" dirty="0" err="1">
                <a:solidFill>
                  <a:srgbClr val="000000"/>
                </a:solidFill>
                <a:latin typeface="Candara"/>
                <a:cs typeface="Candara"/>
              </a:rPr>
              <a:t>is</a:t>
            </a:r>
            <a:r>
              <a:rPr lang="de-DE" sz="2400" dirty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ndara"/>
                <a:cs typeface="Candara"/>
              </a:rPr>
              <a:t>heated</a:t>
            </a:r>
            <a:r>
              <a:rPr lang="de-DE" sz="2400" dirty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ndara"/>
                <a:cs typeface="Candara"/>
              </a:rPr>
              <a:t>from</a:t>
            </a:r>
            <a:r>
              <a:rPr lang="de-DE" sz="2400" dirty="0">
                <a:solidFill>
                  <a:srgbClr val="000000"/>
                </a:solidFill>
                <a:latin typeface="Candara"/>
                <a:cs typeface="Candara"/>
              </a:rPr>
              <a:t> 260 </a:t>
            </a:r>
            <a:r>
              <a:rPr lang="de-DE" sz="2400" dirty="0" err="1">
                <a:solidFill>
                  <a:srgbClr val="000000"/>
                </a:solidFill>
                <a:latin typeface="Candara"/>
                <a:cs typeface="Candara"/>
              </a:rPr>
              <a:t>to</a:t>
            </a:r>
            <a:r>
              <a:rPr lang="de-DE" sz="2400" dirty="0">
                <a:solidFill>
                  <a:srgbClr val="000000"/>
                </a:solidFill>
                <a:latin typeface="Candara"/>
                <a:cs typeface="Candara"/>
              </a:rPr>
              <a:t> 550°C, </a:t>
            </a:r>
            <a:r>
              <a:rPr lang="de-DE" sz="2400" dirty="0" err="1">
                <a:solidFill>
                  <a:srgbClr val="000000"/>
                </a:solidFill>
                <a:latin typeface="Candara"/>
                <a:cs typeface="Candara"/>
              </a:rPr>
              <a:t>how</a:t>
            </a:r>
            <a:r>
              <a:rPr lang="de-DE" sz="2400" dirty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ndara"/>
                <a:cs typeface="Candara"/>
              </a:rPr>
              <a:t>much</a:t>
            </a:r>
            <a:r>
              <a:rPr lang="de-DE" sz="2400" dirty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ndara"/>
                <a:cs typeface="Candara"/>
              </a:rPr>
              <a:t>energy</a:t>
            </a:r>
            <a:r>
              <a:rPr lang="de-DE" sz="2400" dirty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ndara"/>
                <a:cs typeface="Candara"/>
              </a:rPr>
              <a:t>can</a:t>
            </a:r>
            <a:r>
              <a:rPr lang="de-DE" sz="2400" dirty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ndara"/>
                <a:cs typeface="Candara"/>
              </a:rPr>
              <a:t>be</a:t>
            </a:r>
            <a:r>
              <a:rPr lang="de-DE" sz="2400" dirty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ndara"/>
                <a:cs typeface="Candara"/>
              </a:rPr>
              <a:t>stored</a:t>
            </a:r>
            <a:r>
              <a:rPr lang="de-DE" sz="2400" dirty="0">
                <a:solidFill>
                  <a:srgbClr val="000000"/>
                </a:solidFill>
                <a:latin typeface="Candara"/>
                <a:cs typeface="Candara"/>
              </a:rPr>
              <a:t>?</a:t>
            </a:r>
            <a:endParaRPr lang="en-US" sz="24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10306D-F980-B249-8948-3198DF32D348}"/>
              </a:ext>
            </a:extLst>
          </p:cNvPr>
          <p:cNvSpPr txBox="1"/>
          <p:nvPr/>
        </p:nvSpPr>
        <p:spPr>
          <a:xfrm>
            <a:off x="8334832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27256906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2506"/>
            <a:ext cx="2688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2.6: Can you?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8600" y="814591"/>
            <a:ext cx="11494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788" indent="-458788"/>
            <a:r>
              <a:rPr lang="en-US" sz="2400" dirty="0">
                <a:latin typeface="Candara"/>
                <a:cs typeface="Candara"/>
              </a:rPr>
              <a:t>( 1) Define, and differentiate between, processes that are endothermic and exothermic?</a:t>
            </a:r>
          </a:p>
          <a:p>
            <a:pPr marL="406400" indent="-406400"/>
            <a:endParaRPr lang="en-US" sz="2400" dirty="0">
              <a:latin typeface="Candara"/>
              <a:cs typeface="Candara"/>
            </a:endParaRPr>
          </a:p>
          <a:p>
            <a:pPr marL="406400" indent="-406400"/>
            <a:r>
              <a:rPr lang="en-US" sz="2400" dirty="0">
                <a:latin typeface="Candara"/>
                <a:cs typeface="Candara"/>
              </a:rPr>
              <a:t>(2) Define heat capacity and its units?</a:t>
            </a:r>
          </a:p>
          <a:p>
            <a:pPr marL="406400" indent="-406400"/>
            <a:endParaRPr lang="en-US" sz="2400" dirty="0">
              <a:latin typeface="Candara"/>
              <a:cs typeface="Candara"/>
            </a:endParaRPr>
          </a:p>
          <a:p>
            <a:pPr marL="406400" indent="-406400"/>
            <a:r>
              <a:rPr lang="en-US" sz="2400" dirty="0">
                <a:latin typeface="Candara"/>
                <a:cs typeface="Candara"/>
              </a:rPr>
              <a:t>(3) Define specific heat and its units?</a:t>
            </a:r>
          </a:p>
          <a:p>
            <a:pPr marL="406400" indent="-406400"/>
            <a:endParaRPr lang="en-US" sz="2400" dirty="0">
              <a:latin typeface="Candara"/>
              <a:cs typeface="Candara"/>
            </a:endParaRPr>
          </a:p>
          <a:p>
            <a:pPr marL="406400" indent="-406400"/>
            <a:r>
              <a:rPr lang="en-US" sz="2400" dirty="0">
                <a:latin typeface="Candara"/>
                <a:cs typeface="Candara"/>
              </a:rPr>
              <a:t>(4) Use specific heat, mass and change in temperature to calculate heat changes?</a:t>
            </a:r>
          </a:p>
        </p:txBody>
      </p:sp>
    </p:spTree>
    <p:extLst>
      <p:ext uri="{BB962C8B-B14F-4D97-AF65-F5344CB8AC3E}">
        <p14:creationId xmlns:p14="http://schemas.microsoft.com/office/powerpoint/2010/main" val="15796191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2506"/>
            <a:ext cx="3520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2.6: Assignments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7BD01E-B34F-C542-B47C-DF44A18626F4}"/>
              </a:ext>
            </a:extLst>
          </p:cNvPr>
          <p:cNvSpPr txBox="1"/>
          <p:nvPr/>
        </p:nvSpPr>
        <p:spPr>
          <a:xfrm>
            <a:off x="329560" y="1098688"/>
            <a:ext cx="111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Canvas: Quick review questions quiz 2.6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C1EE5D-7690-E946-8B2C-1981EF26C419}"/>
              </a:ext>
            </a:extLst>
          </p:cNvPr>
          <p:cNvSpPr txBox="1"/>
          <p:nvPr/>
        </p:nvSpPr>
        <p:spPr>
          <a:xfrm>
            <a:off x="323698" y="1972057"/>
            <a:ext cx="111718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Canvas HW set 2, problems 12 - 14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4DA0F-210A-4642-98E5-BB21DD7576CB}"/>
              </a:ext>
            </a:extLst>
          </p:cNvPr>
          <p:cNvSpPr txBox="1"/>
          <p:nvPr/>
        </p:nvSpPr>
        <p:spPr>
          <a:xfrm>
            <a:off x="323697" y="2986082"/>
            <a:ext cx="11171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Optional extras – great videos on this topic:</a:t>
            </a: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‘Heat exchange’ (Bozeman Science)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  <a:hlinkClick r:id="rId3"/>
              </a:rPr>
              <a:t>https://www.youtube.com/watch?v=OBVbV5dpCCA</a:t>
            </a:r>
            <a:r>
              <a:rPr lang="en-US" sz="2400" dirty="0">
                <a:latin typeface="Candara"/>
                <a:cs typeface="Candar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6446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52" y="-1"/>
            <a:ext cx="11450713" cy="710467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453" y="-169"/>
            <a:ext cx="4206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Atoms vs. elements?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739" y="806828"/>
            <a:ext cx="112985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Atoms: </a:t>
            </a:r>
            <a:r>
              <a:rPr lang="en-US" sz="2400" i="1" dirty="0">
                <a:latin typeface="Candara"/>
                <a:cs typeface="Candara"/>
              </a:rPr>
              <a:t>the smallest unit of matter that has the properties of that matter and can undergo chemical reaction </a:t>
            </a:r>
          </a:p>
          <a:p>
            <a:endParaRPr lang="en-US" sz="1000" i="1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n-US" sz="2400" i="1" dirty="0">
                <a:latin typeface="Candara"/>
                <a:cs typeface="Candara"/>
              </a:rPr>
              <a:t>From the Greek </a:t>
            </a:r>
            <a:r>
              <a:rPr lang="en-US" sz="2400" i="1" dirty="0" err="1">
                <a:latin typeface="Candara"/>
                <a:cs typeface="Candara"/>
              </a:rPr>
              <a:t>atomos</a:t>
            </a:r>
            <a:r>
              <a:rPr lang="en-US" sz="2400" i="1" dirty="0">
                <a:latin typeface="Candara"/>
                <a:cs typeface="Candara"/>
              </a:rPr>
              <a:t>: indivisible or ‘</a:t>
            </a:r>
            <a:r>
              <a:rPr lang="en-US" sz="2400" i="1" dirty="0" err="1">
                <a:latin typeface="Candara"/>
                <a:cs typeface="Candara"/>
              </a:rPr>
              <a:t>uncuttable</a:t>
            </a:r>
            <a:r>
              <a:rPr lang="en-US" sz="2400" i="1" dirty="0">
                <a:latin typeface="Candara"/>
                <a:cs typeface="Candara"/>
              </a:rPr>
              <a:t>’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566" y="-2506"/>
            <a:ext cx="697500" cy="69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739" y="2322996"/>
            <a:ext cx="11166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Atoms vs. elements?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The periodic table has more than 100 elements.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Each element has distinct physical and chemical properties.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Each element can exist in varying amounts, and atom is the smallest amount of any element.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348"/>
          <a:stretch/>
        </p:blipFill>
        <p:spPr>
          <a:xfrm>
            <a:off x="2730671" y="4132327"/>
            <a:ext cx="6549928" cy="24846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2619" y="4826001"/>
            <a:ext cx="237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nugget of pure gold (Au)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13348" y="4826001"/>
            <a:ext cx="2629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Atoms of gold in a gold crystal (SEM)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84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362103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60" y="0"/>
            <a:ext cx="11450708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313" y="-169"/>
            <a:ext cx="2687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Atomic scale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420" y="-2506"/>
            <a:ext cx="697500" cy="697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143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0874"/>
          <a:stretch/>
        </p:blipFill>
        <p:spPr>
          <a:xfrm>
            <a:off x="312415" y="1891187"/>
            <a:ext cx="11713339" cy="25838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6629" y="1480290"/>
            <a:ext cx="1766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cotton boll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99040" y="4328942"/>
            <a:ext cx="2479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single strand of cotton (X40)</a:t>
            </a:r>
          </a:p>
          <a:p>
            <a:pPr algn="ctr"/>
            <a:r>
              <a:rPr lang="en-US" sz="2000" b="1" i="1" dirty="0"/>
              <a:t>0.0001 cm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70292" y="1204658"/>
            <a:ext cx="3000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single strand of cotton (SEM, higher mag)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38449" y="4356652"/>
            <a:ext cx="2479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molecular model of cotton fiber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9406" y="943512"/>
            <a:ext cx="2375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molecular close-up showing atoms</a:t>
            </a:r>
          </a:p>
          <a:p>
            <a:pPr algn="ctr"/>
            <a:r>
              <a:rPr lang="en-US" sz="2000" b="1" i="1" dirty="0"/>
              <a:t>1.5 E-8 cm each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709D38B0-4592-7844-9CE0-776E0AE69C88}"/>
              </a:ext>
            </a:extLst>
          </p:cNvPr>
          <p:cNvSpPr/>
          <p:nvPr/>
        </p:nvSpPr>
        <p:spPr>
          <a:xfrm>
            <a:off x="312415" y="5361706"/>
            <a:ext cx="11623272" cy="890308"/>
          </a:xfrm>
          <a:prstGeom prst="rightArrow">
            <a:avLst/>
          </a:prstGeom>
          <a:noFill/>
          <a:ln w="28575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432FF"/>
                </a:solidFill>
              </a:rPr>
              <a:t>macro- to microscopic</a:t>
            </a:r>
          </a:p>
        </p:txBody>
      </p:sp>
    </p:spTree>
    <p:extLst>
      <p:ext uri="{BB962C8B-B14F-4D97-AF65-F5344CB8AC3E}">
        <p14:creationId xmlns:p14="http://schemas.microsoft.com/office/powerpoint/2010/main" val="420361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7" y="-1"/>
            <a:ext cx="11478424" cy="708215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449" y="-169"/>
            <a:ext cx="2201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Molecules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273" y="-2506"/>
            <a:ext cx="697500" cy="697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280" y="653208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5" y="3514155"/>
            <a:ext cx="10598733" cy="30328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7735" y="806829"/>
            <a:ext cx="8624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Molecules: </a:t>
            </a:r>
            <a:r>
              <a:rPr lang="en-US" sz="2400" i="1" dirty="0">
                <a:latin typeface="Candara"/>
                <a:cs typeface="Candara"/>
              </a:rPr>
              <a:t>two or more atoms combined at a </a:t>
            </a:r>
            <a:r>
              <a:rPr lang="en-US" sz="2400" i="1" u="sng" dirty="0">
                <a:latin typeface="Candara"/>
                <a:cs typeface="Candara"/>
              </a:rPr>
              <a:t>constant ratio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>
                <a:latin typeface="Candara"/>
                <a:cs typeface="Candara"/>
              </a:rPr>
              <a:t>That’s the </a:t>
            </a:r>
            <a:r>
              <a:rPr lang="en-US" sz="2400" i="1" u="sng" dirty="0">
                <a:latin typeface="Candara"/>
                <a:cs typeface="Candara"/>
              </a:rPr>
              <a:t>law of constant composition</a:t>
            </a:r>
            <a:r>
              <a:rPr lang="en-US" sz="2400" i="1" dirty="0">
                <a:latin typeface="Candara"/>
                <a:cs typeface="Candara"/>
              </a:rPr>
              <a:t> (or definite proportions)</a:t>
            </a:r>
            <a:endParaRPr lang="en-US" sz="2400" i="1" u="sng" dirty="0">
              <a:latin typeface="Candara"/>
              <a:cs typeface="Candar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735" y="1686916"/>
            <a:ext cx="8624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Chemical bonds: </a:t>
            </a:r>
            <a:r>
              <a:rPr lang="en-US" sz="2400" i="1" dirty="0">
                <a:latin typeface="Candara"/>
                <a:cs typeface="Candara"/>
              </a:rPr>
              <a:t>strong forces joining the atoms in molecules</a:t>
            </a:r>
            <a:endParaRPr lang="en-US" sz="2400" i="1" u="sng" dirty="0">
              <a:latin typeface="Candara"/>
              <a:cs typeface="Candar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7735" y="2210634"/>
            <a:ext cx="8624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Molecular formulas: </a:t>
            </a:r>
            <a:r>
              <a:rPr lang="en-US" sz="2400" i="1" dirty="0">
                <a:latin typeface="Candara"/>
                <a:cs typeface="Candara"/>
              </a:rPr>
              <a:t>the types and numbers of atoms in a molecule</a:t>
            </a:r>
            <a:endParaRPr lang="en-US" sz="2400" i="1" u="sng" dirty="0">
              <a:latin typeface="Candara"/>
              <a:cs typeface="Candara"/>
            </a:endParaRPr>
          </a:p>
        </p:txBody>
      </p:sp>
      <p:sp>
        <p:nvSpPr>
          <p:cNvPr id="3" name="Right Bracket 2"/>
          <p:cNvSpPr/>
          <p:nvPr/>
        </p:nvSpPr>
        <p:spPr>
          <a:xfrm rot="16200000">
            <a:off x="1818618" y="2803201"/>
            <a:ext cx="208331" cy="2139601"/>
          </a:xfrm>
          <a:prstGeom prst="righ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42983" y="3360391"/>
            <a:ext cx="1111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diatomic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04977" y="921312"/>
            <a:ext cx="3020768" cy="163121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432FF"/>
                </a:solidFill>
                <a:latin typeface="Candara"/>
                <a:cs typeface="Candara"/>
              </a:rPr>
              <a:t>Note that some define </a:t>
            </a:r>
            <a:r>
              <a:rPr lang="en-US" sz="2000" b="1" i="1" dirty="0">
                <a:solidFill>
                  <a:srgbClr val="0432FF"/>
                </a:solidFill>
                <a:latin typeface="Candara"/>
                <a:cs typeface="Candara"/>
              </a:rPr>
              <a:t>molecules</a:t>
            </a:r>
            <a:r>
              <a:rPr lang="en-US" sz="2000" i="1" dirty="0">
                <a:solidFill>
                  <a:srgbClr val="0432FF"/>
                </a:solidFill>
                <a:latin typeface="Candara"/>
                <a:cs typeface="Candara"/>
              </a:rPr>
              <a:t> and </a:t>
            </a:r>
            <a:r>
              <a:rPr lang="en-US" sz="2000" b="1" i="1" dirty="0">
                <a:solidFill>
                  <a:srgbClr val="0432FF"/>
                </a:solidFill>
                <a:latin typeface="Candara"/>
                <a:cs typeface="Candara"/>
              </a:rPr>
              <a:t>compounds</a:t>
            </a:r>
            <a:r>
              <a:rPr lang="en-US" sz="2000" i="1" dirty="0">
                <a:solidFill>
                  <a:srgbClr val="0432FF"/>
                </a:solidFill>
                <a:latin typeface="Candara"/>
                <a:cs typeface="Candara"/>
              </a:rPr>
              <a:t> differently. I’m going to use these terms as synonyms.</a:t>
            </a:r>
            <a:endParaRPr lang="en-US" sz="2000" i="1" u="sng" dirty="0">
              <a:solidFill>
                <a:srgbClr val="0432FF"/>
              </a:solidFill>
              <a:latin typeface="Candara"/>
              <a:cs typeface="Candara"/>
            </a:endParaRPr>
          </a:p>
        </p:txBody>
      </p:sp>
      <p:sp>
        <p:nvSpPr>
          <p:cNvPr id="13" name="Right Bracket 12">
            <a:extLst>
              <a:ext uri="{FF2B5EF4-FFF2-40B4-BE49-F238E27FC236}">
                <a16:creationId xmlns:a16="http://schemas.microsoft.com/office/drawing/2014/main" id="{5FDBA173-277F-2F40-B036-C1ACA024EBA5}"/>
              </a:ext>
            </a:extLst>
          </p:cNvPr>
          <p:cNvSpPr/>
          <p:nvPr/>
        </p:nvSpPr>
        <p:spPr>
          <a:xfrm rot="16200000">
            <a:off x="8695132" y="1022031"/>
            <a:ext cx="259610" cy="4903239"/>
          </a:xfrm>
          <a:prstGeom prst="righ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35F7F0-5D99-634A-9343-7F4714B5D441}"/>
              </a:ext>
            </a:extLst>
          </p:cNvPr>
          <p:cNvSpPr txBox="1"/>
          <p:nvPr/>
        </p:nvSpPr>
        <p:spPr>
          <a:xfrm>
            <a:off x="2454121" y="2962604"/>
            <a:ext cx="126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molecules</a:t>
            </a:r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3736BA15-DE40-674A-B448-CA8FA449E099}"/>
              </a:ext>
            </a:extLst>
          </p:cNvPr>
          <p:cNvSpPr/>
          <p:nvPr/>
        </p:nvSpPr>
        <p:spPr>
          <a:xfrm rot="16200000">
            <a:off x="3279040" y="785571"/>
            <a:ext cx="236009" cy="5393563"/>
          </a:xfrm>
          <a:prstGeom prst="righ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693F13-8B1D-354A-98FD-32F5AE187BCD}"/>
              </a:ext>
            </a:extLst>
          </p:cNvPr>
          <p:cNvSpPr txBox="1"/>
          <p:nvPr/>
        </p:nvSpPr>
        <p:spPr>
          <a:xfrm>
            <a:off x="8193193" y="2906665"/>
            <a:ext cx="142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compounds</a:t>
            </a:r>
          </a:p>
        </p:txBody>
      </p:sp>
    </p:spTree>
    <p:extLst>
      <p:ext uri="{BB962C8B-B14F-4D97-AF65-F5344CB8AC3E}">
        <p14:creationId xmlns:p14="http://schemas.microsoft.com/office/powerpoint/2010/main" val="41817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 animBg="1"/>
      <p:bldP spid="6" grpId="0"/>
      <p:bldP spid="21" grpId="0" animBg="1"/>
      <p:bldP spid="13" grpId="0" animBg="1"/>
      <p:bldP spid="14" grpId="0"/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8141</TotalTime>
  <Words>4130</Words>
  <Application>Microsoft Macintosh PowerPoint</Application>
  <PresentationFormat>Widescreen</PresentationFormat>
  <Paragraphs>570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Avenir Medium</vt:lpstr>
      <vt:lpstr>Calibri</vt:lpstr>
      <vt:lpstr>Calibri Light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Richmond-Hall</dc:creator>
  <cp:lastModifiedBy>Joan Richmond-Hall</cp:lastModifiedBy>
  <cp:revision>190</cp:revision>
  <cp:lastPrinted>2020-08-14T20:46:25Z</cp:lastPrinted>
  <dcterms:created xsi:type="dcterms:W3CDTF">2020-08-02T13:11:29Z</dcterms:created>
  <dcterms:modified xsi:type="dcterms:W3CDTF">2020-08-15T16:55:04Z</dcterms:modified>
</cp:coreProperties>
</file>