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48" r:id="rId2"/>
    <p:sldId id="339" r:id="rId3"/>
    <p:sldId id="356" r:id="rId4"/>
    <p:sldId id="332" r:id="rId5"/>
    <p:sldId id="364" r:id="rId6"/>
    <p:sldId id="261" r:id="rId7"/>
    <p:sldId id="262" r:id="rId8"/>
    <p:sldId id="263" r:id="rId9"/>
    <p:sldId id="264" r:id="rId10"/>
    <p:sldId id="265" r:id="rId11"/>
    <p:sldId id="365" r:id="rId12"/>
    <p:sldId id="315" r:id="rId13"/>
    <p:sldId id="269" r:id="rId14"/>
    <p:sldId id="366" r:id="rId15"/>
    <p:sldId id="270" r:id="rId16"/>
    <p:sldId id="271" r:id="rId17"/>
    <p:sldId id="274" r:id="rId18"/>
    <p:sldId id="367" r:id="rId19"/>
    <p:sldId id="309" r:id="rId20"/>
    <p:sldId id="343" r:id="rId21"/>
    <p:sldId id="368" r:id="rId22"/>
    <p:sldId id="369" r:id="rId23"/>
    <p:sldId id="275" r:id="rId24"/>
    <p:sldId id="276" r:id="rId25"/>
    <p:sldId id="370" r:id="rId26"/>
    <p:sldId id="371" r:id="rId27"/>
    <p:sldId id="372" r:id="rId28"/>
    <p:sldId id="373" r:id="rId29"/>
    <p:sldId id="293" r:id="rId30"/>
    <p:sldId id="374" r:id="rId31"/>
    <p:sldId id="375" r:id="rId32"/>
    <p:sldId id="294" r:id="rId33"/>
    <p:sldId id="376" r:id="rId34"/>
    <p:sldId id="313" r:id="rId35"/>
    <p:sldId id="346" r:id="rId36"/>
    <p:sldId id="377" r:id="rId37"/>
    <p:sldId id="378" r:id="rId38"/>
    <p:sldId id="379" r:id="rId39"/>
    <p:sldId id="380" r:id="rId40"/>
    <p:sldId id="382" r:id="rId41"/>
    <p:sldId id="381" r:id="rId42"/>
    <p:sldId id="383" r:id="rId43"/>
    <p:sldId id="323" r:id="rId44"/>
    <p:sldId id="325" r:id="rId45"/>
    <p:sldId id="392" r:id="rId46"/>
    <p:sldId id="393" r:id="rId47"/>
    <p:sldId id="394" r:id="rId48"/>
    <p:sldId id="395" r:id="rId49"/>
    <p:sldId id="396" r:id="rId50"/>
    <p:sldId id="387" r:id="rId51"/>
    <p:sldId id="384" r:id="rId52"/>
    <p:sldId id="385" r:id="rId53"/>
    <p:sldId id="386" r:id="rId54"/>
    <p:sldId id="272" r:id="rId55"/>
    <p:sldId id="279" r:id="rId56"/>
    <p:sldId id="280" r:id="rId57"/>
    <p:sldId id="277" r:id="rId58"/>
    <p:sldId id="278" r:id="rId59"/>
    <p:sldId id="281" r:id="rId60"/>
    <p:sldId id="282" r:id="rId61"/>
    <p:sldId id="283" r:id="rId62"/>
    <p:sldId id="311" r:id="rId63"/>
    <p:sldId id="388" r:id="rId64"/>
    <p:sldId id="389" r:id="rId65"/>
    <p:sldId id="390" r:id="rId66"/>
    <p:sldId id="259" r:id="rId67"/>
    <p:sldId id="355" r:id="rId68"/>
    <p:sldId id="397" r:id="rId69"/>
    <p:sldId id="398" r:id="rId70"/>
    <p:sldId id="399" r:id="rId71"/>
    <p:sldId id="400" r:id="rId72"/>
    <p:sldId id="401" r:id="rId73"/>
    <p:sldId id="432" r:id="rId74"/>
    <p:sldId id="402" r:id="rId75"/>
    <p:sldId id="405" r:id="rId76"/>
    <p:sldId id="404" r:id="rId77"/>
    <p:sldId id="403" r:id="rId78"/>
    <p:sldId id="268" r:id="rId79"/>
    <p:sldId id="408" r:id="rId80"/>
    <p:sldId id="406" r:id="rId81"/>
    <p:sldId id="407" r:id="rId82"/>
    <p:sldId id="391" r:id="rId83"/>
    <p:sldId id="409" r:id="rId84"/>
    <p:sldId id="410" r:id="rId85"/>
    <p:sldId id="411" r:id="rId86"/>
    <p:sldId id="412" r:id="rId87"/>
    <p:sldId id="413" r:id="rId88"/>
    <p:sldId id="414" r:id="rId89"/>
    <p:sldId id="415" r:id="rId90"/>
    <p:sldId id="430" r:id="rId91"/>
    <p:sldId id="431" r:id="rId92"/>
    <p:sldId id="428" r:id="rId93"/>
    <p:sldId id="429" r:id="rId94"/>
    <p:sldId id="417" r:id="rId95"/>
    <p:sldId id="314" r:id="rId96"/>
    <p:sldId id="422" r:id="rId97"/>
    <p:sldId id="421" r:id="rId98"/>
    <p:sldId id="419" r:id="rId99"/>
    <p:sldId id="420" r:id="rId100"/>
    <p:sldId id="316" r:id="rId101"/>
    <p:sldId id="317" r:id="rId102"/>
    <p:sldId id="423" r:id="rId103"/>
    <p:sldId id="424" r:id="rId104"/>
    <p:sldId id="425" r:id="rId105"/>
    <p:sldId id="427" r:id="rId106"/>
    <p:sldId id="426"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9437FF"/>
    <a:srgbClr val="7A81FF"/>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72"/>
    <p:restoredTop sz="94663"/>
  </p:normalViewPr>
  <p:slideViewPr>
    <p:cSldViewPr snapToGrid="0" snapToObjects="1">
      <p:cViewPr>
        <p:scale>
          <a:sx n="63" d="100"/>
          <a:sy n="63" d="100"/>
        </p:scale>
        <p:origin x="792" y="1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3517-2C2A-E84E-8AC0-893E311175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20BDFB-75D7-ED47-8CA4-8E46F8B4F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22F6E2-9BEA-A947-A9E8-209B84714B1B}"/>
              </a:ext>
            </a:extLst>
          </p:cNvPr>
          <p:cNvSpPr>
            <a:spLocks noGrp="1"/>
          </p:cNvSpPr>
          <p:nvPr>
            <p:ph type="dt" sz="half" idx="10"/>
          </p:nvPr>
        </p:nvSpPr>
        <p:spPr/>
        <p:txBody>
          <a:bodyPr/>
          <a:lstStyle/>
          <a:p>
            <a:fld id="{CBB90BA1-0939-FF47-BDB4-DFFE5C5CF173}" type="datetimeFigureOut">
              <a:rPr lang="en-US" smtClean="0"/>
              <a:t>8/9/20</a:t>
            </a:fld>
            <a:endParaRPr lang="en-US" dirty="0"/>
          </a:p>
        </p:txBody>
      </p:sp>
      <p:sp>
        <p:nvSpPr>
          <p:cNvPr id="5" name="Footer Placeholder 4">
            <a:extLst>
              <a:ext uri="{FF2B5EF4-FFF2-40B4-BE49-F238E27FC236}">
                <a16:creationId xmlns:a16="http://schemas.microsoft.com/office/drawing/2014/main" id="{F373A43B-C931-854C-B53B-9BE06FD6B6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AF12A1-5DCE-BE49-9E39-D84B761BD44F}"/>
              </a:ext>
            </a:extLst>
          </p:cNvPr>
          <p:cNvSpPr>
            <a:spLocks noGrp="1"/>
          </p:cNvSpPr>
          <p:nvPr>
            <p:ph type="sldNum" sz="quarter" idx="12"/>
          </p:nvPr>
        </p:nvSpPr>
        <p:spPr/>
        <p:txBody>
          <a:bodyPr/>
          <a:lstStyle/>
          <a:p>
            <a:fld id="{E756B6A6-C6D5-104A-9322-19C6D388D623}" type="slidenum">
              <a:rPr lang="en-US" smtClean="0"/>
              <a:t>‹#›</a:t>
            </a:fld>
            <a:endParaRPr lang="en-US" dirty="0"/>
          </a:p>
        </p:txBody>
      </p:sp>
    </p:spTree>
    <p:extLst>
      <p:ext uri="{BB962C8B-B14F-4D97-AF65-F5344CB8AC3E}">
        <p14:creationId xmlns:p14="http://schemas.microsoft.com/office/powerpoint/2010/main" val="163172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F39C9-D3E5-2E4A-B59D-3C05762288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63BFF4-BE4D-5F48-AB83-3FE56E24A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C68DBD-6FDB-074F-AD66-35F429F731B2}"/>
              </a:ext>
            </a:extLst>
          </p:cNvPr>
          <p:cNvSpPr>
            <a:spLocks noGrp="1"/>
          </p:cNvSpPr>
          <p:nvPr>
            <p:ph type="dt" sz="half" idx="10"/>
          </p:nvPr>
        </p:nvSpPr>
        <p:spPr/>
        <p:txBody>
          <a:bodyPr/>
          <a:lstStyle/>
          <a:p>
            <a:fld id="{CBB90BA1-0939-FF47-BDB4-DFFE5C5CF173}" type="datetimeFigureOut">
              <a:rPr lang="en-US" smtClean="0"/>
              <a:t>8/9/20</a:t>
            </a:fld>
            <a:endParaRPr lang="en-US" dirty="0"/>
          </a:p>
        </p:txBody>
      </p:sp>
      <p:sp>
        <p:nvSpPr>
          <p:cNvPr id="5" name="Footer Placeholder 4">
            <a:extLst>
              <a:ext uri="{FF2B5EF4-FFF2-40B4-BE49-F238E27FC236}">
                <a16:creationId xmlns:a16="http://schemas.microsoft.com/office/drawing/2014/main" id="{EC67F249-AACB-AC44-89D7-34575D3FCD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ACBF06-C414-AA4B-8F40-F62787F85DF1}"/>
              </a:ext>
            </a:extLst>
          </p:cNvPr>
          <p:cNvSpPr>
            <a:spLocks noGrp="1"/>
          </p:cNvSpPr>
          <p:nvPr>
            <p:ph type="sldNum" sz="quarter" idx="12"/>
          </p:nvPr>
        </p:nvSpPr>
        <p:spPr/>
        <p:txBody>
          <a:bodyPr/>
          <a:lstStyle/>
          <a:p>
            <a:fld id="{E756B6A6-C6D5-104A-9322-19C6D388D623}" type="slidenum">
              <a:rPr lang="en-US" smtClean="0"/>
              <a:t>‹#›</a:t>
            </a:fld>
            <a:endParaRPr lang="en-US" dirty="0"/>
          </a:p>
        </p:txBody>
      </p:sp>
    </p:spTree>
    <p:extLst>
      <p:ext uri="{BB962C8B-B14F-4D97-AF65-F5344CB8AC3E}">
        <p14:creationId xmlns:p14="http://schemas.microsoft.com/office/powerpoint/2010/main" val="2495862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684C80-D4C6-814F-911E-C71B542BF3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49C2BA-B4ED-0242-9CC4-43663B6723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E9153-C387-174E-847D-9FDC71787FBB}"/>
              </a:ext>
            </a:extLst>
          </p:cNvPr>
          <p:cNvSpPr>
            <a:spLocks noGrp="1"/>
          </p:cNvSpPr>
          <p:nvPr>
            <p:ph type="dt" sz="half" idx="10"/>
          </p:nvPr>
        </p:nvSpPr>
        <p:spPr/>
        <p:txBody>
          <a:bodyPr/>
          <a:lstStyle/>
          <a:p>
            <a:fld id="{CBB90BA1-0939-FF47-BDB4-DFFE5C5CF173}" type="datetimeFigureOut">
              <a:rPr lang="en-US" smtClean="0"/>
              <a:t>8/9/20</a:t>
            </a:fld>
            <a:endParaRPr lang="en-US" dirty="0"/>
          </a:p>
        </p:txBody>
      </p:sp>
      <p:sp>
        <p:nvSpPr>
          <p:cNvPr id="5" name="Footer Placeholder 4">
            <a:extLst>
              <a:ext uri="{FF2B5EF4-FFF2-40B4-BE49-F238E27FC236}">
                <a16:creationId xmlns:a16="http://schemas.microsoft.com/office/drawing/2014/main" id="{61C12F1F-D7EA-9C4E-9E6D-F53A2A491E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A4A056-6B95-E244-B310-24CDFE34A508}"/>
              </a:ext>
            </a:extLst>
          </p:cNvPr>
          <p:cNvSpPr>
            <a:spLocks noGrp="1"/>
          </p:cNvSpPr>
          <p:nvPr>
            <p:ph type="sldNum" sz="quarter" idx="12"/>
          </p:nvPr>
        </p:nvSpPr>
        <p:spPr/>
        <p:txBody>
          <a:bodyPr/>
          <a:lstStyle/>
          <a:p>
            <a:fld id="{E756B6A6-C6D5-104A-9322-19C6D388D623}" type="slidenum">
              <a:rPr lang="en-US" smtClean="0"/>
              <a:t>‹#›</a:t>
            </a:fld>
            <a:endParaRPr lang="en-US" dirty="0"/>
          </a:p>
        </p:txBody>
      </p:sp>
    </p:spTree>
    <p:extLst>
      <p:ext uri="{BB962C8B-B14F-4D97-AF65-F5344CB8AC3E}">
        <p14:creationId xmlns:p14="http://schemas.microsoft.com/office/powerpoint/2010/main" val="138161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66059-5746-1E43-9010-CE7283FF0A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A0D127-5800-8242-801D-30D4D907C4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2C43A-4FD7-7944-8818-6FE0B5135B28}"/>
              </a:ext>
            </a:extLst>
          </p:cNvPr>
          <p:cNvSpPr>
            <a:spLocks noGrp="1"/>
          </p:cNvSpPr>
          <p:nvPr>
            <p:ph type="dt" sz="half" idx="10"/>
          </p:nvPr>
        </p:nvSpPr>
        <p:spPr/>
        <p:txBody>
          <a:bodyPr/>
          <a:lstStyle/>
          <a:p>
            <a:fld id="{CBB90BA1-0939-FF47-BDB4-DFFE5C5CF173}" type="datetimeFigureOut">
              <a:rPr lang="en-US" smtClean="0"/>
              <a:t>8/9/20</a:t>
            </a:fld>
            <a:endParaRPr lang="en-US" dirty="0"/>
          </a:p>
        </p:txBody>
      </p:sp>
      <p:sp>
        <p:nvSpPr>
          <p:cNvPr id="5" name="Footer Placeholder 4">
            <a:extLst>
              <a:ext uri="{FF2B5EF4-FFF2-40B4-BE49-F238E27FC236}">
                <a16:creationId xmlns:a16="http://schemas.microsoft.com/office/drawing/2014/main" id="{7D2F1E44-997A-1148-A2D8-25433265C5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A9342A-D3A3-FE45-BE59-2AB359257419}"/>
              </a:ext>
            </a:extLst>
          </p:cNvPr>
          <p:cNvSpPr>
            <a:spLocks noGrp="1"/>
          </p:cNvSpPr>
          <p:nvPr>
            <p:ph type="sldNum" sz="quarter" idx="12"/>
          </p:nvPr>
        </p:nvSpPr>
        <p:spPr/>
        <p:txBody>
          <a:bodyPr/>
          <a:lstStyle/>
          <a:p>
            <a:fld id="{E756B6A6-C6D5-104A-9322-19C6D388D623}" type="slidenum">
              <a:rPr lang="en-US" smtClean="0"/>
              <a:t>‹#›</a:t>
            </a:fld>
            <a:endParaRPr lang="en-US" dirty="0"/>
          </a:p>
        </p:txBody>
      </p:sp>
    </p:spTree>
    <p:extLst>
      <p:ext uri="{BB962C8B-B14F-4D97-AF65-F5344CB8AC3E}">
        <p14:creationId xmlns:p14="http://schemas.microsoft.com/office/powerpoint/2010/main" val="3999246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190B-B418-D04B-9E01-02353A9BF4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E07840-A9AF-F84B-AC0F-6B54DACC57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E82655-CBEB-AC46-AB2F-F5594A7CF75B}"/>
              </a:ext>
            </a:extLst>
          </p:cNvPr>
          <p:cNvSpPr>
            <a:spLocks noGrp="1"/>
          </p:cNvSpPr>
          <p:nvPr>
            <p:ph type="dt" sz="half" idx="10"/>
          </p:nvPr>
        </p:nvSpPr>
        <p:spPr/>
        <p:txBody>
          <a:bodyPr/>
          <a:lstStyle/>
          <a:p>
            <a:fld id="{CBB90BA1-0939-FF47-BDB4-DFFE5C5CF173}" type="datetimeFigureOut">
              <a:rPr lang="en-US" smtClean="0"/>
              <a:t>8/9/20</a:t>
            </a:fld>
            <a:endParaRPr lang="en-US" dirty="0"/>
          </a:p>
        </p:txBody>
      </p:sp>
      <p:sp>
        <p:nvSpPr>
          <p:cNvPr id="5" name="Footer Placeholder 4">
            <a:extLst>
              <a:ext uri="{FF2B5EF4-FFF2-40B4-BE49-F238E27FC236}">
                <a16:creationId xmlns:a16="http://schemas.microsoft.com/office/drawing/2014/main" id="{DEB94A21-BEFD-684E-A0BB-DA25F53505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2D2A67-7917-0E49-9636-4B9B24148F62}"/>
              </a:ext>
            </a:extLst>
          </p:cNvPr>
          <p:cNvSpPr>
            <a:spLocks noGrp="1"/>
          </p:cNvSpPr>
          <p:nvPr>
            <p:ph type="sldNum" sz="quarter" idx="12"/>
          </p:nvPr>
        </p:nvSpPr>
        <p:spPr/>
        <p:txBody>
          <a:bodyPr/>
          <a:lstStyle/>
          <a:p>
            <a:fld id="{E756B6A6-C6D5-104A-9322-19C6D388D623}" type="slidenum">
              <a:rPr lang="en-US" smtClean="0"/>
              <a:t>‹#›</a:t>
            </a:fld>
            <a:endParaRPr lang="en-US" dirty="0"/>
          </a:p>
        </p:txBody>
      </p:sp>
    </p:spTree>
    <p:extLst>
      <p:ext uri="{BB962C8B-B14F-4D97-AF65-F5344CB8AC3E}">
        <p14:creationId xmlns:p14="http://schemas.microsoft.com/office/powerpoint/2010/main" val="1180174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F928-82EF-F24F-ABDB-29660CE3B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8E6B69-D9A2-9F44-B6C6-DC5B334DE8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A1D026-E2D2-0B43-A639-BB42DAE14F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FD6B1F-760D-174C-B3AA-CA311A0D1D0A}"/>
              </a:ext>
            </a:extLst>
          </p:cNvPr>
          <p:cNvSpPr>
            <a:spLocks noGrp="1"/>
          </p:cNvSpPr>
          <p:nvPr>
            <p:ph type="dt" sz="half" idx="10"/>
          </p:nvPr>
        </p:nvSpPr>
        <p:spPr/>
        <p:txBody>
          <a:bodyPr/>
          <a:lstStyle/>
          <a:p>
            <a:fld id="{CBB90BA1-0939-FF47-BDB4-DFFE5C5CF173}" type="datetimeFigureOut">
              <a:rPr lang="en-US" smtClean="0"/>
              <a:t>8/9/20</a:t>
            </a:fld>
            <a:endParaRPr lang="en-US" dirty="0"/>
          </a:p>
        </p:txBody>
      </p:sp>
      <p:sp>
        <p:nvSpPr>
          <p:cNvPr id="6" name="Footer Placeholder 5">
            <a:extLst>
              <a:ext uri="{FF2B5EF4-FFF2-40B4-BE49-F238E27FC236}">
                <a16:creationId xmlns:a16="http://schemas.microsoft.com/office/drawing/2014/main" id="{41C57DD5-4350-9347-A5CD-E09BB4A273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B56F1A-0AC4-5340-B3B7-223872B59742}"/>
              </a:ext>
            </a:extLst>
          </p:cNvPr>
          <p:cNvSpPr>
            <a:spLocks noGrp="1"/>
          </p:cNvSpPr>
          <p:nvPr>
            <p:ph type="sldNum" sz="quarter" idx="12"/>
          </p:nvPr>
        </p:nvSpPr>
        <p:spPr/>
        <p:txBody>
          <a:bodyPr/>
          <a:lstStyle/>
          <a:p>
            <a:fld id="{E756B6A6-C6D5-104A-9322-19C6D388D623}" type="slidenum">
              <a:rPr lang="en-US" smtClean="0"/>
              <a:t>‹#›</a:t>
            </a:fld>
            <a:endParaRPr lang="en-US" dirty="0"/>
          </a:p>
        </p:txBody>
      </p:sp>
    </p:spTree>
    <p:extLst>
      <p:ext uri="{BB962C8B-B14F-4D97-AF65-F5344CB8AC3E}">
        <p14:creationId xmlns:p14="http://schemas.microsoft.com/office/powerpoint/2010/main" val="207962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94C9-E2C6-0047-860C-59C04FED31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46BF5E-892D-9E44-AD9D-CBA2B47827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86C787-EFF7-3D4B-926C-6ABE61D515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9B866E-288A-ED4C-AB4D-01239469A8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13D257-FB67-934E-BDB2-76219CE08F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8EE88B-E777-0441-A69E-6DCFFA3ECF1D}"/>
              </a:ext>
            </a:extLst>
          </p:cNvPr>
          <p:cNvSpPr>
            <a:spLocks noGrp="1"/>
          </p:cNvSpPr>
          <p:nvPr>
            <p:ph type="dt" sz="half" idx="10"/>
          </p:nvPr>
        </p:nvSpPr>
        <p:spPr/>
        <p:txBody>
          <a:bodyPr/>
          <a:lstStyle/>
          <a:p>
            <a:fld id="{CBB90BA1-0939-FF47-BDB4-DFFE5C5CF173}" type="datetimeFigureOut">
              <a:rPr lang="en-US" smtClean="0"/>
              <a:t>8/9/20</a:t>
            </a:fld>
            <a:endParaRPr lang="en-US" dirty="0"/>
          </a:p>
        </p:txBody>
      </p:sp>
      <p:sp>
        <p:nvSpPr>
          <p:cNvPr id="8" name="Footer Placeholder 7">
            <a:extLst>
              <a:ext uri="{FF2B5EF4-FFF2-40B4-BE49-F238E27FC236}">
                <a16:creationId xmlns:a16="http://schemas.microsoft.com/office/drawing/2014/main" id="{6A223CE2-44F8-3749-8A34-B8B6E8D522B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0BAF09C-AA6C-4E44-BCB5-AC485F6CAFF4}"/>
              </a:ext>
            </a:extLst>
          </p:cNvPr>
          <p:cNvSpPr>
            <a:spLocks noGrp="1"/>
          </p:cNvSpPr>
          <p:nvPr>
            <p:ph type="sldNum" sz="quarter" idx="12"/>
          </p:nvPr>
        </p:nvSpPr>
        <p:spPr/>
        <p:txBody>
          <a:bodyPr/>
          <a:lstStyle/>
          <a:p>
            <a:fld id="{E756B6A6-C6D5-104A-9322-19C6D388D623}" type="slidenum">
              <a:rPr lang="en-US" smtClean="0"/>
              <a:t>‹#›</a:t>
            </a:fld>
            <a:endParaRPr lang="en-US" dirty="0"/>
          </a:p>
        </p:txBody>
      </p:sp>
    </p:spTree>
    <p:extLst>
      <p:ext uri="{BB962C8B-B14F-4D97-AF65-F5344CB8AC3E}">
        <p14:creationId xmlns:p14="http://schemas.microsoft.com/office/powerpoint/2010/main" val="3669154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A92D-0F7E-9147-B61B-AE015AD104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DFFF80-7CA3-5349-8EBC-5336E9A0B7B5}"/>
              </a:ext>
            </a:extLst>
          </p:cNvPr>
          <p:cNvSpPr>
            <a:spLocks noGrp="1"/>
          </p:cNvSpPr>
          <p:nvPr>
            <p:ph type="dt" sz="half" idx="10"/>
          </p:nvPr>
        </p:nvSpPr>
        <p:spPr/>
        <p:txBody>
          <a:bodyPr/>
          <a:lstStyle/>
          <a:p>
            <a:fld id="{CBB90BA1-0939-FF47-BDB4-DFFE5C5CF173}" type="datetimeFigureOut">
              <a:rPr lang="en-US" smtClean="0"/>
              <a:t>8/9/20</a:t>
            </a:fld>
            <a:endParaRPr lang="en-US" dirty="0"/>
          </a:p>
        </p:txBody>
      </p:sp>
      <p:sp>
        <p:nvSpPr>
          <p:cNvPr id="4" name="Footer Placeholder 3">
            <a:extLst>
              <a:ext uri="{FF2B5EF4-FFF2-40B4-BE49-F238E27FC236}">
                <a16:creationId xmlns:a16="http://schemas.microsoft.com/office/drawing/2014/main" id="{A5107D66-908E-F743-9C6D-5CAB606F2BA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0A902A5-526D-0E4F-A0C0-39849F1B2E20}"/>
              </a:ext>
            </a:extLst>
          </p:cNvPr>
          <p:cNvSpPr>
            <a:spLocks noGrp="1"/>
          </p:cNvSpPr>
          <p:nvPr>
            <p:ph type="sldNum" sz="quarter" idx="12"/>
          </p:nvPr>
        </p:nvSpPr>
        <p:spPr/>
        <p:txBody>
          <a:bodyPr/>
          <a:lstStyle/>
          <a:p>
            <a:fld id="{E756B6A6-C6D5-104A-9322-19C6D388D623}" type="slidenum">
              <a:rPr lang="en-US" smtClean="0"/>
              <a:t>‹#›</a:t>
            </a:fld>
            <a:endParaRPr lang="en-US" dirty="0"/>
          </a:p>
        </p:txBody>
      </p:sp>
    </p:spTree>
    <p:extLst>
      <p:ext uri="{BB962C8B-B14F-4D97-AF65-F5344CB8AC3E}">
        <p14:creationId xmlns:p14="http://schemas.microsoft.com/office/powerpoint/2010/main" val="1229631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742333-0FE5-B74F-892F-604316E89868}"/>
              </a:ext>
            </a:extLst>
          </p:cNvPr>
          <p:cNvSpPr>
            <a:spLocks noGrp="1"/>
          </p:cNvSpPr>
          <p:nvPr>
            <p:ph type="dt" sz="half" idx="10"/>
          </p:nvPr>
        </p:nvSpPr>
        <p:spPr/>
        <p:txBody>
          <a:bodyPr/>
          <a:lstStyle/>
          <a:p>
            <a:fld id="{CBB90BA1-0939-FF47-BDB4-DFFE5C5CF173}" type="datetimeFigureOut">
              <a:rPr lang="en-US" smtClean="0"/>
              <a:t>8/9/20</a:t>
            </a:fld>
            <a:endParaRPr lang="en-US" dirty="0"/>
          </a:p>
        </p:txBody>
      </p:sp>
      <p:sp>
        <p:nvSpPr>
          <p:cNvPr id="3" name="Footer Placeholder 2">
            <a:extLst>
              <a:ext uri="{FF2B5EF4-FFF2-40B4-BE49-F238E27FC236}">
                <a16:creationId xmlns:a16="http://schemas.microsoft.com/office/drawing/2014/main" id="{72056F95-38BC-8A46-8A8E-028A22E3474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8BEB5C2-C02E-C740-BE89-92543BB4E449}"/>
              </a:ext>
            </a:extLst>
          </p:cNvPr>
          <p:cNvSpPr>
            <a:spLocks noGrp="1"/>
          </p:cNvSpPr>
          <p:nvPr>
            <p:ph type="sldNum" sz="quarter" idx="12"/>
          </p:nvPr>
        </p:nvSpPr>
        <p:spPr/>
        <p:txBody>
          <a:bodyPr/>
          <a:lstStyle/>
          <a:p>
            <a:fld id="{E756B6A6-C6D5-104A-9322-19C6D388D623}" type="slidenum">
              <a:rPr lang="en-US" smtClean="0"/>
              <a:t>‹#›</a:t>
            </a:fld>
            <a:endParaRPr lang="en-US" dirty="0"/>
          </a:p>
        </p:txBody>
      </p:sp>
    </p:spTree>
    <p:extLst>
      <p:ext uri="{BB962C8B-B14F-4D97-AF65-F5344CB8AC3E}">
        <p14:creationId xmlns:p14="http://schemas.microsoft.com/office/powerpoint/2010/main" val="1392765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044B5-C8BB-AF4F-B2C7-A6190CBBE4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B6E41E-3C21-3B45-A915-8FA1206B01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7848C9-1D21-6C49-9FAB-43E2AD632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19D8C-52ED-4847-90FA-1417D813353B}"/>
              </a:ext>
            </a:extLst>
          </p:cNvPr>
          <p:cNvSpPr>
            <a:spLocks noGrp="1"/>
          </p:cNvSpPr>
          <p:nvPr>
            <p:ph type="dt" sz="half" idx="10"/>
          </p:nvPr>
        </p:nvSpPr>
        <p:spPr/>
        <p:txBody>
          <a:bodyPr/>
          <a:lstStyle/>
          <a:p>
            <a:fld id="{CBB90BA1-0939-FF47-BDB4-DFFE5C5CF173}" type="datetimeFigureOut">
              <a:rPr lang="en-US" smtClean="0"/>
              <a:t>8/9/20</a:t>
            </a:fld>
            <a:endParaRPr lang="en-US" dirty="0"/>
          </a:p>
        </p:txBody>
      </p:sp>
      <p:sp>
        <p:nvSpPr>
          <p:cNvPr id="6" name="Footer Placeholder 5">
            <a:extLst>
              <a:ext uri="{FF2B5EF4-FFF2-40B4-BE49-F238E27FC236}">
                <a16:creationId xmlns:a16="http://schemas.microsoft.com/office/drawing/2014/main" id="{0254BD65-C22B-5046-AAC5-ADC775D0CC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040226-EE01-2141-8D5F-0CB8DECF0407}"/>
              </a:ext>
            </a:extLst>
          </p:cNvPr>
          <p:cNvSpPr>
            <a:spLocks noGrp="1"/>
          </p:cNvSpPr>
          <p:nvPr>
            <p:ph type="sldNum" sz="quarter" idx="12"/>
          </p:nvPr>
        </p:nvSpPr>
        <p:spPr/>
        <p:txBody>
          <a:bodyPr/>
          <a:lstStyle/>
          <a:p>
            <a:fld id="{E756B6A6-C6D5-104A-9322-19C6D388D623}" type="slidenum">
              <a:rPr lang="en-US" smtClean="0"/>
              <a:t>‹#›</a:t>
            </a:fld>
            <a:endParaRPr lang="en-US" dirty="0"/>
          </a:p>
        </p:txBody>
      </p:sp>
    </p:spTree>
    <p:extLst>
      <p:ext uri="{BB962C8B-B14F-4D97-AF65-F5344CB8AC3E}">
        <p14:creationId xmlns:p14="http://schemas.microsoft.com/office/powerpoint/2010/main" val="189877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42404-06EF-E44B-9167-EAFE0B9D0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1D61B3-EE07-A245-9D7F-81A55A0341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1C11E30-98E9-E040-8999-5E192D19BF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EC465-4771-BC47-B82C-3FD532331278}"/>
              </a:ext>
            </a:extLst>
          </p:cNvPr>
          <p:cNvSpPr>
            <a:spLocks noGrp="1"/>
          </p:cNvSpPr>
          <p:nvPr>
            <p:ph type="dt" sz="half" idx="10"/>
          </p:nvPr>
        </p:nvSpPr>
        <p:spPr/>
        <p:txBody>
          <a:bodyPr/>
          <a:lstStyle/>
          <a:p>
            <a:fld id="{CBB90BA1-0939-FF47-BDB4-DFFE5C5CF173}" type="datetimeFigureOut">
              <a:rPr lang="en-US" smtClean="0"/>
              <a:t>8/9/20</a:t>
            </a:fld>
            <a:endParaRPr lang="en-US" dirty="0"/>
          </a:p>
        </p:txBody>
      </p:sp>
      <p:sp>
        <p:nvSpPr>
          <p:cNvPr id="6" name="Footer Placeholder 5">
            <a:extLst>
              <a:ext uri="{FF2B5EF4-FFF2-40B4-BE49-F238E27FC236}">
                <a16:creationId xmlns:a16="http://schemas.microsoft.com/office/drawing/2014/main" id="{22DEF309-FB3C-4D41-8AA0-1A387C71A5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3F7DD3-1ED2-3344-9A64-120F0B59E6DC}"/>
              </a:ext>
            </a:extLst>
          </p:cNvPr>
          <p:cNvSpPr>
            <a:spLocks noGrp="1"/>
          </p:cNvSpPr>
          <p:nvPr>
            <p:ph type="sldNum" sz="quarter" idx="12"/>
          </p:nvPr>
        </p:nvSpPr>
        <p:spPr/>
        <p:txBody>
          <a:bodyPr/>
          <a:lstStyle/>
          <a:p>
            <a:fld id="{E756B6A6-C6D5-104A-9322-19C6D388D623}" type="slidenum">
              <a:rPr lang="en-US" smtClean="0"/>
              <a:t>‹#›</a:t>
            </a:fld>
            <a:endParaRPr lang="en-US" dirty="0"/>
          </a:p>
        </p:txBody>
      </p:sp>
    </p:spTree>
    <p:extLst>
      <p:ext uri="{BB962C8B-B14F-4D97-AF65-F5344CB8AC3E}">
        <p14:creationId xmlns:p14="http://schemas.microsoft.com/office/powerpoint/2010/main" val="909254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08AAEC-2457-F240-9871-5A1C59A392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609466-9DE6-CB43-9AA6-451B08A7E1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72F9B1-F126-044C-9408-133360FC0E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B90BA1-0939-FF47-BDB4-DFFE5C5CF173}" type="datetimeFigureOut">
              <a:rPr lang="en-US" smtClean="0"/>
              <a:t>8/9/20</a:t>
            </a:fld>
            <a:endParaRPr lang="en-US" dirty="0"/>
          </a:p>
        </p:txBody>
      </p:sp>
      <p:sp>
        <p:nvSpPr>
          <p:cNvPr id="5" name="Footer Placeholder 4">
            <a:extLst>
              <a:ext uri="{FF2B5EF4-FFF2-40B4-BE49-F238E27FC236}">
                <a16:creationId xmlns:a16="http://schemas.microsoft.com/office/drawing/2014/main" id="{F3195293-E9C9-1544-86BF-72EDF146B4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D29894E-67AC-6642-851B-0F9695C701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6B6A6-C6D5-104A-9322-19C6D388D623}" type="slidenum">
              <a:rPr lang="en-US" smtClean="0"/>
              <a:t>‹#›</a:t>
            </a:fld>
            <a:endParaRPr lang="en-US" dirty="0"/>
          </a:p>
        </p:txBody>
      </p:sp>
    </p:spTree>
    <p:extLst>
      <p:ext uri="{BB962C8B-B14F-4D97-AF65-F5344CB8AC3E}">
        <p14:creationId xmlns:p14="http://schemas.microsoft.com/office/powerpoint/2010/main" val="1758569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hyperlink" Target="https://www.youtube.com/watch?v=2AFPfg0Como"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jeopardylabs.com/play/electron-configuration2" TargetMode="External"/><Relationship Id="rId4" Type="http://schemas.openxmlformats.org/officeDocument/2006/relationships/hyperlink" Target="https://quizizz.com/admin/quiz/56b3fb47de1a17244b06b295/electron-configurat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oSCX78-8-q0&amp;feature=emb_logo"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youtube.com/watch?v=5pZj0u_XMbc" TargetMode="External"/><Relationship Id="rId4" Type="http://schemas.openxmlformats.org/officeDocument/2006/relationships/hyperlink" Target="https://www.youtube.com/watch?v=_nLESblUAHY"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h6LPAwAmnCQ&amp;list=PL3hPm0ZdYhywb0pyaNIsXFzIOB3FESr0y"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youtube.com/watch?v=EboWeWmh5Pg&amp;list=PL3hPm0ZdYhywb0pyaNIsXFzIOB3FESr0y&amp;index=4" TargetMode="External"/><Relationship Id="rId4" Type="http://schemas.openxmlformats.org/officeDocument/2006/relationships/hyperlink" Target="https://www.youtube.com/watch?v=dRfrvpVdKGM&amp;list=PL3hPm0ZdYhywb0pyaNIsXFzIOB3FESr0y&amp;index=2&amp;pbjreload=10"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fLSfgNxoVGk"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tif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tif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WWc3k2723IM"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youtube.com/watch?v=0tP6bV89log" TargetMode="External"/><Relationship Id="rId4" Type="http://schemas.openxmlformats.org/officeDocument/2006/relationships/hyperlink" Target="https://www.youtube.com/watch?v=ow3YUOYnqYU"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dRfrvpVdKGM&amp;list=PL3hPm0ZdYhywb0pyaNIsXFzIOB3FESr0y&amp;index=2&amp;pbjreload=10"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youtube.com/watch?v=mBT73Pesiog" TargetMode="External"/><Relationship Id="rId4" Type="http://schemas.openxmlformats.org/officeDocument/2006/relationships/hyperlink" Target="https://www.youtube.com/watch?v=EboWeWmh5Pg&amp;list=PL3hPm0ZdYhywb0pyaNIsXFzIOB3FESr0y&amp;index=4"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s://courses.lumenlearning.com/introchem/chapter/electromagnetic-spectrum/"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ideo" Target="https://www.youtube.com/embed/bpojDpZ4m7Y?feature=oembed" TargetMode="External"/><Relationship Id="rId4" Type="http://schemas.openxmlformats.org/officeDocument/2006/relationships/image" Target="../media/image31.jpeg"/></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www.periodictable.ru/001H/slides/H1.jpg"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4.tiff"/><Relationship Id="rId4" Type="http://schemas.openxmlformats.org/officeDocument/2006/relationships/image" Target="../media/image33.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ideo" Target="https://player.vimeo.com/video/232307675?app_id=122963" TargetMode="External"/><Relationship Id="rId5" Type="http://schemas.openxmlformats.org/officeDocument/2006/relationships/image" Target="../media/image35.jpeg"/><Relationship Id="rId4" Type="http://schemas.openxmlformats.org/officeDocument/2006/relationships/hyperlink" Target="https://vimeo.com/channels/1189865/232307675"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3.png"/></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3.png"/></Relationships>
</file>

<file path=ppt/slides/_rels/slide7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tiff"/><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1uPyq63aRvg"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vimeo.com/channels/1189865/232307675" TargetMode="External"/><Relationship Id="rId5" Type="http://schemas.openxmlformats.org/officeDocument/2006/relationships/hyperlink" Target="https://www.youtube.com/watch?v=TOyDzOc2AaI" TargetMode="External"/><Relationship Id="rId4" Type="http://schemas.openxmlformats.org/officeDocument/2006/relationships/hyperlink" Target="https://www.youtube.com/watch?v=fAVPRDnzSp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hyperlink" Target="https://vimeopro.com/natsaero/ae-videos/video/182698627"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youtube.com/watch?v=accyCUzasa0" TargetMode="External"/><Relationship Id="rId4" Type="http://schemas.openxmlformats.org/officeDocument/2006/relationships/hyperlink" Target="https://www.youtube.com/watch?v=IlkY-HtjrkA"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9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876567" cy="6975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147079" y="16327"/>
            <a:ext cx="7239482" cy="646331"/>
          </a:xfrm>
          <a:prstGeom prst="rect">
            <a:avLst/>
          </a:prstGeom>
          <a:noFill/>
        </p:spPr>
        <p:txBody>
          <a:bodyPr wrap="none" rtlCol="0">
            <a:spAutoFit/>
          </a:bodyPr>
          <a:lstStyle/>
          <a:p>
            <a:pPr defTabSz="914400"/>
            <a:r>
              <a:rPr lang="en-US" sz="3600" b="1" dirty="0">
                <a:solidFill>
                  <a:prstClr val="white"/>
                </a:solidFill>
                <a:latin typeface="Candara"/>
                <a:cs typeface="Candara"/>
              </a:rPr>
              <a:t>CHE 1020: Introduction to Chemistry</a:t>
            </a:r>
          </a:p>
        </p:txBody>
      </p:sp>
      <p:sp>
        <p:nvSpPr>
          <p:cNvPr id="8" name="TextBox 7"/>
          <p:cNvSpPr txBox="1"/>
          <p:nvPr/>
        </p:nvSpPr>
        <p:spPr>
          <a:xfrm>
            <a:off x="1048839" y="910815"/>
            <a:ext cx="8653331" cy="4955203"/>
          </a:xfrm>
          <a:prstGeom prst="rect">
            <a:avLst/>
          </a:prstGeom>
          <a:noFill/>
        </p:spPr>
        <p:txBody>
          <a:bodyPr wrap="none" rtlCol="0">
            <a:spAutoFit/>
          </a:bodyPr>
          <a:lstStyle/>
          <a:p>
            <a:r>
              <a:rPr lang="en-US" sz="2800" b="1" dirty="0">
                <a:latin typeface="Candara"/>
                <a:cs typeface="Candara"/>
              </a:rPr>
              <a:t>Module 3: Atoms, ions, isotopes and atomic models</a:t>
            </a:r>
          </a:p>
          <a:p>
            <a:endParaRPr lang="en-US" sz="800" b="1" dirty="0">
              <a:latin typeface="Candara"/>
              <a:cs typeface="Candara"/>
            </a:endParaRPr>
          </a:p>
          <a:p>
            <a:pPr lvl="1"/>
            <a:r>
              <a:rPr lang="en-US" sz="2800" b="1" dirty="0">
                <a:latin typeface="Candara"/>
                <a:cs typeface="Candara"/>
              </a:rPr>
              <a:t>3.1: </a:t>
            </a:r>
            <a:r>
              <a:rPr lang="en-US" sz="2800" dirty="0">
                <a:latin typeface="Candara"/>
                <a:cs typeface="Candara"/>
              </a:rPr>
              <a:t>The nuclear model of the atom</a:t>
            </a:r>
          </a:p>
          <a:p>
            <a:pPr lvl="1"/>
            <a:endParaRPr lang="en-US" sz="800" b="1" dirty="0">
              <a:latin typeface="Candara"/>
              <a:cs typeface="Candara"/>
            </a:endParaRPr>
          </a:p>
          <a:p>
            <a:pPr lvl="1"/>
            <a:r>
              <a:rPr lang="en-US" sz="2800" b="1" dirty="0">
                <a:latin typeface="Candara"/>
                <a:cs typeface="Candara"/>
              </a:rPr>
              <a:t>3.2: </a:t>
            </a:r>
            <a:r>
              <a:rPr lang="en-US" sz="2800" dirty="0">
                <a:latin typeface="Candara"/>
                <a:cs typeface="Candara"/>
              </a:rPr>
              <a:t>Properties of protons, neutrons and electrons</a:t>
            </a:r>
          </a:p>
          <a:p>
            <a:pPr lvl="1"/>
            <a:endParaRPr lang="en-US" sz="800" b="1" dirty="0">
              <a:latin typeface="Candara"/>
              <a:cs typeface="Candara"/>
            </a:endParaRPr>
          </a:p>
          <a:p>
            <a:pPr lvl="1"/>
            <a:r>
              <a:rPr lang="en-US" sz="2800" b="1" dirty="0">
                <a:latin typeface="Candara"/>
                <a:cs typeface="Candara"/>
              </a:rPr>
              <a:t>3.3: </a:t>
            </a:r>
            <a:r>
              <a:rPr lang="en-US" sz="2800" dirty="0">
                <a:latin typeface="Candara"/>
                <a:cs typeface="Candara"/>
              </a:rPr>
              <a:t>Patterns in the periodic table</a:t>
            </a:r>
          </a:p>
          <a:p>
            <a:pPr lvl="1"/>
            <a:endParaRPr lang="en-US" sz="800" b="1" dirty="0">
              <a:latin typeface="Candara"/>
              <a:cs typeface="Candara"/>
            </a:endParaRPr>
          </a:p>
          <a:p>
            <a:pPr lvl="1"/>
            <a:r>
              <a:rPr lang="en-US" sz="2800" b="1" dirty="0">
                <a:latin typeface="Candara"/>
                <a:cs typeface="Candara"/>
              </a:rPr>
              <a:t>3.4: </a:t>
            </a:r>
            <a:r>
              <a:rPr lang="en-US" sz="2800" dirty="0">
                <a:latin typeface="Candara"/>
                <a:cs typeface="Candara"/>
              </a:rPr>
              <a:t>Ions are atoms that have gained or lost electrons</a:t>
            </a:r>
          </a:p>
          <a:p>
            <a:pPr lvl="1"/>
            <a:endParaRPr lang="en-US" sz="800" b="1" dirty="0">
              <a:latin typeface="Candara"/>
              <a:cs typeface="Candara"/>
            </a:endParaRPr>
          </a:p>
          <a:p>
            <a:pPr lvl="1"/>
            <a:r>
              <a:rPr lang="en-US" sz="2800" b="1" dirty="0">
                <a:latin typeface="Candara"/>
                <a:cs typeface="Candara"/>
              </a:rPr>
              <a:t>3.5: </a:t>
            </a:r>
            <a:r>
              <a:rPr lang="en-US" sz="2800" dirty="0">
                <a:latin typeface="Candara"/>
                <a:cs typeface="Candara"/>
              </a:rPr>
              <a:t>Isotopes determine average atomic mass</a:t>
            </a:r>
          </a:p>
          <a:p>
            <a:pPr lvl="1"/>
            <a:endParaRPr lang="en-US" sz="800" b="1" dirty="0">
              <a:latin typeface="Candara"/>
              <a:cs typeface="Candara"/>
            </a:endParaRPr>
          </a:p>
          <a:p>
            <a:pPr lvl="1"/>
            <a:r>
              <a:rPr lang="en-US" sz="2800" b="1" dirty="0">
                <a:latin typeface="Candara"/>
                <a:cs typeface="Candara"/>
              </a:rPr>
              <a:t>3.6: </a:t>
            </a:r>
            <a:r>
              <a:rPr lang="en-US" sz="2800" dirty="0">
                <a:latin typeface="Candara"/>
                <a:cs typeface="Candara"/>
              </a:rPr>
              <a:t>Development of the Bohr model of the atom</a:t>
            </a:r>
          </a:p>
          <a:p>
            <a:pPr lvl="1"/>
            <a:endParaRPr lang="en-US" sz="800" b="1" dirty="0">
              <a:latin typeface="Candara"/>
              <a:cs typeface="Candara"/>
            </a:endParaRPr>
          </a:p>
          <a:p>
            <a:pPr lvl="1"/>
            <a:r>
              <a:rPr lang="en-US" sz="2800" b="1" dirty="0">
                <a:latin typeface="Candara"/>
                <a:cs typeface="Candara"/>
              </a:rPr>
              <a:t>3.7: </a:t>
            </a:r>
            <a:r>
              <a:rPr lang="en-US" sz="2800" dirty="0">
                <a:latin typeface="Candara"/>
                <a:cs typeface="Candara"/>
              </a:rPr>
              <a:t>The quantum mechanical model of the atom</a:t>
            </a:r>
          </a:p>
          <a:p>
            <a:pPr lvl="1"/>
            <a:endParaRPr lang="en-US" sz="800" dirty="0">
              <a:latin typeface="Candara"/>
              <a:cs typeface="Candara"/>
            </a:endParaRPr>
          </a:p>
          <a:p>
            <a:pPr lvl="1"/>
            <a:r>
              <a:rPr lang="en-US" sz="2800" b="1" dirty="0">
                <a:latin typeface="Candara"/>
                <a:cs typeface="Candara"/>
              </a:rPr>
              <a:t>3.8: </a:t>
            </a:r>
            <a:r>
              <a:rPr lang="en-US" sz="2800" dirty="0">
                <a:latin typeface="Candara"/>
                <a:cs typeface="Candara"/>
              </a:rPr>
              <a:t>Electron configuration - key to reactivity</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4500" y="0"/>
            <a:ext cx="697500" cy="697500"/>
          </a:xfrm>
          <a:prstGeom prst="rect">
            <a:avLst/>
          </a:prstGeom>
        </p:spPr>
      </p:pic>
      <p:sp>
        <p:nvSpPr>
          <p:cNvPr id="3" name="Right Arrow 2">
            <a:extLst>
              <a:ext uri="{FF2B5EF4-FFF2-40B4-BE49-F238E27FC236}">
                <a16:creationId xmlns:a16="http://schemas.microsoft.com/office/drawing/2014/main" id="{4962AC51-98FE-D249-97B4-F0AD366F249E}"/>
              </a:ext>
            </a:extLst>
          </p:cNvPr>
          <p:cNvSpPr/>
          <p:nvPr/>
        </p:nvSpPr>
        <p:spPr>
          <a:xfrm>
            <a:off x="485314" y="1008058"/>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032714D-E9BC-5C4D-BC58-0EDA7F7143C7}"/>
              </a:ext>
            </a:extLst>
          </p:cNvPr>
          <p:cNvSpPr txBox="1"/>
          <p:nvPr/>
        </p:nvSpPr>
        <p:spPr>
          <a:xfrm>
            <a:off x="8523794" y="5402927"/>
            <a:ext cx="3555782" cy="1323439"/>
          </a:xfrm>
          <a:prstGeom prst="rect">
            <a:avLst/>
          </a:prstGeom>
          <a:noFill/>
        </p:spPr>
        <p:txBody>
          <a:bodyPr wrap="none" rtlCol="0">
            <a:spAutoFit/>
          </a:bodyPr>
          <a:lstStyle/>
          <a:p>
            <a:r>
              <a:rPr lang="en-US" sz="2000" b="1" dirty="0">
                <a:latin typeface="Candara" panose="020E0502030303020204" pitchFamily="34" charset="0"/>
              </a:rPr>
              <a:t>Resources on Canvas:</a:t>
            </a:r>
          </a:p>
          <a:p>
            <a:pPr marL="342900" indent="-342900">
              <a:buFont typeface="Arial" panose="020B0604020202020204" pitchFamily="34" charset="0"/>
              <a:buChar char="•"/>
            </a:pPr>
            <a:r>
              <a:rPr lang="en-US" sz="2000" dirty="0">
                <a:latin typeface="Candara" panose="020E0502030303020204" pitchFamily="34" charset="0"/>
              </a:rPr>
              <a:t>Periodic table </a:t>
            </a:r>
          </a:p>
          <a:p>
            <a:pPr marL="342900" indent="-342900">
              <a:buFont typeface="Arial" panose="020B0604020202020204" pitchFamily="34" charset="0"/>
              <a:buChar char="•"/>
            </a:pPr>
            <a:r>
              <a:rPr lang="en-US" sz="2000" dirty="0">
                <a:latin typeface="Candara" panose="020E0502030303020204" pitchFamily="34" charset="0"/>
              </a:rPr>
              <a:t>Aufbau Christmas tree</a:t>
            </a:r>
          </a:p>
          <a:p>
            <a:pPr marL="342900" indent="-342900">
              <a:buFont typeface="Arial" panose="020B0604020202020204" pitchFamily="34" charset="0"/>
              <a:buChar char="•"/>
            </a:pPr>
            <a:r>
              <a:rPr lang="en-US" sz="2000" dirty="0">
                <a:latin typeface="Candara" panose="020E0502030303020204" pitchFamily="34" charset="0"/>
              </a:rPr>
              <a:t>Quick summary of Module 3</a:t>
            </a:r>
          </a:p>
        </p:txBody>
      </p:sp>
      <p:sp>
        <p:nvSpPr>
          <p:cNvPr id="9" name="TextBox 8">
            <a:extLst>
              <a:ext uri="{FF2B5EF4-FFF2-40B4-BE49-F238E27FC236}">
                <a16:creationId xmlns:a16="http://schemas.microsoft.com/office/drawing/2014/main" id="{10D628D4-1B70-D142-95AE-3B239554FD2E}"/>
              </a:ext>
            </a:extLst>
          </p:cNvPr>
          <p:cNvSpPr txBox="1"/>
          <p:nvPr/>
        </p:nvSpPr>
        <p:spPr>
          <a:xfrm>
            <a:off x="91440" y="6079285"/>
            <a:ext cx="7071167" cy="707886"/>
          </a:xfrm>
          <a:prstGeom prst="rect">
            <a:avLst/>
          </a:prstGeom>
          <a:noFill/>
          <a:ln>
            <a:noFill/>
          </a:ln>
        </p:spPr>
        <p:txBody>
          <a:bodyPr wrap="none" rtlCol="0">
            <a:spAutoFit/>
          </a:bodyPr>
          <a:lstStyle/>
          <a:p>
            <a:r>
              <a:rPr lang="en-US" sz="2000" b="1" dirty="0">
                <a:latin typeface="Candara" panose="020E0502030303020204" pitchFamily="34" charset="0"/>
              </a:rPr>
              <a:t>OpenStax Chemistry Atoms First 2/e p.68 - 79; 79 – 81; 165– 169; </a:t>
            </a:r>
            <a:br>
              <a:rPr lang="en-US" sz="2000" b="1" dirty="0">
                <a:latin typeface="Candara" panose="020E0502030303020204" pitchFamily="34" charset="0"/>
              </a:rPr>
            </a:br>
            <a:r>
              <a:rPr lang="en-US" sz="2000" b="1" dirty="0">
                <a:latin typeface="Candara" panose="020E0502030303020204" pitchFamily="34" charset="0"/>
              </a:rPr>
              <a:t>80 – 81; 158 - 169; 83 – 87; 116 – 135; 135 – 148; 148 - 158</a:t>
            </a:r>
          </a:p>
        </p:txBody>
      </p:sp>
      <p:cxnSp>
        <p:nvCxnSpPr>
          <p:cNvPr id="10" name="Straight Connector 9">
            <a:extLst>
              <a:ext uri="{FF2B5EF4-FFF2-40B4-BE49-F238E27FC236}">
                <a16:creationId xmlns:a16="http://schemas.microsoft.com/office/drawing/2014/main" id="{6DA657F8-36B7-D045-9E0C-57882CC120B5}"/>
              </a:ext>
            </a:extLst>
          </p:cNvPr>
          <p:cNvCxnSpPr/>
          <p:nvPr/>
        </p:nvCxnSpPr>
        <p:spPr>
          <a:xfrm>
            <a:off x="8487905" y="5492215"/>
            <a:ext cx="0" cy="1213197"/>
          </a:xfrm>
          <a:prstGeom prst="line">
            <a:avLst/>
          </a:prstGeom>
          <a:ln w="57150">
            <a:solidFill>
              <a:srgbClr val="043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121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 y="0"/>
            <a:ext cx="11593290"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39482" y="-169"/>
            <a:ext cx="1643148" cy="646331"/>
          </a:xfrm>
          <a:prstGeom prst="rect">
            <a:avLst/>
          </a:prstGeom>
          <a:noFill/>
        </p:spPr>
        <p:txBody>
          <a:bodyPr wrap="none" rtlCol="0">
            <a:spAutoFit/>
          </a:bodyPr>
          <a:lstStyle/>
          <a:p>
            <a:pPr defTabSz="914400"/>
            <a:r>
              <a:rPr lang="en-US" sz="3600" b="1" dirty="0">
                <a:solidFill>
                  <a:schemeClr val="bg1"/>
                </a:solidFill>
                <a:latin typeface="Candara"/>
                <a:cs typeface="Candara"/>
              </a:rPr>
              <a:t>Try this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4349" y="-2506"/>
            <a:ext cx="697500" cy="697500"/>
          </a:xfrm>
          <a:prstGeom prst="rect">
            <a:avLst/>
          </a:prstGeom>
        </p:spPr>
      </p:pic>
      <p:sp>
        <p:nvSpPr>
          <p:cNvPr id="10" name="TextBox 9"/>
          <p:cNvSpPr txBox="1"/>
          <p:nvPr/>
        </p:nvSpPr>
        <p:spPr>
          <a:xfrm>
            <a:off x="239483" y="768614"/>
            <a:ext cx="9632937" cy="3170099"/>
          </a:xfrm>
          <a:prstGeom prst="rect">
            <a:avLst/>
          </a:prstGeom>
          <a:noFill/>
        </p:spPr>
        <p:txBody>
          <a:bodyPr wrap="square" rtlCol="0">
            <a:spAutoFit/>
          </a:bodyPr>
          <a:lstStyle/>
          <a:p>
            <a:r>
              <a:rPr lang="en-US" sz="2400" dirty="0">
                <a:latin typeface="Candara"/>
                <a:cs typeface="Candara"/>
              </a:rPr>
              <a:t>Compounds A and B are both clear, odorless gases.</a:t>
            </a:r>
          </a:p>
          <a:p>
            <a:r>
              <a:rPr lang="en-US" sz="2400" dirty="0">
                <a:latin typeface="Candara"/>
                <a:cs typeface="Candara"/>
              </a:rPr>
              <a:t>A sample of compound A is found to contain 4.27 g of C and 5.69 g of O. </a:t>
            </a:r>
          </a:p>
          <a:p>
            <a:r>
              <a:rPr lang="en-US" sz="2400" dirty="0">
                <a:latin typeface="Candara"/>
                <a:cs typeface="Candara"/>
              </a:rPr>
              <a:t>A sample of compound B is found to have 5.19 g of C and 13.84 g of O. </a:t>
            </a:r>
          </a:p>
          <a:p>
            <a:endParaRPr lang="en-US" sz="800" i="1" dirty="0">
              <a:latin typeface="Candara"/>
              <a:cs typeface="Candara"/>
            </a:endParaRPr>
          </a:p>
          <a:p>
            <a:r>
              <a:rPr lang="en-US" sz="2400" i="1" dirty="0">
                <a:latin typeface="Candara"/>
                <a:cs typeface="Candara"/>
              </a:rPr>
              <a:t>Are A and B examples of:</a:t>
            </a:r>
          </a:p>
          <a:p>
            <a:pPr marL="457200" indent="-457200">
              <a:buAutoNum type="alphaLcParenBoth"/>
            </a:pPr>
            <a:r>
              <a:rPr lang="en-US" sz="2400" i="1" dirty="0">
                <a:latin typeface="Candara"/>
                <a:cs typeface="Candara"/>
              </a:rPr>
              <a:t>the law of definite proportions</a:t>
            </a:r>
          </a:p>
          <a:p>
            <a:pPr marL="457200" indent="-457200">
              <a:buAutoNum type="alphaLcParenBoth"/>
            </a:pPr>
            <a:r>
              <a:rPr lang="en-US" sz="2400" i="1" dirty="0">
                <a:latin typeface="Candara"/>
                <a:cs typeface="Candara"/>
              </a:rPr>
              <a:t>the law of multiple proportions</a:t>
            </a:r>
          </a:p>
          <a:p>
            <a:pPr marL="457200" indent="-457200">
              <a:buAutoNum type="alphaLcParenBoth"/>
            </a:pPr>
            <a:r>
              <a:rPr lang="en-US" sz="2400" i="1" dirty="0">
                <a:latin typeface="Candara"/>
                <a:cs typeface="Candara"/>
              </a:rPr>
              <a:t>both</a:t>
            </a:r>
          </a:p>
          <a:p>
            <a:pPr marL="457200" indent="-457200">
              <a:buAutoNum type="alphaLcParenBoth"/>
            </a:pPr>
            <a:r>
              <a:rPr lang="en-US" sz="2400" i="1" dirty="0">
                <a:latin typeface="Candara"/>
                <a:cs typeface="Candara"/>
              </a:rPr>
              <a:t>neither</a:t>
            </a:r>
          </a:p>
        </p:txBody>
      </p:sp>
      <p:sp>
        <p:nvSpPr>
          <p:cNvPr id="13" name="TextBox 12">
            <a:extLst>
              <a:ext uri="{FF2B5EF4-FFF2-40B4-BE49-F238E27FC236}">
                <a16:creationId xmlns:a16="http://schemas.microsoft.com/office/drawing/2014/main" id="{48037632-7F94-2E4C-98C3-2E3E24793B1F}"/>
              </a:ext>
            </a:extLst>
          </p:cNvPr>
          <p:cNvSpPr txBox="1"/>
          <p:nvPr/>
        </p:nvSpPr>
        <p:spPr>
          <a:xfrm>
            <a:off x="8229016" y="6440711"/>
            <a:ext cx="3828141" cy="307777"/>
          </a:xfrm>
          <a:prstGeom prst="rect">
            <a:avLst/>
          </a:prstGeom>
          <a:noFill/>
        </p:spPr>
        <p:txBody>
          <a:bodyPr wrap="square" rtlCol="0">
            <a:spAutoFit/>
          </a:bodyPr>
          <a:lstStyle/>
          <a:p>
            <a:pPr algn="r"/>
            <a:r>
              <a:rPr lang="en-US" sz="1400">
                <a:latin typeface="Avenir Medium"/>
                <a:cs typeface="Avenir Medium"/>
              </a:rPr>
              <a:t>Chemistry OpenStax</a:t>
            </a:r>
          </a:p>
        </p:txBody>
      </p:sp>
    </p:spTree>
    <p:extLst>
      <p:ext uri="{BB962C8B-B14F-4D97-AF65-F5344CB8AC3E}">
        <p14:creationId xmlns:p14="http://schemas.microsoft.com/office/powerpoint/2010/main" val="26864940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5" y="0"/>
            <a:ext cx="1197339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3605" y="-169"/>
            <a:ext cx="7171630" cy="646331"/>
          </a:xfrm>
          <a:prstGeom prst="rect">
            <a:avLst/>
          </a:prstGeom>
          <a:noFill/>
        </p:spPr>
        <p:txBody>
          <a:bodyPr wrap="none" rtlCol="0">
            <a:spAutoFit/>
          </a:bodyPr>
          <a:lstStyle/>
          <a:p>
            <a:pPr defTabSz="914400"/>
            <a:r>
              <a:rPr lang="en-US" sz="3600" b="1" dirty="0">
                <a:solidFill>
                  <a:schemeClr val="bg1"/>
                </a:solidFill>
                <a:latin typeface="Candara"/>
                <a:cs typeface="Candara"/>
              </a:rPr>
              <a:t>Abbreviated electron configuration</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496128" y="-2506"/>
            <a:ext cx="697500" cy="697500"/>
          </a:xfrm>
          <a:prstGeom prst="rect">
            <a:avLst/>
          </a:prstGeom>
        </p:spPr>
      </p:pic>
      <p:sp>
        <p:nvSpPr>
          <p:cNvPr id="10" name="TextBox 9"/>
          <p:cNvSpPr txBox="1"/>
          <p:nvPr/>
        </p:nvSpPr>
        <p:spPr>
          <a:xfrm>
            <a:off x="223604" y="760878"/>
            <a:ext cx="11498703" cy="1200328"/>
          </a:xfrm>
          <a:prstGeom prst="rect">
            <a:avLst/>
          </a:prstGeom>
          <a:solidFill>
            <a:srgbClr val="FFFFFF"/>
          </a:solidFill>
        </p:spPr>
        <p:txBody>
          <a:bodyPr wrap="square" rtlCol="0">
            <a:spAutoFit/>
          </a:bodyPr>
          <a:lstStyle/>
          <a:p>
            <a:r>
              <a:rPr lang="en-US" sz="2400" dirty="0">
                <a:latin typeface="Candara"/>
                <a:cs typeface="Candara"/>
              </a:rPr>
              <a:t>We can </a:t>
            </a:r>
            <a:r>
              <a:rPr lang="en-US" sz="2400" b="1" dirty="0">
                <a:latin typeface="Candara"/>
                <a:cs typeface="Candara"/>
              </a:rPr>
              <a:t>abbreviate</a:t>
            </a:r>
            <a:r>
              <a:rPr lang="en-US" sz="2400" dirty="0">
                <a:latin typeface="Candara"/>
                <a:cs typeface="Candara"/>
              </a:rPr>
              <a:t> electron configuration to save time and focus on the critical valence shell electrons.</a:t>
            </a:r>
          </a:p>
          <a:p>
            <a:pPr marL="342900" indent="-342900">
              <a:buFont typeface="Arial"/>
              <a:buChar char="•"/>
            </a:pPr>
            <a:r>
              <a:rPr lang="en-US" sz="2400" dirty="0">
                <a:latin typeface="Candara"/>
                <a:cs typeface="Candara"/>
              </a:rPr>
              <a:t>Core electrons are represented by the previous noble gas.</a:t>
            </a:r>
          </a:p>
        </p:txBody>
      </p:sp>
      <p:sp>
        <p:nvSpPr>
          <p:cNvPr id="11" name="TextBox 10"/>
          <p:cNvSpPr txBox="1"/>
          <p:nvPr/>
        </p:nvSpPr>
        <p:spPr>
          <a:xfrm>
            <a:off x="-4995" y="6550223"/>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pic>
        <p:nvPicPr>
          <p:cNvPr id="3" name="Picture 2"/>
          <p:cNvPicPr>
            <a:picLocks noChangeAspect="1"/>
          </p:cNvPicPr>
          <p:nvPr/>
        </p:nvPicPr>
        <p:blipFill>
          <a:blip r:embed="rId3"/>
          <a:stretch>
            <a:fillRect/>
          </a:stretch>
        </p:blipFill>
        <p:spPr>
          <a:xfrm>
            <a:off x="2153617" y="2197955"/>
            <a:ext cx="7638676" cy="1304451"/>
          </a:xfrm>
          <a:prstGeom prst="rect">
            <a:avLst/>
          </a:prstGeom>
        </p:spPr>
      </p:pic>
      <p:sp>
        <p:nvSpPr>
          <p:cNvPr id="19" name="TextBox 18"/>
          <p:cNvSpPr txBox="1"/>
          <p:nvPr/>
        </p:nvSpPr>
        <p:spPr>
          <a:xfrm>
            <a:off x="238546" y="3573835"/>
            <a:ext cx="8765990" cy="2831544"/>
          </a:xfrm>
          <a:prstGeom prst="rect">
            <a:avLst/>
          </a:prstGeom>
          <a:solidFill>
            <a:srgbClr val="FFFFFF"/>
          </a:solidFill>
        </p:spPr>
        <p:txBody>
          <a:bodyPr wrap="square" rtlCol="0">
            <a:spAutoFit/>
          </a:bodyPr>
          <a:lstStyle/>
          <a:p>
            <a:pPr>
              <a:lnSpc>
                <a:spcPct val="150000"/>
              </a:lnSpc>
            </a:pPr>
            <a:r>
              <a:rPr lang="en-US" sz="2400" dirty="0">
                <a:latin typeface="Candara"/>
                <a:cs typeface="Candara"/>
              </a:rPr>
              <a:t>Write the abbreviated electron configurations of:</a:t>
            </a:r>
          </a:p>
          <a:p>
            <a:pPr marL="457200" indent="-457200">
              <a:lnSpc>
                <a:spcPct val="150000"/>
              </a:lnSpc>
              <a:buAutoNum type="alphaLcParenBoth"/>
            </a:pPr>
            <a:r>
              <a:rPr lang="en-US" sz="2400" dirty="0" err="1">
                <a:latin typeface="Candara"/>
                <a:cs typeface="Candara"/>
              </a:rPr>
              <a:t>Ca</a:t>
            </a:r>
            <a:endParaRPr lang="en-US" sz="2400" dirty="0">
              <a:latin typeface="Candara"/>
              <a:cs typeface="Candara"/>
            </a:endParaRPr>
          </a:p>
          <a:p>
            <a:pPr marL="457200" indent="-457200">
              <a:lnSpc>
                <a:spcPct val="150000"/>
              </a:lnSpc>
              <a:buAutoNum type="alphaLcParenBoth"/>
            </a:pPr>
            <a:r>
              <a:rPr lang="en-US" sz="2400" dirty="0">
                <a:latin typeface="Candara"/>
                <a:cs typeface="Candara"/>
              </a:rPr>
              <a:t>O	   </a:t>
            </a:r>
          </a:p>
          <a:p>
            <a:pPr marL="457200" indent="-457200">
              <a:lnSpc>
                <a:spcPct val="150000"/>
              </a:lnSpc>
              <a:buAutoNum type="alphaLcParenBoth"/>
            </a:pPr>
            <a:r>
              <a:rPr lang="en-US" sz="2400" dirty="0">
                <a:latin typeface="Candara"/>
                <a:cs typeface="Candara"/>
              </a:rPr>
              <a:t>Si</a:t>
            </a:r>
          </a:p>
          <a:p>
            <a:pPr marL="457200" indent="-457200">
              <a:lnSpc>
                <a:spcPct val="150000"/>
              </a:lnSpc>
              <a:buAutoNum type="alphaLcParenBoth"/>
            </a:pPr>
            <a:r>
              <a:rPr lang="en-US" sz="2400" dirty="0">
                <a:latin typeface="Candara"/>
                <a:cs typeface="Candara"/>
              </a:rPr>
              <a:t>P</a:t>
            </a:r>
          </a:p>
        </p:txBody>
      </p:sp>
      <p:sp>
        <p:nvSpPr>
          <p:cNvPr id="2" name="TextBox 1"/>
          <p:cNvSpPr txBox="1"/>
          <p:nvPr/>
        </p:nvSpPr>
        <p:spPr>
          <a:xfrm>
            <a:off x="1400928" y="4113544"/>
            <a:ext cx="3326552" cy="2277547"/>
          </a:xfrm>
          <a:prstGeom prst="rect">
            <a:avLst/>
          </a:prstGeom>
          <a:noFill/>
        </p:spPr>
        <p:txBody>
          <a:bodyPr wrap="none" rtlCol="0">
            <a:spAutoFit/>
          </a:bodyPr>
          <a:lstStyle/>
          <a:p>
            <a:pPr marL="457200" indent="-457200">
              <a:lnSpc>
                <a:spcPct val="150000"/>
              </a:lnSpc>
              <a:buAutoNum type="arabicParenBoth" startAt="20"/>
            </a:pPr>
            <a:r>
              <a:rPr lang="en-US" sz="2400" dirty="0">
                <a:solidFill>
                  <a:srgbClr val="0000FF"/>
                </a:solidFill>
                <a:latin typeface="Candara"/>
                <a:cs typeface="Candara"/>
              </a:rPr>
              <a:t>  1s</a:t>
            </a:r>
            <a:r>
              <a:rPr lang="en-US" sz="2800" baseline="30000" dirty="0">
                <a:solidFill>
                  <a:srgbClr val="0000FF"/>
                </a:solidFill>
                <a:latin typeface="Candara"/>
                <a:cs typeface="Candara"/>
              </a:rPr>
              <a:t>2</a:t>
            </a:r>
            <a:r>
              <a:rPr lang="en-US" sz="2400" dirty="0">
                <a:solidFill>
                  <a:srgbClr val="0000FF"/>
                </a:solidFill>
                <a:latin typeface="Candara"/>
                <a:cs typeface="Candara"/>
              </a:rPr>
              <a:t>2s</a:t>
            </a:r>
            <a:r>
              <a:rPr lang="en-US" sz="2800" baseline="30000" dirty="0">
                <a:solidFill>
                  <a:srgbClr val="0000FF"/>
                </a:solidFill>
                <a:latin typeface="Candara"/>
                <a:cs typeface="Candara"/>
              </a:rPr>
              <a:t>2</a:t>
            </a:r>
            <a:r>
              <a:rPr lang="en-US" sz="2400" dirty="0">
                <a:solidFill>
                  <a:srgbClr val="0000FF"/>
                </a:solidFill>
                <a:latin typeface="Candara"/>
                <a:cs typeface="Candara"/>
              </a:rPr>
              <a:t>2p</a:t>
            </a:r>
            <a:r>
              <a:rPr lang="en-US" sz="2800" baseline="30000" dirty="0">
                <a:solidFill>
                  <a:srgbClr val="0000FF"/>
                </a:solidFill>
                <a:latin typeface="Candara"/>
                <a:cs typeface="Candara"/>
              </a:rPr>
              <a:t>6</a:t>
            </a:r>
            <a:r>
              <a:rPr lang="en-US" sz="2400" dirty="0">
                <a:solidFill>
                  <a:srgbClr val="0000FF"/>
                </a:solidFill>
                <a:latin typeface="Candara"/>
                <a:cs typeface="Candara"/>
              </a:rPr>
              <a:t> 3s</a:t>
            </a:r>
            <a:r>
              <a:rPr lang="en-US" sz="2800" baseline="30000" dirty="0">
                <a:solidFill>
                  <a:srgbClr val="0000FF"/>
                </a:solidFill>
                <a:latin typeface="Candara"/>
                <a:cs typeface="Candara"/>
              </a:rPr>
              <a:t>2</a:t>
            </a:r>
            <a:r>
              <a:rPr lang="en-US" sz="2400" dirty="0">
                <a:solidFill>
                  <a:srgbClr val="0000FF"/>
                </a:solidFill>
                <a:latin typeface="Candara"/>
                <a:cs typeface="Candara"/>
              </a:rPr>
              <a:t>3p</a:t>
            </a:r>
            <a:r>
              <a:rPr lang="en-US" sz="2800" baseline="30000" dirty="0">
                <a:solidFill>
                  <a:srgbClr val="0000FF"/>
                </a:solidFill>
                <a:latin typeface="Candara"/>
                <a:cs typeface="Candara"/>
              </a:rPr>
              <a:t>6</a:t>
            </a:r>
            <a:r>
              <a:rPr lang="en-US" sz="2400" dirty="0">
                <a:solidFill>
                  <a:srgbClr val="0000FF"/>
                </a:solidFill>
                <a:latin typeface="Candara"/>
                <a:cs typeface="Candara"/>
              </a:rPr>
              <a:t>4s</a:t>
            </a:r>
            <a:r>
              <a:rPr lang="en-US" sz="2800" baseline="30000" dirty="0">
                <a:solidFill>
                  <a:srgbClr val="0000FF"/>
                </a:solidFill>
                <a:latin typeface="Candara"/>
                <a:cs typeface="Candara"/>
              </a:rPr>
              <a:t>2</a:t>
            </a:r>
          </a:p>
          <a:p>
            <a:pPr>
              <a:lnSpc>
                <a:spcPct val="150000"/>
              </a:lnSpc>
            </a:pPr>
            <a:r>
              <a:rPr lang="en-US" sz="2400" dirty="0">
                <a:solidFill>
                  <a:srgbClr val="0000FF"/>
                </a:solidFill>
                <a:latin typeface="Candara"/>
                <a:cs typeface="Candara"/>
              </a:rPr>
              <a:t>(8 e-)    1s</a:t>
            </a:r>
            <a:r>
              <a:rPr lang="en-US" sz="2800" baseline="30000" dirty="0">
                <a:solidFill>
                  <a:srgbClr val="0000FF"/>
                </a:solidFill>
                <a:latin typeface="Candara"/>
                <a:cs typeface="Candara"/>
              </a:rPr>
              <a:t>2</a:t>
            </a:r>
            <a:r>
              <a:rPr lang="en-US" sz="2400" dirty="0">
                <a:solidFill>
                  <a:srgbClr val="0000FF"/>
                </a:solidFill>
                <a:latin typeface="Candara"/>
                <a:cs typeface="Candara"/>
              </a:rPr>
              <a:t>2s</a:t>
            </a:r>
            <a:r>
              <a:rPr lang="en-US" sz="2800" baseline="30000" dirty="0">
                <a:solidFill>
                  <a:srgbClr val="0000FF"/>
                </a:solidFill>
                <a:latin typeface="Candara"/>
                <a:cs typeface="Candara"/>
              </a:rPr>
              <a:t>2</a:t>
            </a:r>
            <a:r>
              <a:rPr lang="en-US" sz="2400" dirty="0">
                <a:solidFill>
                  <a:srgbClr val="0000FF"/>
                </a:solidFill>
                <a:latin typeface="Candara"/>
                <a:cs typeface="Candara"/>
              </a:rPr>
              <a:t>2p</a:t>
            </a:r>
            <a:r>
              <a:rPr lang="en-US" sz="2800" baseline="30000" dirty="0">
                <a:solidFill>
                  <a:srgbClr val="0000FF"/>
                </a:solidFill>
                <a:latin typeface="Candara"/>
                <a:cs typeface="Candara"/>
              </a:rPr>
              <a:t>4</a:t>
            </a:r>
          </a:p>
          <a:p>
            <a:pPr>
              <a:lnSpc>
                <a:spcPct val="150000"/>
              </a:lnSpc>
            </a:pPr>
            <a:r>
              <a:rPr lang="en-US" sz="2400" dirty="0">
                <a:solidFill>
                  <a:srgbClr val="0000FF"/>
                </a:solidFill>
                <a:latin typeface="Candara"/>
                <a:cs typeface="Candara"/>
              </a:rPr>
              <a:t>(14 e-)   1s</a:t>
            </a:r>
            <a:r>
              <a:rPr lang="en-US" sz="2800" baseline="30000" dirty="0">
                <a:solidFill>
                  <a:srgbClr val="0000FF"/>
                </a:solidFill>
                <a:latin typeface="Candara"/>
                <a:cs typeface="Candara"/>
              </a:rPr>
              <a:t>2</a:t>
            </a:r>
            <a:r>
              <a:rPr lang="en-US" sz="2400" dirty="0">
                <a:solidFill>
                  <a:srgbClr val="0000FF"/>
                </a:solidFill>
                <a:latin typeface="Candara"/>
                <a:cs typeface="Candara"/>
              </a:rPr>
              <a:t>2s</a:t>
            </a:r>
            <a:r>
              <a:rPr lang="en-US" sz="2800" baseline="30000" dirty="0">
                <a:solidFill>
                  <a:srgbClr val="0000FF"/>
                </a:solidFill>
                <a:latin typeface="Candara"/>
                <a:cs typeface="Candara"/>
              </a:rPr>
              <a:t>2</a:t>
            </a:r>
            <a:r>
              <a:rPr lang="en-US" sz="2400" dirty="0">
                <a:solidFill>
                  <a:srgbClr val="0000FF"/>
                </a:solidFill>
                <a:latin typeface="Candara"/>
                <a:cs typeface="Candara"/>
              </a:rPr>
              <a:t>2p</a:t>
            </a:r>
            <a:r>
              <a:rPr lang="en-US" sz="2800" baseline="30000" dirty="0">
                <a:solidFill>
                  <a:srgbClr val="0000FF"/>
                </a:solidFill>
                <a:latin typeface="Candara"/>
                <a:cs typeface="Candara"/>
              </a:rPr>
              <a:t>6</a:t>
            </a:r>
            <a:r>
              <a:rPr lang="en-US" sz="2400" dirty="0">
                <a:solidFill>
                  <a:srgbClr val="0000FF"/>
                </a:solidFill>
                <a:latin typeface="Candara"/>
                <a:cs typeface="Candara"/>
              </a:rPr>
              <a:t> 3s</a:t>
            </a:r>
            <a:r>
              <a:rPr lang="en-US" sz="2800" baseline="30000" dirty="0">
                <a:solidFill>
                  <a:srgbClr val="0000FF"/>
                </a:solidFill>
                <a:latin typeface="Candara"/>
                <a:cs typeface="Candara"/>
              </a:rPr>
              <a:t>2</a:t>
            </a:r>
            <a:r>
              <a:rPr lang="en-US" sz="2400" dirty="0">
                <a:solidFill>
                  <a:srgbClr val="0000FF"/>
                </a:solidFill>
                <a:latin typeface="Candara"/>
                <a:cs typeface="Candara"/>
              </a:rPr>
              <a:t>3p</a:t>
            </a:r>
            <a:r>
              <a:rPr lang="en-US" sz="2800" baseline="30000" dirty="0">
                <a:solidFill>
                  <a:srgbClr val="0000FF"/>
                </a:solidFill>
                <a:latin typeface="Candara"/>
                <a:cs typeface="Candara"/>
              </a:rPr>
              <a:t>2</a:t>
            </a:r>
          </a:p>
          <a:p>
            <a:pPr>
              <a:lnSpc>
                <a:spcPct val="150000"/>
              </a:lnSpc>
            </a:pPr>
            <a:r>
              <a:rPr lang="en-US" sz="2400" dirty="0">
                <a:solidFill>
                  <a:srgbClr val="0000FF"/>
                </a:solidFill>
                <a:latin typeface="Candara"/>
                <a:cs typeface="Candara"/>
              </a:rPr>
              <a:t>(15 e-)    1s</a:t>
            </a:r>
            <a:r>
              <a:rPr lang="en-US" sz="2800" baseline="30000" dirty="0">
                <a:solidFill>
                  <a:srgbClr val="0000FF"/>
                </a:solidFill>
                <a:latin typeface="Candara"/>
                <a:cs typeface="Candara"/>
              </a:rPr>
              <a:t>2</a:t>
            </a:r>
            <a:r>
              <a:rPr lang="en-US" sz="2400" dirty="0">
                <a:solidFill>
                  <a:srgbClr val="0000FF"/>
                </a:solidFill>
                <a:latin typeface="Candara"/>
                <a:cs typeface="Candara"/>
              </a:rPr>
              <a:t>2s</a:t>
            </a:r>
            <a:r>
              <a:rPr lang="en-US" sz="2800" baseline="30000" dirty="0">
                <a:solidFill>
                  <a:srgbClr val="0000FF"/>
                </a:solidFill>
                <a:latin typeface="Candara"/>
                <a:cs typeface="Candara"/>
              </a:rPr>
              <a:t>2</a:t>
            </a:r>
            <a:r>
              <a:rPr lang="en-US" sz="2400" dirty="0">
                <a:solidFill>
                  <a:srgbClr val="0000FF"/>
                </a:solidFill>
                <a:latin typeface="Candara"/>
                <a:cs typeface="Candara"/>
              </a:rPr>
              <a:t>2p</a:t>
            </a:r>
            <a:r>
              <a:rPr lang="en-US" sz="2800" baseline="30000" dirty="0">
                <a:solidFill>
                  <a:srgbClr val="0000FF"/>
                </a:solidFill>
                <a:latin typeface="Candara"/>
                <a:cs typeface="Candara"/>
              </a:rPr>
              <a:t>6</a:t>
            </a:r>
            <a:r>
              <a:rPr lang="en-US" sz="2400" dirty="0">
                <a:solidFill>
                  <a:srgbClr val="0000FF"/>
                </a:solidFill>
                <a:latin typeface="Candara"/>
                <a:cs typeface="Candara"/>
              </a:rPr>
              <a:t> 3s</a:t>
            </a:r>
            <a:r>
              <a:rPr lang="en-US" sz="2800" baseline="30000" dirty="0">
                <a:solidFill>
                  <a:srgbClr val="0000FF"/>
                </a:solidFill>
                <a:latin typeface="Candara"/>
                <a:cs typeface="Candara"/>
              </a:rPr>
              <a:t>2</a:t>
            </a:r>
            <a:r>
              <a:rPr lang="en-US" sz="2400" dirty="0">
                <a:solidFill>
                  <a:srgbClr val="0000FF"/>
                </a:solidFill>
                <a:latin typeface="Candara"/>
                <a:cs typeface="Candara"/>
              </a:rPr>
              <a:t>3p</a:t>
            </a:r>
            <a:r>
              <a:rPr lang="en-US" sz="2800" baseline="30000" dirty="0">
                <a:solidFill>
                  <a:srgbClr val="0000FF"/>
                </a:solidFill>
                <a:latin typeface="Candara"/>
                <a:cs typeface="Candara"/>
              </a:rPr>
              <a:t>3</a:t>
            </a:r>
          </a:p>
        </p:txBody>
      </p:sp>
    </p:spTree>
    <p:extLst>
      <p:ext uri="{BB962C8B-B14F-4D97-AF65-F5344CB8AC3E}">
        <p14:creationId xmlns:p14="http://schemas.microsoft.com/office/powerpoint/2010/main" val="261407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5" y="0"/>
            <a:ext cx="11516113"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3607" y="-169"/>
            <a:ext cx="2001119" cy="646331"/>
          </a:xfrm>
          <a:prstGeom prst="rect">
            <a:avLst/>
          </a:prstGeom>
          <a:noFill/>
        </p:spPr>
        <p:txBody>
          <a:bodyPr wrap="none" rtlCol="0">
            <a:spAutoFit/>
          </a:bodyPr>
          <a:lstStyle/>
          <a:p>
            <a:pPr defTabSz="914400"/>
            <a:r>
              <a:rPr lang="en-US" sz="3600" b="1" dirty="0">
                <a:solidFill>
                  <a:schemeClr val="bg1"/>
                </a:solidFill>
                <a:latin typeface="Candara"/>
                <a:cs typeface="Candara"/>
              </a:rPr>
              <a:t>Try these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9" y="-2506"/>
            <a:ext cx="697500" cy="697500"/>
          </a:xfrm>
          <a:prstGeom prst="rect">
            <a:avLst/>
          </a:prstGeom>
        </p:spPr>
      </p:pic>
      <p:sp>
        <p:nvSpPr>
          <p:cNvPr id="10" name="TextBox 9"/>
          <p:cNvSpPr txBox="1"/>
          <p:nvPr/>
        </p:nvSpPr>
        <p:spPr>
          <a:xfrm>
            <a:off x="223605" y="760879"/>
            <a:ext cx="11393771" cy="461665"/>
          </a:xfrm>
          <a:prstGeom prst="rect">
            <a:avLst/>
          </a:prstGeom>
          <a:solidFill>
            <a:srgbClr val="FFFFFF"/>
          </a:solidFill>
        </p:spPr>
        <p:txBody>
          <a:bodyPr wrap="square" rtlCol="0">
            <a:spAutoFit/>
          </a:bodyPr>
          <a:lstStyle/>
          <a:p>
            <a:r>
              <a:rPr lang="en-US" sz="2400" dirty="0">
                <a:latin typeface="Candara"/>
                <a:cs typeface="Candara"/>
              </a:rPr>
              <a:t>Draw the box-arrow diagram of the electron configuration of phosphorus.</a:t>
            </a:r>
          </a:p>
        </p:txBody>
      </p:sp>
      <p:sp>
        <p:nvSpPr>
          <p:cNvPr id="11" name="TextBox 10"/>
          <p:cNvSpPr txBox="1"/>
          <p:nvPr/>
        </p:nvSpPr>
        <p:spPr>
          <a:xfrm>
            <a:off x="-4993" y="657400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19" name="TextBox 18"/>
          <p:cNvSpPr txBox="1"/>
          <p:nvPr/>
        </p:nvSpPr>
        <p:spPr>
          <a:xfrm>
            <a:off x="238547" y="3573835"/>
            <a:ext cx="8765990" cy="1200328"/>
          </a:xfrm>
          <a:prstGeom prst="rect">
            <a:avLst/>
          </a:prstGeom>
          <a:solidFill>
            <a:srgbClr val="FFFFFF"/>
          </a:solidFill>
        </p:spPr>
        <p:txBody>
          <a:bodyPr wrap="square" rtlCol="0">
            <a:spAutoFit/>
          </a:bodyPr>
          <a:lstStyle/>
          <a:p>
            <a:r>
              <a:rPr lang="en-US" sz="2400" dirty="0">
                <a:latin typeface="Candara"/>
                <a:cs typeface="Candara"/>
              </a:rPr>
              <a:t>Identify the atom from its electron configuration:</a:t>
            </a:r>
          </a:p>
          <a:p>
            <a:pPr marL="457200" indent="-457200">
              <a:buAutoNum type="alphaLcParenBoth"/>
            </a:pPr>
            <a:r>
              <a:rPr lang="en-US" sz="2400" dirty="0">
                <a:latin typeface="Candara"/>
                <a:cs typeface="Candara"/>
              </a:rPr>
              <a:t>[</a:t>
            </a:r>
            <a:r>
              <a:rPr lang="en-US" sz="2400" dirty="0" err="1">
                <a:latin typeface="Candara"/>
                <a:cs typeface="Candara"/>
              </a:rPr>
              <a:t>Ar</a:t>
            </a:r>
            <a:r>
              <a:rPr lang="en-US" sz="2400" dirty="0">
                <a:latin typeface="Candara"/>
                <a:cs typeface="Candara"/>
              </a:rPr>
              <a:t>]4s</a:t>
            </a:r>
            <a:r>
              <a:rPr lang="en-US" sz="2800" baseline="30000" dirty="0">
                <a:latin typeface="Candara"/>
                <a:cs typeface="Candara"/>
              </a:rPr>
              <a:t>2</a:t>
            </a:r>
            <a:r>
              <a:rPr lang="en-US" sz="2400" dirty="0">
                <a:latin typeface="Candara"/>
                <a:cs typeface="Candara"/>
              </a:rPr>
              <a:t>3d</a:t>
            </a:r>
            <a:r>
              <a:rPr lang="en-US" sz="2800" baseline="30000" dirty="0">
                <a:latin typeface="Candara"/>
                <a:cs typeface="Candara"/>
              </a:rPr>
              <a:t>6</a:t>
            </a:r>
          </a:p>
          <a:p>
            <a:pPr marL="457200" indent="-457200">
              <a:buAutoNum type="alphaLcParenBoth"/>
            </a:pPr>
            <a:r>
              <a:rPr lang="en-US" sz="2400" dirty="0">
                <a:latin typeface="Candara"/>
                <a:cs typeface="Candara"/>
              </a:rPr>
              <a:t>[Kr] 5s</a:t>
            </a:r>
            <a:r>
              <a:rPr lang="en-US" sz="2800" baseline="30000" dirty="0">
                <a:latin typeface="Candara"/>
                <a:cs typeface="Candara"/>
              </a:rPr>
              <a:t>2</a:t>
            </a:r>
            <a:r>
              <a:rPr lang="en-US" sz="2400" dirty="0">
                <a:latin typeface="Candara"/>
                <a:cs typeface="Candara"/>
              </a:rPr>
              <a:t>4d</a:t>
            </a:r>
            <a:r>
              <a:rPr lang="en-US" sz="2800" baseline="30000" dirty="0">
                <a:latin typeface="Candara"/>
                <a:cs typeface="Candara"/>
              </a:rPr>
              <a:t>10</a:t>
            </a:r>
            <a:r>
              <a:rPr lang="en-US" sz="2400" dirty="0">
                <a:latin typeface="Candara"/>
                <a:cs typeface="Candara"/>
              </a:rPr>
              <a:t>5p</a:t>
            </a:r>
            <a:r>
              <a:rPr lang="en-US" sz="2800" baseline="30000" dirty="0">
                <a:latin typeface="Candara"/>
                <a:cs typeface="Candara"/>
              </a:rPr>
              <a:t>6</a:t>
            </a:r>
          </a:p>
        </p:txBody>
      </p:sp>
    </p:spTree>
    <p:extLst>
      <p:ext uri="{BB962C8B-B14F-4D97-AF65-F5344CB8AC3E}">
        <p14:creationId xmlns:p14="http://schemas.microsoft.com/office/powerpoint/2010/main" val="13923030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86" y="0"/>
            <a:ext cx="1200336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08616" y="-169"/>
            <a:ext cx="3667414" cy="646331"/>
          </a:xfrm>
          <a:prstGeom prst="rect">
            <a:avLst/>
          </a:prstGeom>
          <a:noFill/>
        </p:spPr>
        <p:txBody>
          <a:bodyPr wrap="none" rtlCol="0">
            <a:spAutoFit/>
          </a:bodyPr>
          <a:lstStyle/>
          <a:p>
            <a:pPr defTabSz="914400"/>
            <a:r>
              <a:rPr lang="en-US" sz="3600" b="1" dirty="0">
                <a:solidFill>
                  <a:schemeClr val="bg1"/>
                </a:solidFill>
                <a:latin typeface="Candara"/>
                <a:cs typeface="Candara"/>
              </a:rPr>
              <a:t>Valence electrons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8" y="-2506"/>
            <a:ext cx="697500" cy="697500"/>
          </a:xfrm>
          <a:prstGeom prst="rect">
            <a:avLst/>
          </a:prstGeom>
        </p:spPr>
      </p:pic>
      <p:sp>
        <p:nvSpPr>
          <p:cNvPr id="10" name="TextBox 9"/>
          <p:cNvSpPr txBox="1"/>
          <p:nvPr/>
        </p:nvSpPr>
        <p:spPr>
          <a:xfrm>
            <a:off x="208614" y="760878"/>
            <a:ext cx="11118749" cy="1200329"/>
          </a:xfrm>
          <a:prstGeom prst="rect">
            <a:avLst/>
          </a:prstGeom>
          <a:solidFill>
            <a:srgbClr val="FFFFFF"/>
          </a:solidFill>
        </p:spPr>
        <p:txBody>
          <a:bodyPr wrap="square" rtlCol="0">
            <a:spAutoFit/>
          </a:bodyPr>
          <a:lstStyle/>
          <a:p>
            <a:r>
              <a:rPr lang="en-US" sz="2400" b="1" dirty="0">
                <a:latin typeface="Candara"/>
                <a:cs typeface="Candara"/>
              </a:rPr>
              <a:t>Valence electrons: </a:t>
            </a:r>
            <a:r>
              <a:rPr lang="en-US" sz="2400" i="1" dirty="0">
                <a:latin typeface="Candara"/>
                <a:cs typeface="Candara"/>
              </a:rPr>
              <a:t>an atom’s outermost shell of electrons</a:t>
            </a:r>
          </a:p>
          <a:p>
            <a:pPr marL="342900" indent="-342900">
              <a:buFont typeface="Arial"/>
              <a:buChar char="•"/>
            </a:pPr>
            <a:r>
              <a:rPr lang="en-US" sz="2400" dirty="0">
                <a:latin typeface="Candara"/>
                <a:cs typeface="Candara"/>
              </a:rPr>
              <a:t>Only valence electrons create </a:t>
            </a:r>
            <a:r>
              <a:rPr lang="en-US" sz="2400" b="1" dirty="0">
                <a:latin typeface="Candara"/>
                <a:cs typeface="Candara"/>
              </a:rPr>
              <a:t>chemical bonds</a:t>
            </a:r>
            <a:r>
              <a:rPr lang="en-US" sz="2400" dirty="0">
                <a:latin typeface="Candara"/>
                <a:cs typeface="Candara"/>
              </a:rPr>
              <a:t> and participate in reactions</a:t>
            </a:r>
          </a:p>
          <a:p>
            <a:pPr marL="342900" indent="-342900">
              <a:buFont typeface="Arial"/>
              <a:buChar char="•"/>
            </a:pPr>
            <a:r>
              <a:rPr lang="en-US" sz="2400" b="1" dirty="0">
                <a:latin typeface="Candara"/>
                <a:cs typeface="Candara"/>
              </a:rPr>
              <a:t>Core electrons: </a:t>
            </a:r>
            <a:r>
              <a:rPr lang="en-US" sz="2400" i="1" dirty="0">
                <a:latin typeface="Candara"/>
                <a:cs typeface="Candara"/>
              </a:rPr>
              <a:t>those between the nucleus and the valence shell</a:t>
            </a:r>
          </a:p>
        </p:txBody>
      </p:sp>
      <p:sp>
        <p:nvSpPr>
          <p:cNvPr id="11" name="TextBox 10"/>
          <p:cNvSpPr txBox="1"/>
          <p:nvPr/>
        </p:nvSpPr>
        <p:spPr>
          <a:xfrm>
            <a:off x="-19984" y="657400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86699" y="2160380"/>
            <a:ext cx="1843930" cy="74775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867169" y="2922385"/>
            <a:ext cx="3352950" cy="74775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882110" y="3661330"/>
            <a:ext cx="3343303" cy="747758"/>
          </a:xfrm>
          <a:prstGeom prst="rect">
            <a:avLst/>
          </a:prstGeom>
        </p:spPr>
      </p:pic>
      <p:pic>
        <p:nvPicPr>
          <p:cNvPr id="8" name="Picture 7"/>
          <p:cNvPicPr>
            <a:picLocks noChangeAspect="1"/>
          </p:cNvPicPr>
          <p:nvPr/>
        </p:nvPicPr>
        <p:blipFill>
          <a:blip r:embed="rId6"/>
          <a:stretch>
            <a:fillRect/>
          </a:stretch>
        </p:blipFill>
        <p:spPr>
          <a:xfrm>
            <a:off x="1579551" y="4373439"/>
            <a:ext cx="4263532" cy="747758"/>
          </a:xfrm>
          <a:prstGeom prst="rect">
            <a:avLst/>
          </a:prstGeom>
        </p:spPr>
      </p:pic>
      <p:pic>
        <p:nvPicPr>
          <p:cNvPr id="13" name="Picture 12"/>
          <p:cNvPicPr>
            <a:picLocks noChangeAspect="1"/>
          </p:cNvPicPr>
          <p:nvPr/>
        </p:nvPicPr>
        <p:blipFill>
          <a:blip r:embed="rId7"/>
          <a:stretch>
            <a:fillRect/>
          </a:stretch>
        </p:blipFill>
        <p:spPr>
          <a:xfrm>
            <a:off x="1620114" y="5079729"/>
            <a:ext cx="4176572" cy="732507"/>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209061" y="5722589"/>
            <a:ext cx="4159624" cy="772656"/>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1620114" y="5782353"/>
            <a:ext cx="4159624" cy="77976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6140329" y="4337370"/>
            <a:ext cx="4159624" cy="762000"/>
          </a:xfrm>
          <a:prstGeom prst="rect">
            <a:avLst/>
          </a:prstGeom>
        </p:spPr>
      </p:pic>
      <p:pic>
        <p:nvPicPr>
          <p:cNvPr id="18" name="Picture 17"/>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6170211" y="5041355"/>
            <a:ext cx="4159624" cy="770881"/>
          </a:xfrm>
          <a:prstGeom prst="rect">
            <a:avLst/>
          </a:prstGeom>
        </p:spPr>
      </p:pic>
      <p:sp>
        <p:nvSpPr>
          <p:cNvPr id="3" name="Rounded Rectangular Callout 2">
            <a:extLst>
              <a:ext uri="{FF2B5EF4-FFF2-40B4-BE49-F238E27FC236}">
                <a16:creationId xmlns:a16="http://schemas.microsoft.com/office/drawing/2014/main" id="{9043F72A-3327-A648-B7A5-5715CDDB148B}"/>
              </a:ext>
            </a:extLst>
          </p:cNvPr>
          <p:cNvSpPr/>
          <p:nvPr/>
        </p:nvSpPr>
        <p:spPr>
          <a:xfrm>
            <a:off x="1960061" y="2160380"/>
            <a:ext cx="1733909" cy="747758"/>
          </a:xfrm>
          <a:prstGeom prst="wedgeRoundRectCallout">
            <a:avLst>
              <a:gd name="adj1" fmla="val -69259"/>
              <a:gd name="adj2" fmla="val 20040"/>
              <a:gd name="adj3" fmla="val 16667"/>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DCB5D3C-F575-E44F-8EAA-34658CA8B7C2}"/>
              </a:ext>
            </a:extLst>
          </p:cNvPr>
          <p:cNvSpPr txBox="1"/>
          <p:nvPr/>
        </p:nvSpPr>
        <p:spPr>
          <a:xfrm>
            <a:off x="396958" y="2246356"/>
            <a:ext cx="1436103" cy="830997"/>
          </a:xfrm>
          <a:prstGeom prst="rect">
            <a:avLst/>
          </a:prstGeom>
          <a:noFill/>
        </p:spPr>
        <p:txBody>
          <a:bodyPr wrap="square" rtlCol="0">
            <a:spAutoFit/>
          </a:bodyPr>
          <a:lstStyle/>
          <a:p>
            <a:pPr algn="ctr"/>
            <a:r>
              <a:rPr lang="en-US" sz="2400" dirty="0">
                <a:solidFill>
                  <a:srgbClr val="0432FF"/>
                </a:solidFill>
                <a:latin typeface="Candara" panose="020E0502030303020204" pitchFamily="34" charset="0"/>
              </a:rPr>
              <a:t>valence shell = 1</a:t>
            </a:r>
          </a:p>
        </p:txBody>
      </p:sp>
      <p:sp>
        <p:nvSpPr>
          <p:cNvPr id="21" name="Rounded Rectangular Callout 20">
            <a:extLst>
              <a:ext uri="{FF2B5EF4-FFF2-40B4-BE49-F238E27FC236}">
                <a16:creationId xmlns:a16="http://schemas.microsoft.com/office/drawing/2014/main" id="{1FF8333F-2E4C-7749-835A-33098F1F5B83}"/>
              </a:ext>
            </a:extLst>
          </p:cNvPr>
          <p:cNvSpPr/>
          <p:nvPr/>
        </p:nvSpPr>
        <p:spPr>
          <a:xfrm>
            <a:off x="3618039" y="2722975"/>
            <a:ext cx="2208529" cy="3839139"/>
          </a:xfrm>
          <a:prstGeom prst="wedgeRoundRectCallout">
            <a:avLst>
              <a:gd name="adj1" fmla="val 81977"/>
              <a:gd name="adj2" fmla="val -48716"/>
              <a:gd name="adj3" fmla="val 16667"/>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ular Callout 21">
            <a:extLst>
              <a:ext uri="{FF2B5EF4-FFF2-40B4-BE49-F238E27FC236}">
                <a16:creationId xmlns:a16="http://schemas.microsoft.com/office/drawing/2014/main" id="{F6D146F2-1DF8-0A4B-AFE2-5C348A45E88A}"/>
              </a:ext>
            </a:extLst>
          </p:cNvPr>
          <p:cNvSpPr/>
          <p:nvPr/>
        </p:nvSpPr>
        <p:spPr>
          <a:xfrm>
            <a:off x="8160156" y="4178300"/>
            <a:ext cx="2208529" cy="2345668"/>
          </a:xfrm>
          <a:prstGeom prst="wedgeRoundRectCallout">
            <a:avLst>
              <a:gd name="adj1" fmla="val -68109"/>
              <a:gd name="adj2" fmla="val -105571"/>
              <a:gd name="adj3" fmla="val 16667"/>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49A2120-EBC8-9949-A9FF-A3B91F73EEDB}"/>
              </a:ext>
            </a:extLst>
          </p:cNvPr>
          <p:cNvSpPr txBox="1"/>
          <p:nvPr/>
        </p:nvSpPr>
        <p:spPr>
          <a:xfrm>
            <a:off x="6428953" y="2356462"/>
            <a:ext cx="1436103" cy="830997"/>
          </a:xfrm>
          <a:prstGeom prst="rect">
            <a:avLst/>
          </a:prstGeom>
          <a:noFill/>
        </p:spPr>
        <p:txBody>
          <a:bodyPr wrap="square" rtlCol="0">
            <a:spAutoFit/>
          </a:bodyPr>
          <a:lstStyle/>
          <a:p>
            <a:pPr algn="ctr"/>
            <a:r>
              <a:rPr lang="en-US" sz="2400" dirty="0">
                <a:solidFill>
                  <a:srgbClr val="0432FF"/>
                </a:solidFill>
                <a:latin typeface="Candara" panose="020E0502030303020204" pitchFamily="34" charset="0"/>
              </a:rPr>
              <a:t>valence shell = 2</a:t>
            </a:r>
          </a:p>
        </p:txBody>
      </p:sp>
    </p:spTree>
    <p:extLst>
      <p:ext uri="{BB962C8B-B14F-4D97-AF65-F5344CB8AC3E}">
        <p14:creationId xmlns:p14="http://schemas.microsoft.com/office/powerpoint/2010/main" val="239486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21" grpId="0" animBg="1"/>
      <p:bldP spid="22" grpId="0" animBg="1"/>
      <p:bldP spid="2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53B5E4B-2C25-F943-B547-CCF43231D32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276636" y="1518298"/>
            <a:ext cx="9665770" cy="5319902"/>
          </a:xfrm>
          <a:prstGeom prst="rect">
            <a:avLst/>
          </a:prstGeom>
        </p:spPr>
      </p:pic>
      <p:sp>
        <p:nvSpPr>
          <p:cNvPr id="4" name="Rectangle 3"/>
          <p:cNvSpPr/>
          <p:nvPr/>
        </p:nvSpPr>
        <p:spPr>
          <a:xfrm>
            <a:off x="-19986" y="0"/>
            <a:ext cx="1200336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08616" y="-169"/>
            <a:ext cx="8080482" cy="646331"/>
          </a:xfrm>
          <a:prstGeom prst="rect">
            <a:avLst/>
          </a:prstGeom>
          <a:noFill/>
        </p:spPr>
        <p:txBody>
          <a:bodyPr wrap="none" rtlCol="0">
            <a:spAutoFit/>
          </a:bodyPr>
          <a:lstStyle/>
          <a:p>
            <a:pPr defTabSz="914400"/>
            <a:r>
              <a:rPr lang="en-US" sz="3600" b="1" dirty="0">
                <a:solidFill>
                  <a:schemeClr val="bg1"/>
                </a:solidFill>
                <a:latin typeface="Candara"/>
                <a:cs typeface="Candara"/>
              </a:rPr>
              <a:t>Valence electrons and the periodic table</a:t>
            </a:r>
          </a:p>
        </p:txBody>
      </p:sp>
      <p:pic>
        <p:nvPicPr>
          <p:cNvPr id="9" name="Picture 8" descr="images.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8" y="-2506"/>
            <a:ext cx="697500" cy="697500"/>
          </a:xfrm>
          <a:prstGeom prst="rect">
            <a:avLst/>
          </a:prstGeom>
        </p:spPr>
      </p:pic>
      <p:sp>
        <p:nvSpPr>
          <p:cNvPr id="11" name="TextBox 10"/>
          <p:cNvSpPr txBox="1"/>
          <p:nvPr/>
        </p:nvSpPr>
        <p:spPr>
          <a:xfrm>
            <a:off x="-19984" y="657400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3" name="Rounded Rectangular Callout 2">
            <a:extLst>
              <a:ext uri="{FF2B5EF4-FFF2-40B4-BE49-F238E27FC236}">
                <a16:creationId xmlns:a16="http://schemas.microsoft.com/office/drawing/2014/main" id="{9043F72A-3327-A648-B7A5-5715CDDB148B}"/>
              </a:ext>
            </a:extLst>
          </p:cNvPr>
          <p:cNvSpPr/>
          <p:nvPr/>
        </p:nvSpPr>
        <p:spPr>
          <a:xfrm>
            <a:off x="2133600" y="1518298"/>
            <a:ext cx="905036" cy="4082402"/>
          </a:xfrm>
          <a:prstGeom prst="wedgeRoundRectCallout">
            <a:avLst>
              <a:gd name="adj1" fmla="val -134295"/>
              <a:gd name="adj2" fmla="val -29466"/>
              <a:gd name="adj3" fmla="val 16667"/>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ular Callout 24">
            <a:extLst>
              <a:ext uri="{FF2B5EF4-FFF2-40B4-BE49-F238E27FC236}">
                <a16:creationId xmlns:a16="http://schemas.microsoft.com/office/drawing/2014/main" id="{91BD5494-2DBC-DE41-8DE9-171B818F008E}"/>
              </a:ext>
            </a:extLst>
          </p:cNvPr>
          <p:cNvSpPr/>
          <p:nvPr/>
        </p:nvSpPr>
        <p:spPr>
          <a:xfrm rot="5400000">
            <a:off x="6711950" y="-2445576"/>
            <a:ext cx="905036" cy="9851864"/>
          </a:xfrm>
          <a:prstGeom prst="wedgeRoundRectCallout">
            <a:avLst>
              <a:gd name="adj1" fmla="val -102020"/>
              <a:gd name="adj2" fmla="val 20629"/>
              <a:gd name="adj3" fmla="val 16667"/>
            </a:avLst>
          </a:prstGeom>
          <a:noFill/>
          <a:ln w="38100">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FC3E90A-E29D-A348-AC0E-498598EDA45B}"/>
              </a:ext>
            </a:extLst>
          </p:cNvPr>
          <p:cNvSpPr txBox="1"/>
          <p:nvPr/>
        </p:nvSpPr>
        <p:spPr>
          <a:xfrm>
            <a:off x="262020" y="2097721"/>
            <a:ext cx="1723586" cy="3908762"/>
          </a:xfrm>
          <a:prstGeom prst="rect">
            <a:avLst/>
          </a:prstGeom>
          <a:noFill/>
        </p:spPr>
        <p:txBody>
          <a:bodyPr wrap="square" rtlCol="0">
            <a:spAutoFit/>
          </a:bodyPr>
          <a:lstStyle/>
          <a:p>
            <a:r>
              <a:rPr lang="en-US" sz="2000" b="1" dirty="0">
                <a:latin typeface="Candara" panose="020E0502030303020204" pitchFamily="34" charset="0"/>
              </a:rPr>
              <a:t>Column (group):</a:t>
            </a:r>
          </a:p>
          <a:p>
            <a:r>
              <a:rPr lang="en-US" sz="2000" dirty="0">
                <a:latin typeface="Candara" panose="020E0502030303020204" pitchFamily="34" charset="0"/>
              </a:rPr>
              <a:t>All elements have the </a:t>
            </a:r>
            <a:r>
              <a:rPr lang="en-US" sz="2000" b="1" dirty="0">
                <a:latin typeface="Candara" panose="020E0502030303020204" pitchFamily="34" charset="0"/>
              </a:rPr>
              <a:t>same</a:t>
            </a:r>
            <a:r>
              <a:rPr lang="en-US" sz="2000" dirty="0">
                <a:latin typeface="Candara" panose="020E0502030303020204" pitchFamily="34" charset="0"/>
              </a:rPr>
              <a:t> </a:t>
            </a:r>
            <a:r>
              <a:rPr lang="en-US" sz="2000" b="1" dirty="0">
                <a:latin typeface="Candara" panose="020E0502030303020204" pitchFamily="34" charset="0"/>
              </a:rPr>
              <a:t>valence electron configuration</a:t>
            </a:r>
          </a:p>
          <a:p>
            <a:endParaRPr lang="en-US" sz="800" b="1" dirty="0">
              <a:latin typeface="Candara" panose="020E0502030303020204" pitchFamily="34" charset="0"/>
            </a:endParaRPr>
          </a:p>
          <a:p>
            <a:r>
              <a:rPr lang="en-US" sz="2000" dirty="0">
                <a:latin typeface="Candara" panose="020E0502030303020204" pitchFamily="34" charset="0"/>
              </a:rPr>
              <a:t>… and </a:t>
            </a:r>
            <a:r>
              <a:rPr lang="en-US" sz="2000" b="1" dirty="0">
                <a:latin typeface="Candara" panose="020E0502030303020204" pitchFamily="34" charset="0"/>
              </a:rPr>
              <a:t>similar properties</a:t>
            </a:r>
          </a:p>
          <a:p>
            <a:endParaRPr lang="en-US" sz="2000" dirty="0">
              <a:latin typeface="Candara" panose="020E0502030303020204" pitchFamily="34" charset="0"/>
            </a:endParaRPr>
          </a:p>
          <a:p>
            <a:r>
              <a:rPr lang="en-US" sz="2000" dirty="0">
                <a:latin typeface="Candara" panose="020E0502030303020204" pitchFamily="34" charset="0"/>
              </a:rPr>
              <a:t>Column 1 =</a:t>
            </a:r>
            <a:br>
              <a:rPr lang="en-US" sz="2000" dirty="0">
                <a:latin typeface="Candara" panose="020E0502030303020204" pitchFamily="34" charset="0"/>
              </a:rPr>
            </a:br>
            <a:r>
              <a:rPr lang="en-US" sz="2000" dirty="0">
                <a:latin typeface="Candara" panose="020E0502030303020204" pitchFamily="34" charset="0"/>
              </a:rPr>
              <a:t>Xs</a:t>
            </a:r>
            <a:r>
              <a:rPr lang="en-US" sz="2800" baseline="30000" dirty="0">
                <a:latin typeface="Candara" panose="020E0502030303020204" pitchFamily="34" charset="0"/>
              </a:rPr>
              <a:t>1</a:t>
            </a:r>
            <a:endParaRPr lang="en-US" sz="2000" baseline="30000" dirty="0">
              <a:latin typeface="Candara" panose="020E0502030303020204" pitchFamily="34" charset="0"/>
            </a:endParaRPr>
          </a:p>
        </p:txBody>
      </p:sp>
      <p:sp>
        <p:nvSpPr>
          <p:cNvPr id="26" name="TextBox 25">
            <a:extLst>
              <a:ext uri="{FF2B5EF4-FFF2-40B4-BE49-F238E27FC236}">
                <a16:creationId xmlns:a16="http://schemas.microsoft.com/office/drawing/2014/main" id="{67CCB0F3-BA27-9E4E-A83F-1A60848CFBF0}"/>
              </a:ext>
            </a:extLst>
          </p:cNvPr>
          <p:cNvSpPr txBox="1"/>
          <p:nvPr/>
        </p:nvSpPr>
        <p:spPr>
          <a:xfrm>
            <a:off x="4784064" y="910967"/>
            <a:ext cx="6303036" cy="1138773"/>
          </a:xfrm>
          <a:prstGeom prst="rect">
            <a:avLst/>
          </a:prstGeom>
          <a:noFill/>
        </p:spPr>
        <p:txBody>
          <a:bodyPr wrap="square" rtlCol="0">
            <a:spAutoFit/>
          </a:bodyPr>
          <a:lstStyle/>
          <a:p>
            <a:r>
              <a:rPr lang="en-US" sz="2000" b="1" dirty="0">
                <a:latin typeface="Candara" panose="020E0502030303020204" pitchFamily="34" charset="0"/>
              </a:rPr>
              <a:t>Row (period): </a:t>
            </a:r>
            <a:r>
              <a:rPr lang="en-US" sz="2000" dirty="0">
                <a:latin typeface="Candara" panose="020E0502030303020204" pitchFamily="34" charset="0"/>
              </a:rPr>
              <a:t>All elements have valence electrons in the </a:t>
            </a:r>
            <a:r>
              <a:rPr lang="en-US" sz="2000" b="1" dirty="0">
                <a:latin typeface="Candara" panose="020E0502030303020204" pitchFamily="34" charset="0"/>
              </a:rPr>
              <a:t>same principle energy level (n)</a:t>
            </a:r>
          </a:p>
          <a:p>
            <a:endParaRPr lang="en-US" sz="800" dirty="0">
              <a:latin typeface="Candara" panose="020E0502030303020204" pitchFamily="34" charset="0"/>
            </a:endParaRPr>
          </a:p>
          <a:p>
            <a:r>
              <a:rPr lang="en-US" sz="2000" dirty="0">
                <a:latin typeface="Candara" panose="020E0502030303020204" pitchFamily="34" charset="0"/>
              </a:rPr>
              <a:t>		Row 2 = 2</a:t>
            </a:r>
            <a:r>
              <a:rPr lang="en-US" sz="2000" baseline="30000" dirty="0">
                <a:latin typeface="Candara" panose="020E0502030303020204" pitchFamily="34" charset="0"/>
              </a:rPr>
              <a:t>nd</a:t>
            </a:r>
            <a:r>
              <a:rPr lang="en-US" sz="2000" dirty="0">
                <a:latin typeface="Candara" panose="020E0502030303020204" pitchFamily="34" charset="0"/>
              </a:rPr>
              <a:t> principle energy level (n = 2)</a:t>
            </a:r>
            <a:endParaRPr lang="en-US" sz="2000" baseline="30000" dirty="0">
              <a:latin typeface="Candara" panose="020E0502030303020204" pitchFamily="34" charset="0"/>
            </a:endParaRPr>
          </a:p>
        </p:txBody>
      </p:sp>
    </p:spTree>
    <p:extLst>
      <p:ext uri="{BB962C8B-B14F-4D97-AF65-F5344CB8AC3E}">
        <p14:creationId xmlns:p14="http://schemas.microsoft.com/office/powerpoint/2010/main" val="427867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16" grpId="0"/>
      <p:bldP spid="2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86" y="0"/>
            <a:ext cx="1200336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08616" y="-169"/>
            <a:ext cx="1641411" cy="646331"/>
          </a:xfrm>
          <a:prstGeom prst="rect">
            <a:avLst/>
          </a:prstGeom>
          <a:noFill/>
        </p:spPr>
        <p:txBody>
          <a:bodyPr wrap="none" rtlCol="0">
            <a:spAutoFit/>
          </a:bodyPr>
          <a:lstStyle/>
          <a:p>
            <a:pPr defTabSz="914400"/>
            <a:r>
              <a:rPr lang="en-US" sz="3600" b="1" dirty="0">
                <a:solidFill>
                  <a:schemeClr val="bg1"/>
                </a:solidFill>
                <a:latin typeface="Candara"/>
                <a:cs typeface="Candara"/>
              </a:rPr>
              <a:t>Try this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8" y="-2506"/>
            <a:ext cx="697500" cy="697500"/>
          </a:xfrm>
          <a:prstGeom prst="rect">
            <a:avLst/>
          </a:prstGeom>
        </p:spPr>
      </p:pic>
      <p:sp>
        <p:nvSpPr>
          <p:cNvPr id="11" name="TextBox 10"/>
          <p:cNvSpPr txBox="1"/>
          <p:nvPr/>
        </p:nvSpPr>
        <p:spPr>
          <a:xfrm>
            <a:off x="-19984" y="657400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12" name="TextBox 11">
            <a:extLst>
              <a:ext uri="{FF2B5EF4-FFF2-40B4-BE49-F238E27FC236}">
                <a16:creationId xmlns:a16="http://schemas.microsoft.com/office/drawing/2014/main" id="{B5BC8055-C65C-E040-A7D8-8C7835C5D503}"/>
              </a:ext>
            </a:extLst>
          </p:cNvPr>
          <p:cNvSpPr txBox="1"/>
          <p:nvPr/>
        </p:nvSpPr>
        <p:spPr>
          <a:xfrm>
            <a:off x="223604" y="760878"/>
            <a:ext cx="11498703" cy="1569660"/>
          </a:xfrm>
          <a:prstGeom prst="rect">
            <a:avLst/>
          </a:prstGeom>
          <a:solidFill>
            <a:srgbClr val="FFFFFF"/>
          </a:solidFill>
        </p:spPr>
        <p:txBody>
          <a:bodyPr wrap="square" rtlCol="0">
            <a:spAutoFit/>
          </a:bodyPr>
          <a:lstStyle/>
          <a:p>
            <a:r>
              <a:rPr lang="en-US" sz="2400" dirty="0">
                <a:latin typeface="Candara"/>
                <a:cs typeface="Candara"/>
              </a:rPr>
              <a:t>From the position of these elements in the periodic table, predict their valence electron configurations.</a:t>
            </a:r>
          </a:p>
          <a:p>
            <a:pPr marL="457200" indent="-457200">
              <a:buAutoNum type="alphaLcParenBoth"/>
            </a:pPr>
            <a:r>
              <a:rPr lang="en-US" sz="2400" dirty="0" err="1">
                <a:latin typeface="Candara"/>
                <a:cs typeface="Candara"/>
              </a:rPr>
              <a:t>Ti</a:t>
            </a:r>
            <a:endParaRPr lang="en-US" sz="2400" dirty="0">
              <a:latin typeface="Candara"/>
              <a:cs typeface="Candara"/>
            </a:endParaRPr>
          </a:p>
          <a:p>
            <a:pPr marL="457200" indent="-457200">
              <a:buAutoNum type="alphaLcParenBoth"/>
            </a:pPr>
            <a:r>
              <a:rPr lang="en-US" sz="2400" dirty="0">
                <a:latin typeface="Candara"/>
                <a:cs typeface="Candara"/>
              </a:rPr>
              <a:t>Cl</a:t>
            </a:r>
          </a:p>
        </p:txBody>
      </p:sp>
      <p:pic>
        <p:nvPicPr>
          <p:cNvPr id="13" name="Picture 12">
            <a:extLst>
              <a:ext uri="{FF2B5EF4-FFF2-40B4-BE49-F238E27FC236}">
                <a16:creationId xmlns:a16="http://schemas.microsoft.com/office/drawing/2014/main" id="{70029FB8-EE82-0D41-B40E-7772624D611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763778" y="2336800"/>
            <a:ext cx="8178628" cy="4501400"/>
          </a:xfrm>
          <a:prstGeom prst="rect">
            <a:avLst/>
          </a:prstGeom>
        </p:spPr>
      </p:pic>
    </p:spTree>
    <p:extLst>
      <p:ext uri="{BB962C8B-B14F-4D97-AF65-F5344CB8AC3E}">
        <p14:creationId xmlns:p14="http://schemas.microsoft.com/office/powerpoint/2010/main" val="17040171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96" y="0"/>
            <a:ext cx="11943405"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38598" y="-2506"/>
            <a:ext cx="2714205" cy="646331"/>
          </a:xfrm>
          <a:prstGeom prst="rect">
            <a:avLst/>
          </a:prstGeom>
          <a:noFill/>
        </p:spPr>
        <p:txBody>
          <a:bodyPr wrap="none" rtlCol="0">
            <a:spAutoFit/>
          </a:bodyPr>
          <a:lstStyle/>
          <a:p>
            <a:pPr defTabSz="914400"/>
            <a:r>
              <a:rPr lang="en-US" sz="3600" b="1" dirty="0">
                <a:solidFill>
                  <a:srgbClr val="FFFFFF"/>
                </a:solidFill>
                <a:latin typeface="Candara"/>
                <a:cs typeface="Candara"/>
              </a:rPr>
              <a:t>3.8: Can you?</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496126" y="-2506"/>
            <a:ext cx="697500" cy="697500"/>
          </a:xfrm>
          <a:prstGeom prst="rect">
            <a:avLst/>
          </a:prstGeom>
        </p:spPr>
      </p:pic>
      <p:sp>
        <p:nvSpPr>
          <p:cNvPr id="29" name="TextBox 28"/>
          <p:cNvSpPr txBox="1"/>
          <p:nvPr/>
        </p:nvSpPr>
        <p:spPr>
          <a:xfrm>
            <a:off x="238597" y="812591"/>
            <a:ext cx="11257529" cy="6001643"/>
          </a:xfrm>
          <a:prstGeom prst="rect">
            <a:avLst/>
          </a:prstGeom>
          <a:noFill/>
        </p:spPr>
        <p:txBody>
          <a:bodyPr wrap="square" rtlCol="0">
            <a:spAutoFit/>
          </a:bodyPr>
          <a:lstStyle/>
          <a:p>
            <a:pPr marL="458788" indent="-458788"/>
            <a:r>
              <a:rPr lang="en-US" sz="2400" dirty="0">
                <a:latin typeface="Candara"/>
                <a:cs typeface="Candara"/>
              </a:rPr>
              <a:t>(1) Understand that Aufbau describes the order of filling of orbitals with electrons; orbitals fill from lowest energy (at the nucleus) to highest?</a:t>
            </a:r>
          </a:p>
          <a:p>
            <a:pPr marL="458788" indent="-458788"/>
            <a:endParaRPr lang="en-US" sz="2400" dirty="0">
              <a:latin typeface="Candara"/>
              <a:cs typeface="Candara"/>
            </a:endParaRPr>
          </a:p>
          <a:p>
            <a:pPr marL="458788" indent="-458788"/>
            <a:r>
              <a:rPr lang="en-US" sz="2400" dirty="0">
                <a:latin typeface="Candara"/>
                <a:cs typeface="Candara"/>
              </a:rPr>
              <a:t>(2) Explain how the periodic table is organized by electron configuration?	</a:t>
            </a:r>
          </a:p>
          <a:p>
            <a:pPr marL="458788" indent="-458788"/>
            <a:endParaRPr lang="en-US" sz="2400" dirty="0">
              <a:latin typeface="Candara"/>
              <a:cs typeface="Candara"/>
            </a:endParaRPr>
          </a:p>
          <a:p>
            <a:pPr marL="458788" indent="-458788"/>
            <a:r>
              <a:rPr lang="en-US" sz="2400" dirty="0">
                <a:latin typeface="Candara"/>
                <a:cs typeface="Candara"/>
              </a:rPr>
              <a:t>(3) Understand that Pauli’s principle gives each electron a unique identifier and up or down ‘spin’?       	</a:t>
            </a:r>
          </a:p>
          <a:p>
            <a:pPr marL="458788" indent="-458788"/>
            <a:endParaRPr lang="en-US" sz="2400" dirty="0">
              <a:latin typeface="Candara"/>
              <a:cs typeface="Candara"/>
            </a:endParaRPr>
          </a:p>
          <a:p>
            <a:pPr marL="458788" indent="-458788"/>
            <a:r>
              <a:rPr lang="en-US" sz="2400" dirty="0">
                <a:latin typeface="Candara"/>
                <a:cs typeface="Candara"/>
              </a:rPr>
              <a:t>(4) Understand how Hund’s principle gives equal rights to orbitals of equal </a:t>
            </a:r>
            <a:r>
              <a:rPr lang="en-US" sz="2400" dirty="0" err="1">
                <a:latin typeface="Candara"/>
                <a:cs typeface="Candara"/>
              </a:rPr>
              <a:t>enegy</a:t>
            </a:r>
            <a:r>
              <a:rPr lang="en-US" sz="2400" dirty="0">
                <a:latin typeface="Candara"/>
                <a:cs typeface="Candara"/>
              </a:rPr>
              <a:t>?</a:t>
            </a:r>
          </a:p>
          <a:p>
            <a:pPr marL="458788" indent="-458788"/>
            <a:endParaRPr lang="en-US" sz="2400" dirty="0">
              <a:latin typeface="Candara"/>
              <a:cs typeface="Candara"/>
            </a:endParaRPr>
          </a:p>
          <a:p>
            <a:pPr marL="458788" indent="-458788"/>
            <a:r>
              <a:rPr lang="en-US" sz="2400" dirty="0">
                <a:latin typeface="Candara"/>
                <a:cs typeface="Candara"/>
              </a:rPr>
              <a:t>(5) Draw and use the Christmas tree diagram for electron configuration?</a:t>
            </a:r>
          </a:p>
          <a:p>
            <a:pPr marL="458788" indent="-458788"/>
            <a:endParaRPr lang="en-US" sz="2400" dirty="0">
              <a:latin typeface="Candara"/>
              <a:cs typeface="Candara"/>
            </a:endParaRPr>
          </a:p>
          <a:p>
            <a:pPr marL="458788" indent="-458788"/>
            <a:r>
              <a:rPr lang="en-US" sz="2400" dirty="0">
                <a:latin typeface="Candara"/>
                <a:cs typeface="Candara"/>
              </a:rPr>
              <a:t>(6) Use the abbreviated electron configuration notation scheme?</a:t>
            </a:r>
          </a:p>
          <a:p>
            <a:pPr marL="458788" indent="-458788"/>
            <a:endParaRPr lang="en-US" sz="2400" dirty="0">
              <a:latin typeface="Candara"/>
              <a:cs typeface="Candara"/>
            </a:endParaRPr>
          </a:p>
          <a:p>
            <a:pPr marL="458788" indent="-458788"/>
            <a:r>
              <a:rPr lang="en-US" sz="2400" dirty="0">
                <a:latin typeface="Candara"/>
                <a:cs typeface="Candara"/>
              </a:rPr>
              <a:t>(7) Explain how valence electrons factor into electron configuration and the periodic table?</a:t>
            </a:r>
          </a:p>
        </p:txBody>
      </p:sp>
    </p:spTree>
    <p:extLst>
      <p:ext uri="{BB962C8B-B14F-4D97-AF65-F5344CB8AC3E}">
        <p14:creationId xmlns:p14="http://schemas.microsoft.com/office/powerpoint/2010/main" val="33313857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0" y="0"/>
            <a:ext cx="11485538"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245074" y="16329"/>
            <a:ext cx="3520516" cy="646331"/>
          </a:xfrm>
          <a:prstGeom prst="rect">
            <a:avLst/>
          </a:prstGeom>
          <a:noFill/>
        </p:spPr>
        <p:txBody>
          <a:bodyPr wrap="none" rtlCol="0">
            <a:spAutoFit/>
          </a:bodyPr>
          <a:lstStyle/>
          <a:p>
            <a:r>
              <a:rPr lang="en-US" sz="3600" b="1" dirty="0">
                <a:solidFill>
                  <a:prstClr val="white"/>
                </a:solidFill>
                <a:latin typeface="Candara" panose="020E0502030303020204" pitchFamily="34" charset="0"/>
                <a:cs typeface="Avenir Heavy"/>
              </a:rPr>
              <a:t>3.8: Assignments</a:t>
            </a:r>
          </a:p>
        </p:txBody>
      </p:sp>
      <p:sp>
        <p:nvSpPr>
          <p:cNvPr id="8" name="TextBox 7"/>
          <p:cNvSpPr txBox="1"/>
          <p:nvPr/>
        </p:nvSpPr>
        <p:spPr>
          <a:xfrm>
            <a:off x="292918" y="980515"/>
            <a:ext cx="11209092" cy="461665"/>
          </a:xfrm>
          <a:prstGeom prst="rect">
            <a:avLst/>
          </a:prstGeom>
          <a:noFill/>
        </p:spPr>
        <p:txBody>
          <a:bodyPr wrap="square" rtlCol="0">
            <a:spAutoFit/>
          </a:bodyPr>
          <a:lstStyle/>
          <a:p>
            <a:pPr marL="52388" lvl="1"/>
            <a:r>
              <a:rPr lang="en-US" sz="2400" b="1" dirty="0">
                <a:latin typeface="Candara"/>
                <a:cs typeface="Candara"/>
              </a:rPr>
              <a:t>Canvas: Quick review questions quiz 3.8</a:t>
            </a:r>
            <a:endParaRPr lang="en-US" sz="6600" b="1" dirty="0">
              <a:latin typeface="Candara"/>
              <a:cs typeface="Candara"/>
            </a:endParaRPr>
          </a:p>
        </p:txBody>
      </p:sp>
      <p:pic>
        <p:nvPicPr>
          <p:cNvPr id="7" name="Picture 6"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010" y="-2506"/>
            <a:ext cx="697500" cy="697500"/>
          </a:xfrm>
          <a:prstGeom prst="rect">
            <a:avLst/>
          </a:prstGeom>
        </p:spPr>
      </p:pic>
      <p:sp>
        <p:nvSpPr>
          <p:cNvPr id="10" name="TextBox 9">
            <a:extLst>
              <a:ext uri="{FF2B5EF4-FFF2-40B4-BE49-F238E27FC236}">
                <a16:creationId xmlns:a16="http://schemas.microsoft.com/office/drawing/2014/main" id="{D09987E2-A99B-FD4E-A26F-6531285DBEE1}"/>
              </a:ext>
            </a:extLst>
          </p:cNvPr>
          <p:cNvSpPr txBox="1"/>
          <p:nvPr/>
        </p:nvSpPr>
        <p:spPr>
          <a:xfrm>
            <a:off x="292918" y="1730789"/>
            <a:ext cx="11209092" cy="461665"/>
          </a:xfrm>
          <a:prstGeom prst="rect">
            <a:avLst/>
          </a:prstGeom>
          <a:noFill/>
        </p:spPr>
        <p:txBody>
          <a:bodyPr wrap="square" rtlCol="0">
            <a:spAutoFit/>
          </a:bodyPr>
          <a:lstStyle/>
          <a:p>
            <a:pPr marL="52388" lvl="1"/>
            <a:r>
              <a:rPr lang="en-US" sz="2400" b="1" dirty="0">
                <a:latin typeface="Candara"/>
                <a:cs typeface="Candara"/>
              </a:rPr>
              <a:t>Canvas: HW set 3, problems 18 - 19</a:t>
            </a:r>
            <a:endParaRPr lang="en-US" sz="6600" b="1" dirty="0">
              <a:latin typeface="Candara"/>
              <a:cs typeface="Candara"/>
            </a:endParaRPr>
          </a:p>
        </p:txBody>
      </p:sp>
      <p:sp>
        <p:nvSpPr>
          <p:cNvPr id="11" name="TextBox 10">
            <a:extLst>
              <a:ext uri="{FF2B5EF4-FFF2-40B4-BE49-F238E27FC236}">
                <a16:creationId xmlns:a16="http://schemas.microsoft.com/office/drawing/2014/main" id="{113C38CE-2269-514C-A015-DCD9627F69A6}"/>
              </a:ext>
            </a:extLst>
          </p:cNvPr>
          <p:cNvSpPr txBox="1"/>
          <p:nvPr/>
        </p:nvSpPr>
        <p:spPr>
          <a:xfrm>
            <a:off x="292918" y="2563577"/>
            <a:ext cx="11209092" cy="3539430"/>
          </a:xfrm>
          <a:prstGeom prst="rect">
            <a:avLst/>
          </a:prstGeom>
          <a:noFill/>
        </p:spPr>
        <p:txBody>
          <a:bodyPr wrap="square" rtlCol="0">
            <a:spAutoFit/>
          </a:bodyPr>
          <a:lstStyle/>
          <a:p>
            <a:pPr marL="52388" lvl="1"/>
            <a:r>
              <a:rPr lang="en-US" sz="2400" b="1" dirty="0">
                <a:latin typeface="Candara"/>
                <a:cs typeface="Candara"/>
              </a:rPr>
              <a:t>Optional extras – great videos on this topic:</a:t>
            </a:r>
          </a:p>
          <a:p>
            <a:pPr marL="52388" lvl="1"/>
            <a:endParaRPr lang="en-US" sz="1200" b="1" dirty="0">
              <a:latin typeface="Candara"/>
              <a:cs typeface="Candara"/>
            </a:endParaRPr>
          </a:p>
          <a:p>
            <a:pPr marL="395288" lvl="1" indent="-342900">
              <a:buFont typeface="Arial" panose="020B0604020202020204" pitchFamily="34" charset="0"/>
              <a:buChar char="•"/>
            </a:pPr>
            <a:r>
              <a:rPr lang="en-US" sz="2400" dirty="0">
                <a:latin typeface="Candara"/>
                <a:cs typeface="Candara"/>
              </a:rPr>
              <a:t>'Electron configuration’  (Bozeman Science)</a:t>
            </a:r>
            <a:br>
              <a:rPr lang="en-US" sz="2400" dirty="0">
                <a:latin typeface="Candara"/>
                <a:cs typeface="Candara"/>
              </a:rPr>
            </a:br>
            <a:r>
              <a:rPr lang="en-US" sz="2400" dirty="0">
                <a:latin typeface="Candara"/>
                <a:cs typeface="Candara"/>
                <a:hlinkClick r:id="rId3"/>
              </a:rPr>
              <a:t>https://www.youtube.com/watch?v=2AFPfg0Como</a:t>
            </a:r>
            <a:r>
              <a:rPr lang="en-US" sz="2400" dirty="0">
                <a:latin typeface="Candara"/>
                <a:cs typeface="Candara"/>
              </a:rPr>
              <a:t> </a:t>
            </a:r>
            <a:br>
              <a:rPr lang="en-US" sz="1000" dirty="0">
                <a:latin typeface="Candara"/>
                <a:cs typeface="Candara"/>
              </a:rPr>
            </a:br>
            <a:endParaRPr lang="en-US" sz="1000" dirty="0">
              <a:latin typeface="Candara"/>
              <a:cs typeface="Candara"/>
            </a:endParaRPr>
          </a:p>
          <a:p>
            <a:pPr marL="395288" lvl="1" indent="-342900">
              <a:buFont typeface="Arial" panose="020B0604020202020204" pitchFamily="34" charset="0"/>
              <a:buChar char="•"/>
            </a:pPr>
            <a:r>
              <a:rPr lang="en-US" sz="2400" dirty="0">
                <a:latin typeface="Candara"/>
                <a:cs typeface="Candara"/>
              </a:rPr>
              <a:t>Practice quizzes: 'Electron configurations’</a:t>
            </a:r>
            <a:br>
              <a:rPr lang="en-US" sz="2400" dirty="0">
                <a:latin typeface="Candara"/>
                <a:cs typeface="Candara"/>
              </a:rPr>
            </a:br>
            <a:r>
              <a:rPr lang="en-US" sz="2400" dirty="0">
                <a:latin typeface="Candara"/>
                <a:cs typeface="Candara"/>
                <a:hlinkClick r:id="rId4"/>
              </a:rPr>
              <a:t>https://quizizz.com/admin/quiz/56b3fb47de1a17244b06b295/electron-configurations</a:t>
            </a:r>
            <a:r>
              <a:rPr lang="en-US" sz="2400" dirty="0">
                <a:latin typeface="Candara"/>
                <a:cs typeface="Candara"/>
              </a:rPr>
              <a:t>  </a:t>
            </a:r>
            <a:br>
              <a:rPr lang="en-US" sz="1000" dirty="0">
                <a:latin typeface="Candara"/>
                <a:cs typeface="Candara"/>
              </a:rPr>
            </a:br>
            <a:endParaRPr lang="en-US" sz="1000" dirty="0">
              <a:latin typeface="Candara"/>
              <a:cs typeface="Candara"/>
            </a:endParaRPr>
          </a:p>
          <a:p>
            <a:pPr marL="395288" lvl="1" indent="-342900">
              <a:buFont typeface="Arial" panose="020B0604020202020204" pitchFamily="34" charset="0"/>
              <a:buChar char="•"/>
            </a:pPr>
            <a:r>
              <a:rPr lang="en-US" sz="2400" dirty="0">
                <a:latin typeface="Candara"/>
                <a:cs typeface="Candara"/>
              </a:rPr>
              <a:t>Jeopardy: 'Electron configuration’</a:t>
            </a:r>
            <a:br>
              <a:rPr lang="en-US" sz="2400" dirty="0">
                <a:latin typeface="Candara"/>
                <a:cs typeface="Candara"/>
              </a:rPr>
            </a:br>
            <a:r>
              <a:rPr lang="en-US" sz="2400" dirty="0">
                <a:latin typeface="Candara"/>
                <a:cs typeface="Candara"/>
                <a:hlinkClick r:id="rId5"/>
              </a:rPr>
              <a:t>https://jeopardylabs.com/play/electron-configuration2</a:t>
            </a:r>
            <a:r>
              <a:rPr lang="en-US" sz="2400" dirty="0">
                <a:latin typeface="Candara"/>
                <a:cs typeface="Candara"/>
              </a:rPr>
              <a:t>  </a:t>
            </a:r>
          </a:p>
        </p:txBody>
      </p:sp>
    </p:spTree>
    <p:extLst>
      <p:ext uri="{BB962C8B-B14F-4D97-AF65-F5344CB8AC3E}">
        <p14:creationId xmlns:p14="http://schemas.microsoft.com/office/powerpoint/2010/main" val="2360017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49523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3" y="-169"/>
            <a:ext cx="10977685" cy="646331"/>
          </a:xfrm>
          <a:prstGeom prst="rect">
            <a:avLst/>
          </a:prstGeom>
          <a:noFill/>
        </p:spPr>
        <p:txBody>
          <a:bodyPr wrap="none" rtlCol="0">
            <a:spAutoFit/>
          </a:bodyPr>
          <a:lstStyle/>
          <a:p>
            <a:pPr defTabSz="914400"/>
            <a:r>
              <a:rPr lang="en-US" sz="3600" b="1">
                <a:solidFill>
                  <a:schemeClr val="bg1"/>
                </a:solidFill>
                <a:latin typeface="Candara"/>
                <a:cs typeface="Candara"/>
              </a:rPr>
              <a:t>Atomic structure: what we know and when we knew it</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5241" y="-2506"/>
            <a:ext cx="697500" cy="697500"/>
          </a:xfrm>
          <a:prstGeom prst="rect">
            <a:avLst/>
          </a:prstGeom>
        </p:spPr>
      </p:pic>
      <p:pic>
        <p:nvPicPr>
          <p:cNvPr id="3" name="Picture 2">
            <a:extLst>
              <a:ext uri="{FF2B5EF4-FFF2-40B4-BE49-F238E27FC236}">
                <a16:creationId xmlns:a16="http://schemas.microsoft.com/office/drawing/2014/main" id="{1BCD0CB7-26C6-C643-A5A5-F3D7DD4A5DAB}"/>
              </a:ext>
            </a:extLst>
          </p:cNvPr>
          <p:cNvPicPr>
            <a:picLocks noChangeAspect="1"/>
          </p:cNvPicPr>
          <p:nvPr/>
        </p:nvPicPr>
        <p:blipFill>
          <a:blip r:embed="rId3"/>
          <a:stretch>
            <a:fillRect/>
          </a:stretch>
        </p:blipFill>
        <p:spPr>
          <a:xfrm>
            <a:off x="1395305" y="2376183"/>
            <a:ext cx="7663890" cy="3650069"/>
          </a:xfrm>
          <a:prstGeom prst="rect">
            <a:avLst/>
          </a:prstGeom>
        </p:spPr>
      </p:pic>
      <p:sp>
        <p:nvSpPr>
          <p:cNvPr id="6" name="TextBox 5">
            <a:extLst>
              <a:ext uri="{FF2B5EF4-FFF2-40B4-BE49-F238E27FC236}">
                <a16:creationId xmlns:a16="http://schemas.microsoft.com/office/drawing/2014/main" id="{B4C42ED2-A5DE-FE4F-AE26-B68F2C7505EA}"/>
              </a:ext>
            </a:extLst>
          </p:cNvPr>
          <p:cNvSpPr txBox="1"/>
          <p:nvPr/>
        </p:nvSpPr>
        <p:spPr>
          <a:xfrm>
            <a:off x="1733363" y="6026252"/>
            <a:ext cx="806631" cy="461665"/>
          </a:xfrm>
          <a:prstGeom prst="rect">
            <a:avLst/>
          </a:prstGeom>
          <a:noFill/>
        </p:spPr>
        <p:txBody>
          <a:bodyPr wrap="none" rtlCol="0">
            <a:spAutoFit/>
          </a:bodyPr>
          <a:lstStyle/>
          <a:p>
            <a:r>
              <a:rPr lang="en-US" sz="2400" b="1"/>
              <a:t>1808</a:t>
            </a:r>
          </a:p>
        </p:txBody>
      </p:sp>
      <p:sp>
        <p:nvSpPr>
          <p:cNvPr id="8" name="TextBox 7">
            <a:extLst>
              <a:ext uri="{FF2B5EF4-FFF2-40B4-BE49-F238E27FC236}">
                <a16:creationId xmlns:a16="http://schemas.microsoft.com/office/drawing/2014/main" id="{B6CFC0E6-FF41-544F-906A-24E51F53CD01}"/>
              </a:ext>
            </a:extLst>
          </p:cNvPr>
          <p:cNvSpPr txBox="1"/>
          <p:nvPr/>
        </p:nvSpPr>
        <p:spPr>
          <a:xfrm>
            <a:off x="3002181" y="6026251"/>
            <a:ext cx="806631" cy="461665"/>
          </a:xfrm>
          <a:prstGeom prst="rect">
            <a:avLst/>
          </a:prstGeom>
          <a:noFill/>
        </p:spPr>
        <p:txBody>
          <a:bodyPr wrap="none" rtlCol="0">
            <a:spAutoFit/>
          </a:bodyPr>
          <a:lstStyle/>
          <a:p>
            <a:r>
              <a:rPr lang="en-US" sz="2400" b="1"/>
              <a:t>1897</a:t>
            </a:r>
          </a:p>
        </p:txBody>
      </p:sp>
      <p:sp>
        <p:nvSpPr>
          <p:cNvPr id="10" name="TextBox 9">
            <a:extLst>
              <a:ext uri="{FF2B5EF4-FFF2-40B4-BE49-F238E27FC236}">
                <a16:creationId xmlns:a16="http://schemas.microsoft.com/office/drawing/2014/main" id="{33D4D585-D777-4842-AD91-4AF27E1B3076}"/>
              </a:ext>
            </a:extLst>
          </p:cNvPr>
          <p:cNvSpPr txBox="1"/>
          <p:nvPr/>
        </p:nvSpPr>
        <p:spPr>
          <a:xfrm>
            <a:off x="4270999" y="6026250"/>
            <a:ext cx="806631" cy="461665"/>
          </a:xfrm>
          <a:prstGeom prst="rect">
            <a:avLst/>
          </a:prstGeom>
          <a:noFill/>
        </p:spPr>
        <p:txBody>
          <a:bodyPr wrap="none" rtlCol="0">
            <a:spAutoFit/>
          </a:bodyPr>
          <a:lstStyle/>
          <a:p>
            <a:r>
              <a:rPr lang="en-US" sz="2400" b="1"/>
              <a:t>1911</a:t>
            </a:r>
          </a:p>
        </p:txBody>
      </p:sp>
      <p:sp>
        <p:nvSpPr>
          <p:cNvPr id="11" name="TextBox 10">
            <a:extLst>
              <a:ext uri="{FF2B5EF4-FFF2-40B4-BE49-F238E27FC236}">
                <a16:creationId xmlns:a16="http://schemas.microsoft.com/office/drawing/2014/main" id="{14EB5491-28AC-4D44-8AB6-857199336A13}"/>
              </a:ext>
            </a:extLst>
          </p:cNvPr>
          <p:cNvSpPr txBox="1"/>
          <p:nvPr/>
        </p:nvSpPr>
        <p:spPr>
          <a:xfrm>
            <a:off x="5539817" y="6026249"/>
            <a:ext cx="806631" cy="461665"/>
          </a:xfrm>
          <a:prstGeom prst="rect">
            <a:avLst/>
          </a:prstGeom>
          <a:noFill/>
        </p:spPr>
        <p:txBody>
          <a:bodyPr wrap="none" rtlCol="0">
            <a:spAutoFit/>
          </a:bodyPr>
          <a:lstStyle/>
          <a:p>
            <a:r>
              <a:rPr lang="en-US" sz="2400" b="1"/>
              <a:t>1913</a:t>
            </a:r>
          </a:p>
        </p:txBody>
      </p:sp>
      <p:sp>
        <p:nvSpPr>
          <p:cNvPr id="12" name="TextBox 11">
            <a:extLst>
              <a:ext uri="{FF2B5EF4-FFF2-40B4-BE49-F238E27FC236}">
                <a16:creationId xmlns:a16="http://schemas.microsoft.com/office/drawing/2014/main" id="{035E9F7B-E43F-E04F-9F0B-B2080D707863}"/>
              </a:ext>
            </a:extLst>
          </p:cNvPr>
          <p:cNvSpPr txBox="1"/>
          <p:nvPr/>
        </p:nvSpPr>
        <p:spPr>
          <a:xfrm>
            <a:off x="6808635" y="6026248"/>
            <a:ext cx="806631" cy="461665"/>
          </a:xfrm>
          <a:prstGeom prst="rect">
            <a:avLst/>
          </a:prstGeom>
          <a:noFill/>
        </p:spPr>
        <p:txBody>
          <a:bodyPr wrap="none" rtlCol="0">
            <a:spAutoFit/>
          </a:bodyPr>
          <a:lstStyle/>
          <a:p>
            <a:r>
              <a:rPr lang="en-US" sz="2400" b="1"/>
              <a:t>1932</a:t>
            </a:r>
          </a:p>
        </p:txBody>
      </p:sp>
      <p:sp>
        <p:nvSpPr>
          <p:cNvPr id="13" name="TextBox 12">
            <a:extLst>
              <a:ext uri="{FF2B5EF4-FFF2-40B4-BE49-F238E27FC236}">
                <a16:creationId xmlns:a16="http://schemas.microsoft.com/office/drawing/2014/main" id="{29D7E398-DAF6-B94D-B804-B6FF20E4A1C8}"/>
              </a:ext>
            </a:extLst>
          </p:cNvPr>
          <p:cNvSpPr txBox="1"/>
          <p:nvPr/>
        </p:nvSpPr>
        <p:spPr>
          <a:xfrm>
            <a:off x="239488" y="6026247"/>
            <a:ext cx="1056700" cy="461665"/>
          </a:xfrm>
          <a:prstGeom prst="rect">
            <a:avLst/>
          </a:prstGeom>
          <a:noFill/>
        </p:spPr>
        <p:txBody>
          <a:bodyPr wrap="none" rtlCol="0">
            <a:spAutoFit/>
          </a:bodyPr>
          <a:lstStyle/>
          <a:p>
            <a:r>
              <a:rPr lang="en-US" sz="2400" b="1"/>
              <a:t>400 BC</a:t>
            </a:r>
          </a:p>
        </p:txBody>
      </p:sp>
      <p:pic>
        <p:nvPicPr>
          <p:cNvPr id="14" name="Picture 13">
            <a:extLst>
              <a:ext uri="{FF2B5EF4-FFF2-40B4-BE49-F238E27FC236}">
                <a16:creationId xmlns:a16="http://schemas.microsoft.com/office/drawing/2014/main" id="{7CC9930C-D34B-5E41-B8F2-961743A89850}"/>
              </a:ext>
            </a:extLst>
          </p:cNvPr>
          <p:cNvPicPr>
            <a:picLocks noChangeAspect="1"/>
          </p:cNvPicPr>
          <p:nvPr/>
        </p:nvPicPr>
        <p:blipFill>
          <a:blip r:embed="rId4"/>
          <a:stretch>
            <a:fillRect/>
          </a:stretch>
        </p:blipFill>
        <p:spPr>
          <a:xfrm>
            <a:off x="106582" y="4206141"/>
            <a:ext cx="1189607" cy="1445571"/>
          </a:xfrm>
          <a:prstGeom prst="rect">
            <a:avLst/>
          </a:prstGeom>
        </p:spPr>
      </p:pic>
      <p:pic>
        <p:nvPicPr>
          <p:cNvPr id="2" name="Picture 1">
            <a:extLst>
              <a:ext uri="{FF2B5EF4-FFF2-40B4-BE49-F238E27FC236}">
                <a16:creationId xmlns:a16="http://schemas.microsoft.com/office/drawing/2014/main" id="{FB467FBC-9755-0F41-9AF1-F5E881000C6E}"/>
              </a:ext>
            </a:extLst>
          </p:cNvPr>
          <p:cNvPicPr>
            <a:picLocks noChangeAspect="1"/>
          </p:cNvPicPr>
          <p:nvPr/>
        </p:nvPicPr>
        <p:blipFill rotWithShape="1">
          <a:blip r:embed="rId5"/>
          <a:srcRect l="16958" t="27781" r="16103" b="30853"/>
          <a:stretch/>
        </p:blipFill>
        <p:spPr>
          <a:xfrm>
            <a:off x="9169197" y="2572719"/>
            <a:ext cx="2819816" cy="983697"/>
          </a:xfrm>
          <a:prstGeom prst="rect">
            <a:avLst/>
          </a:prstGeom>
        </p:spPr>
      </p:pic>
      <p:sp>
        <p:nvSpPr>
          <p:cNvPr id="16" name="TextBox 15">
            <a:extLst>
              <a:ext uri="{FF2B5EF4-FFF2-40B4-BE49-F238E27FC236}">
                <a16:creationId xmlns:a16="http://schemas.microsoft.com/office/drawing/2014/main" id="{68A9B660-ABE9-5641-B550-4FAC237E6EA9}"/>
              </a:ext>
            </a:extLst>
          </p:cNvPr>
          <p:cNvSpPr txBox="1"/>
          <p:nvPr/>
        </p:nvSpPr>
        <p:spPr>
          <a:xfrm>
            <a:off x="9966179" y="3526905"/>
            <a:ext cx="1661032" cy="461665"/>
          </a:xfrm>
          <a:prstGeom prst="rect">
            <a:avLst/>
          </a:prstGeom>
          <a:noFill/>
        </p:spPr>
        <p:txBody>
          <a:bodyPr wrap="none" rtlCol="0">
            <a:spAutoFit/>
          </a:bodyPr>
          <a:lstStyle/>
          <a:p>
            <a:r>
              <a:rPr lang="en-US" sz="2400" b="1"/>
              <a:t>1999  </a:t>
            </a:r>
            <a:r>
              <a:rPr lang="en-US" sz="2400" i="1"/>
              <a:t>(IBM)</a:t>
            </a:r>
          </a:p>
        </p:txBody>
      </p:sp>
      <p:pic>
        <p:nvPicPr>
          <p:cNvPr id="7" name="Picture 6">
            <a:extLst>
              <a:ext uri="{FF2B5EF4-FFF2-40B4-BE49-F238E27FC236}">
                <a16:creationId xmlns:a16="http://schemas.microsoft.com/office/drawing/2014/main" id="{CF7CBD5F-ED50-FE4C-BE48-384F266C4582}"/>
              </a:ext>
            </a:extLst>
          </p:cNvPr>
          <p:cNvPicPr>
            <a:picLocks noChangeAspect="1"/>
          </p:cNvPicPr>
          <p:nvPr/>
        </p:nvPicPr>
        <p:blipFill>
          <a:blip r:embed="rId6"/>
          <a:stretch>
            <a:fillRect/>
          </a:stretch>
        </p:blipFill>
        <p:spPr>
          <a:xfrm>
            <a:off x="9736379" y="4197908"/>
            <a:ext cx="1973858" cy="1973858"/>
          </a:xfrm>
          <a:prstGeom prst="rect">
            <a:avLst/>
          </a:prstGeom>
        </p:spPr>
      </p:pic>
      <p:sp>
        <p:nvSpPr>
          <p:cNvPr id="17" name="TextBox 16">
            <a:extLst>
              <a:ext uri="{FF2B5EF4-FFF2-40B4-BE49-F238E27FC236}">
                <a16:creationId xmlns:a16="http://schemas.microsoft.com/office/drawing/2014/main" id="{5054E2D7-9B25-2E41-9FE3-1CBB6380B41D}"/>
              </a:ext>
            </a:extLst>
          </p:cNvPr>
          <p:cNvSpPr txBox="1"/>
          <p:nvPr/>
        </p:nvSpPr>
        <p:spPr>
          <a:xfrm>
            <a:off x="9966179" y="6106582"/>
            <a:ext cx="1579278" cy="461665"/>
          </a:xfrm>
          <a:prstGeom prst="rect">
            <a:avLst/>
          </a:prstGeom>
          <a:noFill/>
        </p:spPr>
        <p:txBody>
          <a:bodyPr wrap="none" rtlCol="0">
            <a:spAutoFit/>
          </a:bodyPr>
          <a:lstStyle/>
          <a:p>
            <a:r>
              <a:rPr lang="en-US" sz="2400" b="1"/>
              <a:t>2013  </a:t>
            </a:r>
            <a:r>
              <a:rPr lang="en-US" sz="2400" i="1"/>
              <a:t>(EPS)</a:t>
            </a:r>
          </a:p>
        </p:txBody>
      </p:sp>
      <p:sp>
        <p:nvSpPr>
          <p:cNvPr id="18" name="TextBox 17">
            <a:extLst>
              <a:ext uri="{FF2B5EF4-FFF2-40B4-BE49-F238E27FC236}">
                <a16:creationId xmlns:a16="http://schemas.microsoft.com/office/drawing/2014/main" id="{593F62A8-049C-EF45-B079-5FD2D666093D}"/>
              </a:ext>
            </a:extLst>
          </p:cNvPr>
          <p:cNvSpPr txBox="1"/>
          <p:nvPr/>
        </p:nvSpPr>
        <p:spPr>
          <a:xfrm>
            <a:off x="54428" y="6532081"/>
            <a:ext cx="3828141" cy="307777"/>
          </a:xfrm>
          <a:prstGeom prst="rect">
            <a:avLst/>
          </a:prstGeom>
          <a:noFill/>
        </p:spPr>
        <p:txBody>
          <a:bodyPr wrap="square" rtlCol="0">
            <a:spAutoFit/>
          </a:bodyPr>
          <a:lstStyle/>
          <a:p>
            <a:r>
              <a:rPr lang="en-US" sz="1400">
                <a:latin typeface="Avenir Medium"/>
                <a:cs typeface="Avenir Medium"/>
              </a:rPr>
              <a:t>Chemistry OpenStax</a:t>
            </a:r>
          </a:p>
        </p:txBody>
      </p:sp>
      <p:sp>
        <p:nvSpPr>
          <p:cNvPr id="19" name="Rounded Rectangular Callout 18">
            <a:extLst>
              <a:ext uri="{FF2B5EF4-FFF2-40B4-BE49-F238E27FC236}">
                <a16:creationId xmlns:a16="http://schemas.microsoft.com/office/drawing/2014/main" id="{059DE3FC-74B6-6746-ADDC-890BDE311E49}"/>
              </a:ext>
            </a:extLst>
          </p:cNvPr>
          <p:cNvSpPr/>
          <p:nvPr/>
        </p:nvSpPr>
        <p:spPr>
          <a:xfrm>
            <a:off x="2030001" y="829022"/>
            <a:ext cx="5891126" cy="1319270"/>
          </a:xfrm>
          <a:prstGeom prst="wedgeRoundRectCallout">
            <a:avLst>
              <a:gd name="adj1" fmla="val -25892"/>
              <a:gd name="adj2" fmla="val 194946"/>
              <a:gd name="adj3" fmla="val 16667"/>
            </a:avLst>
          </a:prstGeom>
          <a:solidFill>
            <a:schemeClr val="bg1"/>
          </a:solidFill>
          <a:ln w="28575">
            <a:solidFill>
              <a:srgbClr val="0432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432FF"/>
                </a:solidFill>
                <a:latin typeface="Candara" panose="020E0502030303020204" pitchFamily="34" charset="0"/>
              </a:rPr>
              <a:t>J.J. Thomson: </a:t>
            </a:r>
            <a:r>
              <a:rPr lang="en-US" sz="2000" dirty="0">
                <a:solidFill>
                  <a:srgbClr val="0432FF"/>
                </a:solidFill>
                <a:latin typeface="Candara" panose="020E0502030303020204" pitchFamily="34" charset="0"/>
              </a:rPr>
              <a:t>‘The electron, I found the electron!’</a:t>
            </a:r>
          </a:p>
          <a:p>
            <a:endParaRPr lang="en-US" sz="2000" dirty="0">
              <a:solidFill>
                <a:srgbClr val="0432FF"/>
              </a:solidFill>
              <a:latin typeface="Candara" panose="020E0502030303020204" pitchFamily="34" charset="0"/>
            </a:endParaRPr>
          </a:p>
          <a:p>
            <a:r>
              <a:rPr lang="en-US" sz="2000" dirty="0">
                <a:solidFill>
                  <a:srgbClr val="0432FF"/>
                </a:solidFill>
                <a:latin typeface="Candara" panose="020E0502030303020204" pitchFamily="34" charset="0"/>
              </a:rPr>
              <a:t>‘…. But what does that mean?’</a:t>
            </a:r>
          </a:p>
        </p:txBody>
      </p:sp>
    </p:spTree>
    <p:extLst>
      <p:ext uri="{BB962C8B-B14F-4D97-AF65-F5344CB8AC3E}">
        <p14:creationId xmlns:p14="http://schemas.microsoft.com/office/powerpoint/2010/main" val="177401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6" y="0"/>
            <a:ext cx="11491253" cy="67528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5" y="-169"/>
            <a:ext cx="6232796" cy="646331"/>
          </a:xfrm>
          <a:prstGeom prst="rect">
            <a:avLst/>
          </a:prstGeom>
          <a:noFill/>
        </p:spPr>
        <p:txBody>
          <a:bodyPr wrap="none" rtlCol="0">
            <a:spAutoFit/>
          </a:bodyPr>
          <a:lstStyle/>
          <a:p>
            <a:pPr defTabSz="914400"/>
            <a:r>
              <a:rPr lang="en-US" sz="3600" b="1">
                <a:solidFill>
                  <a:prstClr val="white"/>
                </a:solidFill>
                <a:latin typeface="Candara"/>
                <a:cs typeface="Candara"/>
              </a:rPr>
              <a:t>Thomson discovered electrons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8" y="-2506"/>
            <a:ext cx="697500" cy="697500"/>
          </a:xfrm>
          <a:prstGeom prst="rect">
            <a:avLst/>
          </a:prstGeom>
        </p:spPr>
      </p:pic>
      <p:sp>
        <p:nvSpPr>
          <p:cNvPr id="10" name="TextBox 9"/>
          <p:cNvSpPr txBox="1"/>
          <p:nvPr/>
        </p:nvSpPr>
        <p:spPr>
          <a:xfrm>
            <a:off x="236037" y="715692"/>
            <a:ext cx="11104753" cy="830997"/>
          </a:xfrm>
          <a:prstGeom prst="rect">
            <a:avLst/>
          </a:prstGeom>
          <a:noFill/>
        </p:spPr>
        <p:txBody>
          <a:bodyPr wrap="square" rtlCol="0">
            <a:spAutoFit/>
          </a:bodyPr>
          <a:lstStyle/>
          <a:p>
            <a:r>
              <a:rPr lang="en-US" sz="2400">
                <a:latin typeface="Candara"/>
                <a:cs typeface="Candara"/>
              </a:rPr>
              <a:t>1897, JJ Thomson used a cathode ray tube to discover the first </a:t>
            </a:r>
            <a:r>
              <a:rPr lang="en-US" sz="2400" b="1">
                <a:latin typeface="Candara"/>
                <a:cs typeface="Candara"/>
              </a:rPr>
              <a:t>subatomic particle</a:t>
            </a:r>
            <a:r>
              <a:rPr lang="en-US" sz="2400">
                <a:latin typeface="Candara"/>
                <a:cs typeface="Candara"/>
              </a:rPr>
              <a:t>, the </a:t>
            </a:r>
            <a:r>
              <a:rPr lang="en-US" sz="2400" b="1">
                <a:latin typeface="Candara"/>
                <a:cs typeface="Candara"/>
              </a:rPr>
              <a:t>electron</a:t>
            </a:r>
            <a:r>
              <a:rPr lang="en-US" sz="2400">
                <a:latin typeface="Candara"/>
                <a:cs typeface="Candara"/>
              </a:rPr>
              <a:t>.</a:t>
            </a:r>
            <a:endParaRPr lang="en-US" sz="2400" i="1">
              <a:latin typeface="Candara"/>
              <a:cs typeface="Candara"/>
            </a:endParaRPr>
          </a:p>
        </p:txBody>
      </p:sp>
      <p:pic>
        <p:nvPicPr>
          <p:cNvPr id="2" name="Picture 1"/>
          <p:cNvPicPr>
            <a:picLocks noChangeAspect="1"/>
          </p:cNvPicPr>
          <p:nvPr/>
        </p:nvPicPr>
        <p:blipFill rotWithShape="1">
          <a:blip r:embed="rId3"/>
          <a:srcRect t="54582" b="4352"/>
          <a:stretch/>
        </p:blipFill>
        <p:spPr>
          <a:xfrm>
            <a:off x="1374421" y="4057436"/>
            <a:ext cx="9144000" cy="2628533"/>
          </a:xfrm>
          <a:prstGeom prst="rect">
            <a:avLst/>
          </a:prstGeom>
        </p:spPr>
      </p:pic>
      <p:sp>
        <p:nvSpPr>
          <p:cNvPr id="12" name="TextBox 11"/>
          <p:cNvSpPr txBox="1"/>
          <p:nvPr/>
        </p:nvSpPr>
        <p:spPr>
          <a:xfrm>
            <a:off x="61867" y="6532081"/>
            <a:ext cx="3828141" cy="307777"/>
          </a:xfrm>
          <a:prstGeom prst="rect">
            <a:avLst/>
          </a:prstGeom>
          <a:noFill/>
        </p:spPr>
        <p:txBody>
          <a:bodyPr wrap="square" rtlCol="0">
            <a:spAutoFit/>
          </a:bodyPr>
          <a:lstStyle/>
          <a:p>
            <a:r>
              <a:rPr lang="en-US" sz="1400">
                <a:latin typeface="Avenir Medium"/>
                <a:cs typeface="Avenir Medium"/>
              </a:rPr>
              <a:t>Chemistry OpenStax</a:t>
            </a:r>
          </a:p>
        </p:txBody>
      </p:sp>
      <p:sp>
        <p:nvSpPr>
          <p:cNvPr id="13" name="TextBox 12"/>
          <p:cNvSpPr txBox="1"/>
          <p:nvPr/>
        </p:nvSpPr>
        <p:spPr>
          <a:xfrm>
            <a:off x="317876" y="1620523"/>
            <a:ext cx="11257090" cy="2251065"/>
          </a:xfrm>
          <a:prstGeom prst="rect">
            <a:avLst/>
          </a:prstGeom>
          <a:noFill/>
        </p:spPr>
        <p:txBody>
          <a:bodyPr wrap="square" rtlCol="0">
            <a:spAutoFit/>
          </a:bodyPr>
          <a:lstStyle/>
          <a:p>
            <a:pPr marL="342900" indent="-342900">
              <a:lnSpc>
                <a:spcPct val="150000"/>
              </a:lnSpc>
              <a:buFont typeface="Arial"/>
              <a:buChar char="•"/>
            </a:pPr>
            <a:r>
              <a:rPr lang="en-US" sz="2400">
                <a:latin typeface="Candara"/>
                <a:cs typeface="Candara"/>
              </a:rPr>
              <a:t>Partially evacuated glass tube containing a cathode and anode.</a:t>
            </a:r>
          </a:p>
          <a:p>
            <a:pPr marL="342900" indent="-342900">
              <a:lnSpc>
                <a:spcPct val="150000"/>
              </a:lnSpc>
              <a:buFont typeface="Arial"/>
              <a:buChar char="•"/>
            </a:pPr>
            <a:r>
              <a:rPr lang="en-US" sz="2400">
                <a:latin typeface="Candara"/>
                <a:cs typeface="Candara"/>
              </a:rPr>
              <a:t>When electricity was applied, a </a:t>
            </a:r>
            <a:r>
              <a:rPr lang="en-US" sz="2400" b="1">
                <a:latin typeface="Candara"/>
                <a:cs typeface="Candara"/>
              </a:rPr>
              <a:t>cathode ray</a:t>
            </a:r>
            <a:r>
              <a:rPr lang="en-US" sz="2400">
                <a:latin typeface="Candara"/>
                <a:cs typeface="Candara"/>
              </a:rPr>
              <a:t> flowed from the cathode to the anode.</a:t>
            </a:r>
          </a:p>
          <a:p>
            <a:pPr marL="342900" indent="-342900">
              <a:lnSpc>
                <a:spcPct val="150000"/>
              </a:lnSpc>
              <a:buFont typeface="Arial"/>
              <a:buChar char="•"/>
            </a:pPr>
            <a:r>
              <a:rPr lang="en-US" sz="2400">
                <a:latin typeface="Candara"/>
                <a:cs typeface="Candara"/>
              </a:rPr>
              <a:t>Magnets deflected the beam, showing it was negatively charged.</a:t>
            </a:r>
          </a:p>
          <a:p>
            <a:pPr marL="342900" indent="-342900">
              <a:lnSpc>
                <a:spcPct val="150000"/>
              </a:lnSpc>
              <a:buFont typeface="Arial"/>
              <a:buChar char="•"/>
            </a:pPr>
            <a:r>
              <a:rPr lang="en-US" sz="2400">
                <a:latin typeface="Candara"/>
                <a:cs typeface="Candara"/>
              </a:rPr>
              <a:t>Calculations showed the particle was much lighter than an atom.</a:t>
            </a:r>
          </a:p>
        </p:txBody>
      </p:sp>
    </p:spTree>
    <p:extLst>
      <p:ext uri="{BB962C8B-B14F-4D97-AF65-F5344CB8AC3E}">
        <p14:creationId xmlns:p14="http://schemas.microsoft.com/office/powerpoint/2010/main" val="237555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6" y="0"/>
            <a:ext cx="11491255" cy="67814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5" y="-169"/>
            <a:ext cx="7481535" cy="646331"/>
          </a:xfrm>
          <a:prstGeom prst="rect">
            <a:avLst/>
          </a:prstGeom>
          <a:noFill/>
        </p:spPr>
        <p:txBody>
          <a:bodyPr wrap="none" rtlCol="0">
            <a:spAutoFit/>
          </a:bodyPr>
          <a:lstStyle/>
          <a:p>
            <a:pPr defTabSz="914400"/>
            <a:r>
              <a:rPr lang="en-US" sz="3600" b="1">
                <a:solidFill>
                  <a:prstClr val="white"/>
                </a:solidFill>
                <a:latin typeface="Candara"/>
                <a:cs typeface="Candara"/>
              </a:rPr>
              <a:t>Where are the electrons in the atom?</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40" y="-2506"/>
            <a:ext cx="697500" cy="697500"/>
          </a:xfrm>
          <a:prstGeom prst="rect">
            <a:avLst/>
          </a:prstGeom>
        </p:spPr>
      </p:pic>
      <p:sp>
        <p:nvSpPr>
          <p:cNvPr id="10" name="TextBox 9"/>
          <p:cNvSpPr txBox="1"/>
          <p:nvPr/>
        </p:nvSpPr>
        <p:spPr>
          <a:xfrm>
            <a:off x="224886" y="715692"/>
            <a:ext cx="11262653" cy="830997"/>
          </a:xfrm>
          <a:prstGeom prst="rect">
            <a:avLst/>
          </a:prstGeom>
          <a:noFill/>
        </p:spPr>
        <p:txBody>
          <a:bodyPr wrap="square" rtlCol="0">
            <a:spAutoFit/>
          </a:bodyPr>
          <a:lstStyle/>
          <a:p>
            <a:r>
              <a:rPr lang="en-US" sz="2400">
                <a:latin typeface="Candara"/>
                <a:cs typeface="Candara"/>
              </a:rPr>
              <a:t>Once Thomson had found electrons, everyone wanted to know where the were located in the atom. What was the atom’s structure?</a:t>
            </a:r>
            <a:endParaRPr lang="en-US" sz="2400" i="1">
              <a:latin typeface="Candara"/>
              <a:cs typeface="Candara"/>
            </a:endParaRPr>
          </a:p>
        </p:txBody>
      </p:sp>
      <p:sp>
        <p:nvSpPr>
          <p:cNvPr id="12" name="TextBox 11"/>
          <p:cNvSpPr txBox="1"/>
          <p:nvPr/>
        </p:nvSpPr>
        <p:spPr>
          <a:xfrm>
            <a:off x="50716" y="6532081"/>
            <a:ext cx="3828141" cy="307777"/>
          </a:xfrm>
          <a:prstGeom prst="rect">
            <a:avLst/>
          </a:prstGeom>
          <a:noFill/>
        </p:spPr>
        <p:txBody>
          <a:bodyPr wrap="square" rtlCol="0">
            <a:spAutoFit/>
          </a:bodyPr>
          <a:lstStyle/>
          <a:p>
            <a:r>
              <a:rPr lang="en-US" sz="1400">
                <a:latin typeface="Avenir Medium"/>
                <a:cs typeface="Avenir Medium"/>
              </a:rPr>
              <a:t>Chemistry OpenStax</a:t>
            </a:r>
          </a:p>
        </p:txBody>
      </p:sp>
      <p:sp>
        <p:nvSpPr>
          <p:cNvPr id="13" name="TextBox 12"/>
          <p:cNvSpPr txBox="1"/>
          <p:nvPr/>
        </p:nvSpPr>
        <p:spPr>
          <a:xfrm>
            <a:off x="224886" y="1699484"/>
            <a:ext cx="5410942" cy="1569660"/>
          </a:xfrm>
          <a:prstGeom prst="rect">
            <a:avLst/>
          </a:prstGeom>
          <a:noFill/>
        </p:spPr>
        <p:txBody>
          <a:bodyPr wrap="square" rtlCol="0">
            <a:spAutoFit/>
          </a:bodyPr>
          <a:lstStyle/>
          <a:p>
            <a:r>
              <a:rPr lang="en-US" sz="2400" b="1" dirty="0">
                <a:latin typeface="Candara"/>
                <a:cs typeface="Candara"/>
              </a:rPr>
              <a:t>Plum pudding model </a:t>
            </a:r>
            <a:r>
              <a:rPr lang="en-US" sz="2400" dirty="0">
                <a:latin typeface="Candara"/>
                <a:cs typeface="Candara"/>
              </a:rPr>
              <a:t>(Thomson)</a:t>
            </a:r>
          </a:p>
          <a:p>
            <a:r>
              <a:rPr lang="en-US" sz="2400" dirty="0">
                <a:latin typeface="Candara"/>
                <a:cs typeface="Candara"/>
              </a:rPr>
              <a:t>The atom is a positively charged mass, studded with randomly placed and negatively charged electrons.</a:t>
            </a:r>
          </a:p>
        </p:txBody>
      </p:sp>
      <p:pic>
        <p:nvPicPr>
          <p:cNvPr id="2" name="Picture 1"/>
          <p:cNvPicPr>
            <a:picLocks noChangeAspect="1"/>
          </p:cNvPicPr>
          <p:nvPr/>
        </p:nvPicPr>
        <p:blipFill rotWithShape="1">
          <a:blip r:embed="rId3"/>
          <a:srcRect b="8328"/>
          <a:stretch/>
        </p:blipFill>
        <p:spPr>
          <a:xfrm>
            <a:off x="1183149" y="3588857"/>
            <a:ext cx="10593384" cy="2943224"/>
          </a:xfrm>
          <a:prstGeom prst="rect">
            <a:avLst/>
          </a:prstGeom>
        </p:spPr>
      </p:pic>
      <p:cxnSp>
        <p:nvCxnSpPr>
          <p:cNvPr id="11" name="Straight Connector 10"/>
          <p:cNvCxnSpPr>
            <a:cxnSpLocks/>
          </p:cNvCxnSpPr>
          <p:nvPr/>
        </p:nvCxnSpPr>
        <p:spPr>
          <a:xfrm>
            <a:off x="5925889" y="1839951"/>
            <a:ext cx="0" cy="4932409"/>
          </a:xfrm>
          <a:prstGeom prst="line">
            <a:avLst/>
          </a:prstGeom>
          <a:ln w="5715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568921" y="1699484"/>
            <a:ext cx="5157329" cy="1569660"/>
          </a:xfrm>
          <a:prstGeom prst="rect">
            <a:avLst/>
          </a:prstGeom>
          <a:noFill/>
        </p:spPr>
        <p:txBody>
          <a:bodyPr wrap="square" rtlCol="0">
            <a:spAutoFit/>
          </a:bodyPr>
          <a:lstStyle/>
          <a:p>
            <a:r>
              <a:rPr lang="en-US" sz="2400" b="1">
                <a:latin typeface="Candara"/>
                <a:cs typeface="Candara"/>
              </a:rPr>
              <a:t>Saturn model </a:t>
            </a:r>
            <a:r>
              <a:rPr lang="en-US" sz="2400">
                <a:latin typeface="Candara"/>
                <a:cs typeface="Candara"/>
              </a:rPr>
              <a:t>(Nagaoka)</a:t>
            </a:r>
          </a:p>
          <a:p>
            <a:r>
              <a:rPr lang="en-US" sz="2400">
                <a:latin typeface="Candara"/>
                <a:cs typeface="Candara"/>
              </a:rPr>
              <a:t>The atom is a positively charged mass, orbited by negatively charged electrons.</a:t>
            </a:r>
          </a:p>
        </p:txBody>
      </p:sp>
    </p:spTree>
    <p:extLst>
      <p:ext uri="{BB962C8B-B14F-4D97-AF65-F5344CB8AC3E}">
        <p14:creationId xmlns:p14="http://schemas.microsoft.com/office/powerpoint/2010/main" val="171895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49523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3" y="-169"/>
            <a:ext cx="10977685" cy="646331"/>
          </a:xfrm>
          <a:prstGeom prst="rect">
            <a:avLst/>
          </a:prstGeom>
          <a:noFill/>
        </p:spPr>
        <p:txBody>
          <a:bodyPr wrap="none" rtlCol="0">
            <a:spAutoFit/>
          </a:bodyPr>
          <a:lstStyle/>
          <a:p>
            <a:pPr defTabSz="914400"/>
            <a:r>
              <a:rPr lang="en-US" sz="3600" b="1">
                <a:solidFill>
                  <a:schemeClr val="bg1"/>
                </a:solidFill>
                <a:latin typeface="Candara"/>
                <a:cs typeface="Candara"/>
              </a:rPr>
              <a:t>Atomic structure: what we know and when we knew it</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5241" y="-2506"/>
            <a:ext cx="697500" cy="697500"/>
          </a:xfrm>
          <a:prstGeom prst="rect">
            <a:avLst/>
          </a:prstGeom>
        </p:spPr>
      </p:pic>
      <p:pic>
        <p:nvPicPr>
          <p:cNvPr id="3" name="Picture 2">
            <a:extLst>
              <a:ext uri="{FF2B5EF4-FFF2-40B4-BE49-F238E27FC236}">
                <a16:creationId xmlns:a16="http://schemas.microsoft.com/office/drawing/2014/main" id="{1BCD0CB7-26C6-C643-A5A5-F3D7DD4A5DAB}"/>
              </a:ext>
            </a:extLst>
          </p:cNvPr>
          <p:cNvPicPr>
            <a:picLocks noChangeAspect="1"/>
          </p:cNvPicPr>
          <p:nvPr/>
        </p:nvPicPr>
        <p:blipFill>
          <a:blip r:embed="rId3"/>
          <a:stretch>
            <a:fillRect/>
          </a:stretch>
        </p:blipFill>
        <p:spPr>
          <a:xfrm>
            <a:off x="1395305" y="2376183"/>
            <a:ext cx="7663890" cy="3650069"/>
          </a:xfrm>
          <a:prstGeom prst="rect">
            <a:avLst/>
          </a:prstGeom>
        </p:spPr>
      </p:pic>
      <p:sp>
        <p:nvSpPr>
          <p:cNvPr id="6" name="TextBox 5">
            <a:extLst>
              <a:ext uri="{FF2B5EF4-FFF2-40B4-BE49-F238E27FC236}">
                <a16:creationId xmlns:a16="http://schemas.microsoft.com/office/drawing/2014/main" id="{B4C42ED2-A5DE-FE4F-AE26-B68F2C7505EA}"/>
              </a:ext>
            </a:extLst>
          </p:cNvPr>
          <p:cNvSpPr txBox="1"/>
          <p:nvPr/>
        </p:nvSpPr>
        <p:spPr>
          <a:xfrm>
            <a:off x="1733363" y="6026252"/>
            <a:ext cx="806631" cy="461665"/>
          </a:xfrm>
          <a:prstGeom prst="rect">
            <a:avLst/>
          </a:prstGeom>
          <a:noFill/>
        </p:spPr>
        <p:txBody>
          <a:bodyPr wrap="none" rtlCol="0">
            <a:spAutoFit/>
          </a:bodyPr>
          <a:lstStyle/>
          <a:p>
            <a:r>
              <a:rPr lang="en-US" sz="2400" b="1"/>
              <a:t>1808</a:t>
            </a:r>
          </a:p>
        </p:txBody>
      </p:sp>
      <p:sp>
        <p:nvSpPr>
          <p:cNvPr id="8" name="TextBox 7">
            <a:extLst>
              <a:ext uri="{FF2B5EF4-FFF2-40B4-BE49-F238E27FC236}">
                <a16:creationId xmlns:a16="http://schemas.microsoft.com/office/drawing/2014/main" id="{B6CFC0E6-FF41-544F-906A-24E51F53CD01}"/>
              </a:ext>
            </a:extLst>
          </p:cNvPr>
          <p:cNvSpPr txBox="1"/>
          <p:nvPr/>
        </p:nvSpPr>
        <p:spPr>
          <a:xfrm>
            <a:off x="3002181" y="6026251"/>
            <a:ext cx="806631" cy="461665"/>
          </a:xfrm>
          <a:prstGeom prst="rect">
            <a:avLst/>
          </a:prstGeom>
          <a:noFill/>
        </p:spPr>
        <p:txBody>
          <a:bodyPr wrap="none" rtlCol="0">
            <a:spAutoFit/>
          </a:bodyPr>
          <a:lstStyle/>
          <a:p>
            <a:r>
              <a:rPr lang="en-US" sz="2400" b="1"/>
              <a:t>1897</a:t>
            </a:r>
          </a:p>
        </p:txBody>
      </p:sp>
      <p:sp>
        <p:nvSpPr>
          <p:cNvPr id="10" name="TextBox 9">
            <a:extLst>
              <a:ext uri="{FF2B5EF4-FFF2-40B4-BE49-F238E27FC236}">
                <a16:creationId xmlns:a16="http://schemas.microsoft.com/office/drawing/2014/main" id="{33D4D585-D777-4842-AD91-4AF27E1B3076}"/>
              </a:ext>
            </a:extLst>
          </p:cNvPr>
          <p:cNvSpPr txBox="1"/>
          <p:nvPr/>
        </p:nvSpPr>
        <p:spPr>
          <a:xfrm>
            <a:off x="4270999" y="6026250"/>
            <a:ext cx="806631" cy="461665"/>
          </a:xfrm>
          <a:prstGeom prst="rect">
            <a:avLst/>
          </a:prstGeom>
          <a:noFill/>
        </p:spPr>
        <p:txBody>
          <a:bodyPr wrap="none" rtlCol="0">
            <a:spAutoFit/>
          </a:bodyPr>
          <a:lstStyle/>
          <a:p>
            <a:r>
              <a:rPr lang="en-US" sz="2400" b="1"/>
              <a:t>1911</a:t>
            </a:r>
          </a:p>
        </p:txBody>
      </p:sp>
      <p:sp>
        <p:nvSpPr>
          <p:cNvPr id="11" name="TextBox 10">
            <a:extLst>
              <a:ext uri="{FF2B5EF4-FFF2-40B4-BE49-F238E27FC236}">
                <a16:creationId xmlns:a16="http://schemas.microsoft.com/office/drawing/2014/main" id="{14EB5491-28AC-4D44-8AB6-857199336A13}"/>
              </a:ext>
            </a:extLst>
          </p:cNvPr>
          <p:cNvSpPr txBox="1"/>
          <p:nvPr/>
        </p:nvSpPr>
        <p:spPr>
          <a:xfrm>
            <a:off x="5539817" y="6026249"/>
            <a:ext cx="806631" cy="461665"/>
          </a:xfrm>
          <a:prstGeom prst="rect">
            <a:avLst/>
          </a:prstGeom>
          <a:noFill/>
        </p:spPr>
        <p:txBody>
          <a:bodyPr wrap="none" rtlCol="0">
            <a:spAutoFit/>
          </a:bodyPr>
          <a:lstStyle/>
          <a:p>
            <a:r>
              <a:rPr lang="en-US" sz="2400" b="1"/>
              <a:t>1913</a:t>
            </a:r>
          </a:p>
        </p:txBody>
      </p:sp>
      <p:sp>
        <p:nvSpPr>
          <p:cNvPr id="12" name="TextBox 11">
            <a:extLst>
              <a:ext uri="{FF2B5EF4-FFF2-40B4-BE49-F238E27FC236}">
                <a16:creationId xmlns:a16="http://schemas.microsoft.com/office/drawing/2014/main" id="{035E9F7B-E43F-E04F-9F0B-B2080D707863}"/>
              </a:ext>
            </a:extLst>
          </p:cNvPr>
          <p:cNvSpPr txBox="1"/>
          <p:nvPr/>
        </p:nvSpPr>
        <p:spPr>
          <a:xfrm>
            <a:off x="6808635" y="6026248"/>
            <a:ext cx="806631" cy="461665"/>
          </a:xfrm>
          <a:prstGeom prst="rect">
            <a:avLst/>
          </a:prstGeom>
          <a:noFill/>
        </p:spPr>
        <p:txBody>
          <a:bodyPr wrap="none" rtlCol="0">
            <a:spAutoFit/>
          </a:bodyPr>
          <a:lstStyle/>
          <a:p>
            <a:r>
              <a:rPr lang="en-US" sz="2400" b="1"/>
              <a:t>1932</a:t>
            </a:r>
          </a:p>
        </p:txBody>
      </p:sp>
      <p:sp>
        <p:nvSpPr>
          <p:cNvPr id="13" name="TextBox 12">
            <a:extLst>
              <a:ext uri="{FF2B5EF4-FFF2-40B4-BE49-F238E27FC236}">
                <a16:creationId xmlns:a16="http://schemas.microsoft.com/office/drawing/2014/main" id="{29D7E398-DAF6-B94D-B804-B6FF20E4A1C8}"/>
              </a:ext>
            </a:extLst>
          </p:cNvPr>
          <p:cNvSpPr txBox="1"/>
          <p:nvPr/>
        </p:nvSpPr>
        <p:spPr>
          <a:xfrm>
            <a:off x="239488" y="6026247"/>
            <a:ext cx="1056700" cy="461665"/>
          </a:xfrm>
          <a:prstGeom prst="rect">
            <a:avLst/>
          </a:prstGeom>
          <a:noFill/>
        </p:spPr>
        <p:txBody>
          <a:bodyPr wrap="none" rtlCol="0">
            <a:spAutoFit/>
          </a:bodyPr>
          <a:lstStyle/>
          <a:p>
            <a:r>
              <a:rPr lang="en-US" sz="2400" b="1"/>
              <a:t>400 BC</a:t>
            </a:r>
          </a:p>
        </p:txBody>
      </p:sp>
      <p:pic>
        <p:nvPicPr>
          <p:cNvPr id="14" name="Picture 13">
            <a:extLst>
              <a:ext uri="{FF2B5EF4-FFF2-40B4-BE49-F238E27FC236}">
                <a16:creationId xmlns:a16="http://schemas.microsoft.com/office/drawing/2014/main" id="{7CC9930C-D34B-5E41-B8F2-961743A89850}"/>
              </a:ext>
            </a:extLst>
          </p:cNvPr>
          <p:cNvPicPr>
            <a:picLocks noChangeAspect="1"/>
          </p:cNvPicPr>
          <p:nvPr/>
        </p:nvPicPr>
        <p:blipFill>
          <a:blip r:embed="rId4"/>
          <a:stretch>
            <a:fillRect/>
          </a:stretch>
        </p:blipFill>
        <p:spPr>
          <a:xfrm>
            <a:off x="106582" y="4206141"/>
            <a:ext cx="1189607" cy="1445571"/>
          </a:xfrm>
          <a:prstGeom prst="rect">
            <a:avLst/>
          </a:prstGeom>
        </p:spPr>
      </p:pic>
      <p:pic>
        <p:nvPicPr>
          <p:cNvPr id="2" name="Picture 1">
            <a:extLst>
              <a:ext uri="{FF2B5EF4-FFF2-40B4-BE49-F238E27FC236}">
                <a16:creationId xmlns:a16="http://schemas.microsoft.com/office/drawing/2014/main" id="{FB467FBC-9755-0F41-9AF1-F5E881000C6E}"/>
              </a:ext>
            </a:extLst>
          </p:cNvPr>
          <p:cNvPicPr>
            <a:picLocks noChangeAspect="1"/>
          </p:cNvPicPr>
          <p:nvPr/>
        </p:nvPicPr>
        <p:blipFill rotWithShape="1">
          <a:blip r:embed="rId5"/>
          <a:srcRect l="16958" t="27781" r="16103" b="30853"/>
          <a:stretch/>
        </p:blipFill>
        <p:spPr>
          <a:xfrm>
            <a:off x="9169197" y="2572719"/>
            <a:ext cx="2819816" cy="983697"/>
          </a:xfrm>
          <a:prstGeom prst="rect">
            <a:avLst/>
          </a:prstGeom>
        </p:spPr>
      </p:pic>
      <p:sp>
        <p:nvSpPr>
          <p:cNvPr id="16" name="TextBox 15">
            <a:extLst>
              <a:ext uri="{FF2B5EF4-FFF2-40B4-BE49-F238E27FC236}">
                <a16:creationId xmlns:a16="http://schemas.microsoft.com/office/drawing/2014/main" id="{68A9B660-ABE9-5641-B550-4FAC237E6EA9}"/>
              </a:ext>
            </a:extLst>
          </p:cNvPr>
          <p:cNvSpPr txBox="1"/>
          <p:nvPr/>
        </p:nvSpPr>
        <p:spPr>
          <a:xfrm>
            <a:off x="9966179" y="3526905"/>
            <a:ext cx="1661032" cy="461665"/>
          </a:xfrm>
          <a:prstGeom prst="rect">
            <a:avLst/>
          </a:prstGeom>
          <a:noFill/>
        </p:spPr>
        <p:txBody>
          <a:bodyPr wrap="none" rtlCol="0">
            <a:spAutoFit/>
          </a:bodyPr>
          <a:lstStyle/>
          <a:p>
            <a:r>
              <a:rPr lang="en-US" sz="2400" b="1"/>
              <a:t>1999  </a:t>
            </a:r>
            <a:r>
              <a:rPr lang="en-US" sz="2400" i="1"/>
              <a:t>(IBM)</a:t>
            </a:r>
          </a:p>
        </p:txBody>
      </p:sp>
      <p:pic>
        <p:nvPicPr>
          <p:cNvPr id="7" name="Picture 6">
            <a:extLst>
              <a:ext uri="{FF2B5EF4-FFF2-40B4-BE49-F238E27FC236}">
                <a16:creationId xmlns:a16="http://schemas.microsoft.com/office/drawing/2014/main" id="{CF7CBD5F-ED50-FE4C-BE48-384F266C4582}"/>
              </a:ext>
            </a:extLst>
          </p:cNvPr>
          <p:cNvPicPr>
            <a:picLocks noChangeAspect="1"/>
          </p:cNvPicPr>
          <p:nvPr/>
        </p:nvPicPr>
        <p:blipFill>
          <a:blip r:embed="rId6"/>
          <a:stretch>
            <a:fillRect/>
          </a:stretch>
        </p:blipFill>
        <p:spPr>
          <a:xfrm>
            <a:off x="9736379" y="4197908"/>
            <a:ext cx="1973858" cy="1973858"/>
          </a:xfrm>
          <a:prstGeom prst="rect">
            <a:avLst/>
          </a:prstGeom>
        </p:spPr>
      </p:pic>
      <p:sp>
        <p:nvSpPr>
          <p:cNvPr id="17" name="TextBox 16">
            <a:extLst>
              <a:ext uri="{FF2B5EF4-FFF2-40B4-BE49-F238E27FC236}">
                <a16:creationId xmlns:a16="http://schemas.microsoft.com/office/drawing/2014/main" id="{5054E2D7-9B25-2E41-9FE3-1CBB6380B41D}"/>
              </a:ext>
            </a:extLst>
          </p:cNvPr>
          <p:cNvSpPr txBox="1"/>
          <p:nvPr/>
        </p:nvSpPr>
        <p:spPr>
          <a:xfrm>
            <a:off x="9966179" y="6106582"/>
            <a:ext cx="1579278" cy="461665"/>
          </a:xfrm>
          <a:prstGeom prst="rect">
            <a:avLst/>
          </a:prstGeom>
          <a:noFill/>
        </p:spPr>
        <p:txBody>
          <a:bodyPr wrap="none" rtlCol="0">
            <a:spAutoFit/>
          </a:bodyPr>
          <a:lstStyle/>
          <a:p>
            <a:r>
              <a:rPr lang="en-US" sz="2400" b="1"/>
              <a:t>2013  </a:t>
            </a:r>
            <a:r>
              <a:rPr lang="en-US" sz="2400" i="1"/>
              <a:t>(EPS)</a:t>
            </a:r>
          </a:p>
        </p:txBody>
      </p:sp>
      <p:sp>
        <p:nvSpPr>
          <p:cNvPr id="18" name="TextBox 17">
            <a:extLst>
              <a:ext uri="{FF2B5EF4-FFF2-40B4-BE49-F238E27FC236}">
                <a16:creationId xmlns:a16="http://schemas.microsoft.com/office/drawing/2014/main" id="{593F62A8-049C-EF45-B079-5FD2D666093D}"/>
              </a:ext>
            </a:extLst>
          </p:cNvPr>
          <p:cNvSpPr txBox="1"/>
          <p:nvPr/>
        </p:nvSpPr>
        <p:spPr>
          <a:xfrm>
            <a:off x="54428" y="6532081"/>
            <a:ext cx="3828141" cy="307777"/>
          </a:xfrm>
          <a:prstGeom prst="rect">
            <a:avLst/>
          </a:prstGeom>
          <a:noFill/>
        </p:spPr>
        <p:txBody>
          <a:bodyPr wrap="square" rtlCol="0">
            <a:spAutoFit/>
          </a:bodyPr>
          <a:lstStyle/>
          <a:p>
            <a:r>
              <a:rPr lang="en-US" sz="1400">
                <a:latin typeface="Avenir Medium"/>
                <a:cs typeface="Avenir Medium"/>
              </a:rPr>
              <a:t>Chemistry OpenStax</a:t>
            </a:r>
          </a:p>
        </p:txBody>
      </p:sp>
      <p:sp>
        <p:nvSpPr>
          <p:cNvPr id="19" name="Rounded Rectangular Callout 18">
            <a:extLst>
              <a:ext uri="{FF2B5EF4-FFF2-40B4-BE49-F238E27FC236}">
                <a16:creationId xmlns:a16="http://schemas.microsoft.com/office/drawing/2014/main" id="{059DE3FC-74B6-6746-ADDC-890BDE311E49}"/>
              </a:ext>
            </a:extLst>
          </p:cNvPr>
          <p:cNvSpPr/>
          <p:nvPr/>
        </p:nvSpPr>
        <p:spPr>
          <a:xfrm>
            <a:off x="4784562" y="1080452"/>
            <a:ext cx="4048146" cy="901078"/>
          </a:xfrm>
          <a:prstGeom prst="wedgeRoundRectCallout">
            <a:avLst>
              <a:gd name="adj1" fmla="val -49024"/>
              <a:gd name="adj2" fmla="val 295202"/>
              <a:gd name="adj3" fmla="val 16667"/>
            </a:avLst>
          </a:prstGeom>
          <a:solidFill>
            <a:schemeClr val="bg1"/>
          </a:solidFill>
          <a:ln w="28575">
            <a:solidFill>
              <a:srgbClr val="0432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0432FF"/>
                </a:solidFill>
                <a:latin typeface="Candara" panose="020E0502030303020204" pitchFamily="34" charset="0"/>
              </a:rPr>
              <a:t>Ernest Rutherford: </a:t>
            </a:r>
            <a:br>
              <a:rPr lang="en-US" sz="2000" b="1">
                <a:solidFill>
                  <a:srgbClr val="0432FF"/>
                </a:solidFill>
                <a:latin typeface="Candara" panose="020E0502030303020204" pitchFamily="34" charset="0"/>
              </a:rPr>
            </a:br>
            <a:r>
              <a:rPr lang="en-US" sz="2000">
                <a:solidFill>
                  <a:srgbClr val="0432FF"/>
                </a:solidFill>
                <a:latin typeface="Candara" panose="020E0502030303020204" pitchFamily="34" charset="0"/>
              </a:rPr>
              <a:t>‘This is my chance at the big time!’</a:t>
            </a:r>
          </a:p>
        </p:txBody>
      </p:sp>
      <p:sp>
        <p:nvSpPr>
          <p:cNvPr id="20" name="Rounded Rectangular Callout 19">
            <a:extLst>
              <a:ext uri="{FF2B5EF4-FFF2-40B4-BE49-F238E27FC236}">
                <a16:creationId xmlns:a16="http://schemas.microsoft.com/office/drawing/2014/main" id="{7A5C5325-E941-264C-90FA-E84D07832C74}"/>
              </a:ext>
            </a:extLst>
          </p:cNvPr>
          <p:cNvSpPr/>
          <p:nvPr/>
        </p:nvSpPr>
        <p:spPr>
          <a:xfrm>
            <a:off x="490186" y="831748"/>
            <a:ext cx="4048145" cy="901078"/>
          </a:xfrm>
          <a:prstGeom prst="wedgeRoundRectCallout">
            <a:avLst>
              <a:gd name="adj1" fmla="val 22351"/>
              <a:gd name="adj2" fmla="val 318432"/>
              <a:gd name="adj3" fmla="val 16667"/>
            </a:avLst>
          </a:prstGeom>
          <a:solidFill>
            <a:schemeClr val="bg1"/>
          </a:solidFill>
          <a:ln w="28575">
            <a:solidFill>
              <a:srgbClr val="0432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0432FF"/>
                </a:solidFill>
                <a:latin typeface="Candara" panose="020E0502030303020204" pitchFamily="34" charset="0"/>
              </a:rPr>
              <a:t>J.J. Thomson: </a:t>
            </a:r>
            <a:br>
              <a:rPr lang="en-US" sz="2000" b="1">
                <a:solidFill>
                  <a:srgbClr val="0432FF"/>
                </a:solidFill>
                <a:latin typeface="Candara" panose="020E0502030303020204" pitchFamily="34" charset="0"/>
              </a:rPr>
            </a:br>
            <a:r>
              <a:rPr lang="en-US" sz="2000">
                <a:solidFill>
                  <a:srgbClr val="0432FF"/>
                </a:solidFill>
                <a:latin typeface="Candara" panose="020E0502030303020204" pitchFamily="34" charset="0"/>
              </a:rPr>
              <a:t>‘The atom is a tiny plum pudding!’</a:t>
            </a:r>
          </a:p>
        </p:txBody>
      </p:sp>
    </p:spTree>
    <p:extLst>
      <p:ext uri="{BB962C8B-B14F-4D97-AF65-F5344CB8AC3E}">
        <p14:creationId xmlns:p14="http://schemas.microsoft.com/office/powerpoint/2010/main" val="192339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6" y="0"/>
            <a:ext cx="11491249"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6" y="-169"/>
            <a:ext cx="10062370" cy="646331"/>
          </a:xfrm>
          <a:prstGeom prst="rect">
            <a:avLst/>
          </a:prstGeom>
          <a:noFill/>
        </p:spPr>
        <p:txBody>
          <a:bodyPr wrap="none" rtlCol="0">
            <a:spAutoFit/>
          </a:bodyPr>
          <a:lstStyle/>
          <a:p>
            <a:pPr defTabSz="914400"/>
            <a:r>
              <a:rPr lang="en-US" sz="3600" b="1">
                <a:solidFill>
                  <a:prstClr val="white"/>
                </a:solidFill>
                <a:latin typeface="Candara"/>
                <a:cs typeface="Candara"/>
              </a:rPr>
              <a:t>Rutherford’s elegant experiment gave the answer</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4" y="-2506"/>
            <a:ext cx="697500" cy="697500"/>
          </a:xfrm>
          <a:prstGeom prst="rect">
            <a:avLst/>
          </a:prstGeom>
        </p:spPr>
      </p:pic>
      <p:sp>
        <p:nvSpPr>
          <p:cNvPr id="10" name="TextBox 9"/>
          <p:cNvSpPr txBox="1"/>
          <p:nvPr/>
        </p:nvSpPr>
        <p:spPr>
          <a:xfrm>
            <a:off x="224886" y="715692"/>
            <a:ext cx="11262647" cy="830997"/>
          </a:xfrm>
          <a:prstGeom prst="rect">
            <a:avLst/>
          </a:prstGeom>
          <a:noFill/>
        </p:spPr>
        <p:txBody>
          <a:bodyPr wrap="square" rtlCol="0">
            <a:spAutoFit/>
          </a:bodyPr>
          <a:lstStyle/>
          <a:p>
            <a:r>
              <a:rPr lang="en-US" sz="2400">
                <a:latin typeface="Candara"/>
                <a:cs typeface="Candara"/>
              </a:rPr>
              <a:t>1911, Ernest Rutherford’s gold foil experiment supported Nagaoka’s hypothesis and refined it into the</a:t>
            </a:r>
            <a:r>
              <a:rPr lang="en-US" sz="2400">
                <a:latin typeface="Candara"/>
                <a:cs typeface="Candara"/>
                <a:sym typeface="Wingdings"/>
              </a:rPr>
              <a:t> </a:t>
            </a:r>
            <a:r>
              <a:rPr lang="en-US" sz="2400" b="1">
                <a:latin typeface="Candara"/>
                <a:cs typeface="Candara"/>
                <a:sym typeface="Wingdings"/>
              </a:rPr>
              <a:t>‘nuclear’ model of the atom</a:t>
            </a:r>
            <a:r>
              <a:rPr lang="en-US" sz="2400">
                <a:latin typeface="Candara"/>
                <a:cs typeface="Candara"/>
                <a:sym typeface="Wingdings"/>
              </a:rPr>
              <a:t>.</a:t>
            </a:r>
            <a:endParaRPr lang="en-US" sz="2400" i="1">
              <a:latin typeface="Candara"/>
              <a:cs typeface="Candara"/>
            </a:endParaRPr>
          </a:p>
        </p:txBody>
      </p:sp>
      <p:pic>
        <p:nvPicPr>
          <p:cNvPr id="3" name="Picture 2"/>
          <p:cNvPicPr>
            <a:picLocks noChangeAspect="1"/>
          </p:cNvPicPr>
          <p:nvPr/>
        </p:nvPicPr>
        <p:blipFill>
          <a:blip r:embed="rId3"/>
          <a:stretch>
            <a:fillRect/>
          </a:stretch>
        </p:blipFill>
        <p:spPr>
          <a:xfrm>
            <a:off x="1955403" y="3130760"/>
            <a:ext cx="8500724" cy="3727240"/>
          </a:xfrm>
          <a:prstGeom prst="rect">
            <a:avLst/>
          </a:prstGeom>
        </p:spPr>
      </p:pic>
      <p:sp>
        <p:nvSpPr>
          <p:cNvPr id="12" name="TextBox 11"/>
          <p:cNvSpPr txBox="1"/>
          <p:nvPr/>
        </p:nvSpPr>
        <p:spPr>
          <a:xfrm>
            <a:off x="50716" y="6532081"/>
            <a:ext cx="3828141" cy="307777"/>
          </a:xfrm>
          <a:prstGeom prst="rect">
            <a:avLst/>
          </a:prstGeom>
          <a:noFill/>
        </p:spPr>
        <p:txBody>
          <a:bodyPr wrap="square" rtlCol="0">
            <a:spAutoFit/>
          </a:bodyPr>
          <a:lstStyle/>
          <a:p>
            <a:r>
              <a:rPr lang="en-US" sz="1400">
                <a:latin typeface="Avenir Medium"/>
                <a:cs typeface="Avenir Medium"/>
              </a:rPr>
              <a:t>Chemistry OpenStax</a:t>
            </a:r>
          </a:p>
        </p:txBody>
      </p:sp>
      <p:sp>
        <p:nvSpPr>
          <p:cNvPr id="15" name="TextBox 14"/>
          <p:cNvSpPr txBox="1"/>
          <p:nvPr/>
        </p:nvSpPr>
        <p:spPr>
          <a:xfrm>
            <a:off x="306725" y="1531315"/>
            <a:ext cx="11491248" cy="1569660"/>
          </a:xfrm>
          <a:prstGeom prst="rect">
            <a:avLst/>
          </a:prstGeom>
          <a:noFill/>
        </p:spPr>
        <p:txBody>
          <a:bodyPr wrap="square" rtlCol="0">
            <a:spAutoFit/>
          </a:bodyPr>
          <a:lstStyle/>
          <a:p>
            <a:pPr marL="342900" indent="-342900">
              <a:buFont typeface="Arial"/>
              <a:buChar char="•"/>
            </a:pPr>
            <a:r>
              <a:rPr lang="en-US" sz="2400">
                <a:latin typeface="Candara"/>
                <a:cs typeface="Candara"/>
              </a:rPr>
              <a:t>Heavy alpha particles were aimed at gold foil 1 to 2 atoms thick.</a:t>
            </a:r>
          </a:p>
          <a:p>
            <a:pPr marL="342900" indent="-342900">
              <a:buFont typeface="Arial"/>
              <a:buChar char="•"/>
            </a:pPr>
            <a:r>
              <a:rPr lang="en-US" sz="2400">
                <a:latin typeface="Candara"/>
                <a:cs typeface="Candara"/>
              </a:rPr>
              <a:t>Most particles passed through without deflection, showing that most of the atom held light electrons.</a:t>
            </a:r>
          </a:p>
          <a:p>
            <a:pPr marL="342900" indent="-342900">
              <a:buFont typeface="Arial"/>
              <a:buChar char="•"/>
            </a:pPr>
            <a:r>
              <a:rPr lang="en-US" sz="2400">
                <a:latin typeface="Candara"/>
                <a:cs typeface="Candara"/>
              </a:rPr>
              <a:t>All pf the atom’s dense material is in a </a:t>
            </a:r>
            <a:r>
              <a:rPr lang="en-US" sz="2400" b="1">
                <a:latin typeface="Candara"/>
                <a:cs typeface="Candara"/>
              </a:rPr>
              <a:t>tiny central nucleus.</a:t>
            </a:r>
          </a:p>
        </p:txBody>
      </p:sp>
    </p:spTree>
    <p:extLst>
      <p:ext uri="{BB962C8B-B14F-4D97-AF65-F5344CB8AC3E}">
        <p14:creationId xmlns:p14="http://schemas.microsoft.com/office/powerpoint/2010/main" val="365284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8" y="-11151"/>
            <a:ext cx="1148009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3" y="10982"/>
            <a:ext cx="3838536" cy="646331"/>
          </a:xfrm>
          <a:prstGeom prst="rect">
            <a:avLst/>
          </a:prstGeom>
          <a:noFill/>
        </p:spPr>
        <p:txBody>
          <a:bodyPr wrap="none" rtlCol="0">
            <a:spAutoFit/>
          </a:bodyPr>
          <a:lstStyle/>
          <a:p>
            <a:pPr defTabSz="914400"/>
            <a:r>
              <a:rPr lang="en-US" sz="3600" b="1">
                <a:solidFill>
                  <a:prstClr val="white"/>
                </a:solidFill>
                <a:latin typeface="Candara"/>
                <a:cs typeface="Candara"/>
              </a:rPr>
              <a:t>The nuclear model</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76382" y="-2506"/>
            <a:ext cx="697500" cy="697500"/>
          </a:xfrm>
          <a:prstGeom prst="rect">
            <a:avLst/>
          </a:prstGeom>
        </p:spPr>
      </p:pic>
      <p:pic>
        <p:nvPicPr>
          <p:cNvPr id="2" name="Picture 1"/>
          <p:cNvPicPr>
            <a:picLocks noChangeAspect="1"/>
          </p:cNvPicPr>
          <p:nvPr/>
        </p:nvPicPr>
        <p:blipFill>
          <a:blip r:embed="rId3"/>
          <a:stretch>
            <a:fillRect/>
          </a:stretch>
        </p:blipFill>
        <p:spPr>
          <a:xfrm>
            <a:off x="1524000" y="1557840"/>
            <a:ext cx="9144000" cy="5352757"/>
          </a:xfrm>
          <a:prstGeom prst="rect">
            <a:avLst/>
          </a:prstGeom>
        </p:spPr>
      </p:pic>
      <p:sp>
        <p:nvSpPr>
          <p:cNvPr id="12" name="TextBox 11"/>
          <p:cNvSpPr txBox="1"/>
          <p:nvPr/>
        </p:nvSpPr>
        <p:spPr>
          <a:xfrm>
            <a:off x="50714" y="6543232"/>
            <a:ext cx="3828141" cy="307777"/>
          </a:xfrm>
          <a:prstGeom prst="rect">
            <a:avLst/>
          </a:prstGeom>
          <a:noFill/>
        </p:spPr>
        <p:txBody>
          <a:bodyPr wrap="square" rtlCol="0">
            <a:spAutoFit/>
          </a:bodyPr>
          <a:lstStyle/>
          <a:p>
            <a:r>
              <a:rPr lang="en-US" sz="1400">
                <a:latin typeface="Avenir Medium"/>
                <a:cs typeface="Avenir Medium"/>
              </a:rPr>
              <a:t>Chemistry OpenStax</a:t>
            </a:r>
          </a:p>
        </p:txBody>
      </p:sp>
      <p:sp>
        <p:nvSpPr>
          <p:cNvPr id="10" name="TextBox 9"/>
          <p:cNvSpPr txBox="1"/>
          <p:nvPr/>
        </p:nvSpPr>
        <p:spPr>
          <a:xfrm>
            <a:off x="224884" y="771447"/>
            <a:ext cx="11480099" cy="461665"/>
          </a:xfrm>
          <a:prstGeom prst="rect">
            <a:avLst/>
          </a:prstGeom>
          <a:noFill/>
        </p:spPr>
        <p:txBody>
          <a:bodyPr wrap="square" rtlCol="0">
            <a:spAutoFit/>
          </a:bodyPr>
          <a:lstStyle/>
          <a:p>
            <a:r>
              <a:rPr lang="en-US" sz="2400">
                <a:latin typeface="Candara"/>
                <a:cs typeface="Candara"/>
              </a:rPr>
              <a:t>The few deflected particles have hit the tiny but incredibly dense nucleus.</a:t>
            </a:r>
          </a:p>
        </p:txBody>
      </p:sp>
    </p:spTree>
    <p:extLst>
      <p:ext uri="{BB962C8B-B14F-4D97-AF65-F5344CB8AC3E}">
        <p14:creationId xmlns:p14="http://schemas.microsoft.com/office/powerpoint/2010/main" val="2495706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7" y="0"/>
            <a:ext cx="11491254" cy="69333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4" y="-169"/>
            <a:ext cx="8265404" cy="646331"/>
          </a:xfrm>
          <a:prstGeom prst="rect">
            <a:avLst/>
          </a:prstGeom>
          <a:noFill/>
        </p:spPr>
        <p:txBody>
          <a:bodyPr wrap="none" rtlCol="0">
            <a:spAutoFit/>
          </a:bodyPr>
          <a:lstStyle/>
          <a:p>
            <a:pPr defTabSz="914400"/>
            <a:r>
              <a:rPr lang="en-US" sz="3600" b="1">
                <a:solidFill>
                  <a:prstClr val="white"/>
                </a:solidFill>
                <a:latin typeface="Candara"/>
                <a:cs typeface="Candara"/>
              </a:rPr>
              <a:t>Picturing the nuclear model of the atom</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7" y="-2506"/>
            <a:ext cx="697500" cy="697500"/>
          </a:xfrm>
          <a:prstGeom prst="rect">
            <a:avLst/>
          </a:prstGeom>
        </p:spPr>
      </p:pic>
      <p:sp>
        <p:nvSpPr>
          <p:cNvPr id="15" name="TextBox 14"/>
          <p:cNvSpPr txBox="1"/>
          <p:nvPr/>
        </p:nvSpPr>
        <p:spPr>
          <a:xfrm>
            <a:off x="310375" y="742686"/>
            <a:ext cx="11364951" cy="830997"/>
          </a:xfrm>
          <a:prstGeom prst="rect">
            <a:avLst/>
          </a:prstGeom>
          <a:noFill/>
        </p:spPr>
        <p:txBody>
          <a:bodyPr wrap="square" rtlCol="0">
            <a:spAutoFit/>
          </a:bodyPr>
          <a:lstStyle/>
          <a:p>
            <a:r>
              <a:rPr lang="en-US" sz="2400">
                <a:latin typeface="Candara"/>
                <a:cs typeface="Candara"/>
              </a:rPr>
              <a:t>Most of the volume of the atom is occupied by electrons and is called the </a:t>
            </a:r>
            <a:br>
              <a:rPr lang="en-US" sz="2400">
                <a:latin typeface="Candara"/>
                <a:cs typeface="Candara"/>
              </a:rPr>
            </a:br>
            <a:r>
              <a:rPr lang="en-US" sz="2400" b="1">
                <a:latin typeface="Candara"/>
                <a:cs typeface="Candara"/>
              </a:rPr>
              <a:t>electron cloud</a:t>
            </a:r>
            <a:r>
              <a:rPr lang="en-US" sz="2400">
                <a:latin typeface="Candara"/>
                <a:cs typeface="Candara"/>
              </a:rPr>
              <a:t>. </a:t>
            </a:r>
          </a:p>
        </p:txBody>
      </p:sp>
      <p:sp>
        <p:nvSpPr>
          <p:cNvPr id="12" name="TextBox 11"/>
          <p:cNvSpPr txBox="1"/>
          <p:nvPr/>
        </p:nvSpPr>
        <p:spPr>
          <a:xfrm>
            <a:off x="50714" y="6532081"/>
            <a:ext cx="3828141" cy="307777"/>
          </a:xfrm>
          <a:prstGeom prst="rect">
            <a:avLst/>
          </a:prstGeom>
          <a:noFill/>
        </p:spPr>
        <p:txBody>
          <a:bodyPr wrap="square" rtlCol="0">
            <a:spAutoFit/>
          </a:bodyPr>
          <a:lstStyle/>
          <a:p>
            <a:r>
              <a:rPr lang="en-US" sz="1400">
                <a:latin typeface="Avenir Medium"/>
                <a:cs typeface="Avenir Medium"/>
              </a:rPr>
              <a:t>Chemistry OpenStax</a:t>
            </a:r>
          </a:p>
        </p:txBody>
      </p:sp>
      <p:sp>
        <p:nvSpPr>
          <p:cNvPr id="11" name="TextBox 10"/>
          <p:cNvSpPr txBox="1"/>
          <p:nvPr/>
        </p:nvSpPr>
        <p:spPr>
          <a:xfrm>
            <a:off x="306723" y="1623035"/>
            <a:ext cx="11180814" cy="830997"/>
          </a:xfrm>
          <a:prstGeom prst="rect">
            <a:avLst/>
          </a:prstGeom>
          <a:noFill/>
        </p:spPr>
        <p:txBody>
          <a:bodyPr wrap="square" rtlCol="0">
            <a:spAutoFit/>
          </a:bodyPr>
          <a:lstStyle/>
          <a:p>
            <a:r>
              <a:rPr lang="en-US" sz="2400">
                <a:latin typeface="Candara"/>
                <a:cs typeface="Candara"/>
              </a:rPr>
              <a:t>The tiny and dense </a:t>
            </a:r>
            <a:r>
              <a:rPr lang="en-US" sz="2400" b="1">
                <a:latin typeface="Candara"/>
                <a:cs typeface="Candara"/>
              </a:rPr>
              <a:t>nucleus</a:t>
            </a:r>
            <a:r>
              <a:rPr lang="en-US" sz="2400">
                <a:latin typeface="Candara"/>
                <a:cs typeface="Candara"/>
              </a:rPr>
              <a:t> is located in the center of the atom and holds all of the heavy particles: </a:t>
            </a:r>
            <a:r>
              <a:rPr lang="en-US" sz="2400" b="1">
                <a:latin typeface="Candara"/>
                <a:cs typeface="Candara"/>
              </a:rPr>
              <a:t>protons</a:t>
            </a:r>
            <a:r>
              <a:rPr lang="en-US" sz="2400">
                <a:latin typeface="Candara"/>
                <a:cs typeface="Candara"/>
              </a:rPr>
              <a:t> &amp; </a:t>
            </a:r>
            <a:r>
              <a:rPr lang="en-US" sz="2400" b="1">
                <a:latin typeface="Candara"/>
                <a:cs typeface="Candara"/>
              </a:rPr>
              <a:t>neutrons</a:t>
            </a:r>
            <a:r>
              <a:rPr lang="en-US" sz="2400">
                <a:latin typeface="Candara"/>
                <a:cs typeface="Candara"/>
              </a:rPr>
              <a:t>.</a:t>
            </a:r>
          </a:p>
        </p:txBody>
      </p:sp>
      <p:pic>
        <p:nvPicPr>
          <p:cNvPr id="2" name="Picture 1"/>
          <p:cNvPicPr>
            <a:picLocks noChangeAspect="1"/>
          </p:cNvPicPr>
          <p:nvPr/>
        </p:nvPicPr>
        <p:blipFill>
          <a:blip r:embed="rId3"/>
          <a:stretch>
            <a:fillRect/>
          </a:stretch>
        </p:blipFill>
        <p:spPr>
          <a:xfrm>
            <a:off x="850279" y="3267395"/>
            <a:ext cx="10285141" cy="3164658"/>
          </a:xfrm>
          <a:prstGeom prst="rect">
            <a:avLst/>
          </a:prstGeom>
        </p:spPr>
      </p:pic>
      <p:sp>
        <p:nvSpPr>
          <p:cNvPr id="13" name="TextBox 12"/>
          <p:cNvSpPr txBox="1"/>
          <p:nvPr/>
        </p:nvSpPr>
        <p:spPr>
          <a:xfrm>
            <a:off x="306722" y="2545863"/>
            <a:ext cx="10889101" cy="461665"/>
          </a:xfrm>
          <a:prstGeom prst="rect">
            <a:avLst/>
          </a:prstGeom>
          <a:noFill/>
        </p:spPr>
        <p:txBody>
          <a:bodyPr wrap="square" rtlCol="0">
            <a:spAutoFit/>
          </a:bodyPr>
          <a:lstStyle/>
          <a:p>
            <a:r>
              <a:rPr lang="en-US" sz="2400" i="1">
                <a:latin typeface="Candara"/>
                <a:cs typeface="Candara"/>
              </a:rPr>
              <a:t>If an atom is the size of a superdome stadium, the nucleus is the size of a blueberry.</a:t>
            </a:r>
          </a:p>
        </p:txBody>
      </p:sp>
      <p:sp>
        <p:nvSpPr>
          <p:cNvPr id="14" name="TextBox 13"/>
          <p:cNvSpPr txBox="1"/>
          <p:nvPr/>
        </p:nvSpPr>
        <p:spPr>
          <a:xfrm>
            <a:off x="4051883" y="6332025"/>
            <a:ext cx="5954410" cy="400110"/>
          </a:xfrm>
          <a:prstGeom prst="rect">
            <a:avLst/>
          </a:prstGeom>
          <a:noFill/>
        </p:spPr>
        <p:txBody>
          <a:bodyPr wrap="square" rtlCol="0">
            <a:spAutoFit/>
          </a:bodyPr>
          <a:lstStyle/>
          <a:p>
            <a:r>
              <a:rPr lang="en-US" sz="2000" i="1">
                <a:latin typeface="Candara"/>
                <a:cs typeface="Candara"/>
              </a:rPr>
              <a:t>The angstrom (</a:t>
            </a:r>
            <a:r>
              <a:rPr lang="en-US" sz="2000" i="1" err="1">
                <a:latin typeface="Candara"/>
                <a:cs typeface="Candara"/>
              </a:rPr>
              <a:t>Å</a:t>
            </a:r>
            <a:r>
              <a:rPr lang="en-US" sz="2000" i="1">
                <a:latin typeface="Candara"/>
                <a:cs typeface="Candara"/>
              </a:rPr>
              <a:t>; 1 E-10 m) is used to measure atoms.</a:t>
            </a:r>
          </a:p>
        </p:txBody>
      </p:sp>
      <p:cxnSp>
        <p:nvCxnSpPr>
          <p:cNvPr id="6" name="Straight Arrow Connector 5"/>
          <p:cNvCxnSpPr/>
          <p:nvPr/>
        </p:nvCxnSpPr>
        <p:spPr>
          <a:xfrm flipH="1" flipV="1">
            <a:off x="2649563" y="6422741"/>
            <a:ext cx="1438607" cy="20005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D72D4BD0-383F-C847-97CE-52F8785CC189}"/>
              </a:ext>
            </a:extLst>
          </p:cNvPr>
          <p:cNvSpPr/>
          <p:nvPr/>
        </p:nvSpPr>
        <p:spPr>
          <a:xfrm>
            <a:off x="50714" y="2454032"/>
            <a:ext cx="10894790" cy="6986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9A6EAD8-070A-1D45-98EB-7A2677C7070C}"/>
              </a:ext>
            </a:extLst>
          </p:cNvPr>
          <p:cNvSpPr/>
          <p:nvPr/>
        </p:nvSpPr>
        <p:spPr>
          <a:xfrm>
            <a:off x="4718698" y="3383733"/>
            <a:ext cx="6416722" cy="27575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87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3"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49523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3" y="-169"/>
            <a:ext cx="10977685" cy="646331"/>
          </a:xfrm>
          <a:prstGeom prst="rect">
            <a:avLst/>
          </a:prstGeom>
          <a:noFill/>
        </p:spPr>
        <p:txBody>
          <a:bodyPr wrap="none" rtlCol="0">
            <a:spAutoFit/>
          </a:bodyPr>
          <a:lstStyle/>
          <a:p>
            <a:pPr defTabSz="914400"/>
            <a:r>
              <a:rPr lang="en-US" sz="3600" b="1">
                <a:solidFill>
                  <a:schemeClr val="bg1"/>
                </a:solidFill>
                <a:latin typeface="Candara"/>
                <a:cs typeface="Candara"/>
              </a:rPr>
              <a:t>Atomic structure: what we know and when we knew it</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5241" y="-2506"/>
            <a:ext cx="697500" cy="697500"/>
          </a:xfrm>
          <a:prstGeom prst="rect">
            <a:avLst/>
          </a:prstGeom>
        </p:spPr>
      </p:pic>
      <p:pic>
        <p:nvPicPr>
          <p:cNvPr id="3" name="Picture 2">
            <a:extLst>
              <a:ext uri="{FF2B5EF4-FFF2-40B4-BE49-F238E27FC236}">
                <a16:creationId xmlns:a16="http://schemas.microsoft.com/office/drawing/2014/main" id="{1BCD0CB7-26C6-C643-A5A5-F3D7DD4A5DAB}"/>
              </a:ext>
            </a:extLst>
          </p:cNvPr>
          <p:cNvPicPr>
            <a:picLocks noChangeAspect="1"/>
          </p:cNvPicPr>
          <p:nvPr/>
        </p:nvPicPr>
        <p:blipFill>
          <a:blip r:embed="rId3"/>
          <a:stretch>
            <a:fillRect/>
          </a:stretch>
        </p:blipFill>
        <p:spPr>
          <a:xfrm>
            <a:off x="1395305" y="2376183"/>
            <a:ext cx="7663890" cy="3650069"/>
          </a:xfrm>
          <a:prstGeom prst="rect">
            <a:avLst/>
          </a:prstGeom>
        </p:spPr>
      </p:pic>
      <p:sp>
        <p:nvSpPr>
          <p:cNvPr id="6" name="TextBox 5">
            <a:extLst>
              <a:ext uri="{FF2B5EF4-FFF2-40B4-BE49-F238E27FC236}">
                <a16:creationId xmlns:a16="http://schemas.microsoft.com/office/drawing/2014/main" id="{B4C42ED2-A5DE-FE4F-AE26-B68F2C7505EA}"/>
              </a:ext>
            </a:extLst>
          </p:cNvPr>
          <p:cNvSpPr txBox="1"/>
          <p:nvPr/>
        </p:nvSpPr>
        <p:spPr>
          <a:xfrm>
            <a:off x="1733363" y="6026252"/>
            <a:ext cx="806631" cy="461665"/>
          </a:xfrm>
          <a:prstGeom prst="rect">
            <a:avLst/>
          </a:prstGeom>
          <a:noFill/>
        </p:spPr>
        <p:txBody>
          <a:bodyPr wrap="none" rtlCol="0">
            <a:spAutoFit/>
          </a:bodyPr>
          <a:lstStyle/>
          <a:p>
            <a:r>
              <a:rPr lang="en-US" sz="2400" b="1"/>
              <a:t>1808</a:t>
            </a:r>
          </a:p>
        </p:txBody>
      </p:sp>
      <p:sp>
        <p:nvSpPr>
          <p:cNvPr id="8" name="TextBox 7">
            <a:extLst>
              <a:ext uri="{FF2B5EF4-FFF2-40B4-BE49-F238E27FC236}">
                <a16:creationId xmlns:a16="http://schemas.microsoft.com/office/drawing/2014/main" id="{B6CFC0E6-FF41-544F-906A-24E51F53CD01}"/>
              </a:ext>
            </a:extLst>
          </p:cNvPr>
          <p:cNvSpPr txBox="1"/>
          <p:nvPr/>
        </p:nvSpPr>
        <p:spPr>
          <a:xfrm>
            <a:off x="3002181" y="6026251"/>
            <a:ext cx="806631" cy="461665"/>
          </a:xfrm>
          <a:prstGeom prst="rect">
            <a:avLst/>
          </a:prstGeom>
          <a:noFill/>
        </p:spPr>
        <p:txBody>
          <a:bodyPr wrap="none" rtlCol="0">
            <a:spAutoFit/>
          </a:bodyPr>
          <a:lstStyle/>
          <a:p>
            <a:r>
              <a:rPr lang="en-US" sz="2400" b="1"/>
              <a:t>1897</a:t>
            </a:r>
          </a:p>
        </p:txBody>
      </p:sp>
      <p:sp>
        <p:nvSpPr>
          <p:cNvPr id="10" name="TextBox 9">
            <a:extLst>
              <a:ext uri="{FF2B5EF4-FFF2-40B4-BE49-F238E27FC236}">
                <a16:creationId xmlns:a16="http://schemas.microsoft.com/office/drawing/2014/main" id="{33D4D585-D777-4842-AD91-4AF27E1B3076}"/>
              </a:ext>
            </a:extLst>
          </p:cNvPr>
          <p:cNvSpPr txBox="1"/>
          <p:nvPr/>
        </p:nvSpPr>
        <p:spPr>
          <a:xfrm>
            <a:off x="4270999" y="6026250"/>
            <a:ext cx="806631" cy="461665"/>
          </a:xfrm>
          <a:prstGeom prst="rect">
            <a:avLst/>
          </a:prstGeom>
          <a:noFill/>
        </p:spPr>
        <p:txBody>
          <a:bodyPr wrap="none" rtlCol="0">
            <a:spAutoFit/>
          </a:bodyPr>
          <a:lstStyle/>
          <a:p>
            <a:r>
              <a:rPr lang="en-US" sz="2400" b="1"/>
              <a:t>1911</a:t>
            </a:r>
          </a:p>
        </p:txBody>
      </p:sp>
      <p:sp>
        <p:nvSpPr>
          <p:cNvPr id="11" name="TextBox 10">
            <a:extLst>
              <a:ext uri="{FF2B5EF4-FFF2-40B4-BE49-F238E27FC236}">
                <a16:creationId xmlns:a16="http://schemas.microsoft.com/office/drawing/2014/main" id="{14EB5491-28AC-4D44-8AB6-857199336A13}"/>
              </a:ext>
            </a:extLst>
          </p:cNvPr>
          <p:cNvSpPr txBox="1"/>
          <p:nvPr/>
        </p:nvSpPr>
        <p:spPr>
          <a:xfrm>
            <a:off x="5539817" y="6026249"/>
            <a:ext cx="806631" cy="461665"/>
          </a:xfrm>
          <a:prstGeom prst="rect">
            <a:avLst/>
          </a:prstGeom>
          <a:noFill/>
        </p:spPr>
        <p:txBody>
          <a:bodyPr wrap="none" rtlCol="0">
            <a:spAutoFit/>
          </a:bodyPr>
          <a:lstStyle/>
          <a:p>
            <a:r>
              <a:rPr lang="en-US" sz="2400" b="1"/>
              <a:t>1913</a:t>
            </a:r>
          </a:p>
        </p:txBody>
      </p:sp>
      <p:sp>
        <p:nvSpPr>
          <p:cNvPr id="12" name="TextBox 11">
            <a:extLst>
              <a:ext uri="{FF2B5EF4-FFF2-40B4-BE49-F238E27FC236}">
                <a16:creationId xmlns:a16="http://schemas.microsoft.com/office/drawing/2014/main" id="{035E9F7B-E43F-E04F-9F0B-B2080D707863}"/>
              </a:ext>
            </a:extLst>
          </p:cNvPr>
          <p:cNvSpPr txBox="1"/>
          <p:nvPr/>
        </p:nvSpPr>
        <p:spPr>
          <a:xfrm>
            <a:off x="6808635" y="6026248"/>
            <a:ext cx="806631" cy="461665"/>
          </a:xfrm>
          <a:prstGeom prst="rect">
            <a:avLst/>
          </a:prstGeom>
          <a:noFill/>
        </p:spPr>
        <p:txBody>
          <a:bodyPr wrap="none" rtlCol="0">
            <a:spAutoFit/>
          </a:bodyPr>
          <a:lstStyle/>
          <a:p>
            <a:r>
              <a:rPr lang="en-US" sz="2400" b="1"/>
              <a:t>1932</a:t>
            </a:r>
          </a:p>
        </p:txBody>
      </p:sp>
      <p:sp>
        <p:nvSpPr>
          <p:cNvPr id="13" name="TextBox 12">
            <a:extLst>
              <a:ext uri="{FF2B5EF4-FFF2-40B4-BE49-F238E27FC236}">
                <a16:creationId xmlns:a16="http://schemas.microsoft.com/office/drawing/2014/main" id="{29D7E398-DAF6-B94D-B804-B6FF20E4A1C8}"/>
              </a:ext>
            </a:extLst>
          </p:cNvPr>
          <p:cNvSpPr txBox="1"/>
          <p:nvPr/>
        </p:nvSpPr>
        <p:spPr>
          <a:xfrm>
            <a:off x="239488" y="6026247"/>
            <a:ext cx="1056700" cy="461665"/>
          </a:xfrm>
          <a:prstGeom prst="rect">
            <a:avLst/>
          </a:prstGeom>
          <a:noFill/>
        </p:spPr>
        <p:txBody>
          <a:bodyPr wrap="none" rtlCol="0">
            <a:spAutoFit/>
          </a:bodyPr>
          <a:lstStyle/>
          <a:p>
            <a:r>
              <a:rPr lang="en-US" sz="2400" b="1"/>
              <a:t>400 BC</a:t>
            </a:r>
          </a:p>
        </p:txBody>
      </p:sp>
      <p:pic>
        <p:nvPicPr>
          <p:cNvPr id="14" name="Picture 13">
            <a:extLst>
              <a:ext uri="{FF2B5EF4-FFF2-40B4-BE49-F238E27FC236}">
                <a16:creationId xmlns:a16="http://schemas.microsoft.com/office/drawing/2014/main" id="{7CC9930C-D34B-5E41-B8F2-961743A89850}"/>
              </a:ext>
            </a:extLst>
          </p:cNvPr>
          <p:cNvPicPr>
            <a:picLocks noChangeAspect="1"/>
          </p:cNvPicPr>
          <p:nvPr/>
        </p:nvPicPr>
        <p:blipFill>
          <a:blip r:embed="rId4"/>
          <a:stretch>
            <a:fillRect/>
          </a:stretch>
        </p:blipFill>
        <p:spPr>
          <a:xfrm>
            <a:off x="106582" y="4206141"/>
            <a:ext cx="1189607" cy="1445571"/>
          </a:xfrm>
          <a:prstGeom prst="rect">
            <a:avLst/>
          </a:prstGeom>
        </p:spPr>
      </p:pic>
      <p:pic>
        <p:nvPicPr>
          <p:cNvPr id="2" name="Picture 1">
            <a:extLst>
              <a:ext uri="{FF2B5EF4-FFF2-40B4-BE49-F238E27FC236}">
                <a16:creationId xmlns:a16="http://schemas.microsoft.com/office/drawing/2014/main" id="{FB467FBC-9755-0F41-9AF1-F5E881000C6E}"/>
              </a:ext>
            </a:extLst>
          </p:cNvPr>
          <p:cNvPicPr>
            <a:picLocks noChangeAspect="1"/>
          </p:cNvPicPr>
          <p:nvPr/>
        </p:nvPicPr>
        <p:blipFill rotWithShape="1">
          <a:blip r:embed="rId5"/>
          <a:srcRect l="16958" t="27781" r="16103" b="30853"/>
          <a:stretch/>
        </p:blipFill>
        <p:spPr>
          <a:xfrm>
            <a:off x="9169197" y="2572719"/>
            <a:ext cx="2819816" cy="983697"/>
          </a:xfrm>
          <a:prstGeom prst="rect">
            <a:avLst/>
          </a:prstGeom>
        </p:spPr>
      </p:pic>
      <p:sp>
        <p:nvSpPr>
          <p:cNvPr id="16" name="TextBox 15">
            <a:extLst>
              <a:ext uri="{FF2B5EF4-FFF2-40B4-BE49-F238E27FC236}">
                <a16:creationId xmlns:a16="http://schemas.microsoft.com/office/drawing/2014/main" id="{68A9B660-ABE9-5641-B550-4FAC237E6EA9}"/>
              </a:ext>
            </a:extLst>
          </p:cNvPr>
          <p:cNvSpPr txBox="1"/>
          <p:nvPr/>
        </p:nvSpPr>
        <p:spPr>
          <a:xfrm>
            <a:off x="9966179" y="3526905"/>
            <a:ext cx="1661032" cy="461665"/>
          </a:xfrm>
          <a:prstGeom prst="rect">
            <a:avLst/>
          </a:prstGeom>
          <a:noFill/>
        </p:spPr>
        <p:txBody>
          <a:bodyPr wrap="none" rtlCol="0">
            <a:spAutoFit/>
          </a:bodyPr>
          <a:lstStyle/>
          <a:p>
            <a:r>
              <a:rPr lang="en-US" sz="2400" b="1"/>
              <a:t>1999  </a:t>
            </a:r>
            <a:r>
              <a:rPr lang="en-US" sz="2400" i="1"/>
              <a:t>(IBM)</a:t>
            </a:r>
          </a:p>
        </p:txBody>
      </p:sp>
      <p:pic>
        <p:nvPicPr>
          <p:cNvPr id="7" name="Picture 6">
            <a:extLst>
              <a:ext uri="{FF2B5EF4-FFF2-40B4-BE49-F238E27FC236}">
                <a16:creationId xmlns:a16="http://schemas.microsoft.com/office/drawing/2014/main" id="{CF7CBD5F-ED50-FE4C-BE48-384F266C4582}"/>
              </a:ext>
            </a:extLst>
          </p:cNvPr>
          <p:cNvPicPr>
            <a:picLocks noChangeAspect="1"/>
          </p:cNvPicPr>
          <p:nvPr/>
        </p:nvPicPr>
        <p:blipFill>
          <a:blip r:embed="rId6"/>
          <a:stretch>
            <a:fillRect/>
          </a:stretch>
        </p:blipFill>
        <p:spPr>
          <a:xfrm>
            <a:off x="9736379" y="4197908"/>
            <a:ext cx="1973858" cy="1973858"/>
          </a:xfrm>
          <a:prstGeom prst="rect">
            <a:avLst/>
          </a:prstGeom>
        </p:spPr>
      </p:pic>
      <p:sp>
        <p:nvSpPr>
          <p:cNvPr id="17" name="TextBox 16">
            <a:extLst>
              <a:ext uri="{FF2B5EF4-FFF2-40B4-BE49-F238E27FC236}">
                <a16:creationId xmlns:a16="http://schemas.microsoft.com/office/drawing/2014/main" id="{5054E2D7-9B25-2E41-9FE3-1CBB6380B41D}"/>
              </a:ext>
            </a:extLst>
          </p:cNvPr>
          <p:cNvSpPr txBox="1"/>
          <p:nvPr/>
        </p:nvSpPr>
        <p:spPr>
          <a:xfrm>
            <a:off x="9966179" y="6106582"/>
            <a:ext cx="1579278" cy="461665"/>
          </a:xfrm>
          <a:prstGeom prst="rect">
            <a:avLst/>
          </a:prstGeom>
          <a:noFill/>
        </p:spPr>
        <p:txBody>
          <a:bodyPr wrap="none" rtlCol="0">
            <a:spAutoFit/>
          </a:bodyPr>
          <a:lstStyle/>
          <a:p>
            <a:r>
              <a:rPr lang="en-US" sz="2400" b="1"/>
              <a:t>2013  </a:t>
            </a:r>
            <a:r>
              <a:rPr lang="en-US" sz="2400" i="1"/>
              <a:t>(EPS)</a:t>
            </a:r>
          </a:p>
        </p:txBody>
      </p:sp>
      <p:sp>
        <p:nvSpPr>
          <p:cNvPr id="18" name="TextBox 17">
            <a:extLst>
              <a:ext uri="{FF2B5EF4-FFF2-40B4-BE49-F238E27FC236}">
                <a16:creationId xmlns:a16="http://schemas.microsoft.com/office/drawing/2014/main" id="{593F62A8-049C-EF45-B079-5FD2D666093D}"/>
              </a:ext>
            </a:extLst>
          </p:cNvPr>
          <p:cNvSpPr txBox="1"/>
          <p:nvPr/>
        </p:nvSpPr>
        <p:spPr>
          <a:xfrm>
            <a:off x="54428" y="6532081"/>
            <a:ext cx="3828141" cy="307777"/>
          </a:xfrm>
          <a:prstGeom prst="rect">
            <a:avLst/>
          </a:prstGeom>
          <a:noFill/>
        </p:spPr>
        <p:txBody>
          <a:bodyPr wrap="square" rtlCol="0">
            <a:spAutoFit/>
          </a:bodyPr>
          <a:lstStyle/>
          <a:p>
            <a:r>
              <a:rPr lang="en-US" sz="1400">
                <a:latin typeface="Avenir Medium"/>
                <a:cs typeface="Avenir Medium"/>
              </a:rPr>
              <a:t>Chemistry OpenStax</a:t>
            </a:r>
          </a:p>
        </p:txBody>
      </p:sp>
      <p:sp>
        <p:nvSpPr>
          <p:cNvPr id="19" name="Rounded Rectangular Callout 18">
            <a:extLst>
              <a:ext uri="{FF2B5EF4-FFF2-40B4-BE49-F238E27FC236}">
                <a16:creationId xmlns:a16="http://schemas.microsoft.com/office/drawing/2014/main" id="{059DE3FC-74B6-6746-ADDC-890BDE311E49}"/>
              </a:ext>
            </a:extLst>
          </p:cNvPr>
          <p:cNvSpPr/>
          <p:nvPr/>
        </p:nvSpPr>
        <p:spPr>
          <a:xfrm>
            <a:off x="1733363" y="969276"/>
            <a:ext cx="3819611" cy="901078"/>
          </a:xfrm>
          <a:prstGeom prst="wedgeRoundRectCallout">
            <a:avLst>
              <a:gd name="adj1" fmla="val 24237"/>
              <a:gd name="adj2" fmla="val 302538"/>
              <a:gd name="adj3" fmla="val 16667"/>
            </a:avLst>
          </a:prstGeom>
          <a:solidFill>
            <a:schemeClr val="bg1"/>
          </a:solidFill>
          <a:ln w="28575">
            <a:solidFill>
              <a:srgbClr val="0432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rgbClr val="0432FF"/>
                </a:solidFill>
                <a:latin typeface="Candara" panose="020E0502030303020204" pitchFamily="34" charset="0"/>
              </a:rPr>
              <a:t>Ernest Rutherford: </a:t>
            </a:r>
            <a:br>
              <a:rPr lang="en-US" sz="2000" b="1">
                <a:solidFill>
                  <a:srgbClr val="0432FF"/>
                </a:solidFill>
                <a:latin typeface="Candara" panose="020E0502030303020204" pitchFamily="34" charset="0"/>
              </a:rPr>
            </a:br>
            <a:r>
              <a:rPr lang="en-US" sz="2000">
                <a:solidFill>
                  <a:srgbClr val="0432FF"/>
                </a:solidFill>
                <a:latin typeface="Candara" panose="020E0502030303020204" pitchFamily="34" charset="0"/>
              </a:rPr>
              <a:t>‘My nuclear model is the bomb!’</a:t>
            </a:r>
          </a:p>
        </p:txBody>
      </p:sp>
    </p:spTree>
    <p:extLst>
      <p:ext uri="{BB962C8B-B14F-4D97-AF65-F5344CB8AC3E}">
        <p14:creationId xmlns:p14="http://schemas.microsoft.com/office/powerpoint/2010/main" val="341168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29" y="0"/>
            <a:ext cx="11518449"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3" y="-169"/>
            <a:ext cx="2621230" cy="646331"/>
          </a:xfrm>
          <a:prstGeom prst="rect">
            <a:avLst/>
          </a:prstGeom>
          <a:noFill/>
        </p:spPr>
        <p:txBody>
          <a:bodyPr wrap="none" rtlCol="0">
            <a:spAutoFit/>
          </a:bodyPr>
          <a:lstStyle/>
          <a:p>
            <a:pPr defTabSz="914400"/>
            <a:r>
              <a:rPr lang="en-US" sz="3600" b="1">
                <a:solidFill>
                  <a:prstClr val="white"/>
                </a:solidFill>
                <a:latin typeface="Candara"/>
                <a:cs typeface="Candara"/>
              </a:rPr>
              <a:t>3.1: Can you?</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6121" y="-2506"/>
            <a:ext cx="697500" cy="697500"/>
          </a:xfrm>
          <a:prstGeom prst="rect">
            <a:avLst/>
          </a:prstGeom>
        </p:spPr>
      </p:pic>
      <p:sp>
        <p:nvSpPr>
          <p:cNvPr id="10" name="TextBox 9"/>
          <p:cNvSpPr txBox="1"/>
          <p:nvPr/>
        </p:nvSpPr>
        <p:spPr>
          <a:xfrm>
            <a:off x="228603" y="913578"/>
            <a:ext cx="11295157" cy="461665"/>
          </a:xfrm>
          <a:prstGeom prst="rect">
            <a:avLst/>
          </a:prstGeom>
          <a:noFill/>
        </p:spPr>
        <p:txBody>
          <a:bodyPr wrap="square" rtlCol="0">
            <a:spAutoFit/>
          </a:bodyPr>
          <a:lstStyle/>
          <a:p>
            <a:r>
              <a:rPr lang="en-US" sz="2400">
                <a:latin typeface="Candara"/>
                <a:cs typeface="Candara"/>
              </a:rPr>
              <a:t>(1) Visualize the rearrangement of atoms during a chemical reaction? </a:t>
            </a:r>
            <a:endParaRPr lang="en-US" sz="2400" i="1">
              <a:latin typeface="Candara"/>
              <a:cs typeface="Candara"/>
            </a:endParaRPr>
          </a:p>
        </p:txBody>
      </p:sp>
      <p:sp>
        <p:nvSpPr>
          <p:cNvPr id="13" name="TextBox 12"/>
          <p:cNvSpPr txBox="1"/>
          <p:nvPr/>
        </p:nvSpPr>
        <p:spPr>
          <a:xfrm>
            <a:off x="228603" y="2788282"/>
            <a:ext cx="11295157" cy="461665"/>
          </a:xfrm>
          <a:prstGeom prst="rect">
            <a:avLst/>
          </a:prstGeom>
          <a:noFill/>
        </p:spPr>
        <p:txBody>
          <a:bodyPr wrap="square" rtlCol="0">
            <a:spAutoFit/>
          </a:bodyPr>
          <a:lstStyle/>
          <a:p>
            <a:r>
              <a:rPr lang="en-US" sz="2400">
                <a:latin typeface="Candara"/>
                <a:cs typeface="Candara"/>
              </a:rPr>
              <a:t>(4) Explain the law of multiple proportions and give an example?</a:t>
            </a:r>
            <a:endParaRPr lang="en-US" sz="2400" i="1">
              <a:latin typeface="Candara"/>
              <a:cs typeface="Candara"/>
            </a:endParaRPr>
          </a:p>
        </p:txBody>
      </p:sp>
      <p:sp>
        <p:nvSpPr>
          <p:cNvPr id="15" name="TextBox 14"/>
          <p:cNvSpPr txBox="1"/>
          <p:nvPr/>
        </p:nvSpPr>
        <p:spPr>
          <a:xfrm>
            <a:off x="210963" y="2130591"/>
            <a:ext cx="11610923" cy="461665"/>
          </a:xfrm>
          <a:prstGeom prst="rect">
            <a:avLst/>
          </a:prstGeom>
          <a:noFill/>
        </p:spPr>
        <p:txBody>
          <a:bodyPr wrap="square" rtlCol="0">
            <a:spAutoFit/>
          </a:bodyPr>
          <a:lstStyle/>
          <a:p>
            <a:r>
              <a:rPr lang="en-US" sz="2400">
                <a:latin typeface="Candara"/>
                <a:cs typeface="Candara"/>
              </a:rPr>
              <a:t>(3) State the law of definite proportions describe how it relates to molecular formulas?</a:t>
            </a:r>
            <a:endParaRPr lang="en-US" sz="2400" i="1">
              <a:latin typeface="Candara"/>
              <a:cs typeface="Candara"/>
            </a:endParaRPr>
          </a:p>
        </p:txBody>
      </p:sp>
      <p:sp>
        <p:nvSpPr>
          <p:cNvPr id="8" name="TextBox 7">
            <a:extLst>
              <a:ext uri="{FF2B5EF4-FFF2-40B4-BE49-F238E27FC236}">
                <a16:creationId xmlns:a16="http://schemas.microsoft.com/office/drawing/2014/main" id="{38175B96-2120-2540-8CE5-9BA6C178B3AC}"/>
              </a:ext>
            </a:extLst>
          </p:cNvPr>
          <p:cNvSpPr txBox="1"/>
          <p:nvPr/>
        </p:nvSpPr>
        <p:spPr>
          <a:xfrm>
            <a:off x="228602" y="1485615"/>
            <a:ext cx="11295157" cy="461665"/>
          </a:xfrm>
          <a:prstGeom prst="rect">
            <a:avLst/>
          </a:prstGeom>
          <a:noFill/>
        </p:spPr>
        <p:txBody>
          <a:bodyPr wrap="square" rtlCol="0">
            <a:spAutoFit/>
          </a:bodyPr>
          <a:lstStyle/>
          <a:p>
            <a:r>
              <a:rPr lang="en-US" sz="2400">
                <a:latin typeface="Candara"/>
                <a:cs typeface="Candara"/>
              </a:rPr>
              <a:t>(2) Understand how chemical reactions obey the law of conservation of mass? </a:t>
            </a:r>
            <a:endParaRPr lang="en-US" sz="2400" i="1">
              <a:latin typeface="Candara"/>
              <a:cs typeface="Candara"/>
            </a:endParaRPr>
          </a:p>
        </p:txBody>
      </p:sp>
      <p:sp>
        <p:nvSpPr>
          <p:cNvPr id="11" name="TextBox 10">
            <a:extLst>
              <a:ext uri="{FF2B5EF4-FFF2-40B4-BE49-F238E27FC236}">
                <a16:creationId xmlns:a16="http://schemas.microsoft.com/office/drawing/2014/main" id="{6D059F4F-4E4E-2942-AEB0-CF7B0368CC09}"/>
              </a:ext>
            </a:extLst>
          </p:cNvPr>
          <p:cNvSpPr txBox="1"/>
          <p:nvPr/>
        </p:nvSpPr>
        <p:spPr>
          <a:xfrm>
            <a:off x="244335" y="3445973"/>
            <a:ext cx="11262650" cy="461665"/>
          </a:xfrm>
          <a:prstGeom prst="rect">
            <a:avLst/>
          </a:prstGeom>
          <a:noFill/>
        </p:spPr>
        <p:txBody>
          <a:bodyPr wrap="square" rtlCol="0">
            <a:spAutoFit/>
          </a:bodyPr>
          <a:lstStyle/>
          <a:p>
            <a:r>
              <a:rPr lang="en-US" sz="2400">
                <a:latin typeface="Candara"/>
                <a:cs typeface="Candara"/>
              </a:rPr>
              <a:t>(5) Explain how Thomson used a cathode ray tube to discover the electron?</a:t>
            </a:r>
            <a:endParaRPr lang="en-US" sz="2400" i="1">
              <a:latin typeface="Candara"/>
              <a:cs typeface="Candara"/>
            </a:endParaRPr>
          </a:p>
        </p:txBody>
      </p:sp>
      <p:sp>
        <p:nvSpPr>
          <p:cNvPr id="12" name="TextBox 11">
            <a:extLst>
              <a:ext uri="{FF2B5EF4-FFF2-40B4-BE49-F238E27FC236}">
                <a16:creationId xmlns:a16="http://schemas.microsoft.com/office/drawing/2014/main" id="{68944F3E-A425-7449-82EA-F345B9899261}"/>
              </a:ext>
            </a:extLst>
          </p:cNvPr>
          <p:cNvSpPr txBox="1"/>
          <p:nvPr/>
        </p:nvSpPr>
        <p:spPr>
          <a:xfrm>
            <a:off x="244335" y="4143402"/>
            <a:ext cx="11262650" cy="830997"/>
          </a:xfrm>
          <a:prstGeom prst="rect">
            <a:avLst/>
          </a:prstGeom>
          <a:noFill/>
        </p:spPr>
        <p:txBody>
          <a:bodyPr wrap="square" rtlCol="0">
            <a:spAutoFit/>
          </a:bodyPr>
          <a:lstStyle/>
          <a:p>
            <a:pPr marL="466725" indent="-455613"/>
            <a:r>
              <a:rPr lang="en-US" sz="2400">
                <a:latin typeface="Candara"/>
                <a:cs typeface="Candara"/>
              </a:rPr>
              <a:t>(6) Describe the essential difference between Thomson’s plum pudding model and Nagaoka’s Saturn model?</a:t>
            </a:r>
            <a:endParaRPr lang="en-US" sz="2400" i="1">
              <a:latin typeface="Candara"/>
              <a:cs typeface="Candara"/>
            </a:endParaRPr>
          </a:p>
        </p:txBody>
      </p:sp>
      <p:sp>
        <p:nvSpPr>
          <p:cNvPr id="14" name="TextBox 13">
            <a:extLst>
              <a:ext uri="{FF2B5EF4-FFF2-40B4-BE49-F238E27FC236}">
                <a16:creationId xmlns:a16="http://schemas.microsoft.com/office/drawing/2014/main" id="{7A074E64-4D56-814A-A256-F46AA3149390}"/>
              </a:ext>
            </a:extLst>
          </p:cNvPr>
          <p:cNvSpPr txBox="1"/>
          <p:nvPr/>
        </p:nvSpPr>
        <p:spPr>
          <a:xfrm>
            <a:off x="244335" y="5178602"/>
            <a:ext cx="11262650" cy="830997"/>
          </a:xfrm>
          <a:prstGeom prst="rect">
            <a:avLst/>
          </a:prstGeom>
          <a:noFill/>
        </p:spPr>
        <p:txBody>
          <a:bodyPr wrap="square" rtlCol="0">
            <a:spAutoFit/>
          </a:bodyPr>
          <a:lstStyle/>
          <a:p>
            <a:pPr marL="466725" indent="-455613"/>
            <a:r>
              <a:rPr lang="en-US" sz="2400">
                <a:latin typeface="Candara"/>
                <a:cs typeface="Candara"/>
              </a:rPr>
              <a:t>(7) Explain how the nuclear model was developed from the data Rutherford collected in his gold foil experiment? </a:t>
            </a:r>
            <a:endParaRPr lang="en-US" sz="2400" i="1">
              <a:latin typeface="Candara"/>
              <a:cs typeface="Candara"/>
            </a:endParaRPr>
          </a:p>
        </p:txBody>
      </p:sp>
      <p:sp>
        <p:nvSpPr>
          <p:cNvPr id="16" name="TextBox 15">
            <a:extLst>
              <a:ext uri="{FF2B5EF4-FFF2-40B4-BE49-F238E27FC236}">
                <a16:creationId xmlns:a16="http://schemas.microsoft.com/office/drawing/2014/main" id="{F87BB5A9-B087-C94B-8AC8-A14CB7D61E83}"/>
              </a:ext>
            </a:extLst>
          </p:cNvPr>
          <p:cNvSpPr txBox="1"/>
          <p:nvPr/>
        </p:nvSpPr>
        <p:spPr>
          <a:xfrm>
            <a:off x="244335" y="6136017"/>
            <a:ext cx="11262650" cy="461665"/>
          </a:xfrm>
          <a:prstGeom prst="rect">
            <a:avLst/>
          </a:prstGeom>
          <a:noFill/>
        </p:spPr>
        <p:txBody>
          <a:bodyPr wrap="square" rtlCol="0">
            <a:spAutoFit/>
          </a:bodyPr>
          <a:lstStyle/>
          <a:p>
            <a:r>
              <a:rPr lang="en-US" sz="2400">
                <a:latin typeface="Candara"/>
                <a:cs typeface="Candara"/>
              </a:rPr>
              <a:t>(8) Understand just how small atoms really are?</a:t>
            </a:r>
            <a:endParaRPr lang="en-US" sz="2400" i="1">
              <a:latin typeface="Candara"/>
              <a:cs typeface="Candara"/>
            </a:endParaRPr>
          </a:p>
        </p:txBody>
      </p:sp>
    </p:spTree>
    <p:extLst>
      <p:ext uri="{BB962C8B-B14F-4D97-AF65-F5344CB8AC3E}">
        <p14:creationId xmlns:p14="http://schemas.microsoft.com/office/powerpoint/2010/main" val="17957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7" y="-12357"/>
            <a:ext cx="11473181"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5" name="TextBox 4"/>
          <p:cNvSpPr txBox="1"/>
          <p:nvPr/>
        </p:nvSpPr>
        <p:spPr>
          <a:xfrm>
            <a:off x="245070" y="3972"/>
            <a:ext cx="10296408" cy="646331"/>
          </a:xfrm>
          <a:prstGeom prst="rect">
            <a:avLst/>
          </a:prstGeom>
          <a:noFill/>
        </p:spPr>
        <p:txBody>
          <a:bodyPr wrap="none" rtlCol="0">
            <a:spAutoFit/>
          </a:bodyPr>
          <a:lstStyle/>
          <a:p>
            <a:r>
              <a:rPr lang="en-US" sz="3600" b="1" dirty="0">
                <a:solidFill>
                  <a:prstClr val="white"/>
                </a:solidFill>
                <a:latin typeface="Candara"/>
                <a:cs typeface="Candara"/>
              </a:rPr>
              <a:t>Module 3: Atoms, ions, isotopes and atomic models</a:t>
            </a:r>
          </a:p>
        </p:txBody>
      </p:sp>
      <p:sp>
        <p:nvSpPr>
          <p:cNvPr id="8" name="TextBox 7"/>
          <p:cNvSpPr txBox="1"/>
          <p:nvPr/>
        </p:nvSpPr>
        <p:spPr>
          <a:xfrm>
            <a:off x="721490" y="873646"/>
            <a:ext cx="11343380" cy="3008196"/>
          </a:xfrm>
          <a:prstGeom prst="rect">
            <a:avLst/>
          </a:prstGeom>
          <a:noFill/>
        </p:spPr>
        <p:txBody>
          <a:bodyPr wrap="square" rtlCol="0">
            <a:spAutoFit/>
          </a:bodyPr>
          <a:lstStyle/>
          <a:p>
            <a:endParaRPr lang="en-US" sz="900" b="1" dirty="0">
              <a:latin typeface="Candara"/>
              <a:cs typeface="Candara"/>
            </a:endParaRPr>
          </a:p>
          <a:p>
            <a:pPr lvl="1"/>
            <a:r>
              <a:rPr lang="en-US" sz="3200" b="1" dirty="0">
                <a:latin typeface="Candara"/>
                <a:cs typeface="Candara"/>
              </a:rPr>
              <a:t>3.1:  The nuclear model of the atom</a:t>
            </a:r>
          </a:p>
          <a:p>
            <a:pPr lvl="1"/>
            <a:endParaRPr lang="en-US" sz="1000" b="1" dirty="0">
              <a:latin typeface="Candara"/>
              <a:cs typeface="Candara"/>
            </a:endParaRPr>
          </a:p>
          <a:p>
            <a:pPr lvl="3" indent="-457200">
              <a:lnSpc>
                <a:spcPct val="120000"/>
              </a:lnSpc>
              <a:buFont typeface="Arial"/>
              <a:buChar char="•"/>
            </a:pPr>
            <a:r>
              <a:rPr lang="en-US" sz="2400" dirty="0">
                <a:latin typeface="Candara"/>
                <a:cs typeface="Candara"/>
              </a:rPr>
              <a:t>The atom from Democritus to Dalton</a:t>
            </a:r>
          </a:p>
          <a:p>
            <a:pPr marL="914400" lvl="3">
              <a:lnSpc>
                <a:spcPct val="120000"/>
              </a:lnSpc>
            </a:pPr>
            <a:endParaRPr lang="en-US" sz="700" dirty="0">
              <a:latin typeface="Candara"/>
              <a:cs typeface="Candara"/>
            </a:endParaRPr>
          </a:p>
          <a:p>
            <a:pPr lvl="3" indent="-457200">
              <a:lnSpc>
                <a:spcPct val="120000"/>
              </a:lnSpc>
              <a:buFont typeface="Arial"/>
              <a:buChar char="•"/>
            </a:pPr>
            <a:r>
              <a:rPr lang="en-US" sz="2400" dirty="0">
                <a:latin typeface="Candara"/>
                <a:cs typeface="Candara"/>
              </a:rPr>
              <a:t>Dalton’s laws of definite and multiple proportions</a:t>
            </a:r>
          </a:p>
          <a:p>
            <a:pPr marL="914400" lvl="3">
              <a:lnSpc>
                <a:spcPct val="120000"/>
              </a:lnSpc>
            </a:pPr>
            <a:endParaRPr lang="en-US" sz="700" dirty="0">
              <a:latin typeface="Candara"/>
              <a:cs typeface="Candara"/>
            </a:endParaRPr>
          </a:p>
          <a:p>
            <a:pPr lvl="3" indent="-457200">
              <a:lnSpc>
                <a:spcPct val="120000"/>
              </a:lnSpc>
              <a:buFont typeface="Arial"/>
              <a:buChar char="•"/>
            </a:pPr>
            <a:r>
              <a:rPr lang="en-US" sz="2400" dirty="0">
                <a:latin typeface="Candara"/>
                <a:cs typeface="Candara"/>
              </a:rPr>
              <a:t>Thomson’s discovery of the electron and his plum pudding model</a:t>
            </a:r>
          </a:p>
          <a:p>
            <a:pPr marL="914400" lvl="3">
              <a:lnSpc>
                <a:spcPct val="120000"/>
              </a:lnSpc>
            </a:pPr>
            <a:endParaRPr lang="en-US" sz="700" dirty="0">
              <a:latin typeface="Candara"/>
              <a:cs typeface="Candara"/>
            </a:endParaRPr>
          </a:p>
          <a:p>
            <a:pPr lvl="3" indent="-457200">
              <a:lnSpc>
                <a:spcPct val="120000"/>
              </a:lnSpc>
              <a:buFont typeface="Arial"/>
              <a:buChar char="•"/>
            </a:pPr>
            <a:r>
              <a:rPr lang="en-US" sz="2400" dirty="0">
                <a:latin typeface="Candara"/>
                <a:cs typeface="Candara"/>
              </a:rPr>
              <a:t>Rutherford’s nuclear model</a:t>
            </a:r>
            <a:endParaRPr lang="en-US" sz="700" b="1" dirty="0">
              <a:latin typeface="Candara"/>
              <a:cs typeface="Candara"/>
            </a:endParaRP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9651" y="-14863"/>
            <a:ext cx="697500" cy="697500"/>
          </a:xfrm>
          <a:prstGeom prst="rect">
            <a:avLst/>
          </a:prstGeom>
        </p:spPr>
      </p:pic>
      <p:sp>
        <p:nvSpPr>
          <p:cNvPr id="3" name="TextBox 2">
            <a:extLst>
              <a:ext uri="{FF2B5EF4-FFF2-40B4-BE49-F238E27FC236}">
                <a16:creationId xmlns:a16="http://schemas.microsoft.com/office/drawing/2014/main" id="{9D9A3377-AD15-A941-A8F5-838051D80D6C}"/>
              </a:ext>
            </a:extLst>
          </p:cNvPr>
          <p:cNvSpPr txBox="1"/>
          <p:nvPr/>
        </p:nvSpPr>
        <p:spPr>
          <a:xfrm>
            <a:off x="8317786" y="6370609"/>
            <a:ext cx="3785011" cy="400110"/>
          </a:xfrm>
          <a:prstGeom prst="rect">
            <a:avLst/>
          </a:prstGeom>
          <a:noFill/>
        </p:spPr>
        <p:txBody>
          <a:bodyPr wrap="none" rtlCol="0">
            <a:spAutoFit/>
          </a:bodyPr>
          <a:lstStyle/>
          <a:p>
            <a:r>
              <a:rPr lang="en-US" sz="2000" b="1" dirty="0">
                <a:latin typeface="Candara" panose="020E0502030303020204" pitchFamily="34" charset="0"/>
              </a:rPr>
              <a:t>OpenStax Chemistry 2/e p.68 - 79</a:t>
            </a:r>
          </a:p>
        </p:txBody>
      </p:sp>
      <p:sp>
        <p:nvSpPr>
          <p:cNvPr id="7" name="Right Arrow 6">
            <a:extLst>
              <a:ext uri="{FF2B5EF4-FFF2-40B4-BE49-F238E27FC236}">
                <a16:creationId xmlns:a16="http://schemas.microsoft.com/office/drawing/2014/main" id="{38654B0D-E75E-FC4D-9CF5-FD777CE91FBE}"/>
              </a:ext>
            </a:extLst>
          </p:cNvPr>
          <p:cNvSpPr/>
          <p:nvPr/>
        </p:nvSpPr>
        <p:spPr>
          <a:xfrm>
            <a:off x="598087" y="114989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2980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0" y="0"/>
            <a:ext cx="11485538"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245074" y="16329"/>
            <a:ext cx="3427541" cy="646331"/>
          </a:xfrm>
          <a:prstGeom prst="rect">
            <a:avLst/>
          </a:prstGeom>
          <a:noFill/>
        </p:spPr>
        <p:txBody>
          <a:bodyPr wrap="none" rtlCol="0">
            <a:spAutoFit/>
          </a:bodyPr>
          <a:lstStyle/>
          <a:p>
            <a:r>
              <a:rPr lang="en-US" sz="3600" b="1">
                <a:solidFill>
                  <a:prstClr val="white"/>
                </a:solidFill>
                <a:latin typeface="Candara" panose="020E0502030303020204" pitchFamily="34" charset="0"/>
                <a:cs typeface="Avenir Heavy"/>
              </a:rPr>
              <a:t>3.1: Assignments</a:t>
            </a:r>
          </a:p>
        </p:txBody>
      </p:sp>
      <p:sp>
        <p:nvSpPr>
          <p:cNvPr id="8" name="TextBox 7"/>
          <p:cNvSpPr txBox="1"/>
          <p:nvPr/>
        </p:nvSpPr>
        <p:spPr>
          <a:xfrm>
            <a:off x="292918" y="980515"/>
            <a:ext cx="11209092" cy="461665"/>
          </a:xfrm>
          <a:prstGeom prst="rect">
            <a:avLst/>
          </a:prstGeom>
          <a:noFill/>
        </p:spPr>
        <p:txBody>
          <a:bodyPr wrap="square" rtlCol="0">
            <a:spAutoFit/>
          </a:bodyPr>
          <a:lstStyle/>
          <a:p>
            <a:pPr marL="52388" lvl="1"/>
            <a:r>
              <a:rPr lang="en-US" sz="2400" b="1">
                <a:latin typeface="Candara"/>
                <a:cs typeface="Candara"/>
              </a:rPr>
              <a:t>Canvas: Quick review questions quiz 3.1</a:t>
            </a:r>
            <a:endParaRPr lang="en-US" sz="6600" b="1">
              <a:latin typeface="Candara"/>
              <a:cs typeface="Candara"/>
            </a:endParaRPr>
          </a:p>
        </p:txBody>
      </p:sp>
      <p:pic>
        <p:nvPicPr>
          <p:cNvPr id="7" name="Picture 6"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010" y="-2506"/>
            <a:ext cx="697500" cy="697500"/>
          </a:xfrm>
          <a:prstGeom prst="rect">
            <a:avLst/>
          </a:prstGeom>
        </p:spPr>
      </p:pic>
      <p:sp>
        <p:nvSpPr>
          <p:cNvPr id="10" name="TextBox 9">
            <a:extLst>
              <a:ext uri="{FF2B5EF4-FFF2-40B4-BE49-F238E27FC236}">
                <a16:creationId xmlns:a16="http://schemas.microsoft.com/office/drawing/2014/main" id="{D09987E2-A99B-FD4E-A26F-6531285DBEE1}"/>
              </a:ext>
            </a:extLst>
          </p:cNvPr>
          <p:cNvSpPr txBox="1"/>
          <p:nvPr/>
        </p:nvSpPr>
        <p:spPr>
          <a:xfrm>
            <a:off x="292918" y="1614555"/>
            <a:ext cx="11209092" cy="461665"/>
          </a:xfrm>
          <a:prstGeom prst="rect">
            <a:avLst/>
          </a:prstGeom>
          <a:noFill/>
        </p:spPr>
        <p:txBody>
          <a:bodyPr wrap="square" rtlCol="0">
            <a:spAutoFit/>
          </a:bodyPr>
          <a:lstStyle/>
          <a:p>
            <a:pPr marL="52388" lvl="1"/>
            <a:r>
              <a:rPr lang="en-US" sz="2400" b="1" dirty="0">
                <a:latin typeface="Candara"/>
                <a:cs typeface="Candara"/>
              </a:rPr>
              <a:t>Canvas: HW set 3, problems 1 - 2</a:t>
            </a:r>
            <a:endParaRPr lang="en-US" sz="6600" b="1" dirty="0">
              <a:latin typeface="Candara"/>
              <a:cs typeface="Candara"/>
            </a:endParaRPr>
          </a:p>
        </p:txBody>
      </p:sp>
      <p:sp>
        <p:nvSpPr>
          <p:cNvPr id="11" name="TextBox 10">
            <a:extLst>
              <a:ext uri="{FF2B5EF4-FFF2-40B4-BE49-F238E27FC236}">
                <a16:creationId xmlns:a16="http://schemas.microsoft.com/office/drawing/2014/main" id="{7E85D110-5038-834B-8528-A9271C933A38}"/>
              </a:ext>
            </a:extLst>
          </p:cNvPr>
          <p:cNvSpPr txBox="1"/>
          <p:nvPr/>
        </p:nvSpPr>
        <p:spPr>
          <a:xfrm>
            <a:off x="292918" y="2340521"/>
            <a:ext cx="11209092" cy="3293209"/>
          </a:xfrm>
          <a:prstGeom prst="rect">
            <a:avLst/>
          </a:prstGeom>
          <a:noFill/>
        </p:spPr>
        <p:txBody>
          <a:bodyPr wrap="square" rtlCol="0">
            <a:spAutoFit/>
          </a:bodyPr>
          <a:lstStyle/>
          <a:p>
            <a:pPr marL="463550" indent="-452438"/>
            <a:r>
              <a:rPr lang="en-US" sz="2400" b="1" dirty="0">
                <a:latin typeface="Candara"/>
                <a:cs typeface="Candara"/>
              </a:rPr>
              <a:t>Optional extras – great videos on this topic:</a:t>
            </a:r>
          </a:p>
          <a:p>
            <a:pPr lvl="0"/>
            <a:endParaRPr lang="en-US" sz="1000" dirty="0"/>
          </a:p>
          <a:p>
            <a:pPr marL="342900" lvl="0" indent="-342900">
              <a:buFont typeface="Arial" panose="020B0604020202020204" pitchFamily="34" charset="0"/>
              <a:buChar char="•"/>
            </a:pPr>
            <a:r>
              <a:rPr lang="en-US" sz="2400" dirty="0"/>
              <a:t>‘A boy and his atom: the world’s smallest movie’ (IBM) </a:t>
            </a:r>
            <a:r>
              <a:rPr lang="en-US" sz="2400" u="sng" dirty="0">
                <a:hlinkClick r:id="rId3"/>
              </a:rPr>
              <a:t>https://www.youtube.com/watch?v=oSCX78-8-q0&amp;feature=emb_logo</a:t>
            </a:r>
            <a:r>
              <a:rPr lang="en-US" sz="2400" u="sng" dirty="0"/>
              <a:t> </a:t>
            </a:r>
          </a:p>
          <a:p>
            <a:pPr marL="342900" lvl="0" indent="-342900">
              <a:buFont typeface="Arial" panose="020B0604020202020204" pitchFamily="34" charset="0"/>
              <a:buChar char="•"/>
            </a:pPr>
            <a:endParaRPr lang="en-US" sz="1000" u="sng" dirty="0"/>
          </a:p>
          <a:p>
            <a:pPr marL="342900" lvl="0" indent="-342900">
              <a:buFont typeface="Arial" panose="020B0604020202020204" pitchFamily="34" charset="0"/>
              <a:buChar char="•"/>
            </a:pPr>
            <a:r>
              <a:rPr lang="en-US" sz="2400" dirty="0"/>
              <a:t>‘Thomson’s cathode ray tube experiments’  (Wendell Thomas)</a:t>
            </a:r>
            <a:br>
              <a:rPr lang="en-US" sz="2400" u="sng" dirty="0"/>
            </a:br>
            <a:r>
              <a:rPr lang="en-US" sz="2400" u="sng" dirty="0">
                <a:hlinkClick r:id="rId4"/>
              </a:rPr>
              <a:t>https://www.youtube.com/watch?v=_nLESblUAHY</a:t>
            </a:r>
            <a:r>
              <a:rPr lang="en-US" sz="2400" u="sng" dirty="0"/>
              <a:t> </a:t>
            </a:r>
          </a:p>
          <a:p>
            <a:pPr marL="342900" lvl="0" indent="-342900">
              <a:buFont typeface="Arial" panose="020B0604020202020204" pitchFamily="34" charset="0"/>
              <a:buChar char="•"/>
            </a:pPr>
            <a:endParaRPr lang="en-US" sz="1000" u="sng" dirty="0"/>
          </a:p>
          <a:p>
            <a:pPr marL="342900" lvl="0" indent="-342900">
              <a:buFont typeface="Arial" panose="020B0604020202020204" pitchFamily="34" charset="0"/>
              <a:buChar char="•"/>
            </a:pPr>
            <a:r>
              <a:rPr lang="en-US" sz="2400" dirty="0"/>
              <a:t>‘Rutherford’s experiment: nuclear atom’ (</a:t>
            </a:r>
            <a:r>
              <a:rPr lang="en-US" sz="2400" dirty="0" err="1"/>
              <a:t>HerrPingui</a:t>
            </a:r>
            <a:r>
              <a:rPr lang="en-US" sz="2400" dirty="0"/>
              <a:t>)</a:t>
            </a:r>
            <a:br>
              <a:rPr lang="en-US" sz="2400" u="sng" dirty="0"/>
            </a:br>
            <a:r>
              <a:rPr lang="en-US" sz="2400" u="sng" dirty="0">
                <a:hlinkClick r:id="rId5"/>
              </a:rPr>
              <a:t>https://www.youtube.com/watch?v=5pZj0u_XMbc</a:t>
            </a:r>
            <a:r>
              <a:rPr lang="en-US" sz="2400" u="sng" dirty="0"/>
              <a:t> </a:t>
            </a:r>
          </a:p>
          <a:p>
            <a:pPr marL="342900" lvl="0" indent="-342900">
              <a:buFont typeface="Arial" panose="020B0604020202020204" pitchFamily="34" charset="0"/>
              <a:buChar char="•"/>
            </a:pPr>
            <a:endParaRPr lang="en-US" sz="1000" dirty="0"/>
          </a:p>
        </p:txBody>
      </p:sp>
    </p:spTree>
    <p:extLst>
      <p:ext uri="{BB962C8B-B14F-4D97-AF65-F5344CB8AC3E}">
        <p14:creationId xmlns:p14="http://schemas.microsoft.com/office/powerpoint/2010/main" val="808965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7" y="-12357"/>
            <a:ext cx="11473181"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245070" y="3972"/>
            <a:ext cx="10296408" cy="646331"/>
          </a:xfrm>
          <a:prstGeom prst="rect">
            <a:avLst/>
          </a:prstGeom>
          <a:noFill/>
        </p:spPr>
        <p:txBody>
          <a:bodyPr wrap="none" rtlCol="0">
            <a:spAutoFit/>
          </a:bodyPr>
          <a:lstStyle/>
          <a:p>
            <a:r>
              <a:rPr lang="en-US" sz="3600" b="1">
                <a:solidFill>
                  <a:prstClr val="white"/>
                </a:solidFill>
                <a:latin typeface="Candara"/>
                <a:cs typeface="Candara"/>
              </a:rPr>
              <a:t>Module 3: Atoms, ions, isotopes and atomic models</a:t>
            </a:r>
          </a:p>
        </p:txBody>
      </p:sp>
      <p:sp>
        <p:nvSpPr>
          <p:cNvPr id="8" name="TextBox 7"/>
          <p:cNvSpPr txBox="1"/>
          <p:nvPr/>
        </p:nvSpPr>
        <p:spPr>
          <a:xfrm>
            <a:off x="721490" y="873646"/>
            <a:ext cx="11343380" cy="3008196"/>
          </a:xfrm>
          <a:prstGeom prst="rect">
            <a:avLst/>
          </a:prstGeom>
          <a:noFill/>
        </p:spPr>
        <p:txBody>
          <a:bodyPr wrap="square" rtlCol="0">
            <a:spAutoFit/>
          </a:bodyPr>
          <a:lstStyle/>
          <a:p>
            <a:endParaRPr lang="en-US" sz="900" b="1" dirty="0">
              <a:latin typeface="Candara"/>
              <a:cs typeface="Candara"/>
            </a:endParaRPr>
          </a:p>
          <a:p>
            <a:pPr lvl="1"/>
            <a:r>
              <a:rPr lang="en-US" sz="3200" b="1" dirty="0">
                <a:latin typeface="Candara"/>
                <a:cs typeface="Candara"/>
              </a:rPr>
              <a:t>3.2: Properties of protons, neutrons and electrons</a:t>
            </a:r>
          </a:p>
          <a:p>
            <a:pPr lvl="1"/>
            <a:endParaRPr lang="en-US" sz="1000" b="1" dirty="0">
              <a:latin typeface="Candara"/>
              <a:cs typeface="Candara"/>
            </a:endParaRPr>
          </a:p>
          <a:p>
            <a:pPr lvl="3" indent="-457200">
              <a:lnSpc>
                <a:spcPct val="120000"/>
              </a:lnSpc>
              <a:buFont typeface="Arial"/>
              <a:buChar char="•"/>
            </a:pPr>
            <a:r>
              <a:rPr lang="en-US" sz="2400" dirty="0">
                <a:latin typeface="Candara"/>
                <a:cs typeface="Candara"/>
              </a:rPr>
              <a:t>Protons, neutrons and electrons are subatomic particles</a:t>
            </a:r>
          </a:p>
          <a:p>
            <a:pPr marL="914400" lvl="3">
              <a:lnSpc>
                <a:spcPct val="120000"/>
              </a:lnSpc>
            </a:pPr>
            <a:endParaRPr lang="en-US" sz="700" dirty="0">
              <a:latin typeface="Candara"/>
              <a:cs typeface="Candara"/>
            </a:endParaRPr>
          </a:p>
          <a:p>
            <a:pPr lvl="3" indent="-457200">
              <a:lnSpc>
                <a:spcPct val="120000"/>
              </a:lnSpc>
              <a:buFont typeface="Arial"/>
              <a:buChar char="•"/>
            </a:pPr>
            <a:r>
              <a:rPr lang="en-US" sz="2400" dirty="0">
                <a:latin typeface="Candara"/>
                <a:cs typeface="Candara"/>
              </a:rPr>
              <a:t>Atomic mass (number of protons) identifies elements</a:t>
            </a:r>
          </a:p>
          <a:p>
            <a:pPr marL="914400" lvl="3">
              <a:lnSpc>
                <a:spcPct val="120000"/>
              </a:lnSpc>
            </a:pPr>
            <a:endParaRPr lang="en-US" sz="700" dirty="0">
              <a:latin typeface="Candara"/>
              <a:cs typeface="Candara"/>
            </a:endParaRPr>
          </a:p>
          <a:p>
            <a:pPr lvl="3" indent="-457200">
              <a:lnSpc>
                <a:spcPct val="120000"/>
              </a:lnSpc>
              <a:buFont typeface="Arial"/>
              <a:buChar char="•"/>
            </a:pPr>
            <a:r>
              <a:rPr lang="en-US" sz="2400" dirty="0">
                <a:latin typeface="Candara"/>
                <a:cs typeface="Candara"/>
              </a:rPr>
              <a:t>Atom mass is equal to the sum or protons and neutrons</a:t>
            </a:r>
          </a:p>
          <a:p>
            <a:pPr marL="914400" lvl="3">
              <a:lnSpc>
                <a:spcPct val="120000"/>
              </a:lnSpc>
            </a:pPr>
            <a:endParaRPr lang="en-US" sz="700" dirty="0">
              <a:latin typeface="Candara"/>
              <a:cs typeface="Candara"/>
            </a:endParaRPr>
          </a:p>
          <a:p>
            <a:pPr lvl="3" indent="-457200">
              <a:lnSpc>
                <a:spcPct val="120000"/>
              </a:lnSpc>
              <a:buFont typeface="Arial"/>
              <a:buChar char="•"/>
            </a:pPr>
            <a:r>
              <a:rPr lang="en-US" sz="2400" dirty="0">
                <a:latin typeface="Candara"/>
                <a:cs typeface="Candara"/>
              </a:rPr>
              <a:t>Rutherford’s nuclear model</a:t>
            </a:r>
            <a:endParaRPr lang="en-US" sz="700" b="1" dirty="0">
              <a:latin typeface="Candara"/>
              <a:cs typeface="Candara"/>
            </a:endParaRP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9651" y="-14863"/>
            <a:ext cx="697500" cy="697500"/>
          </a:xfrm>
          <a:prstGeom prst="rect">
            <a:avLst/>
          </a:prstGeom>
        </p:spPr>
      </p:pic>
      <p:sp>
        <p:nvSpPr>
          <p:cNvPr id="3" name="TextBox 2">
            <a:extLst>
              <a:ext uri="{FF2B5EF4-FFF2-40B4-BE49-F238E27FC236}">
                <a16:creationId xmlns:a16="http://schemas.microsoft.com/office/drawing/2014/main" id="{9D9A3377-AD15-A941-A8F5-838051D80D6C}"/>
              </a:ext>
            </a:extLst>
          </p:cNvPr>
          <p:cNvSpPr txBox="1"/>
          <p:nvPr/>
        </p:nvSpPr>
        <p:spPr>
          <a:xfrm>
            <a:off x="8317786" y="6370609"/>
            <a:ext cx="3791423" cy="400110"/>
          </a:xfrm>
          <a:prstGeom prst="rect">
            <a:avLst/>
          </a:prstGeom>
          <a:noFill/>
        </p:spPr>
        <p:txBody>
          <a:bodyPr wrap="none" rtlCol="0">
            <a:spAutoFit/>
          </a:bodyPr>
          <a:lstStyle/>
          <a:p>
            <a:r>
              <a:rPr lang="en-US" sz="2000" b="1" dirty="0">
                <a:latin typeface="Candara" panose="020E0502030303020204" pitchFamily="34" charset="0"/>
              </a:rPr>
              <a:t>OpenStax Chemistry 2/e p.79 - 81 </a:t>
            </a:r>
          </a:p>
        </p:txBody>
      </p:sp>
      <p:sp>
        <p:nvSpPr>
          <p:cNvPr id="7" name="Right Arrow 6">
            <a:extLst>
              <a:ext uri="{FF2B5EF4-FFF2-40B4-BE49-F238E27FC236}">
                <a16:creationId xmlns:a16="http://schemas.microsoft.com/office/drawing/2014/main" id="{38654B0D-E75E-FC4D-9CF5-FD777CE91FBE}"/>
              </a:ext>
            </a:extLst>
          </p:cNvPr>
          <p:cNvSpPr/>
          <p:nvPr/>
        </p:nvSpPr>
        <p:spPr>
          <a:xfrm>
            <a:off x="598087" y="114989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8354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876567" cy="6975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8" name="TextBox 7"/>
          <p:cNvSpPr txBox="1"/>
          <p:nvPr/>
        </p:nvSpPr>
        <p:spPr>
          <a:xfrm>
            <a:off x="1049870" y="856565"/>
            <a:ext cx="10273450" cy="3847207"/>
          </a:xfrm>
          <a:prstGeom prst="rect">
            <a:avLst/>
          </a:prstGeom>
          <a:noFill/>
        </p:spPr>
        <p:txBody>
          <a:bodyPr wrap="square" rtlCol="0">
            <a:spAutoFit/>
          </a:bodyPr>
          <a:lstStyle/>
          <a:p>
            <a:endParaRPr lang="en-US" sz="900" b="1">
              <a:latin typeface="Candara"/>
              <a:cs typeface="Candara"/>
            </a:endParaRPr>
          </a:p>
          <a:p>
            <a:endParaRPr lang="en-US" sz="900" b="1">
              <a:latin typeface="Candara"/>
              <a:cs typeface="Candara"/>
            </a:endParaRPr>
          </a:p>
          <a:p>
            <a:endParaRPr lang="en-US" sz="900" b="1">
              <a:latin typeface="Candara"/>
              <a:cs typeface="Candara"/>
            </a:endParaRPr>
          </a:p>
          <a:p>
            <a:endParaRPr lang="en-US" sz="900" b="1">
              <a:latin typeface="Candara"/>
              <a:cs typeface="Candara"/>
            </a:endParaRPr>
          </a:p>
          <a:p>
            <a:pPr lvl="1"/>
            <a:endParaRPr lang="en-US" sz="2800" b="1">
              <a:latin typeface="Candara"/>
              <a:cs typeface="Candara"/>
            </a:endParaRPr>
          </a:p>
          <a:p>
            <a:r>
              <a:rPr lang="en-US" sz="2800" b="1">
                <a:latin typeface="Candara"/>
                <a:cs typeface="Candara"/>
              </a:rPr>
              <a:t>Big ideas?</a:t>
            </a:r>
            <a:endParaRPr lang="en-US" sz="2000" b="1">
              <a:latin typeface="Candara"/>
              <a:cs typeface="Candara"/>
            </a:endParaRPr>
          </a:p>
          <a:p>
            <a:endParaRPr lang="en-US" sz="2000" b="1">
              <a:latin typeface="Candara"/>
              <a:cs typeface="Candara"/>
            </a:endParaRPr>
          </a:p>
          <a:p>
            <a:pPr marL="457200" indent="-457200">
              <a:buAutoNum type="arabicPeriod"/>
            </a:pPr>
            <a:r>
              <a:rPr lang="en-US" sz="2800" b="1" i="1">
                <a:latin typeface="Candara"/>
                <a:cs typeface="Candara"/>
              </a:rPr>
              <a:t>Ions </a:t>
            </a:r>
            <a:r>
              <a:rPr lang="en-US" sz="2800" i="1">
                <a:latin typeface="Candara"/>
                <a:cs typeface="Candara"/>
              </a:rPr>
              <a:t>and</a:t>
            </a:r>
            <a:r>
              <a:rPr lang="en-US" sz="2800" b="1" i="1">
                <a:latin typeface="Candara"/>
                <a:cs typeface="Candara"/>
              </a:rPr>
              <a:t> isotopes </a:t>
            </a:r>
            <a:r>
              <a:rPr lang="en-US" sz="2800" b="1">
                <a:latin typeface="Candara"/>
                <a:cs typeface="Candara"/>
              </a:rPr>
              <a:t>are variants of atoms with different numbers of electrons or neutrons, respectively.</a:t>
            </a:r>
            <a:endParaRPr lang="en-US" sz="2800">
              <a:latin typeface="Candara"/>
              <a:cs typeface="Candara"/>
            </a:endParaRPr>
          </a:p>
          <a:p>
            <a:pPr marL="457200" indent="-457200">
              <a:buAutoNum type="arabicPeriod"/>
            </a:pPr>
            <a:endParaRPr lang="en-US" sz="2000" i="1">
              <a:latin typeface="Candara"/>
              <a:cs typeface="Candara"/>
            </a:endParaRPr>
          </a:p>
          <a:p>
            <a:pPr marL="457200" indent="-457200">
              <a:buAutoNum type="arabicPeriod"/>
            </a:pPr>
            <a:r>
              <a:rPr lang="en-US" sz="2800" b="1" i="1">
                <a:latin typeface="Candara"/>
                <a:cs typeface="Candara"/>
              </a:rPr>
              <a:t>Quantum mechanics </a:t>
            </a:r>
            <a:r>
              <a:rPr lang="en-US" sz="2800" i="1">
                <a:latin typeface="Candara"/>
                <a:cs typeface="Candara"/>
              </a:rPr>
              <a:t>is a strange form of physics that explains that structure and behavior of atoms.</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4500" y="0"/>
            <a:ext cx="697500" cy="697500"/>
          </a:xfrm>
          <a:prstGeom prst="rect">
            <a:avLst/>
          </a:prstGeom>
        </p:spPr>
      </p:pic>
      <p:sp>
        <p:nvSpPr>
          <p:cNvPr id="3" name="Right Arrow 2">
            <a:extLst>
              <a:ext uri="{FF2B5EF4-FFF2-40B4-BE49-F238E27FC236}">
                <a16:creationId xmlns:a16="http://schemas.microsoft.com/office/drawing/2014/main" id="{4962AC51-98FE-D249-97B4-F0AD366F249E}"/>
              </a:ext>
            </a:extLst>
          </p:cNvPr>
          <p:cNvSpPr/>
          <p:nvPr/>
        </p:nvSpPr>
        <p:spPr>
          <a:xfrm>
            <a:off x="486345" y="267711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0ABC66-462B-C04A-8C89-9797CC14A6D4}"/>
              </a:ext>
            </a:extLst>
          </p:cNvPr>
          <p:cNvSpPr txBox="1"/>
          <p:nvPr/>
        </p:nvSpPr>
        <p:spPr>
          <a:xfrm>
            <a:off x="242773" y="16327"/>
            <a:ext cx="10296408" cy="646331"/>
          </a:xfrm>
          <a:prstGeom prst="rect">
            <a:avLst/>
          </a:prstGeom>
          <a:noFill/>
        </p:spPr>
        <p:txBody>
          <a:bodyPr wrap="none" rtlCol="0">
            <a:spAutoFit/>
          </a:bodyPr>
          <a:lstStyle/>
          <a:p>
            <a:pPr defTabSz="914400"/>
            <a:r>
              <a:rPr lang="en-US" sz="3600" b="1">
                <a:solidFill>
                  <a:prstClr val="white"/>
                </a:solidFill>
                <a:latin typeface="Candara" panose="020E0502030303020204" pitchFamily="34" charset="0"/>
                <a:cs typeface="Avenir Heavy"/>
              </a:rPr>
              <a:t>Module 3. Atoms, ions, isotopes and atomic models</a:t>
            </a:r>
          </a:p>
        </p:txBody>
      </p:sp>
    </p:spTree>
    <p:extLst>
      <p:ext uri="{BB962C8B-B14F-4D97-AF65-F5344CB8AC3E}">
        <p14:creationId xmlns:p14="http://schemas.microsoft.com/office/powerpoint/2010/main" val="2266489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7" y="0"/>
            <a:ext cx="11645590"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4" y="-169"/>
            <a:ext cx="11230960" cy="646331"/>
          </a:xfrm>
          <a:prstGeom prst="rect">
            <a:avLst/>
          </a:prstGeom>
          <a:noFill/>
        </p:spPr>
        <p:txBody>
          <a:bodyPr wrap="none" rtlCol="0">
            <a:spAutoFit/>
          </a:bodyPr>
          <a:lstStyle/>
          <a:p>
            <a:pPr defTabSz="914400"/>
            <a:r>
              <a:rPr lang="en-US" sz="3600" b="1" dirty="0">
                <a:solidFill>
                  <a:prstClr val="white"/>
                </a:solidFill>
                <a:latin typeface="Candara"/>
                <a:cs typeface="Candara"/>
              </a:rPr>
              <a:t>Protons, neutrons and electrons are subatomic particles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4" y="-2506"/>
            <a:ext cx="697500" cy="697500"/>
          </a:xfrm>
          <a:prstGeom prst="rect">
            <a:avLst/>
          </a:prstGeom>
        </p:spPr>
      </p:pic>
      <p:sp>
        <p:nvSpPr>
          <p:cNvPr id="15" name="TextBox 14"/>
          <p:cNvSpPr txBox="1"/>
          <p:nvPr/>
        </p:nvSpPr>
        <p:spPr>
          <a:xfrm>
            <a:off x="224883" y="742686"/>
            <a:ext cx="8833560" cy="830997"/>
          </a:xfrm>
          <a:prstGeom prst="rect">
            <a:avLst/>
          </a:prstGeom>
          <a:noFill/>
        </p:spPr>
        <p:txBody>
          <a:bodyPr wrap="square" rtlCol="0">
            <a:spAutoFit/>
          </a:bodyPr>
          <a:lstStyle/>
          <a:p>
            <a:r>
              <a:rPr lang="en-US" sz="2400">
                <a:latin typeface="Candara"/>
                <a:cs typeface="Candara"/>
              </a:rPr>
              <a:t>In time, scientists discovered the three major subatomic particles. The are compared here:</a:t>
            </a:r>
          </a:p>
        </p:txBody>
      </p:sp>
      <p:graphicFrame>
        <p:nvGraphicFramePr>
          <p:cNvPr id="3" name="Table 2"/>
          <p:cNvGraphicFramePr>
            <a:graphicFrameLocks noGrp="1"/>
          </p:cNvGraphicFramePr>
          <p:nvPr/>
        </p:nvGraphicFramePr>
        <p:xfrm>
          <a:off x="765375" y="2035097"/>
          <a:ext cx="10486207" cy="1828800"/>
        </p:xfrm>
        <a:graphic>
          <a:graphicData uri="http://schemas.openxmlformats.org/drawingml/2006/table">
            <a:tbl>
              <a:tblPr firstRow="1" bandRow="1">
                <a:tableStyleId>{5940675A-B579-460E-94D1-54222C63F5DA}</a:tableStyleId>
              </a:tblPr>
              <a:tblGrid>
                <a:gridCol w="1581027">
                  <a:extLst>
                    <a:ext uri="{9D8B030D-6E8A-4147-A177-3AD203B41FA5}">
                      <a16:colId xmlns:a16="http://schemas.microsoft.com/office/drawing/2014/main" val="20000"/>
                    </a:ext>
                  </a:extLst>
                </a:gridCol>
                <a:gridCol w="1571502">
                  <a:extLst>
                    <a:ext uri="{9D8B030D-6E8A-4147-A177-3AD203B41FA5}">
                      <a16:colId xmlns:a16="http://schemas.microsoft.com/office/drawing/2014/main" val="20001"/>
                    </a:ext>
                  </a:extLst>
                </a:gridCol>
                <a:gridCol w="2000094">
                  <a:extLst>
                    <a:ext uri="{9D8B030D-6E8A-4147-A177-3AD203B41FA5}">
                      <a16:colId xmlns:a16="http://schemas.microsoft.com/office/drawing/2014/main" val="20002"/>
                    </a:ext>
                  </a:extLst>
                </a:gridCol>
                <a:gridCol w="1285776">
                  <a:extLst>
                    <a:ext uri="{9D8B030D-6E8A-4147-A177-3AD203B41FA5}">
                      <a16:colId xmlns:a16="http://schemas.microsoft.com/office/drawing/2014/main" val="20003"/>
                    </a:ext>
                  </a:extLst>
                </a:gridCol>
                <a:gridCol w="1952472">
                  <a:extLst>
                    <a:ext uri="{9D8B030D-6E8A-4147-A177-3AD203B41FA5}">
                      <a16:colId xmlns:a16="http://schemas.microsoft.com/office/drawing/2014/main" val="20004"/>
                    </a:ext>
                  </a:extLst>
                </a:gridCol>
                <a:gridCol w="2095336">
                  <a:extLst>
                    <a:ext uri="{9D8B030D-6E8A-4147-A177-3AD203B41FA5}">
                      <a16:colId xmlns:a16="http://schemas.microsoft.com/office/drawing/2014/main" val="20005"/>
                    </a:ext>
                  </a:extLst>
                </a:gridCol>
              </a:tblGrid>
              <a:tr h="370840">
                <a:tc>
                  <a:txBody>
                    <a:bodyPr/>
                    <a:lstStyle/>
                    <a:p>
                      <a:r>
                        <a:rPr lang="en-US" sz="2400" b="1">
                          <a:solidFill>
                            <a:schemeClr val="bg1"/>
                          </a:solidFill>
                          <a:latin typeface="Candara"/>
                          <a:cs typeface="Candara"/>
                        </a:rPr>
                        <a:t>particle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r"/>
                      <a:r>
                        <a:rPr lang="en-US" sz="2400" b="1">
                          <a:solidFill>
                            <a:schemeClr val="bg1"/>
                          </a:solidFill>
                          <a:latin typeface="Candara"/>
                          <a:cs typeface="Candara"/>
                        </a:rPr>
                        <a:t>location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r"/>
                      <a:r>
                        <a:rPr lang="en-US" sz="2400" b="1">
                          <a:solidFill>
                            <a:schemeClr val="bg1"/>
                          </a:solidFill>
                          <a:latin typeface="Candara"/>
                          <a:cs typeface="Candara"/>
                        </a:rPr>
                        <a:t>charge (C)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r"/>
                      <a:r>
                        <a:rPr lang="en-US" sz="2400" b="1">
                          <a:solidFill>
                            <a:schemeClr val="bg1"/>
                          </a:solidFill>
                          <a:latin typeface="Candara"/>
                          <a:cs typeface="Candara"/>
                        </a:rPr>
                        <a:t>charge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r"/>
                      <a:r>
                        <a:rPr lang="en-US" sz="2400" b="1">
                          <a:solidFill>
                            <a:schemeClr val="bg1"/>
                          </a:solidFill>
                          <a:latin typeface="Candara"/>
                          <a:cs typeface="Candara"/>
                        </a:rPr>
                        <a:t>mass (</a:t>
                      </a:r>
                      <a:r>
                        <a:rPr lang="en-US" sz="2400" b="1" err="1">
                          <a:solidFill>
                            <a:schemeClr val="bg1"/>
                          </a:solidFill>
                          <a:latin typeface="Candara"/>
                          <a:cs typeface="Candara"/>
                        </a:rPr>
                        <a:t>amu</a:t>
                      </a:r>
                      <a:r>
                        <a:rPr lang="en-US" sz="2400" b="1">
                          <a:solidFill>
                            <a:schemeClr val="bg1"/>
                          </a:solidFill>
                          <a:latin typeface="Candara"/>
                          <a:cs typeface="Candara"/>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r"/>
                      <a:r>
                        <a:rPr lang="en-US" sz="2400" b="1">
                          <a:solidFill>
                            <a:schemeClr val="bg1"/>
                          </a:solidFill>
                          <a:latin typeface="Candara"/>
                          <a:cs typeface="Candara"/>
                        </a:rPr>
                        <a:t>mass (g)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extLst>
                  <a:ext uri="{0D108BD9-81ED-4DB2-BD59-A6C34878D82A}">
                    <a16:rowId xmlns:a16="http://schemas.microsoft.com/office/drawing/2014/main" val="10000"/>
                  </a:ext>
                </a:extLst>
              </a:tr>
              <a:tr h="370840">
                <a:tc>
                  <a:txBody>
                    <a:bodyPr/>
                    <a:lstStyle/>
                    <a:p>
                      <a:r>
                        <a:rPr lang="en-US" sz="2400">
                          <a:latin typeface="Candara"/>
                          <a:cs typeface="Candara"/>
                        </a:rPr>
                        <a:t>electron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400">
                          <a:latin typeface="Candara"/>
                          <a:cs typeface="Candara"/>
                        </a:rPr>
                        <a:t>cloud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400">
                          <a:latin typeface="Candara"/>
                          <a:cs typeface="Candara"/>
                        </a:rPr>
                        <a:t>-</a:t>
                      </a:r>
                      <a:r>
                        <a:rPr lang="en-US" sz="2400" baseline="0">
                          <a:latin typeface="Candara"/>
                          <a:cs typeface="Candara"/>
                        </a:rPr>
                        <a:t> 1.602 E-19</a:t>
                      </a:r>
                      <a:endParaRPr lang="en-US" sz="2400">
                        <a:latin typeface="Candara"/>
                        <a:cs typeface="Candar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400">
                          <a:latin typeface="Candara"/>
                          <a:cs typeface="Candara"/>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400">
                          <a:latin typeface="Candara"/>
                          <a:cs typeface="Candara"/>
                        </a:rPr>
                        <a:t>0.00056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400">
                          <a:latin typeface="Candara"/>
                          <a:cs typeface="Candara"/>
                        </a:rPr>
                        <a:t>0.00091 E-24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sz="2400">
                          <a:latin typeface="Candara"/>
                          <a:cs typeface="Candara"/>
                        </a:rPr>
                        <a:t>proton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400">
                          <a:latin typeface="Candara"/>
                          <a:cs typeface="Candara"/>
                        </a:rPr>
                        <a:t>nucleus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400">
                          <a:latin typeface="Candara"/>
                          <a:cs typeface="Candara"/>
                        </a:rPr>
                        <a:t>+ 1.602 E-19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400">
                          <a:latin typeface="Candara"/>
                          <a:cs typeface="Candara"/>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400">
                          <a:latin typeface="Candara"/>
                          <a:cs typeface="Candara"/>
                        </a:rPr>
                        <a:t>1.00727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400">
                          <a:latin typeface="Candara"/>
                          <a:cs typeface="Candara"/>
                        </a:rPr>
                        <a:t>1.67363 E-24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sz="2400">
                          <a:latin typeface="Candara"/>
                          <a:cs typeface="Candara"/>
                        </a:rPr>
                        <a:t>neutron</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a:latin typeface="Candara"/>
                          <a:cs typeface="Candara"/>
                        </a:rPr>
                        <a:t>nucleus</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a:latin typeface="Candara"/>
                          <a:cs typeface="Candara"/>
                        </a:rPr>
                        <a:t>none</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a:latin typeface="Candara"/>
                          <a:cs typeface="Candara"/>
                        </a:rPr>
                        <a:t>0</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a:latin typeface="Candara"/>
                          <a:cs typeface="Candara"/>
                        </a:rPr>
                        <a:t>1.00866</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a:latin typeface="Candara"/>
                          <a:cs typeface="Candara"/>
                        </a:rPr>
                        <a:t>1.67493 E-24</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16" name="TextBox 15"/>
          <p:cNvSpPr txBox="1"/>
          <p:nvPr/>
        </p:nvSpPr>
        <p:spPr>
          <a:xfrm>
            <a:off x="975140" y="4466065"/>
            <a:ext cx="9306284" cy="1754326"/>
          </a:xfrm>
          <a:prstGeom prst="rect">
            <a:avLst/>
          </a:prstGeom>
          <a:noFill/>
        </p:spPr>
        <p:txBody>
          <a:bodyPr wrap="square" rtlCol="0">
            <a:spAutoFit/>
          </a:bodyPr>
          <a:lstStyle/>
          <a:p>
            <a:pPr>
              <a:lnSpc>
                <a:spcPct val="150000"/>
              </a:lnSpc>
            </a:pPr>
            <a:r>
              <a:rPr lang="en-US" sz="2400" b="1" dirty="0">
                <a:latin typeface="Candara"/>
                <a:cs typeface="Candara"/>
              </a:rPr>
              <a:t>C is Coulomb</a:t>
            </a:r>
            <a:r>
              <a:rPr lang="en-US" sz="2400" dirty="0">
                <a:latin typeface="Candara"/>
                <a:cs typeface="Candara"/>
              </a:rPr>
              <a:t>, a unit of electric charge.</a:t>
            </a:r>
          </a:p>
          <a:p>
            <a:r>
              <a:rPr lang="en-US" sz="2400" b="1" dirty="0">
                <a:latin typeface="Candara"/>
                <a:cs typeface="Candara"/>
              </a:rPr>
              <a:t>Amu</a:t>
            </a:r>
            <a:r>
              <a:rPr lang="en-US" sz="2400" dirty="0">
                <a:latin typeface="Candara"/>
                <a:cs typeface="Candara"/>
              </a:rPr>
              <a:t> is atomic mass unit, an arbitrary and comparative unit of mass.</a:t>
            </a:r>
          </a:p>
          <a:p>
            <a:pPr marL="800100" lvl="1" indent="-342900">
              <a:buFont typeface="Arial" panose="020B0604020202020204" pitchFamily="34" charset="0"/>
              <a:buChar char="•"/>
            </a:pPr>
            <a:r>
              <a:rPr lang="en-US" sz="2400" dirty="0">
                <a:latin typeface="Candara"/>
                <a:cs typeface="Candara"/>
              </a:rPr>
              <a:t>1 </a:t>
            </a:r>
            <a:r>
              <a:rPr lang="en-US" sz="2400" dirty="0" err="1">
                <a:latin typeface="Candara"/>
                <a:cs typeface="Candara"/>
              </a:rPr>
              <a:t>amu</a:t>
            </a:r>
            <a:r>
              <a:rPr lang="en-US" sz="2400" dirty="0">
                <a:latin typeface="Candara"/>
                <a:cs typeface="Candara"/>
              </a:rPr>
              <a:t> = 1/12th the mass of a carbon atom</a:t>
            </a:r>
          </a:p>
          <a:p>
            <a:pPr marL="800100" lvl="1" indent="-342900">
              <a:buFont typeface="Arial" panose="020B0604020202020204" pitchFamily="34" charset="0"/>
              <a:buChar char="•"/>
            </a:pPr>
            <a:r>
              <a:rPr lang="en-US" sz="2400" dirty="0">
                <a:latin typeface="Candara"/>
                <a:cs typeface="Candara"/>
              </a:rPr>
              <a:t>1 carbon atom = 6 protons + 6 neutrons = 12 heavy particles</a:t>
            </a:r>
          </a:p>
        </p:txBody>
      </p:sp>
      <p:sp>
        <p:nvSpPr>
          <p:cNvPr id="2" name="TextBox 1">
            <a:extLst>
              <a:ext uri="{FF2B5EF4-FFF2-40B4-BE49-F238E27FC236}">
                <a16:creationId xmlns:a16="http://schemas.microsoft.com/office/drawing/2014/main" id="{E6E26C90-5490-8641-AA2D-2068827C81B5}"/>
              </a:ext>
            </a:extLst>
          </p:cNvPr>
          <p:cNvSpPr txBox="1"/>
          <p:nvPr/>
        </p:nvSpPr>
        <p:spPr>
          <a:xfrm>
            <a:off x="7972889" y="2544454"/>
            <a:ext cx="1085554" cy="1200329"/>
          </a:xfrm>
          <a:prstGeom prst="rect">
            <a:avLst/>
          </a:prstGeom>
          <a:solidFill>
            <a:schemeClr val="bg1"/>
          </a:solidFill>
        </p:spPr>
        <p:txBody>
          <a:bodyPr wrap="none" rtlCol="0">
            <a:spAutoFit/>
          </a:bodyPr>
          <a:lstStyle/>
          <a:p>
            <a:r>
              <a:rPr lang="en-US" sz="2400" dirty="0">
                <a:solidFill>
                  <a:srgbClr val="0432FF"/>
                </a:solidFill>
                <a:latin typeface="Candara" panose="020E0502030303020204" pitchFamily="34" charset="0"/>
              </a:rPr>
              <a:t>0.0005</a:t>
            </a:r>
          </a:p>
          <a:p>
            <a:r>
              <a:rPr lang="en-US" sz="2400" dirty="0">
                <a:solidFill>
                  <a:srgbClr val="0432FF"/>
                </a:solidFill>
                <a:latin typeface="Candara" panose="020E0502030303020204" pitchFamily="34" charset="0"/>
              </a:rPr>
              <a:t>1</a:t>
            </a:r>
          </a:p>
          <a:p>
            <a:r>
              <a:rPr lang="en-US" sz="2400" dirty="0">
                <a:solidFill>
                  <a:srgbClr val="0432FF"/>
                </a:solidFill>
                <a:latin typeface="Candara" panose="020E0502030303020204" pitchFamily="34" charset="0"/>
              </a:rPr>
              <a:t>1</a:t>
            </a:r>
          </a:p>
        </p:txBody>
      </p:sp>
      <p:sp>
        <p:nvSpPr>
          <p:cNvPr id="6" name="Rounded Rectangle 5">
            <a:extLst>
              <a:ext uri="{FF2B5EF4-FFF2-40B4-BE49-F238E27FC236}">
                <a16:creationId xmlns:a16="http://schemas.microsoft.com/office/drawing/2014/main" id="{EBEE9C9B-0B63-E845-B99B-73502D8C6764}"/>
              </a:ext>
            </a:extLst>
          </p:cNvPr>
          <p:cNvSpPr/>
          <p:nvPr/>
        </p:nvSpPr>
        <p:spPr>
          <a:xfrm>
            <a:off x="6096000" y="1873404"/>
            <a:ext cx="3204117" cy="2185639"/>
          </a:xfrm>
          <a:prstGeom prst="roundRect">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32C06EFF-F40E-6344-83EF-7880EBC9D149}"/>
              </a:ext>
            </a:extLst>
          </p:cNvPr>
          <p:cNvSpPr/>
          <p:nvPr/>
        </p:nvSpPr>
        <p:spPr>
          <a:xfrm>
            <a:off x="2542476" y="1861645"/>
            <a:ext cx="1602059" cy="2185639"/>
          </a:xfrm>
          <a:prstGeom prst="roundRect">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738AD5E-CA6D-5040-BBB7-707FF3874E66}"/>
              </a:ext>
            </a:extLst>
          </p:cNvPr>
          <p:cNvSpPr txBox="1"/>
          <p:nvPr/>
        </p:nvSpPr>
        <p:spPr>
          <a:xfrm>
            <a:off x="54428" y="6532081"/>
            <a:ext cx="3828141" cy="307777"/>
          </a:xfrm>
          <a:prstGeom prst="rect">
            <a:avLst/>
          </a:prstGeom>
          <a:noFill/>
        </p:spPr>
        <p:txBody>
          <a:bodyPr wrap="square" rtlCol="0">
            <a:spAutoFit/>
          </a:bodyPr>
          <a:lstStyle/>
          <a:p>
            <a:r>
              <a:rPr lang="en-US" sz="1400">
                <a:latin typeface="Avenir Medium"/>
                <a:cs typeface="Avenir Medium"/>
              </a:rPr>
              <a:t>Chemistry OpenStax</a:t>
            </a:r>
          </a:p>
        </p:txBody>
      </p:sp>
    </p:spTree>
    <p:extLst>
      <p:ext uri="{BB962C8B-B14F-4D97-AF65-F5344CB8AC3E}">
        <p14:creationId xmlns:p14="http://schemas.microsoft.com/office/powerpoint/2010/main" val="45100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P spid="6"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66" y="0"/>
            <a:ext cx="11513552"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13734" y="-169"/>
            <a:ext cx="5194051" cy="646331"/>
          </a:xfrm>
          <a:prstGeom prst="rect">
            <a:avLst/>
          </a:prstGeom>
          <a:noFill/>
        </p:spPr>
        <p:txBody>
          <a:bodyPr wrap="none" rtlCol="0">
            <a:spAutoFit/>
          </a:bodyPr>
          <a:lstStyle/>
          <a:p>
            <a:pPr defTabSz="914400"/>
            <a:r>
              <a:rPr lang="en-US" sz="3600" b="1">
                <a:solidFill>
                  <a:prstClr val="white"/>
                </a:solidFill>
                <a:latin typeface="Candara"/>
                <a:cs typeface="Candara"/>
              </a:rPr>
              <a:t>Atomic number and mass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8686" y="-2506"/>
            <a:ext cx="697500" cy="697500"/>
          </a:xfrm>
          <a:prstGeom prst="rect">
            <a:avLst/>
          </a:prstGeom>
        </p:spPr>
      </p:pic>
      <p:sp>
        <p:nvSpPr>
          <p:cNvPr id="15" name="TextBox 14"/>
          <p:cNvSpPr txBox="1"/>
          <p:nvPr/>
        </p:nvSpPr>
        <p:spPr>
          <a:xfrm>
            <a:off x="213734" y="742685"/>
            <a:ext cx="8833560" cy="1200328"/>
          </a:xfrm>
          <a:prstGeom prst="rect">
            <a:avLst/>
          </a:prstGeom>
          <a:noFill/>
        </p:spPr>
        <p:txBody>
          <a:bodyPr wrap="square" rtlCol="0">
            <a:spAutoFit/>
          </a:bodyPr>
          <a:lstStyle/>
          <a:p>
            <a:r>
              <a:rPr lang="en-US" sz="2400" b="1">
                <a:latin typeface="Candara"/>
                <a:cs typeface="Candara"/>
              </a:rPr>
              <a:t>Atomic number: </a:t>
            </a:r>
            <a:r>
              <a:rPr lang="en-US" sz="2400" i="1">
                <a:latin typeface="Candara"/>
                <a:cs typeface="Candara"/>
              </a:rPr>
              <a:t>the unique identifier for each atom</a:t>
            </a:r>
          </a:p>
          <a:p>
            <a:pPr marL="2628900" lvl="5" indent="-342900">
              <a:buFont typeface="Arial"/>
              <a:buChar char="•"/>
            </a:pPr>
            <a:r>
              <a:rPr lang="en-US" sz="2400" i="1">
                <a:latin typeface="Candara"/>
                <a:cs typeface="Candara"/>
              </a:rPr>
              <a:t>the number of protons in each element</a:t>
            </a:r>
          </a:p>
          <a:p>
            <a:pPr marL="2628900" lvl="5" indent="-342900">
              <a:buFont typeface="Arial"/>
              <a:buChar char="•"/>
            </a:pPr>
            <a:r>
              <a:rPr lang="en-US" sz="2400" i="1">
                <a:latin typeface="Candara"/>
                <a:cs typeface="Candara"/>
              </a:rPr>
              <a:t>also number of electrons in an atom</a:t>
            </a:r>
            <a:endParaRPr lang="en-US" sz="2400">
              <a:latin typeface="Candara"/>
              <a:cs typeface="Candara"/>
            </a:endParaRPr>
          </a:p>
        </p:txBody>
      </p:sp>
      <p:pic>
        <p:nvPicPr>
          <p:cNvPr id="2" name="Picture 1" descr="006_symbol.png"/>
          <p:cNvPicPr>
            <a:picLocks noChangeAspect="1"/>
          </p:cNvPicPr>
          <p:nvPr/>
        </p:nvPicPr>
        <p:blipFill rotWithShape="1">
          <a:blip r:embed="rId3">
            <a:extLst>
              <a:ext uri="{28A0092B-C50C-407E-A947-70E740481C1C}">
                <a14:useLocalDpi xmlns:a14="http://schemas.microsoft.com/office/drawing/2010/main" val="0"/>
              </a:ext>
            </a:extLst>
          </a:blip>
          <a:srcRect l="3410" t="6666" r="3976" b="6666"/>
          <a:stretch/>
        </p:blipFill>
        <p:spPr>
          <a:xfrm>
            <a:off x="585719" y="3449018"/>
            <a:ext cx="5982357" cy="2862723"/>
          </a:xfrm>
          <a:prstGeom prst="rect">
            <a:avLst/>
          </a:prstGeom>
        </p:spPr>
      </p:pic>
      <p:sp>
        <p:nvSpPr>
          <p:cNvPr id="10" name="TextBox 9"/>
          <p:cNvSpPr txBox="1"/>
          <p:nvPr/>
        </p:nvSpPr>
        <p:spPr>
          <a:xfrm>
            <a:off x="39564" y="6311741"/>
            <a:ext cx="5597070" cy="523220"/>
          </a:xfrm>
          <a:prstGeom prst="rect">
            <a:avLst/>
          </a:prstGeom>
          <a:noFill/>
        </p:spPr>
        <p:txBody>
          <a:bodyPr wrap="square" rtlCol="0">
            <a:spAutoFit/>
          </a:bodyPr>
          <a:lstStyle/>
          <a:p>
            <a:r>
              <a:rPr lang="en-US" sz="1400">
                <a:latin typeface="Avenir Medium"/>
                <a:cs typeface="Avenir Medium"/>
              </a:rPr>
              <a:t>OpenStax Chemistry</a:t>
            </a:r>
          </a:p>
          <a:p>
            <a:r>
              <a:rPr lang="en-US" sz="1400">
                <a:latin typeface="Avenir Medium"/>
                <a:cs typeface="Avenir Medium"/>
              </a:rPr>
              <a:t>http://www.chem4kids.com/files/elements/006_shells.html</a:t>
            </a:r>
          </a:p>
        </p:txBody>
      </p:sp>
      <p:sp>
        <p:nvSpPr>
          <p:cNvPr id="12" name="TextBox 11"/>
          <p:cNvSpPr txBox="1"/>
          <p:nvPr/>
        </p:nvSpPr>
        <p:spPr>
          <a:xfrm>
            <a:off x="279699" y="2037701"/>
            <a:ext cx="8833560" cy="830997"/>
          </a:xfrm>
          <a:prstGeom prst="rect">
            <a:avLst/>
          </a:prstGeom>
          <a:noFill/>
        </p:spPr>
        <p:txBody>
          <a:bodyPr wrap="square" rtlCol="0">
            <a:spAutoFit/>
          </a:bodyPr>
          <a:lstStyle/>
          <a:p>
            <a:r>
              <a:rPr lang="en-US" sz="2400" b="1">
                <a:latin typeface="Candara"/>
                <a:cs typeface="Candara"/>
              </a:rPr>
              <a:t>Atomic mass: </a:t>
            </a:r>
            <a:r>
              <a:rPr lang="en-US" sz="2400" i="1">
                <a:latin typeface="Candara"/>
                <a:cs typeface="Candara"/>
              </a:rPr>
              <a:t>the mass of each atom (</a:t>
            </a:r>
            <a:r>
              <a:rPr lang="en-US" sz="2400" i="1" err="1">
                <a:latin typeface="Candara"/>
                <a:cs typeface="Candara"/>
              </a:rPr>
              <a:t>amu</a:t>
            </a:r>
            <a:r>
              <a:rPr lang="en-US" sz="2400" i="1">
                <a:latin typeface="Candara"/>
                <a:cs typeface="Candara"/>
              </a:rPr>
              <a:t> or g/mole)</a:t>
            </a:r>
          </a:p>
          <a:p>
            <a:pPr marL="2171700" lvl="4" indent="-342900">
              <a:buFont typeface="Arial"/>
              <a:buChar char="•"/>
            </a:pPr>
            <a:r>
              <a:rPr lang="en-US" sz="2400" i="1">
                <a:latin typeface="Candara"/>
                <a:cs typeface="Candara"/>
              </a:rPr>
              <a:t>roughly = #p + # n</a:t>
            </a:r>
            <a:endParaRPr lang="en-US" sz="2400">
              <a:latin typeface="Candara"/>
              <a:cs typeface="Candara"/>
            </a:endParaRPr>
          </a:p>
        </p:txBody>
      </p:sp>
      <p:sp>
        <p:nvSpPr>
          <p:cNvPr id="13" name="TextBox 12"/>
          <p:cNvSpPr txBox="1"/>
          <p:nvPr/>
        </p:nvSpPr>
        <p:spPr>
          <a:xfrm>
            <a:off x="307904" y="2924690"/>
            <a:ext cx="8833560" cy="461665"/>
          </a:xfrm>
          <a:prstGeom prst="rect">
            <a:avLst/>
          </a:prstGeom>
          <a:noFill/>
        </p:spPr>
        <p:txBody>
          <a:bodyPr wrap="square" rtlCol="0">
            <a:spAutoFit/>
          </a:bodyPr>
          <a:lstStyle/>
          <a:p>
            <a:r>
              <a:rPr lang="en-US" sz="2400" b="1">
                <a:latin typeface="Candara"/>
                <a:cs typeface="Candara"/>
              </a:rPr>
              <a:t>Number of neutrons: </a:t>
            </a:r>
            <a:r>
              <a:rPr lang="en-US" sz="2400" i="1">
                <a:latin typeface="Candara"/>
                <a:cs typeface="Candara"/>
              </a:rPr>
              <a:t>= atomic mass – atomic number</a:t>
            </a:r>
            <a:endParaRPr lang="en-US" sz="2400">
              <a:latin typeface="Candara"/>
              <a:cs typeface="Candara"/>
            </a:endParaRPr>
          </a:p>
        </p:txBody>
      </p:sp>
      <p:sp>
        <p:nvSpPr>
          <p:cNvPr id="3" name="TextBox 2">
            <a:extLst>
              <a:ext uri="{FF2B5EF4-FFF2-40B4-BE49-F238E27FC236}">
                <a16:creationId xmlns:a16="http://schemas.microsoft.com/office/drawing/2014/main" id="{BE8956B5-0BD7-FB45-8A6C-0B7241262F56}"/>
              </a:ext>
            </a:extLst>
          </p:cNvPr>
          <p:cNvSpPr txBox="1"/>
          <p:nvPr/>
        </p:nvSpPr>
        <p:spPr>
          <a:xfrm>
            <a:off x="8307658" y="899924"/>
            <a:ext cx="3280237" cy="830997"/>
          </a:xfrm>
          <a:prstGeom prst="rect">
            <a:avLst/>
          </a:prstGeom>
          <a:noFill/>
        </p:spPr>
        <p:txBody>
          <a:bodyPr wrap="square" rtlCol="0">
            <a:spAutoFit/>
          </a:bodyPr>
          <a:lstStyle/>
          <a:p>
            <a:r>
              <a:rPr lang="en-US" sz="2400">
                <a:solidFill>
                  <a:srgbClr val="0432FF"/>
                </a:solidFill>
                <a:latin typeface="Candara" panose="020E0502030303020204" pitchFamily="34" charset="0"/>
              </a:rPr>
              <a:t>So atoms are neutral and uncharged…</a:t>
            </a:r>
          </a:p>
        </p:txBody>
      </p:sp>
      <p:sp>
        <p:nvSpPr>
          <p:cNvPr id="11" name="TextBox 10">
            <a:extLst>
              <a:ext uri="{FF2B5EF4-FFF2-40B4-BE49-F238E27FC236}">
                <a16:creationId xmlns:a16="http://schemas.microsoft.com/office/drawing/2014/main" id="{B8783640-1E20-EF40-A40A-F6309C6C73A7}"/>
              </a:ext>
            </a:extLst>
          </p:cNvPr>
          <p:cNvSpPr txBox="1"/>
          <p:nvPr/>
        </p:nvSpPr>
        <p:spPr>
          <a:xfrm>
            <a:off x="8307658" y="1841124"/>
            <a:ext cx="3280237" cy="830997"/>
          </a:xfrm>
          <a:prstGeom prst="rect">
            <a:avLst/>
          </a:prstGeom>
          <a:noFill/>
        </p:spPr>
        <p:txBody>
          <a:bodyPr wrap="square" rtlCol="0">
            <a:spAutoFit/>
          </a:bodyPr>
          <a:lstStyle/>
          <a:p>
            <a:r>
              <a:rPr lang="en-US" sz="2400">
                <a:solidFill>
                  <a:srgbClr val="0432FF"/>
                </a:solidFill>
                <a:latin typeface="Candara" panose="020E0502030303020204" pitchFamily="34" charset="0"/>
              </a:rPr>
              <a:t>…and their number of neutrons is predictable.</a:t>
            </a:r>
          </a:p>
        </p:txBody>
      </p:sp>
      <p:sp>
        <p:nvSpPr>
          <p:cNvPr id="14" name="TextBox 13">
            <a:extLst>
              <a:ext uri="{FF2B5EF4-FFF2-40B4-BE49-F238E27FC236}">
                <a16:creationId xmlns:a16="http://schemas.microsoft.com/office/drawing/2014/main" id="{E96444B1-A67D-4146-B144-C05297B538EA}"/>
              </a:ext>
            </a:extLst>
          </p:cNvPr>
          <p:cNvSpPr txBox="1"/>
          <p:nvPr/>
        </p:nvSpPr>
        <p:spPr>
          <a:xfrm>
            <a:off x="7719099" y="2924690"/>
            <a:ext cx="2228677" cy="1200329"/>
          </a:xfrm>
          <a:prstGeom prst="rect">
            <a:avLst/>
          </a:prstGeom>
          <a:noFill/>
        </p:spPr>
        <p:txBody>
          <a:bodyPr wrap="square" rtlCol="0">
            <a:spAutoFit/>
          </a:bodyPr>
          <a:lstStyle/>
          <a:p>
            <a:r>
              <a:rPr lang="en-US" sz="2400" b="1">
                <a:solidFill>
                  <a:srgbClr val="0432FF"/>
                </a:solidFill>
                <a:latin typeface="Candara" panose="020E0502030303020204" pitchFamily="34" charset="0"/>
              </a:rPr>
              <a:t>carbon:</a:t>
            </a:r>
          </a:p>
          <a:p>
            <a:r>
              <a:rPr lang="en-US" sz="2400">
                <a:solidFill>
                  <a:srgbClr val="0432FF"/>
                </a:solidFill>
                <a:latin typeface="Candara" panose="020E0502030303020204" pitchFamily="34" charset="0"/>
              </a:rPr>
              <a:t>#n = mass - #p</a:t>
            </a:r>
          </a:p>
          <a:p>
            <a:r>
              <a:rPr lang="en-US" sz="2400">
                <a:solidFill>
                  <a:srgbClr val="0432FF"/>
                </a:solidFill>
                <a:latin typeface="Candara" panose="020E0502030303020204" pitchFamily="34" charset="0"/>
              </a:rPr>
              <a:t>      = 12 – 6 = 6</a:t>
            </a:r>
          </a:p>
        </p:txBody>
      </p:sp>
      <p:sp>
        <p:nvSpPr>
          <p:cNvPr id="16" name="TextBox 15">
            <a:extLst>
              <a:ext uri="{FF2B5EF4-FFF2-40B4-BE49-F238E27FC236}">
                <a16:creationId xmlns:a16="http://schemas.microsoft.com/office/drawing/2014/main" id="{DD7E29A5-0A85-C24C-B7C3-63D00D5849AF}"/>
              </a:ext>
            </a:extLst>
          </p:cNvPr>
          <p:cNvSpPr txBox="1"/>
          <p:nvPr/>
        </p:nvSpPr>
        <p:spPr>
          <a:xfrm>
            <a:off x="6842760" y="4301706"/>
            <a:ext cx="4745135" cy="1938992"/>
          </a:xfrm>
          <a:prstGeom prst="rect">
            <a:avLst/>
          </a:prstGeom>
          <a:noFill/>
        </p:spPr>
        <p:txBody>
          <a:bodyPr wrap="square" rtlCol="0">
            <a:spAutoFit/>
          </a:bodyPr>
          <a:lstStyle/>
          <a:p>
            <a:r>
              <a:rPr lang="en-US" sz="2400">
                <a:solidFill>
                  <a:srgbClr val="0432FF"/>
                </a:solidFill>
                <a:latin typeface="Candara" panose="020E0502030303020204" pitchFamily="34" charset="0"/>
              </a:rPr>
              <a:t>Why doesn’t the number of electrons factor into estimates of atomic mass?</a:t>
            </a:r>
          </a:p>
          <a:p>
            <a:pPr marL="342900" indent="-342900">
              <a:buFont typeface="Arial" panose="020B0604020202020204" pitchFamily="34" charset="0"/>
              <a:buChar char="•"/>
            </a:pPr>
            <a:r>
              <a:rPr lang="en-US" sz="2400">
                <a:solidFill>
                  <a:srgbClr val="0432FF"/>
                </a:solidFill>
                <a:latin typeface="Candara" panose="020E0502030303020204" pitchFamily="34" charset="0"/>
              </a:rPr>
              <a:t>The mass of electrons is 2000X smaller than an </a:t>
            </a:r>
            <a:r>
              <a:rPr lang="en-US" sz="2400" err="1">
                <a:solidFill>
                  <a:srgbClr val="0432FF"/>
                </a:solidFill>
                <a:latin typeface="Candara" panose="020E0502030303020204" pitchFamily="34" charset="0"/>
              </a:rPr>
              <a:t>amu</a:t>
            </a:r>
            <a:r>
              <a:rPr lang="en-US" sz="2400">
                <a:solidFill>
                  <a:srgbClr val="0432FF"/>
                </a:solidFill>
                <a:latin typeface="Candara" panose="020E0502030303020204" pitchFamily="34" charset="0"/>
              </a:rPr>
              <a:t>.</a:t>
            </a:r>
          </a:p>
        </p:txBody>
      </p:sp>
    </p:spTree>
    <p:extLst>
      <p:ext uri="{BB962C8B-B14F-4D97-AF65-F5344CB8AC3E}">
        <p14:creationId xmlns:p14="http://schemas.microsoft.com/office/powerpoint/2010/main" val="281426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3" grpId="0"/>
      <p:bldP spid="11"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66" y="0"/>
            <a:ext cx="11513552"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13734" y="-169"/>
            <a:ext cx="1641411" cy="646331"/>
          </a:xfrm>
          <a:prstGeom prst="rect">
            <a:avLst/>
          </a:prstGeom>
          <a:noFill/>
        </p:spPr>
        <p:txBody>
          <a:bodyPr wrap="none" rtlCol="0">
            <a:spAutoFit/>
          </a:bodyPr>
          <a:lstStyle/>
          <a:p>
            <a:pPr defTabSz="914400"/>
            <a:r>
              <a:rPr lang="en-US" sz="3600" b="1">
                <a:solidFill>
                  <a:prstClr val="white"/>
                </a:solidFill>
                <a:latin typeface="Candara"/>
                <a:cs typeface="Candara"/>
              </a:rPr>
              <a:t>Try this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8686" y="-2506"/>
            <a:ext cx="697500" cy="697500"/>
          </a:xfrm>
          <a:prstGeom prst="rect">
            <a:avLst/>
          </a:prstGeom>
        </p:spPr>
      </p:pic>
      <p:sp>
        <p:nvSpPr>
          <p:cNvPr id="15" name="TextBox 14"/>
          <p:cNvSpPr txBox="1"/>
          <p:nvPr/>
        </p:nvSpPr>
        <p:spPr>
          <a:xfrm>
            <a:off x="213734" y="788405"/>
            <a:ext cx="11513552" cy="461665"/>
          </a:xfrm>
          <a:prstGeom prst="rect">
            <a:avLst/>
          </a:prstGeom>
          <a:noFill/>
        </p:spPr>
        <p:txBody>
          <a:bodyPr wrap="square" rtlCol="0">
            <a:spAutoFit/>
          </a:bodyPr>
          <a:lstStyle/>
          <a:p>
            <a:r>
              <a:rPr lang="en-US" sz="2400">
                <a:latin typeface="Candara"/>
                <a:cs typeface="Candara"/>
              </a:rPr>
              <a:t>Fill in the missing information in this table of the first six elements.</a:t>
            </a:r>
          </a:p>
        </p:txBody>
      </p:sp>
      <p:sp>
        <p:nvSpPr>
          <p:cNvPr id="10" name="TextBox 9"/>
          <p:cNvSpPr txBox="1"/>
          <p:nvPr/>
        </p:nvSpPr>
        <p:spPr>
          <a:xfrm>
            <a:off x="39564" y="6509861"/>
            <a:ext cx="5597070" cy="307777"/>
          </a:xfrm>
          <a:prstGeom prst="rect">
            <a:avLst/>
          </a:prstGeom>
          <a:noFill/>
        </p:spPr>
        <p:txBody>
          <a:bodyPr wrap="square" rtlCol="0">
            <a:spAutoFit/>
          </a:bodyPr>
          <a:lstStyle/>
          <a:p>
            <a:r>
              <a:rPr lang="en-US" sz="1400">
                <a:latin typeface="Avenir Medium"/>
                <a:cs typeface="Avenir Medium"/>
              </a:rPr>
              <a:t>OpenStax Chemistry</a:t>
            </a:r>
          </a:p>
        </p:txBody>
      </p:sp>
      <p:graphicFrame>
        <p:nvGraphicFramePr>
          <p:cNvPr id="6" name="Table 5">
            <a:extLst>
              <a:ext uri="{FF2B5EF4-FFF2-40B4-BE49-F238E27FC236}">
                <a16:creationId xmlns:a16="http://schemas.microsoft.com/office/drawing/2014/main" id="{F0A27479-8F9E-9343-9DB1-909A033E4946}"/>
              </a:ext>
            </a:extLst>
          </p:cNvPr>
          <p:cNvGraphicFramePr>
            <a:graphicFrameLocks noGrp="1"/>
          </p:cNvGraphicFramePr>
          <p:nvPr>
            <p:extLst>
              <p:ext uri="{D42A27DB-BD31-4B8C-83A1-F6EECF244321}">
                <p14:modId xmlns:p14="http://schemas.microsoft.com/office/powerpoint/2010/main" val="1525696067"/>
              </p:ext>
            </p:extLst>
          </p:nvPr>
        </p:nvGraphicFramePr>
        <p:xfrm>
          <a:off x="598117" y="1404441"/>
          <a:ext cx="10995766" cy="3854268"/>
        </p:xfrm>
        <a:graphic>
          <a:graphicData uri="http://schemas.openxmlformats.org/drawingml/2006/table">
            <a:tbl>
              <a:tblPr firstRow="1" bandRow="1">
                <a:tableStyleId>{5C22544A-7EE6-4342-B048-85BDC9FD1C3A}</a:tableStyleId>
              </a:tblPr>
              <a:tblGrid>
                <a:gridCol w="1355342">
                  <a:extLst>
                    <a:ext uri="{9D8B030D-6E8A-4147-A177-3AD203B41FA5}">
                      <a16:colId xmlns:a16="http://schemas.microsoft.com/office/drawing/2014/main" val="3780734326"/>
                    </a:ext>
                  </a:extLst>
                </a:gridCol>
                <a:gridCol w="1629146">
                  <a:extLst>
                    <a:ext uri="{9D8B030D-6E8A-4147-A177-3AD203B41FA5}">
                      <a16:colId xmlns:a16="http://schemas.microsoft.com/office/drawing/2014/main" val="865270211"/>
                    </a:ext>
                  </a:extLst>
                </a:gridCol>
                <a:gridCol w="1683909">
                  <a:extLst>
                    <a:ext uri="{9D8B030D-6E8A-4147-A177-3AD203B41FA5}">
                      <a16:colId xmlns:a16="http://schemas.microsoft.com/office/drawing/2014/main" val="3668933648"/>
                    </a:ext>
                  </a:extLst>
                </a:gridCol>
                <a:gridCol w="1861883">
                  <a:extLst>
                    <a:ext uri="{9D8B030D-6E8A-4147-A177-3AD203B41FA5}">
                      <a16:colId xmlns:a16="http://schemas.microsoft.com/office/drawing/2014/main" val="3883624761"/>
                    </a:ext>
                  </a:extLst>
                </a:gridCol>
                <a:gridCol w="2286282">
                  <a:extLst>
                    <a:ext uri="{9D8B030D-6E8A-4147-A177-3AD203B41FA5}">
                      <a16:colId xmlns:a16="http://schemas.microsoft.com/office/drawing/2014/main" val="1379165951"/>
                    </a:ext>
                  </a:extLst>
                </a:gridCol>
                <a:gridCol w="2179204">
                  <a:extLst>
                    <a:ext uri="{9D8B030D-6E8A-4147-A177-3AD203B41FA5}">
                      <a16:colId xmlns:a16="http://schemas.microsoft.com/office/drawing/2014/main" val="1232731069"/>
                    </a:ext>
                  </a:extLst>
                </a:gridCol>
              </a:tblGrid>
              <a:tr h="774879">
                <a:tc>
                  <a:txBody>
                    <a:bodyPr/>
                    <a:lstStyle/>
                    <a:p>
                      <a:pPr algn="ctr"/>
                      <a:endParaRPr lang="en-US" sz="2400">
                        <a:latin typeface="Candara" panose="020E0502030303020204" pitchFamily="34" charset="0"/>
                      </a:endParaRPr>
                    </a:p>
                    <a:p>
                      <a:pPr algn="ctr"/>
                      <a:r>
                        <a:rPr lang="en-US" sz="2400">
                          <a:latin typeface="Candara" panose="020E0502030303020204" pitchFamily="34" charset="0"/>
                        </a:rPr>
                        <a:t>element</a:t>
                      </a:r>
                    </a:p>
                  </a:txBody>
                  <a:tcPr>
                    <a:solidFill>
                      <a:srgbClr val="7A81FF"/>
                    </a:solidFill>
                  </a:tcPr>
                </a:tc>
                <a:tc>
                  <a:txBody>
                    <a:bodyPr/>
                    <a:lstStyle/>
                    <a:p>
                      <a:pPr algn="ctr"/>
                      <a:endParaRPr lang="en-US" sz="2400" dirty="0">
                        <a:latin typeface="Candara" panose="020E0502030303020204" pitchFamily="34" charset="0"/>
                      </a:endParaRPr>
                    </a:p>
                    <a:p>
                      <a:pPr algn="ctr"/>
                      <a:r>
                        <a:rPr lang="en-US" sz="2400" dirty="0">
                          <a:latin typeface="Candara" panose="020E0502030303020204" pitchFamily="34" charset="0"/>
                        </a:rPr>
                        <a:t># protons</a:t>
                      </a:r>
                    </a:p>
                  </a:txBody>
                  <a:tcPr>
                    <a:solidFill>
                      <a:srgbClr val="7A81FF"/>
                    </a:solidFill>
                  </a:tcPr>
                </a:tc>
                <a:tc>
                  <a:txBody>
                    <a:bodyPr/>
                    <a:lstStyle/>
                    <a:p>
                      <a:pPr algn="ctr"/>
                      <a:endParaRPr lang="en-US" sz="2400">
                        <a:latin typeface="Candara" panose="020E0502030303020204" pitchFamily="34" charset="0"/>
                      </a:endParaRPr>
                    </a:p>
                    <a:p>
                      <a:pPr algn="ctr"/>
                      <a:r>
                        <a:rPr lang="en-US" sz="2400">
                          <a:latin typeface="Candara" panose="020E0502030303020204" pitchFamily="34" charset="0"/>
                        </a:rPr>
                        <a:t># neutrons</a:t>
                      </a:r>
                    </a:p>
                  </a:txBody>
                  <a:tcPr>
                    <a:solidFill>
                      <a:srgbClr val="7A81FF"/>
                    </a:solidFill>
                  </a:tcPr>
                </a:tc>
                <a:tc>
                  <a:txBody>
                    <a:bodyPr/>
                    <a:lstStyle/>
                    <a:p>
                      <a:pPr algn="ctr"/>
                      <a:endParaRPr lang="en-US" sz="2400">
                        <a:latin typeface="Candara" panose="020E0502030303020204" pitchFamily="34" charset="0"/>
                      </a:endParaRPr>
                    </a:p>
                    <a:p>
                      <a:pPr algn="ctr"/>
                      <a:r>
                        <a:rPr lang="en-US" sz="2400">
                          <a:latin typeface="Candara" panose="020E0502030303020204" pitchFamily="34" charset="0"/>
                        </a:rPr>
                        <a:t># electrons</a:t>
                      </a:r>
                    </a:p>
                  </a:txBody>
                  <a:tcPr>
                    <a:solidFill>
                      <a:srgbClr val="7A81FF"/>
                    </a:solidFill>
                  </a:tcPr>
                </a:tc>
                <a:tc>
                  <a:txBody>
                    <a:bodyPr/>
                    <a:lstStyle/>
                    <a:p>
                      <a:pPr algn="ctr"/>
                      <a:r>
                        <a:rPr lang="en-US" sz="2400">
                          <a:latin typeface="Candara" panose="020E0502030303020204" pitchFamily="34" charset="0"/>
                        </a:rPr>
                        <a:t>atomic number </a:t>
                      </a:r>
                    </a:p>
                    <a:p>
                      <a:pPr algn="ctr"/>
                      <a:r>
                        <a:rPr lang="en-US" sz="2400">
                          <a:latin typeface="Candara" panose="020E0502030303020204" pitchFamily="34" charset="0"/>
                        </a:rPr>
                        <a:t>(Z)</a:t>
                      </a:r>
                    </a:p>
                  </a:txBody>
                  <a:tcPr>
                    <a:solidFill>
                      <a:srgbClr val="7A81FF"/>
                    </a:solidFill>
                  </a:tcPr>
                </a:tc>
                <a:tc>
                  <a:txBody>
                    <a:bodyPr/>
                    <a:lstStyle/>
                    <a:p>
                      <a:pPr algn="ctr"/>
                      <a:r>
                        <a:rPr lang="en-US" sz="2400">
                          <a:latin typeface="Candara" panose="020E0502030303020204" pitchFamily="34" charset="0"/>
                        </a:rPr>
                        <a:t>atomic mass </a:t>
                      </a:r>
                    </a:p>
                    <a:p>
                      <a:pPr algn="ctr"/>
                      <a:r>
                        <a:rPr lang="en-US" sz="2400">
                          <a:latin typeface="Candara" panose="020E0502030303020204" pitchFamily="34" charset="0"/>
                        </a:rPr>
                        <a:t>(A)</a:t>
                      </a:r>
                    </a:p>
                  </a:txBody>
                  <a:tcPr>
                    <a:solidFill>
                      <a:srgbClr val="7A81FF"/>
                    </a:solidFill>
                  </a:tcPr>
                </a:tc>
                <a:extLst>
                  <a:ext uri="{0D108BD9-81ED-4DB2-BD59-A6C34878D82A}">
                    <a16:rowId xmlns:a16="http://schemas.microsoft.com/office/drawing/2014/main" val="665832149"/>
                  </a:ext>
                </a:extLst>
              </a:tr>
              <a:tr h="505218">
                <a:tc>
                  <a:txBody>
                    <a:bodyPr/>
                    <a:lstStyle/>
                    <a:p>
                      <a:pPr algn="ctr"/>
                      <a:r>
                        <a:rPr lang="en-US" sz="2400" dirty="0">
                          <a:latin typeface="Candara" panose="020E0502030303020204" pitchFamily="34" charset="0"/>
                        </a:rPr>
                        <a:t>H</a:t>
                      </a:r>
                    </a:p>
                  </a:txBody>
                  <a:tcPr>
                    <a:solidFill>
                      <a:schemeClr val="bg1"/>
                    </a:solidFill>
                  </a:tcPr>
                </a:tc>
                <a:tc>
                  <a:txBody>
                    <a:bodyPr/>
                    <a:lstStyle/>
                    <a:p>
                      <a:pPr algn="ctr"/>
                      <a:endParaRPr lang="en-US" sz="2400" dirty="0">
                        <a:solidFill>
                          <a:srgbClr val="0432FF"/>
                        </a:solidFill>
                        <a:latin typeface="Candara" panose="020E0502030303020204" pitchFamily="34" charset="0"/>
                      </a:endParaRPr>
                    </a:p>
                  </a:txBody>
                  <a:tcPr>
                    <a:solidFill>
                      <a:schemeClr val="bg1"/>
                    </a:solidFill>
                  </a:tcPr>
                </a:tc>
                <a:tc>
                  <a:txBody>
                    <a:bodyPr/>
                    <a:lstStyle/>
                    <a:p>
                      <a:pPr algn="ctr"/>
                      <a:endParaRPr lang="en-US" sz="2400" dirty="0">
                        <a:solidFill>
                          <a:srgbClr val="0432FF"/>
                        </a:solidFill>
                        <a:latin typeface="Candara" panose="020E0502030303020204" pitchFamily="34" charset="0"/>
                      </a:endParaRPr>
                    </a:p>
                  </a:txBody>
                  <a:tcPr>
                    <a:solidFill>
                      <a:schemeClr val="bg1"/>
                    </a:solidFill>
                  </a:tcPr>
                </a:tc>
                <a:tc>
                  <a:txBody>
                    <a:bodyPr/>
                    <a:lstStyle/>
                    <a:p>
                      <a:pPr algn="ctr"/>
                      <a:endParaRPr lang="en-US" sz="2400" dirty="0">
                        <a:solidFill>
                          <a:srgbClr val="0432FF"/>
                        </a:solidFill>
                        <a:latin typeface="Candara" panose="020E0502030303020204" pitchFamily="34" charset="0"/>
                      </a:endParaRPr>
                    </a:p>
                  </a:txBody>
                  <a:tcPr>
                    <a:solidFill>
                      <a:schemeClr val="bg1"/>
                    </a:solidFill>
                  </a:tcPr>
                </a:tc>
                <a:tc>
                  <a:txBody>
                    <a:bodyPr/>
                    <a:lstStyle/>
                    <a:p>
                      <a:pPr algn="ctr"/>
                      <a:r>
                        <a:rPr lang="en-US" sz="2400" dirty="0">
                          <a:latin typeface="Candara" panose="020E0502030303020204" pitchFamily="34" charset="0"/>
                        </a:rPr>
                        <a:t>1</a:t>
                      </a:r>
                    </a:p>
                  </a:txBody>
                  <a:tcPr>
                    <a:solidFill>
                      <a:schemeClr val="bg1"/>
                    </a:solidFill>
                  </a:tcPr>
                </a:tc>
                <a:tc>
                  <a:txBody>
                    <a:bodyPr/>
                    <a:lstStyle/>
                    <a:p>
                      <a:pPr algn="ctr"/>
                      <a:r>
                        <a:rPr lang="en-US" sz="2400">
                          <a:latin typeface="Candara" panose="020E0502030303020204" pitchFamily="34" charset="0"/>
                        </a:rPr>
                        <a:t>1</a:t>
                      </a:r>
                    </a:p>
                  </a:txBody>
                  <a:tcPr>
                    <a:solidFill>
                      <a:schemeClr val="bg1"/>
                    </a:solidFill>
                  </a:tcPr>
                </a:tc>
                <a:extLst>
                  <a:ext uri="{0D108BD9-81ED-4DB2-BD59-A6C34878D82A}">
                    <a16:rowId xmlns:a16="http://schemas.microsoft.com/office/drawing/2014/main" val="711300599"/>
                  </a:ext>
                </a:extLst>
              </a:tr>
              <a:tr h="505218">
                <a:tc>
                  <a:txBody>
                    <a:bodyPr/>
                    <a:lstStyle/>
                    <a:p>
                      <a:pPr algn="ctr"/>
                      <a:r>
                        <a:rPr lang="en-US" sz="2400">
                          <a:latin typeface="Candara" panose="020E0502030303020204" pitchFamily="34" charset="0"/>
                        </a:rPr>
                        <a:t>He</a:t>
                      </a:r>
                    </a:p>
                  </a:txBody>
                  <a:tcPr>
                    <a:solidFill>
                      <a:schemeClr val="bg1"/>
                    </a:solidFill>
                  </a:tcPr>
                </a:tc>
                <a:tc>
                  <a:txBody>
                    <a:bodyPr/>
                    <a:lstStyle/>
                    <a:p>
                      <a:pPr algn="ctr"/>
                      <a:endParaRPr lang="en-US" sz="2400" dirty="0">
                        <a:solidFill>
                          <a:srgbClr val="0432FF"/>
                        </a:solidFill>
                        <a:latin typeface="Candara" panose="020E0502030303020204" pitchFamily="34" charset="0"/>
                      </a:endParaRPr>
                    </a:p>
                  </a:txBody>
                  <a:tcPr>
                    <a:solidFill>
                      <a:schemeClr val="bg1"/>
                    </a:solidFill>
                  </a:tcPr>
                </a:tc>
                <a:tc>
                  <a:txBody>
                    <a:bodyPr/>
                    <a:lstStyle/>
                    <a:p>
                      <a:pPr algn="ctr"/>
                      <a:endParaRPr lang="en-US" sz="2400" dirty="0">
                        <a:solidFill>
                          <a:srgbClr val="0432FF"/>
                        </a:solidFill>
                        <a:latin typeface="Candara" panose="020E0502030303020204" pitchFamily="34" charset="0"/>
                      </a:endParaRPr>
                    </a:p>
                  </a:txBody>
                  <a:tcPr>
                    <a:solidFill>
                      <a:schemeClr val="bg1"/>
                    </a:solidFill>
                  </a:tcPr>
                </a:tc>
                <a:tc>
                  <a:txBody>
                    <a:bodyPr/>
                    <a:lstStyle/>
                    <a:p>
                      <a:pPr algn="ctr"/>
                      <a:endParaRPr lang="en-US" sz="2400" dirty="0">
                        <a:solidFill>
                          <a:srgbClr val="0432FF"/>
                        </a:solidFill>
                        <a:latin typeface="Candara" panose="020E0502030303020204" pitchFamily="34" charset="0"/>
                      </a:endParaRPr>
                    </a:p>
                  </a:txBody>
                  <a:tcPr>
                    <a:solidFill>
                      <a:schemeClr val="bg1"/>
                    </a:solidFill>
                  </a:tcPr>
                </a:tc>
                <a:tc>
                  <a:txBody>
                    <a:bodyPr/>
                    <a:lstStyle/>
                    <a:p>
                      <a:pPr algn="ctr"/>
                      <a:r>
                        <a:rPr lang="en-US" sz="2400" dirty="0">
                          <a:latin typeface="Candara" panose="020E0502030303020204" pitchFamily="34" charset="0"/>
                        </a:rPr>
                        <a:t>2</a:t>
                      </a:r>
                    </a:p>
                  </a:txBody>
                  <a:tcPr>
                    <a:solidFill>
                      <a:schemeClr val="bg1"/>
                    </a:solidFill>
                  </a:tcPr>
                </a:tc>
                <a:tc>
                  <a:txBody>
                    <a:bodyPr/>
                    <a:lstStyle/>
                    <a:p>
                      <a:pPr algn="ctr"/>
                      <a:r>
                        <a:rPr lang="en-US" sz="2400">
                          <a:latin typeface="Candara" panose="020E0502030303020204" pitchFamily="34" charset="0"/>
                        </a:rPr>
                        <a:t>4</a:t>
                      </a:r>
                    </a:p>
                  </a:txBody>
                  <a:tcPr>
                    <a:solidFill>
                      <a:schemeClr val="bg1"/>
                    </a:solidFill>
                  </a:tcPr>
                </a:tc>
                <a:extLst>
                  <a:ext uri="{0D108BD9-81ED-4DB2-BD59-A6C34878D82A}">
                    <a16:rowId xmlns:a16="http://schemas.microsoft.com/office/drawing/2014/main" val="4090360728"/>
                  </a:ext>
                </a:extLst>
              </a:tr>
              <a:tr h="505218">
                <a:tc>
                  <a:txBody>
                    <a:bodyPr/>
                    <a:lstStyle/>
                    <a:p>
                      <a:pPr algn="ctr"/>
                      <a:r>
                        <a:rPr lang="en-US" sz="2400">
                          <a:latin typeface="Candara" panose="020E0502030303020204" pitchFamily="34" charset="0"/>
                        </a:rPr>
                        <a:t>Li</a:t>
                      </a:r>
                    </a:p>
                  </a:txBody>
                  <a:tcPr>
                    <a:solidFill>
                      <a:schemeClr val="bg1"/>
                    </a:solidFill>
                  </a:tcPr>
                </a:tc>
                <a:tc>
                  <a:txBody>
                    <a:bodyPr/>
                    <a:lstStyle/>
                    <a:p>
                      <a:pPr algn="ctr"/>
                      <a:endParaRPr lang="en-US" sz="2400" dirty="0">
                        <a:solidFill>
                          <a:srgbClr val="0432FF"/>
                        </a:solidFill>
                        <a:latin typeface="Candara" panose="020E0502030303020204" pitchFamily="34" charset="0"/>
                      </a:endParaRPr>
                    </a:p>
                  </a:txBody>
                  <a:tcPr>
                    <a:solidFill>
                      <a:schemeClr val="bg1"/>
                    </a:solidFill>
                  </a:tcPr>
                </a:tc>
                <a:tc>
                  <a:txBody>
                    <a:bodyPr/>
                    <a:lstStyle/>
                    <a:p>
                      <a:pPr algn="ctr"/>
                      <a:endParaRPr lang="en-US" sz="2400" dirty="0">
                        <a:solidFill>
                          <a:srgbClr val="0432FF"/>
                        </a:solidFill>
                        <a:latin typeface="Candara" panose="020E0502030303020204" pitchFamily="34" charset="0"/>
                      </a:endParaRPr>
                    </a:p>
                  </a:txBody>
                  <a:tcPr>
                    <a:solidFill>
                      <a:schemeClr val="bg1"/>
                    </a:solidFill>
                  </a:tcPr>
                </a:tc>
                <a:tc>
                  <a:txBody>
                    <a:bodyPr/>
                    <a:lstStyle/>
                    <a:p>
                      <a:pPr algn="ctr"/>
                      <a:endParaRPr lang="en-US" sz="2400" dirty="0">
                        <a:solidFill>
                          <a:srgbClr val="0432FF"/>
                        </a:solidFill>
                        <a:latin typeface="Candara" panose="020E0502030303020204" pitchFamily="34" charset="0"/>
                      </a:endParaRPr>
                    </a:p>
                  </a:txBody>
                  <a:tcPr>
                    <a:solidFill>
                      <a:schemeClr val="bg1"/>
                    </a:solidFill>
                  </a:tcPr>
                </a:tc>
                <a:tc>
                  <a:txBody>
                    <a:bodyPr/>
                    <a:lstStyle/>
                    <a:p>
                      <a:pPr algn="ctr"/>
                      <a:r>
                        <a:rPr lang="en-US" sz="2400">
                          <a:latin typeface="Candara" panose="020E0502030303020204" pitchFamily="34" charset="0"/>
                        </a:rPr>
                        <a:t>3</a:t>
                      </a:r>
                    </a:p>
                  </a:txBody>
                  <a:tcPr>
                    <a:solidFill>
                      <a:schemeClr val="bg1"/>
                    </a:solidFill>
                  </a:tcPr>
                </a:tc>
                <a:tc>
                  <a:txBody>
                    <a:bodyPr/>
                    <a:lstStyle/>
                    <a:p>
                      <a:pPr algn="ctr"/>
                      <a:r>
                        <a:rPr lang="en-US" sz="2400">
                          <a:latin typeface="Candara" panose="020E0502030303020204" pitchFamily="34" charset="0"/>
                        </a:rPr>
                        <a:t>7</a:t>
                      </a:r>
                    </a:p>
                  </a:txBody>
                  <a:tcPr>
                    <a:solidFill>
                      <a:schemeClr val="bg1"/>
                    </a:solidFill>
                  </a:tcPr>
                </a:tc>
                <a:extLst>
                  <a:ext uri="{0D108BD9-81ED-4DB2-BD59-A6C34878D82A}">
                    <a16:rowId xmlns:a16="http://schemas.microsoft.com/office/drawing/2014/main" val="3006181561"/>
                  </a:ext>
                </a:extLst>
              </a:tr>
              <a:tr h="505218">
                <a:tc>
                  <a:txBody>
                    <a:bodyPr/>
                    <a:lstStyle/>
                    <a:p>
                      <a:pPr algn="ctr"/>
                      <a:r>
                        <a:rPr lang="en-US" sz="2400">
                          <a:latin typeface="Candara" panose="020E0502030303020204" pitchFamily="34" charset="0"/>
                        </a:rPr>
                        <a:t>Be</a:t>
                      </a:r>
                    </a:p>
                  </a:txBody>
                  <a:tcPr>
                    <a:solidFill>
                      <a:schemeClr val="bg1"/>
                    </a:solidFill>
                  </a:tcPr>
                </a:tc>
                <a:tc>
                  <a:txBody>
                    <a:bodyPr/>
                    <a:lstStyle/>
                    <a:p>
                      <a:pPr algn="ctr"/>
                      <a:endParaRPr lang="en-US" sz="2400" dirty="0">
                        <a:solidFill>
                          <a:srgbClr val="0432FF"/>
                        </a:solidFill>
                        <a:latin typeface="Candara" panose="020E0502030303020204" pitchFamily="34" charset="0"/>
                      </a:endParaRPr>
                    </a:p>
                  </a:txBody>
                  <a:tcPr>
                    <a:solidFill>
                      <a:schemeClr val="bg1"/>
                    </a:solidFill>
                  </a:tcPr>
                </a:tc>
                <a:tc>
                  <a:txBody>
                    <a:bodyPr/>
                    <a:lstStyle/>
                    <a:p>
                      <a:pPr algn="ctr"/>
                      <a:endParaRPr lang="en-US" sz="2400" dirty="0">
                        <a:solidFill>
                          <a:srgbClr val="0432FF"/>
                        </a:solidFill>
                        <a:latin typeface="Candara" panose="020E0502030303020204" pitchFamily="34" charset="0"/>
                      </a:endParaRPr>
                    </a:p>
                  </a:txBody>
                  <a:tcPr>
                    <a:solidFill>
                      <a:schemeClr val="bg1"/>
                    </a:solidFill>
                  </a:tcPr>
                </a:tc>
                <a:tc>
                  <a:txBody>
                    <a:bodyPr/>
                    <a:lstStyle/>
                    <a:p>
                      <a:pPr algn="ctr"/>
                      <a:endParaRPr lang="en-US" sz="2400" dirty="0">
                        <a:solidFill>
                          <a:srgbClr val="0432FF"/>
                        </a:solidFill>
                        <a:latin typeface="Candara" panose="020E0502030303020204" pitchFamily="34" charset="0"/>
                      </a:endParaRPr>
                    </a:p>
                  </a:txBody>
                  <a:tcPr>
                    <a:solidFill>
                      <a:schemeClr val="bg1"/>
                    </a:solidFill>
                  </a:tcPr>
                </a:tc>
                <a:tc>
                  <a:txBody>
                    <a:bodyPr/>
                    <a:lstStyle/>
                    <a:p>
                      <a:pPr algn="ctr"/>
                      <a:r>
                        <a:rPr lang="en-US" sz="2400" dirty="0">
                          <a:latin typeface="Candara" panose="020E0502030303020204" pitchFamily="34" charset="0"/>
                        </a:rPr>
                        <a:t>4</a:t>
                      </a:r>
                    </a:p>
                  </a:txBody>
                  <a:tcPr>
                    <a:solidFill>
                      <a:schemeClr val="bg1"/>
                    </a:solidFill>
                  </a:tcPr>
                </a:tc>
                <a:tc>
                  <a:txBody>
                    <a:bodyPr/>
                    <a:lstStyle/>
                    <a:p>
                      <a:pPr algn="ctr"/>
                      <a:r>
                        <a:rPr lang="en-US" sz="2400">
                          <a:latin typeface="Candara" panose="020E0502030303020204" pitchFamily="34" charset="0"/>
                        </a:rPr>
                        <a:t>9</a:t>
                      </a:r>
                    </a:p>
                  </a:txBody>
                  <a:tcPr>
                    <a:solidFill>
                      <a:schemeClr val="bg1"/>
                    </a:solidFill>
                  </a:tcPr>
                </a:tc>
                <a:extLst>
                  <a:ext uri="{0D108BD9-81ED-4DB2-BD59-A6C34878D82A}">
                    <a16:rowId xmlns:a16="http://schemas.microsoft.com/office/drawing/2014/main" val="1529097382"/>
                  </a:ext>
                </a:extLst>
              </a:tr>
              <a:tr h="505218">
                <a:tc>
                  <a:txBody>
                    <a:bodyPr/>
                    <a:lstStyle/>
                    <a:p>
                      <a:pPr algn="ctr"/>
                      <a:r>
                        <a:rPr lang="en-US" sz="2400">
                          <a:latin typeface="Candara" panose="020E0502030303020204" pitchFamily="34" charset="0"/>
                        </a:rPr>
                        <a:t>B</a:t>
                      </a:r>
                    </a:p>
                  </a:txBody>
                  <a:tcPr>
                    <a:solidFill>
                      <a:schemeClr val="bg1"/>
                    </a:solidFill>
                  </a:tcPr>
                </a:tc>
                <a:tc>
                  <a:txBody>
                    <a:bodyPr/>
                    <a:lstStyle/>
                    <a:p>
                      <a:pPr algn="ctr"/>
                      <a:endParaRPr lang="en-US" sz="2400" dirty="0">
                        <a:solidFill>
                          <a:srgbClr val="0432FF"/>
                        </a:solidFill>
                        <a:latin typeface="Candara" panose="020E0502030303020204" pitchFamily="34" charset="0"/>
                      </a:endParaRPr>
                    </a:p>
                  </a:txBody>
                  <a:tcPr>
                    <a:solidFill>
                      <a:schemeClr val="bg1"/>
                    </a:solidFill>
                  </a:tcPr>
                </a:tc>
                <a:tc>
                  <a:txBody>
                    <a:bodyPr/>
                    <a:lstStyle/>
                    <a:p>
                      <a:pPr algn="ctr"/>
                      <a:endParaRPr lang="en-US" sz="2400" dirty="0">
                        <a:solidFill>
                          <a:srgbClr val="0432FF"/>
                        </a:solidFill>
                        <a:latin typeface="Candara" panose="020E0502030303020204" pitchFamily="34" charset="0"/>
                      </a:endParaRPr>
                    </a:p>
                  </a:txBody>
                  <a:tcPr>
                    <a:solidFill>
                      <a:schemeClr val="bg1"/>
                    </a:solidFill>
                  </a:tcPr>
                </a:tc>
                <a:tc>
                  <a:txBody>
                    <a:bodyPr/>
                    <a:lstStyle/>
                    <a:p>
                      <a:pPr algn="ctr"/>
                      <a:endParaRPr lang="en-US" sz="2400" dirty="0">
                        <a:solidFill>
                          <a:srgbClr val="0432FF"/>
                        </a:solidFill>
                        <a:latin typeface="Candara" panose="020E0502030303020204" pitchFamily="34" charset="0"/>
                      </a:endParaRPr>
                    </a:p>
                  </a:txBody>
                  <a:tcPr>
                    <a:solidFill>
                      <a:schemeClr val="bg1"/>
                    </a:solidFill>
                  </a:tcPr>
                </a:tc>
                <a:tc>
                  <a:txBody>
                    <a:bodyPr/>
                    <a:lstStyle/>
                    <a:p>
                      <a:pPr algn="ctr"/>
                      <a:r>
                        <a:rPr lang="en-US" sz="2400">
                          <a:latin typeface="Candara" panose="020E0502030303020204" pitchFamily="34" charset="0"/>
                        </a:rPr>
                        <a:t>5</a:t>
                      </a:r>
                    </a:p>
                  </a:txBody>
                  <a:tcPr>
                    <a:solidFill>
                      <a:schemeClr val="bg1"/>
                    </a:solidFill>
                  </a:tcPr>
                </a:tc>
                <a:tc>
                  <a:txBody>
                    <a:bodyPr/>
                    <a:lstStyle/>
                    <a:p>
                      <a:pPr algn="ctr"/>
                      <a:r>
                        <a:rPr lang="en-US" sz="2400" dirty="0">
                          <a:latin typeface="Candara" panose="020E0502030303020204" pitchFamily="34" charset="0"/>
                        </a:rPr>
                        <a:t>11</a:t>
                      </a:r>
                    </a:p>
                  </a:txBody>
                  <a:tcPr>
                    <a:solidFill>
                      <a:schemeClr val="bg1"/>
                    </a:solidFill>
                  </a:tcPr>
                </a:tc>
                <a:extLst>
                  <a:ext uri="{0D108BD9-81ED-4DB2-BD59-A6C34878D82A}">
                    <a16:rowId xmlns:a16="http://schemas.microsoft.com/office/drawing/2014/main" val="2638427991"/>
                  </a:ext>
                </a:extLst>
              </a:tr>
              <a:tr h="505218">
                <a:tc>
                  <a:txBody>
                    <a:bodyPr/>
                    <a:lstStyle/>
                    <a:p>
                      <a:pPr algn="ctr"/>
                      <a:r>
                        <a:rPr lang="en-US" sz="2400">
                          <a:latin typeface="Candara" panose="020E0502030303020204" pitchFamily="34" charset="0"/>
                        </a:rPr>
                        <a:t>C</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432FF"/>
                        </a:solidFill>
                        <a:latin typeface="Candara" panose="020E0502030303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432FF"/>
                        </a:solidFill>
                        <a:latin typeface="Candara" panose="020E0502030303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432FF"/>
                        </a:solidFill>
                        <a:latin typeface="Candara" panose="020E0502030303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latin typeface="Candara" panose="020E0502030303020204" pitchFamily="34" charset="0"/>
                        </a:rPr>
                        <a:t>6</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ndara" panose="020E0502030303020204" pitchFamily="34" charset="0"/>
                        </a:rPr>
                        <a:t>12</a:t>
                      </a: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907132"/>
                  </a:ext>
                </a:extLst>
              </a:tr>
            </a:tbl>
          </a:graphicData>
        </a:graphic>
      </p:graphicFrame>
      <p:sp>
        <p:nvSpPr>
          <p:cNvPr id="14" name="TextBox 13">
            <a:extLst>
              <a:ext uri="{FF2B5EF4-FFF2-40B4-BE49-F238E27FC236}">
                <a16:creationId xmlns:a16="http://schemas.microsoft.com/office/drawing/2014/main" id="{5DAE06AF-CB24-B243-BC97-297B7D691040}"/>
              </a:ext>
            </a:extLst>
          </p:cNvPr>
          <p:cNvSpPr txBox="1"/>
          <p:nvPr/>
        </p:nvSpPr>
        <p:spPr>
          <a:xfrm>
            <a:off x="689744" y="5400929"/>
            <a:ext cx="10664056" cy="830997"/>
          </a:xfrm>
          <a:prstGeom prst="rect">
            <a:avLst/>
          </a:prstGeom>
          <a:noFill/>
        </p:spPr>
        <p:txBody>
          <a:bodyPr wrap="square" rtlCol="0">
            <a:spAutoFit/>
          </a:bodyPr>
          <a:lstStyle/>
          <a:p>
            <a:r>
              <a:rPr lang="en-US" sz="2400">
                <a:latin typeface="Candara"/>
                <a:cs typeface="Candara"/>
              </a:rPr>
              <a:t>Hydrogen is a bit odd and is missing one subatomic particle.</a:t>
            </a:r>
          </a:p>
          <a:p>
            <a:pPr marL="342900" indent="-342900">
              <a:buFont typeface="Arial" panose="020B0604020202020204" pitchFamily="34" charset="0"/>
              <a:buChar char="•"/>
            </a:pPr>
            <a:r>
              <a:rPr lang="en-US" sz="2400" i="1">
                <a:latin typeface="Candara"/>
                <a:cs typeface="Candara"/>
              </a:rPr>
              <a:t>Hint: it is neutral.</a:t>
            </a:r>
          </a:p>
        </p:txBody>
      </p:sp>
    </p:spTree>
    <p:extLst>
      <p:ext uri="{BB962C8B-B14F-4D97-AF65-F5344CB8AC3E}">
        <p14:creationId xmlns:p14="http://schemas.microsoft.com/office/powerpoint/2010/main" val="3283253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0" y="0"/>
            <a:ext cx="11485538"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245074" y="16329"/>
            <a:ext cx="3494867" cy="646331"/>
          </a:xfrm>
          <a:prstGeom prst="rect">
            <a:avLst/>
          </a:prstGeom>
          <a:noFill/>
        </p:spPr>
        <p:txBody>
          <a:bodyPr wrap="none" rtlCol="0">
            <a:spAutoFit/>
          </a:bodyPr>
          <a:lstStyle/>
          <a:p>
            <a:r>
              <a:rPr lang="en-US" sz="3600" b="1">
                <a:solidFill>
                  <a:prstClr val="white"/>
                </a:solidFill>
                <a:latin typeface="Candara" panose="020E0502030303020204" pitchFamily="34" charset="0"/>
                <a:cs typeface="Avenir Heavy"/>
              </a:rPr>
              <a:t>3.2: Assignments</a:t>
            </a:r>
          </a:p>
        </p:txBody>
      </p:sp>
      <p:sp>
        <p:nvSpPr>
          <p:cNvPr id="8" name="TextBox 7"/>
          <p:cNvSpPr txBox="1"/>
          <p:nvPr/>
        </p:nvSpPr>
        <p:spPr>
          <a:xfrm>
            <a:off x="292918" y="918523"/>
            <a:ext cx="11209092" cy="461665"/>
          </a:xfrm>
          <a:prstGeom prst="rect">
            <a:avLst/>
          </a:prstGeom>
          <a:noFill/>
        </p:spPr>
        <p:txBody>
          <a:bodyPr wrap="square" rtlCol="0">
            <a:spAutoFit/>
          </a:bodyPr>
          <a:lstStyle/>
          <a:p>
            <a:pPr marL="52388" lvl="1"/>
            <a:r>
              <a:rPr lang="en-US" sz="2400" b="1">
                <a:latin typeface="Candara"/>
                <a:cs typeface="Candara"/>
              </a:rPr>
              <a:t>Canvas: Quick review questions quiz 3.2</a:t>
            </a:r>
            <a:endParaRPr lang="en-US" sz="6600" b="1">
              <a:latin typeface="Candara"/>
              <a:cs typeface="Candara"/>
            </a:endParaRPr>
          </a:p>
        </p:txBody>
      </p:sp>
      <p:pic>
        <p:nvPicPr>
          <p:cNvPr id="7" name="Picture 6"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010" y="-2506"/>
            <a:ext cx="697500" cy="697500"/>
          </a:xfrm>
          <a:prstGeom prst="rect">
            <a:avLst/>
          </a:prstGeom>
        </p:spPr>
      </p:pic>
      <p:sp>
        <p:nvSpPr>
          <p:cNvPr id="10" name="TextBox 9">
            <a:extLst>
              <a:ext uri="{FF2B5EF4-FFF2-40B4-BE49-F238E27FC236}">
                <a16:creationId xmlns:a16="http://schemas.microsoft.com/office/drawing/2014/main" id="{D09987E2-A99B-FD4E-A26F-6531285DBEE1}"/>
              </a:ext>
            </a:extLst>
          </p:cNvPr>
          <p:cNvSpPr txBox="1"/>
          <p:nvPr/>
        </p:nvSpPr>
        <p:spPr>
          <a:xfrm>
            <a:off x="292918" y="1490573"/>
            <a:ext cx="11209092" cy="461665"/>
          </a:xfrm>
          <a:prstGeom prst="rect">
            <a:avLst/>
          </a:prstGeom>
          <a:noFill/>
        </p:spPr>
        <p:txBody>
          <a:bodyPr wrap="square" rtlCol="0">
            <a:spAutoFit/>
          </a:bodyPr>
          <a:lstStyle/>
          <a:p>
            <a:pPr marL="52388" lvl="1"/>
            <a:r>
              <a:rPr lang="en-US" sz="2400" b="1" dirty="0">
                <a:latin typeface="Candara"/>
                <a:cs typeface="Candara"/>
              </a:rPr>
              <a:t>Canvas: HW set 3, problems 3 - 5</a:t>
            </a:r>
            <a:endParaRPr lang="en-US" sz="6600" b="1" dirty="0">
              <a:latin typeface="Candara"/>
              <a:cs typeface="Candara"/>
            </a:endParaRPr>
          </a:p>
        </p:txBody>
      </p:sp>
      <p:sp>
        <p:nvSpPr>
          <p:cNvPr id="9" name="TextBox 8">
            <a:extLst>
              <a:ext uri="{FF2B5EF4-FFF2-40B4-BE49-F238E27FC236}">
                <a16:creationId xmlns:a16="http://schemas.microsoft.com/office/drawing/2014/main" id="{DD016105-BF2D-394C-9089-9E2AB21E4C68}"/>
              </a:ext>
            </a:extLst>
          </p:cNvPr>
          <p:cNvSpPr txBox="1"/>
          <p:nvPr/>
        </p:nvSpPr>
        <p:spPr>
          <a:xfrm>
            <a:off x="54428" y="6532081"/>
            <a:ext cx="3828141" cy="307777"/>
          </a:xfrm>
          <a:prstGeom prst="rect">
            <a:avLst/>
          </a:prstGeom>
          <a:noFill/>
        </p:spPr>
        <p:txBody>
          <a:bodyPr wrap="square" rtlCol="0">
            <a:spAutoFit/>
          </a:bodyPr>
          <a:lstStyle/>
          <a:p>
            <a:r>
              <a:rPr lang="en-US" sz="1400">
                <a:latin typeface="Avenir Medium"/>
                <a:cs typeface="Avenir Medium"/>
              </a:rPr>
              <a:t>Chemistry </a:t>
            </a:r>
            <a:r>
              <a:rPr lang="en-US" sz="1400" err="1">
                <a:latin typeface="Avenir Medium"/>
                <a:cs typeface="Avenir Medium"/>
              </a:rPr>
              <a:t>Openstax</a:t>
            </a:r>
            <a:endParaRPr lang="en-US" sz="1400">
              <a:latin typeface="Avenir Medium"/>
              <a:cs typeface="Avenir Medium"/>
            </a:endParaRPr>
          </a:p>
        </p:txBody>
      </p:sp>
      <p:sp>
        <p:nvSpPr>
          <p:cNvPr id="11" name="TextBox 10">
            <a:extLst>
              <a:ext uri="{FF2B5EF4-FFF2-40B4-BE49-F238E27FC236}">
                <a16:creationId xmlns:a16="http://schemas.microsoft.com/office/drawing/2014/main" id="{7E85D110-5038-834B-8528-A9271C933A38}"/>
              </a:ext>
            </a:extLst>
          </p:cNvPr>
          <p:cNvSpPr txBox="1"/>
          <p:nvPr/>
        </p:nvSpPr>
        <p:spPr>
          <a:xfrm>
            <a:off x="292918" y="2092550"/>
            <a:ext cx="11209092" cy="4401205"/>
          </a:xfrm>
          <a:prstGeom prst="rect">
            <a:avLst/>
          </a:prstGeom>
          <a:noFill/>
        </p:spPr>
        <p:txBody>
          <a:bodyPr wrap="square" rtlCol="0">
            <a:spAutoFit/>
          </a:bodyPr>
          <a:lstStyle/>
          <a:p>
            <a:pPr marL="463550" indent="-452438"/>
            <a:r>
              <a:rPr lang="en-US" sz="2400" b="1" dirty="0">
                <a:latin typeface="Candara"/>
                <a:cs typeface="Candara"/>
              </a:rPr>
              <a:t>Optional extras – great videos on this topic:</a:t>
            </a:r>
          </a:p>
          <a:p>
            <a:pPr lvl="0"/>
            <a:endParaRPr lang="en-US" sz="1000" dirty="0"/>
          </a:p>
          <a:p>
            <a:pPr marL="342900" lvl="0" indent="-342900">
              <a:buFont typeface="Arial" panose="020B0604020202020204" pitchFamily="34" charset="0"/>
              <a:buChar char="•"/>
            </a:pPr>
            <a:r>
              <a:rPr lang="en-US" sz="2400" dirty="0"/>
              <a:t>'Basic Atomic Structure: A Look Inside the Atom’  (Tyler DeWitt)</a:t>
            </a:r>
            <a:br>
              <a:rPr lang="en-US" sz="2400" dirty="0"/>
            </a:br>
            <a:r>
              <a:rPr lang="en-US" sz="2400" dirty="0">
                <a:hlinkClick r:id="rId3"/>
              </a:rPr>
              <a:t>https://www.youtube.com/watch?v=h6LPAwAmnCQ&amp;list=PL3hPm0ZdYhywb0pyaNIsXFzIOB3FESr0y</a:t>
            </a:r>
            <a:r>
              <a:rPr lang="en-US" sz="2400" dirty="0"/>
              <a:t>  </a:t>
            </a:r>
          </a:p>
          <a:p>
            <a:pPr lvl="0"/>
            <a:endParaRPr lang="en-US" sz="1000" dirty="0"/>
          </a:p>
          <a:p>
            <a:pPr marL="342900" lvl="0" indent="-342900">
              <a:buFont typeface="Arial" panose="020B0604020202020204" pitchFamily="34" charset="0"/>
              <a:buChar char="•"/>
            </a:pPr>
            <a:r>
              <a:rPr lang="en-US" sz="2400" dirty="0"/>
              <a:t>'Atomic Number, Mass Number, and Net Charge' (Tyler DeWitt)</a:t>
            </a:r>
            <a:br>
              <a:rPr lang="en-US" sz="2400" dirty="0"/>
            </a:br>
            <a:r>
              <a:rPr lang="en-US" sz="2400" dirty="0">
                <a:hlinkClick r:id="rId4"/>
              </a:rPr>
              <a:t>https://www.youtube.com/watch?v=dRfrvpVdKGM&amp;list=PL3hPm0ZdYhywb0pyaNIsXFzIOB3FESr0y&amp;index=2&amp;pbjreload=10</a:t>
            </a:r>
            <a:r>
              <a:rPr lang="en-US" sz="2400" dirty="0"/>
              <a:t>  </a:t>
            </a:r>
          </a:p>
          <a:p>
            <a:pPr lvl="0"/>
            <a:endParaRPr lang="en-US" sz="1000" dirty="0"/>
          </a:p>
          <a:p>
            <a:pPr marL="342900" lvl="0" indent="-342900">
              <a:buFont typeface="Arial" panose="020B0604020202020204" pitchFamily="34" charset="0"/>
              <a:buChar char="•"/>
            </a:pPr>
            <a:r>
              <a:rPr lang="en-US" sz="2400" dirty="0"/>
              <a:t>'What are isotopes'  (Tyler DeWitt)</a:t>
            </a:r>
            <a:br>
              <a:rPr lang="en-US" sz="2400" dirty="0"/>
            </a:br>
            <a:r>
              <a:rPr lang="en-US" sz="2400" dirty="0">
                <a:hlinkClick r:id="rId5"/>
              </a:rPr>
              <a:t>https://www.youtube.com/watch?v=EboWeWmh5Pg&amp;list=PL3hPm0ZdYhywb0pyaNIsXFzIOB3FESr0y&amp;index=4</a:t>
            </a:r>
            <a:r>
              <a:rPr lang="en-US" sz="2400" dirty="0"/>
              <a:t>  </a:t>
            </a:r>
            <a:endParaRPr lang="en-US" sz="2400" u="sng" dirty="0"/>
          </a:p>
          <a:p>
            <a:pPr marL="342900" lvl="0" indent="-342900">
              <a:buFont typeface="Arial" panose="020B0604020202020204" pitchFamily="34" charset="0"/>
              <a:buChar char="•"/>
            </a:pPr>
            <a:endParaRPr lang="en-US" sz="1000" dirty="0"/>
          </a:p>
        </p:txBody>
      </p:sp>
    </p:spTree>
    <p:extLst>
      <p:ext uri="{BB962C8B-B14F-4D97-AF65-F5344CB8AC3E}">
        <p14:creationId xmlns:p14="http://schemas.microsoft.com/office/powerpoint/2010/main" val="1715123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7" y="-12357"/>
            <a:ext cx="11473181"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245070" y="3972"/>
            <a:ext cx="10296408" cy="646331"/>
          </a:xfrm>
          <a:prstGeom prst="rect">
            <a:avLst/>
          </a:prstGeom>
          <a:noFill/>
        </p:spPr>
        <p:txBody>
          <a:bodyPr wrap="none" rtlCol="0">
            <a:spAutoFit/>
          </a:bodyPr>
          <a:lstStyle/>
          <a:p>
            <a:r>
              <a:rPr lang="en-US" sz="3600" b="1">
                <a:solidFill>
                  <a:prstClr val="white"/>
                </a:solidFill>
                <a:latin typeface="Candara"/>
                <a:cs typeface="Candara"/>
              </a:rPr>
              <a:t>Module 3: Atoms, ions, isotopes and atomic models</a:t>
            </a:r>
          </a:p>
        </p:txBody>
      </p:sp>
      <p:sp>
        <p:nvSpPr>
          <p:cNvPr id="8" name="TextBox 7"/>
          <p:cNvSpPr txBox="1"/>
          <p:nvPr/>
        </p:nvSpPr>
        <p:spPr>
          <a:xfrm>
            <a:off x="721490" y="873646"/>
            <a:ext cx="11343380" cy="3168240"/>
          </a:xfrm>
          <a:prstGeom prst="rect">
            <a:avLst/>
          </a:prstGeom>
          <a:noFill/>
        </p:spPr>
        <p:txBody>
          <a:bodyPr wrap="square" rtlCol="0">
            <a:spAutoFit/>
          </a:bodyPr>
          <a:lstStyle/>
          <a:p>
            <a:endParaRPr lang="en-US" sz="900" b="1">
              <a:latin typeface="Candara"/>
              <a:cs typeface="Candara"/>
            </a:endParaRPr>
          </a:p>
          <a:p>
            <a:pPr lvl="1"/>
            <a:r>
              <a:rPr lang="en-US" sz="3200" b="1">
                <a:latin typeface="Candara"/>
                <a:cs typeface="Candara"/>
              </a:rPr>
              <a:t>3.3: Patterns in the periodic table</a:t>
            </a:r>
          </a:p>
          <a:p>
            <a:pPr marL="914400" lvl="3">
              <a:lnSpc>
                <a:spcPct val="120000"/>
              </a:lnSpc>
            </a:pPr>
            <a:endParaRPr lang="en-US" sz="700">
              <a:latin typeface="Candara"/>
              <a:cs typeface="Candara"/>
            </a:endParaRPr>
          </a:p>
          <a:p>
            <a:pPr marL="914400" lvl="3">
              <a:lnSpc>
                <a:spcPct val="120000"/>
              </a:lnSpc>
            </a:pPr>
            <a:r>
              <a:rPr lang="en-US" sz="700">
                <a:latin typeface="Candara"/>
                <a:cs typeface="Candara"/>
              </a:rPr>
              <a:t>:</a:t>
            </a:r>
          </a:p>
          <a:p>
            <a:pPr lvl="3" indent="-457200">
              <a:lnSpc>
                <a:spcPct val="120000"/>
              </a:lnSpc>
              <a:buFont typeface="Arial"/>
              <a:buChar char="•"/>
            </a:pPr>
            <a:r>
              <a:rPr lang="en-US" sz="2400">
                <a:latin typeface="Candara"/>
                <a:cs typeface="Candara"/>
              </a:rPr>
              <a:t>Periodic law</a:t>
            </a:r>
          </a:p>
          <a:p>
            <a:pPr marL="914400" lvl="3">
              <a:lnSpc>
                <a:spcPct val="120000"/>
              </a:lnSpc>
            </a:pPr>
            <a:endParaRPr lang="en-US" sz="1000">
              <a:latin typeface="Candara"/>
              <a:cs typeface="Candara"/>
            </a:endParaRPr>
          </a:p>
          <a:p>
            <a:pPr lvl="3" indent="-457200">
              <a:lnSpc>
                <a:spcPct val="120000"/>
              </a:lnSpc>
              <a:buFont typeface="Arial"/>
              <a:buChar char="•"/>
            </a:pPr>
            <a:r>
              <a:rPr lang="en-US" sz="2400">
                <a:latin typeface="Candara"/>
                <a:cs typeface="Candara"/>
              </a:rPr>
              <a:t>Rows or periods</a:t>
            </a:r>
          </a:p>
          <a:p>
            <a:pPr marL="914400" lvl="3">
              <a:lnSpc>
                <a:spcPct val="120000"/>
              </a:lnSpc>
            </a:pPr>
            <a:endParaRPr lang="en-US" sz="700">
              <a:latin typeface="Candara"/>
              <a:cs typeface="Candara"/>
            </a:endParaRPr>
          </a:p>
          <a:p>
            <a:pPr lvl="3" indent="-457200">
              <a:lnSpc>
                <a:spcPct val="120000"/>
              </a:lnSpc>
              <a:buFont typeface="Arial"/>
              <a:buChar char="•"/>
            </a:pPr>
            <a:r>
              <a:rPr lang="en-US" sz="2400">
                <a:latin typeface="Candara"/>
                <a:cs typeface="Candara"/>
              </a:rPr>
              <a:t>Columns or groups</a:t>
            </a:r>
          </a:p>
          <a:p>
            <a:pPr marL="914400" lvl="3">
              <a:lnSpc>
                <a:spcPct val="120000"/>
              </a:lnSpc>
            </a:pPr>
            <a:endParaRPr lang="en-US" sz="700">
              <a:latin typeface="Candara"/>
              <a:cs typeface="Candara"/>
            </a:endParaRPr>
          </a:p>
          <a:p>
            <a:pPr lvl="3" indent="-457200">
              <a:lnSpc>
                <a:spcPct val="120000"/>
              </a:lnSpc>
              <a:buFont typeface="Arial"/>
              <a:buChar char="•"/>
            </a:pPr>
            <a:r>
              <a:rPr lang="en-US" sz="2400">
                <a:latin typeface="Candara"/>
                <a:cs typeface="Candara"/>
              </a:rPr>
              <a:t>Metals, transition metals, metalloids, nonmetals</a:t>
            </a:r>
            <a:endParaRPr lang="en-US" sz="700" b="1">
              <a:latin typeface="Candara"/>
              <a:cs typeface="Candara"/>
            </a:endParaRP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9651" y="-14863"/>
            <a:ext cx="697500" cy="697500"/>
          </a:xfrm>
          <a:prstGeom prst="rect">
            <a:avLst/>
          </a:prstGeom>
        </p:spPr>
      </p:pic>
      <p:sp>
        <p:nvSpPr>
          <p:cNvPr id="3" name="TextBox 2">
            <a:extLst>
              <a:ext uri="{FF2B5EF4-FFF2-40B4-BE49-F238E27FC236}">
                <a16:creationId xmlns:a16="http://schemas.microsoft.com/office/drawing/2014/main" id="{9D9A3377-AD15-A941-A8F5-838051D80D6C}"/>
              </a:ext>
            </a:extLst>
          </p:cNvPr>
          <p:cNvSpPr txBox="1"/>
          <p:nvPr/>
        </p:nvSpPr>
        <p:spPr>
          <a:xfrm>
            <a:off x="8178303" y="6370609"/>
            <a:ext cx="3959738" cy="400110"/>
          </a:xfrm>
          <a:prstGeom prst="rect">
            <a:avLst/>
          </a:prstGeom>
          <a:noFill/>
        </p:spPr>
        <p:txBody>
          <a:bodyPr wrap="none" rtlCol="0">
            <a:spAutoFit/>
          </a:bodyPr>
          <a:lstStyle/>
          <a:p>
            <a:r>
              <a:rPr lang="en-US" sz="2000" b="1" dirty="0">
                <a:latin typeface="Candara" panose="020E0502030303020204" pitchFamily="34" charset="0"/>
              </a:rPr>
              <a:t>OpenStax Chemistry 2/e p.165 - 169</a:t>
            </a:r>
          </a:p>
        </p:txBody>
      </p:sp>
      <p:sp>
        <p:nvSpPr>
          <p:cNvPr id="7" name="Right Arrow 6">
            <a:extLst>
              <a:ext uri="{FF2B5EF4-FFF2-40B4-BE49-F238E27FC236}">
                <a16:creationId xmlns:a16="http://schemas.microsoft.com/office/drawing/2014/main" id="{38654B0D-E75E-FC4D-9CF5-FD777CE91FBE}"/>
              </a:ext>
            </a:extLst>
          </p:cNvPr>
          <p:cNvSpPr/>
          <p:nvPr/>
        </p:nvSpPr>
        <p:spPr>
          <a:xfrm>
            <a:off x="598087" y="114989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976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876567" cy="6975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8" name="TextBox 7"/>
          <p:cNvSpPr txBox="1"/>
          <p:nvPr/>
        </p:nvSpPr>
        <p:spPr>
          <a:xfrm>
            <a:off x="1049870" y="856565"/>
            <a:ext cx="10273450" cy="3847207"/>
          </a:xfrm>
          <a:prstGeom prst="rect">
            <a:avLst/>
          </a:prstGeom>
          <a:noFill/>
        </p:spPr>
        <p:txBody>
          <a:bodyPr wrap="square" rtlCol="0">
            <a:spAutoFit/>
          </a:bodyPr>
          <a:lstStyle/>
          <a:p>
            <a:endParaRPr lang="en-US" sz="900" b="1">
              <a:latin typeface="Candara"/>
              <a:cs typeface="Candara"/>
            </a:endParaRPr>
          </a:p>
          <a:p>
            <a:endParaRPr lang="en-US" sz="900" b="1">
              <a:latin typeface="Candara"/>
              <a:cs typeface="Candara"/>
            </a:endParaRPr>
          </a:p>
          <a:p>
            <a:endParaRPr lang="en-US" sz="900" b="1">
              <a:latin typeface="Candara"/>
              <a:cs typeface="Candara"/>
            </a:endParaRPr>
          </a:p>
          <a:p>
            <a:endParaRPr lang="en-US" sz="900" b="1">
              <a:latin typeface="Candara"/>
              <a:cs typeface="Candara"/>
            </a:endParaRPr>
          </a:p>
          <a:p>
            <a:pPr lvl="1"/>
            <a:endParaRPr lang="en-US" sz="2800" b="1">
              <a:latin typeface="Candara"/>
              <a:cs typeface="Candara"/>
            </a:endParaRPr>
          </a:p>
          <a:p>
            <a:r>
              <a:rPr lang="en-US" sz="2800" b="1">
                <a:latin typeface="Candara"/>
                <a:cs typeface="Candara"/>
              </a:rPr>
              <a:t>Big ideas?</a:t>
            </a:r>
            <a:endParaRPr lang="en-US" sz="2000" b="1">
              <a:latin typeface="Candara"/>
              <a:cs typeface="Candara"/>
            </a:endParaRPr>
          </a:p>
          <a:p>
            <a:endParaRPr lang="en-US" sz="2000" b="1">
              <a:latin typeface="Candara"/>
              <a:cs typeface="Candara"/>
            </a:endParaRPr>
          </a:p>
          <a:p>
            <a:pPr marL="457200" indent="-457200">
              <a:buAutoNum type="arabicPeriod"/>
            </a:pPr>
            <a:r>
              <a:rPr lang="en-US" sz="2800" b="1" i="1">
                <a:latin typeface="Candara"/>
                <a:cs typeface="Candara"/>
              </a:rPr>
              <a:t>Ions </a:t>
            </a:r>
            <a:r>
              <a:rPr lang="en-US" sz="2800" i="1">
                <a:latin typeface="Candara"/>
                <a:cs typeface="Candara"/>
              </a:rPr>
              <a:t>and</a:t>
            </a:r>
            <a:r>
              <a:rPr lang="en-US" sz="2800" b="1" i="1">
                <a:latin typeface="Candara"/>
                <a:cs typeface="Candara"/>
              </a:rPr>
              <a:t> isotopes </a:t>
            </a:r>
            <a:r>
              <a:rPr lang="en-US" sz="2800" b="1">
                <a:latin typeface="Candara"/>
                <a:cs typeface="Candara"/>
              </a:rPr>
              <a:t>are variants of atoms with different numbers of electrons or neutrons, respectively.</a:t>
            </a:r>
            <a:endParaRPr lang="en-US" sz="2800">
              <a:latin typeface="Candara"/>
              <a:cs typeface="Candara"/>
            </a:endParaRPr>
          </a:p>
          <a:p>
            <a:pPr marL="457200" indent="-457200">
              <a:buAutoNum type="arabicPeriod"/>
            </a:pPr>
            <a:endParaRPr lang="en-US" sz="2000" i="1">
              <a:latin typeface="Candara"/>
              <a:cs typeface="Candara"/>
            </a:endParaRPr>
          </a:p>
          <a:p>
            <a:pPr marL="457200" indent="-457200">
              <a:buAutoNum type="arabicPeriod"/>
            </a:pPr>
            <a:r>
              <a:rPr lang="en-US" sz="2800" b="1" i="1">
                <a:latin typeface="Candara"/>
                <a:cs typeface="Candara"/>
              </a:rPr>
              <a:t>Quantum mechanics </a:t>
            </a:r>
            <a:r>
              <a:rPr lang="en-US" sz="2800" i="1">
                <a:latin typeface="Candara"/>
                <a:cs typeface="Candara"/>
              </a:rPr>
              <a:t>is a strange form of physics that explains that structure and behavior of atoms.</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4500" y="0"/>
            <a:ext cx="697500" cy="697500"/>
          </a:xfrm>
          <a:prstGeom prst="rect">
            <a:avLst/>
          </a:prstGeom>
        </p:spPr>
      </p:pic>
      <p:sp>
        <p:nvSpPr>
          <p:cNvPr id="3" name="Right Arrow 2">
            <a:extLst>
              <a:ext uri="{FF2B5EF4-FFF2-40B4-BE49-F238E27FC236}">
                <a16:creationId xmlns:a16="http://schemas.microsoft.com/office/drawing/2014/main" id="{4962AC51-98FE-D249-97B4-F0AD366F249E}"/>
              </a:ext>
            </a:extLst>
          </p:cNvPr>
          <p:cNvSpPr/>
          <p:nvPr/>
        </p:nvSpPr>
        <p:spPr>
          <a:xfrm>
            <a:off x="486345" y="267711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0ABC66-462B-C04A-8C89-9797CC14A6D4}"/>
              </a:ext>
            </a:extLst>
          </p:cNvPr>
          <p:cNvSpPr txBox="1"/>
          <p:nvPr/>
        </p:nvSpPr>
        <p:spPr>
          <a:xfrm>
            <a:off x="242773" y="16327"/>
            <a:ext cx="10296408" cy="646331"/>
          </a:xfrm>
          <a:prstGeom prst="rect">
            <a:avLst/>
          </a:prstGeom>
          <a:noFill/>
        </p:spPr>
        <p:txBody>
          <a:bodyPr wrap="none" rtlCol="0">
            <a:spAutoFit/>
          </a:bodyPr>
          <a:lstStyle/>
          <a:p>
            <a:pPr defTabSz="914400"/>
            <a:r>
              <a:rPr lang="en-US" sz="3600" b="1">
                <a:solidFill>
                  <a:prstClr val="white"/>
                </a:solidFill>
                <a:latin typeface="Candara" panose="020E0502030303020204" pitchFamily="34" charset="0"/>
                <a:cs typeface="Avenir Heavy"/>
              </a:rPr>
              <a:t>Module 3. Atoms, ions, isotopes and atomic models</a:t>
            </a:r>
          </a:p>
        </p:txBody>
      </p:sp>
    </p:spTree>
    <p:extLst>
      <p:ext uri="{BB962C8B-B14F-4D97-AF65-F5344CB8AC3E}">
        <p14:creationId xmlns:p14="http://schemas.microsoft.com/office/powerpoint/2010/main" val="3874323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8" y="0"/>
            <a:ext cx="11491249" cy="644093"/>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3" y="-169"/>
            <a:ext cx="2612464" cy="646331"/>
          </a:xfrm>
          <a:prstGeom prst="rect">
            <a:avLst/>
          </a:prstGeom>
          <a:noFill/>
        </p:spPr>
        <p:txBody>
          <a:bodyPr wrap="none" rtlCol="0">
            <a:spAutoFit/>
          </a:bodyPr>
          <a:lstStyle/>
          <a:p>
            <a:pPr defTabSz="914400"/>
            <a:r>
              <a:rPr lang="en-US" sz="3600" b="1">
                <a:solidFill>
                  <a:prstClr val="white"/>
                </a:solidFill>
                <a:latin typeface="Candara"/>
                <a:cs typeface="Candara"/>
              </a:rPr>
              <a:t>Periodic law</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2" y="-2506"/>
            <a:ext cx="697500" cy="697500"/>
          </a:xfrm>
          <a:prstGeom prst="rect">
            <a:avLst/>
          </a:prstGeom>
        </p:spPr>
      </p:pic>
      <p:sp>
        <p:nvSpPr>
          <p:cNvPr id="12" name="TextBox 11"/>
          <p:cNvSpPr txBox="1"/>
          <p:nvPr/>
        </p:nvSpPr>
        <p:spPr>
          <a:xfrm>
            <a:off x="224882" y="704350"/>
            <a:ext cx="11491249" cy="461665"/>
          </a:xfrm>
          <a:prstGeom prst="rect">
            <a:avLst/>
          </a:prstGeom>
          <a:noFill/>
        </p:spPr>
        <p:txBody>
          <a:bodyPr wrap="square" rtlCol="0">
            <a:spAutoFit/>
          </a:bodyPr>
          <a:lstStyle/>
          <a:p>
            <a:r>
              <a:rPr lang="en-US" sz="2400" b="1">
                <a:latin typeface="Candara"/>
                <a:cs typeface="Candara"/>
              </a:rPr>
              <a:t>Periodic law: </a:t>
            </a:r>
            <a:r>
              <a:rPr lang="en-US" sz="2400" i="1">
                <a:latin typeface="Candara"/>
                <a:cs typeface="Candara"/>
              </a:rPr>
              <a:t>properties of elements are periodic functions of their atomic numbers</a:t>
            </a:r>
            <a:endParaRPr lang="en-US" sz="2400">
              <a:latin typeface="Candara"/>
              <a:cs typeface="Candara"/>
            </a:endParaRPr>
          </a:p>
        </p:txBody>
      </p:sp>
      <p:pic>
        <p:nvPicPr>
          <p:cNvPr id="3" name="Picture 2"/>
          <p:cNvPicPr>
            <a:picLocks noChangeAspect="1"/>
          </p:cNvPicPr>
          <p:nvPr/>
        </p:nvPicPr>
        <p:blipFill rotWithShape="1">
          <a:blip r:embed="rId3"/>
          <a:srcRect t="7795" b="21775"/>
          <a:stretch/>
        </p:blipFill>
        <p:spPr>
          <a:xfrm>
            <a:off x="920505" y="1159152"/>
            <a:ext cx="10353374" cy="5698850"/>
          </a:xfrm>
          <a:prstGeom prst="rect">
            <a:avLst/>
          </a:prstGeom>
        </p:spPr>
      </p:pic>
      <p:pic>
        <p:nvPicPr>
          <p:cNvPr id="10" name="Picture 9"/>
          <p:cNvPicPr>
            <a:picLocks noChangeAspect="1"/>
          </p:cNvPicPr>
          <p:nvPr/>
        </p:nvPicPr>
        <p:blipFill rotWithShape="1">
          <a:blip r:embed="rId3"/>
          <a:srcRect l="73675" t="79084"/>
          <a:stretch/>
        </p:blipFill>
        <p:spPr>
          <a:xfrm>
            <a:off x="121656" y="5544745"/>
            <a:ext cx="1926271" cy="1196101"/>
          </a:xfrm>
          <a:prstGeom prst="rect">
            <a:avLst/>
          </a:prstGeom>
        </p:spPr>
      </p:pic>
      <p:sp>
        <p:nvSpPr>
          <p:cNvPr id="11" name="TextBox 10"/>
          <p:cNvSpPr txBox="1"/>
          <p:nvPr/>
        </p:nvSpPr>
        <p:spPr>
          <a:xfrm>
            <a:off x="3050864" y="1771629"/>
            <a:ext cx="5382084" cy="707886"/>
          </a:xfrm>
          <a:prstGeom prst="rect">
            <a:avLst/>
          </a:prstGeom>
          <a:noFill/>
        </p:spPr>
        <p:txBody>
          <a:bodyPr wrap="square" rtlCol="0">
            <a:spAutoFit/>
          </a:bodyPr>
          <a:lstStyle/>
          <a:p>
            <a:r>
              <a:rPr lang="en-US" sz="2000" b="1">
                <a:latin typeface="Candara"/>
                <a:cs typeface="Candara"/>
              </a:rPr>
              <a:t>Period (row)</a:t>
            </a:r>
            <a:r>
              <a:rPr lang="en-US" sz="2000">
                <a:latin typeface="Candara"/>
                <a:cs typeface="Candara"/>
              </a:rPr>
              <a:t> = valence shell #</a:t>
            </a:r>
          </a:p>
          <a:p>
            <a:r>
              <a:rPr lang="en-US" sz="2000" b="1">
                <a:latin typeface="Candara"/>
                <a:cs typeface="Candara"/>
              </a:rPr>
              <a:t>Group (column) </a:t>
            </a:r>
            <a:r>
              <a:rPr lang="en-US" sz="2000">
                <a:latin typeface="Candara"/>
                <a:cs typeface="Candara"/>
              </a:rPr>
              <a:t>= same e- configuration</a:t>
            </a:r>
          </a:p>
        </p:txBody>
      </p:sp>
      <p:sp>
        <p:nvSpPr>
          <p:cNvPr id="14" name="TextBox 13"/>
          <p:cNvSpPr txBox="1"/>
          <p:nvPr/>
        </p:nvSpPr>
        <p:spPr>
          <a:xfrm>
            <a:off x="50714" y="6610481"/>
            <a:ext cx="3828141" cy="307777"/>
          </a:xfrm>
          <a:prstGeom prst="rect">
            <a:avLst/>
          </a:prstGeom>
          <a:noFill/>
        </p:spPr>
        <p:txBody>
          <a:bodyPr wrap="square" rtlCol="0">
            <a:spAutoFit/>
          </a:bodyPr>
          <a:lstStyle/>
          <a:p>
            <a:r>
              <a:rPr lang="en-US" sz="1400">
                <a:latin typeface="Avenir Medium"/>
                <a:cs typeface="Avenir Medium"/>
              </a:rPr>
              <a:t>Chemistry OpenStax</a:t>
            </a:r>
          </a:p>
        </p:txBody>
      </p:sp>
    </p:spTree>
    <p:extLst>
      <p:ext uri="{BB962C8B-B14F-4D97-AF65-F5344CB8AC3E}">
        <p14:creationId xmlns:p14="http://schemas.microsoft.com/office/powerpoint/2010/main" val="250723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876567" cy="6975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1049870" y="856565"/>
            <a:ext cx="10273450" cy="3847207"/>
          </a:xfrm>
          <a:prstGeom prst="rect">
            <a:avLst/>
          </a:prstGeom>
          <a:noFill/>
        </p:spPr>
        <p:txBody>
          <a:bodyPr wrap="square" rtlCol="0">
            <a:spAutoFit/>
          </a:bodyPr>
          <a:lstStyle/>
          <a:p>
            <a:endParaRPr lang="en-US" sz="900" b="1" dirty="0">
              <a:latin typeface="Candara"/>
              <a:cs typeface="Candara"/>
            </a:endParaRPr>
          </a:p>
          <a:p>
            <a:endParaRPr lang="en-US" sz="900" b="1" dirty="0">
              <a:latin typeface="Candara"/>
              <a:cs typeface="Candara"/>
            </a:endParaRPr>
          </a:p>
          <a:p>
            <a:endParaRPr lang="en-US" sz="900" b="1" dirty="0">
              <a:latin typeface="Candara"/>
              <a:cs typeface="Candara"/>
            </a:endParaRPr>
          </a:p>
          <a:p>
            <a:endParaRPr lang="en-US" sz="900" b="1" dirty="0">
              <a:latin typeface="Candara"/>
              <a:cs typeface="Candara"/>
            </a:endParaRPr>
          </a:p>
          <a:p>
            <a:pPr lvl="1"/>
            <a:endParaRPr lang="en-US" sz="2800" b="1" dirty="0">
              <a:latin typeface="Candara"/>
              <a:cs typeface="Candara"/>
            </a:endParaRPr>
          </a:p>
          <a:p>
            <a:r>
              <a:rPr lang="en-US" sz="2800" b="1" dirty="0">
                <a:latin typeface="Candara"/>
                <a:cs typeface="Candara"/>
              </a:rPr>
              <a:t>Big ideas?</a:t>
            </a:r>
            <a:endParaRPr lang="en-US" sz="2000" b="1" dirty="0">
              <a:latin typeface="Candara"/>
              <a:cs typeface="Candara"/>
            </a:endParaRPr>
          </a:p>
          <a:p>
            <a:endParaRPr lang="en-US" sz="2000" b="1" dirty="0">
              <a:latin typeface="Candara"/>
              <a:cs typeface="Candara"/>
            </a:endParaRPr>
          </a:p>
          <a:p>
            <a:pPr marL="457200" indent="-457200">
              <a:buAutoNum type="arabicPeriod"/>
            </a:pPr>
            <a:r>
              <a:rPr lang="en-US" sz="2800" b="1" i="1" dirty="0">
                <a:latin typeface="Candara"/>
                <a:cs typeface="Candara"/>
              </a:rPr>
              <a:t>Ions </a:t>
            </a:r>
            <a:r>
              <a:rPr lang="en-US" sz="2800" i="1" dirty="0">
                <a:latin typeface="Candara"/>
                <a:cs typeface="Candara"/>
              </a:rPr>
              <a:t>and</a:t>
            </a:r>
            <a:r>
              <a:rPr lang="en-US" sz="2800" b="1" i="1" dirty="0">
                <a:latin typeface="Candara"/>
                <a:cs typeface="Candara"/>
              </a:rPr>
              <a:t> isotopes </a:t>
            </a:r>
            <a:r>
              <a:rPr lang="en-US" sz="2800" i="1" dirty="0">
                <a:latin typeface="Candara"/>
                <a:cs typeface="Candara"/>
              </a:rPr>
              <a:t>are</a:t>
            </a:r>
            <a:r>
              <a:rPr lang="en-US" sz="2800" b="1" dirty="0">
                <a:latin typeface="Candara"/>
                <a:cs typeface="Candara"/>
              </a:rPr>
              <a:t> </a:t>
            </a:r>
            <a:r>
              <a:rPr lang="en-US" sz="2800" b="1" i="1" dirty="0">
                <a:latin typeface="Candara"/>
                <a:cs typeface="Candara"/>
              </a:rPr>
              <a:t>variants of atoms </a:t>
            </a:r>
            <a:r>
              <a:rPr lang="en-US" sz="2800" i="1" dirty="0">
                <a:latin typeface="Candara"/>
                <a:cs typeface="Candara"/>
              </a:rPr>
              <a:t>with different numbers of electrons or neutrons, respectively.</a:t>
            </a:r>
          </a:p>
          <a:p>
            <a:pPr marL="457200" indent="-457200">
              <a:buAutoNum type="arabicPeriod"/>
            </a:pPr>
            <a:endParaRPr lang="en-US" sz="2000" i="1" dirty="0">
              <a:latin typeface="Candara"/>
              <a:cs typeface="Candara"/>
            </a:endParaRPr>
          </a:p>
          <a:p>
            <a:pPr marL="457200" indent="-457200">
              <a:buAutoNum type="arabicPeriod"/>
            </a:pPr>
            <a:r>
              <a:rPr lang="en-US" sz="2800" b="1" i="1" dirty="0">
                <a:latin typeface="Candara"/>
                <a:cs typeface="Candara"/>
              </a:rPr>
              <a:t>Quantum mechanics </a:t>
            </a:r>
            <a:r>
              <a:rPr lang="en-US" sz="2800" i="1" dirty="0">
                <a:latin typeface="Candara"/>
                <a:cs typeface="Candara"/>
              </a:rPr>
              <a:t>is a strange form of physics that explains that structure and behavior of atoms.</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4500" y="0"/>
            <a:ext cx="697500" cy="697500"/>
          </a:xfrm>
          <a:prstGeom prst="rect">
            <a:avLst/>
          </a:prstGeom>
        </p:spPr>
      </p:pic>
      <p:sp>
        <p:nvSpPr>
          <p:cNvPr id="3" name="Right Arrow 2">
            <a:extLst>
              <a:ext uri="{FF2B5EF4-FFF2-40B4-BE49-F238E27FC236}">
                <a16:creationId xmlns:a16="http://schemas.microsoft.com/office/drawing/2014/main" id="{4962AC51-98FE-D249-97B4-F0AD366F249E}"/>
              </a:ext>
            </a:extLst>
          </p:cNvPr>
          <p:cNvSpPr/>
          <p:nvPr/>
        </p:nvSpPr>
        <p:spPr>
          <a:xfrm>
            <a:off x="486345" y="267711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F0ABC66-462B-C04A-8C89-9797CC14A6D4}"/>
              </a:ext>
            </a:extLst>
          </p:cNvPr>
          <p:cNvSpPr txBox="1"/>
          <p:nvPr/>
        </p:nvSpPr>
        <p:spPr>
          <a:xfrm>
            <a:off x="242773" y="16327"/>
            <a:ext cx="10296408" cy="646331"/>
          </a:xfrm>
          <a:prstGeom prst="rect">
            <a:avLst/>
          </a:prstGeom>
          <a:noFill/>
        </p:spPr>
        <p:txBody>
          <a:bodyPr wrap="none" rtlCol="0">
            <a:spAutoFit/>
          </a:bodyPr>
          <a:lstStyle/>
          <a:p>
            <a:pPr defTabSz="914400"/>
            <a:r>
              <a:rPr lang="en-US" sz="3600" b="1" dirty="0">
                <a:solidFill>
                  <a:prstClr val="white"/>
                </a:solidFill>
                <a:latin typeface="Candara" panose="020E0502030303020204" pitchFamily="34" charset="0"/>
                <a:cs typeface="Avenir Heavy"/>
              </a:rPr>
              <a:t>Module 3. Atoms, ions, isotopes and atomic models</a:t>
            </a:r>
          </a:p>
        </p:txBody>
      </p:sp>
    </p:spTree>
    <p:extLst>
      <p:ext uri="{BB962C8B-B14F-4D97-AF65-F5344CB8AC3E}">
        <p14:creationId xmlns:p14="http://schemas.microsoft.com/office/powerpoint/2010/main" val="2436695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8" y="0"/>
            <a:ext cx="11491249" cy="644093"/>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3" y="-169"/>
            <a:ext cx="3405099" cy="646331"/>
          </a:xfrm>
          <a:prstGeom prst="rect">
            <a:avLst/>
          </a:prstGeom>
          <a:noFill/>
        </p:spPr>
        <p:txBody>
          <a:bodyPr wrap="none" rtlCol="0">
            <a:spAutoFit/>
          </a:bodyPr>
          <a:lstStyle/>
          <a:p>
            <a:pPr defTabSz="914400"/>
            <a:r>
              <a:rPr lang="en-US" sz="3600" b="1">
                <a:solidFill>
                  <a:prstClr val="white"/>
                </a:solidFill>
                <a:latin typeface="Candara"/>
                <a:cs typeface="Candara"/>
              </a:rPr>
              <a:t>Rows or periods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2" y="-2506"/>
            <a:ext cx="697500" cy="697500"/>
          </a:xfrm>
          <a:prstGeom prst="rect">
            <a:avLst/>
          </a:prstGeom>
        </p:spPr>
      </p:pic>
      <p:sp>
        <p:nvSpPr>
          <p:cNvPr id="12" name="TextBox 11"/>
          <p:cNvSpPr txBox="1"/>
          <p:nvPr/>
        </p:nvSpPr>
        <p:spPr>
          <a:xfrm>
            <a:off x="224882" y="704350"/>
            <a:ext cx="11491249" cy="461665"/>
          </a:xfrm>
          <a:prstGeom prst="rect">
            <a:avLst/>
          </a:prstGeom>
          <a:noFill/>
        </p:spPr>
        <p:txBody>
          <a:bodyPr wrap="square" rtlCol="0">
            <a:spAutoFit/>
          </a:bodyPr>
          <a:lstStyle/>
          <a:p>
            <a:r>
              <a:rPr lang="en-US" sz="2400">
                <a:latin typeface="Candara"/>
                <a:cs typeface="Candara"/>
              </a:rPr>
              <a:t>All elements in the same row have the same </a:t>
            </a:r>
            <a:r>
              <a:rPr lang="en-US" sz="2400" b="1">
                <a:latin typeface="Candara"/>
                <a:cs typeface="Candara"/>
              </a:rPr>
              <a:t>valence (or outermost) shell </a:t>
            </a:r>
            <a:r>
              <a:rPr lang="en-US" sz="2400">
                <a:latin typeface="Candara"/>
                <a:cs typeface="Candara"/>
              </a:rPr>
              <a:t>of electrons.</a:t>
            </a:r>
          </a:p>
        </p:txBody>
      </p:sp>
      <p:pic>
        <p:nvPicPr>
          <p:cNvPr id="3" name="Picture 2"/>
          <p:cNvPicPr>
            <a:picLocks noChangeAspect="1"/>
          </p:cNvPicPr>
          <p:nvPr/>
        </p:nvPicPr>
        <p:blipFill rotWithShape="1">
          <a:blip r:embed="rId3"/>
          <a:srcRect t="7795" b="21775"/>
          <a:stretch/>
        </p:blipFill>
        <p:spPr>
          <a:xfrm>
            <a:off x="920505" y="1159152"/>
            <a:ext cx="10353374" cy="5698850"/>
          </a:xfrm>
          <a:prstGeom prst="rect">
            <a:avLst/>
          </a:prstGeom>
        </p:spPr>
      </p:pic>
      <p:pic>
        <p:nvPicPr>
          <p:cNvPr id="10" name="Picture 9"/>
          <p:cNvPicPr>
            <a:picLocks noChangeAspect="1"/>
          </p:cNvPicPr>
          <p:nvPr/>
        </p:nvPicPr>
        <p:blipFill rotWithShape="1">
          <a:blip r:embed="rId3"/>
          <a:srcRect l="73675" t="79084"/>
          <a:stretch/>
        </p:blipFill>
        <p:spPr>
          <a:xfrm>
            <a:off x="121656" y="5544745"/>
            <a:ext cx="1926271" cy="1196101"/>
          </a:xfrm>
          <a:prstGeom prst="rect">
            <a:avLst/>
          </a:prstGeom>
        </p:spPr>
      </p:pic>
      <p:sp>
        <p:nvSpPr>
          <p:cNvPr id="11" name="TextBox 10"/>
          <p:cNvSpPr txBox="1"/>
          <p:nvPr/>
        </p:nvSpPr>
        <p:spPr>
          <a:xfrm>
            <a:off x="2502224" y="1224203"/>
            <a:ext cx="5163496" cy="135421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ndara"/>
                <a:cs typeface="Candara"/>
              </a:rPr>
              <a:t>7 rows, so seven shells</a:t>
            </a:r>
          </a:p>
          <a:p>
            <a:pPr marL="342900" indent="-342900">
              <a:buFont typeface="Arial" panose="020B0604020202020204" pitchFamily="34" charset="0"/>
              <a:buChar char="•"/>
            </a:pPr>
            <a:endParaRPr lang="en-US" sz="1000" dirty="0">
              <a:latin typeface="Candara"/>
              <a:cs typeface="Candara"/>
            </a:endParaRPr>
          </a:p>
          <a:p>
            <a:pPr marL="342900" indent="-342900">
              <a:buFont typeface="Arial" panose="020B0604020202020204" pitchFamily="34" charset="0"/>
              <a:buChar char="•"/>
            </a:pPr>
            <a:r>
              <a:rPr lang="en-US" sz="2400" dirty="0">
                <a:latin typeface="Candara"/>
                <a:cs typeface="Candara"/>
              </a:rPr>
              <a:t>Within a row, from left to right, each element has one more proton.</a:t>
            </a:r>
          </a:p>
        </p:txBody>
      </p:sp>
      <p:sp>
        <p:nvSpPr>
          <p:cNvPr id="14" name="TextBox 13"/>
          <p:cNvSpPr txBox="1"/>
          <p:nvPr/>
        </p:nvSpPr>
        <p:spPr>
          <a:xfrm>
            <a:off x="50714" y="6610481"/>
            <a:ext cx="3828141" cy="307777"/>
          </a:xfrm>
          <a:prstGeom prst="rect">
            <a:avLst/>
          </a:prstGeom>
          <a:noFill/>
        </p:spPr>
        <p:txBody>
          <a:bodyPr wrap="square" rtlCol="0">
            <a:spAutoFit/>
          </a:bodyPr>
          <a:lstStyle/>
          <a:p>
            <a:r>
              <a:rPr lang="en-US" sz="1400">
                <a:latin typeface="Avenir Medium"/>
                <a:cs typeface="Avenir Medium"/>
              </a:rPr>
              <a:t>Chemistry OpenStax</a:t>
            </a:r>
          </a:p>
        </p:txBody>
      </p:sp>
      <p:cxnSp>
        <p:nvCxnSpPr>
          <p:cNvPr id="7" name="Straight Connector 6">
            <a:extLst>
              <a:ext uri="{FF2B5EF4-FFF2-40B4-BE49-F238E27FC236}">
                <a16:creationId xmlns:a16="http://schemas.microsoft.com/office/drawing/2014/main" id="{791E5609-3A7F-6948-8D50-C540D3A213D5}"/>
              </a:ext>
            </a:extLst>
          </p:cNvPr>
          <p:cNvCxnSpPr/>
          <p:nvPr/>
        </p:nvCxnSpPr>
        <p:spPr>
          <a:xfrm>
            <a:off x="765429" y="1447800"/>
            <a:ext cx="0" cy="3886200"/>
          </a:xfrm>
          <a:prstGeom prst="line">
            <a:avLst/>
          </a:prstGeom>
          <a:ln w="57150">
            <a:solidFill>
              <a:srgbClr val="043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97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8" y="0"/>
            <a:ext cx="11491249" cy="644093"/>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3" y="-169"/>
            <a:ext cx="3926075" cy="646331"/>
          </a:xfrm>
          <a:prstGeom prst="rect">
            <a:avLst/>
          </a:prstGeom>
          <a:noFill/>
        </p:spPr>
        <p:txBody>
          <a:bodyPr wrap="none" rtlCol="0">
            <a:spAutoFit/>
          </a:bodyPr>
          <a:lstStyle/>
          <a:p>
            <a:pPr defTabSz="914400"/>
            <a:r>
              <a:rPr lang="en-US" sz="3600" b="1">
                <a:solidFill>
                  <a:prstClr val="white"/>
                </a:solidFill>
                <a:latin typeface="Candara"/>
                <a:cs typeface="Candara"/>
              </a:rPr>
              <a:t>Columns or groups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2" y="-2506"/>
            <a:ext cx="697500" cy="697500"/>
          </a:xfrm>
          <a:prstGeom prst="rect">
            <a:avLst/>
          </a:prstGeom>
        </p:spPr>
      </p:pic>
      <p:sp>
        <p:nvSpPr>
          <p:cNvPr id="12" name="TextBox 11"/>
          <p:cNvSpPr txBox="1"/>
          <p:nvPr/>
        </p:nvSpPr>
        <p:spPr>
          <a:xfrm>
            <a:off x="224882" y="704350"/>
            <a:ext cx="11491249" cy="461665"/>
          </a:xfrm>
          <a:prstGeom prst="rect">
            <a:avLst/>
          </a:prstGeom>
          <a:noFill/>
        </p:spPr>
        <p:txBody>
          <a:bodyPr wrap="square" rtlCol="0">
            <a:spAutoFit/>
          </a:bodyPr>
          <a:lstStyle/>
          <a:p>
            <a:r>
              <a:rPr lang="en-US" sz="2400">
                <a:latin typeface="Candara"/>
                <a:cs typeface="Candara"/>
              </a:rPr>
              <a:t>All elements in the same column have the same </a:t>
            </a:r>
            <a:r>
              <a:rPr lang="en-US" sz="2400" b="1">
                <a:latin typeface="Candara"/>
                <a:cs typeface="Candara"/>
              </a:rPr>
              <a:t>valence electron configuration.</a:t>
            </a:r>
            <a:endParaRPr lang="en-US" sz="2400">
              <a:latin typeface="Candara"/>
              <a:cs typeface="Candara"/>
            </a:endParaRPr>
          </a:p>
        </p:txBody>
      </p:sp>
      <p:pic>
        <p:nvPicPr>
          <p:cNvPr id="3" name="Picture 2"/>
          <p:cNvPicPr>
            <a:picLocks noChangeAspect="1"/>
          </p:cNvPicPr>
          <p:nvPr/>
        </p:nvPicPr>
        <p:blipFill rotWithShape="1">
          <a:blip r:embed="rId3"/>
          <a:srcRect t="7795" b="21775"/>
          <a:stretch/>
        </p:blipFill>
        <p:spPr>
          <a:xfrm>
            <a:off x="920505" y="1159152"/>
            <a:ext cx="10353374" cy="5698850"/>
          </a:xfrm>
          <a:prstGeom prst="rect">
            <a:avLst/>
          </a:prstGeom>
        </p:spPr>
      </p:pic>
      <p:pic>
        <p:nvPicPr>
          <p:cNvPr id="10" name="Picture 9"/>
          <p:cNvPicPr>
            <a:picLocks noChangeAspect="1"/>
          </p:cNvPicPr>
          <p:nvPr/>
        </p:nvPicPr>
        <p:blipFill rotWithShape="1">
          <a:blip r:embed="rId3"/>
          <a:srcRect l="73675" t="79084"/>
          <a:stretch/>
        </p:blipFill>
        <p:spPr>
          <a:xfrm>
            <a:off x="121656" y="5544745"/>
            <a:ext cx="1926271" cy="1196101"/>
          </a:xfrm>
          <a:prstGeom prst="rect">
            <a:avLst/>
          </a:prstGeom>
        </p:spPr>
      </p:pic>
      <p:sp>
        <p:nvSpPr>
          <p:cNvPr id="11" name="TextBox 10"/>
          <p:cNvSpPr txBox="1"/>
          <p:nvPr/>
        </p:nvSpPr>
        <p:spPr>
          <a:xfrm>
            <a:off x="2502224" y="1224203"/>
            <a:ext cx="5163496" cy="1200329"/>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Candara"/>
                <a:cs typeface="Candara"/>
              </a:rPr>
              <a:t>Therefore elements in the same column have similar physical and chemical properties.</a:t>
            </a:r>
          </a:p>
        </p:txBody>
      </p:sp>
      <p:sp>
        <p:nvSpPr>
          <p:cNvPr id="14" name="TextBox 13"/>
          <p:cNvSpPr txBox="1"/>
          <p:nvPr/>
        </p:nvSpPr>
        <p:spPr>
          <a:xfrm>
            <a:off x="50714" y="6610481"/>
            <a:ext cx="3828141" cy="307777"/>
          </a:xfrm>
          <a:prstGeom prst="rect">
            <a:avLst/>
          </a:prstGeom>
          <a:noFill/>
        </p:spPr>
        <p:txBody>
          <a:bodyPr wrap="square" rtlCol="0">
            <a:spAutoFit/>
          </a:bodyPr>
          <a:lstStyle/>
          <a:p>
            <a:r>
              <a:rPr lang="en-US" sz="1400">
                <a:latin typeface="Avenir Medium"/>
                <a:cs typeface="Avenir Medium"/>
              </a:rPr>
              <a:t>Chemistry OpenStax</a:t>
            </a:r>
          </a:p>
        </p:txBody>
      </p:sp>
    </p:spTree>
    <p:extLst>
      <p:ext uri="{BB962C8B-B14F-4D97-AF65-F5344CB8AC3E}">
        <p14:creationId xmlns:p14="http://schemas.microsoft.com/office/powerpoint/2010/main" val="249515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73675" t="79084"/>
          <a:stretch/>
        </p:blipFill>
        <p:spPr>
          <a:xfrm>
            <a:off x="9237180" y="3590692"/>
            <a:ext cx="2858648" cy="1775052"/>
          </a:xfrm>
          <a:prstGeom prst="rect">
            <a:avLst/>
          </a:prstGeom>
        </p:spPr>
      </p:pic>
      <p:sp>
        <p:nvSpPr>
          <p:cNvPr id="4" name="Rectangle 3"/>
          <p:cNvSpPr/>
          <p:nvPr/>
        </p:nvSpPr>
        <p:spPr>
          <a:xfrm>
            <a:off x="-3715" y="0"/>
            <a:ext cx="11480100" cy="6440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5" y="-169"/>
            <a:ext cx="6838732" cy="646331"/>
          </a:xfrm>
          <a:prstGeom prst="rect">
            <a:avLst/>
          </a:prstGeom>
          <a:noFill/>
        </p:spPr>
        <p:txBody>
          <a:bodyPr wrap="none" rtlCol="0">
            <a:spAutoFit/>
          </a:bodyPr>
          <a:lstStyle/>
          <a:p>
            <a:pPr defTabSz="914400"/>
            <a:r>
              <a:rPr lang="en-US" sz="3600" b="1">
                <a:solidFill>
                  <a:prstClr val="white"/>
                </a:solidFill>
                <a:latin typeface="Candara"/>
                <a:cs typeface="Candara"/>
              </a:rPr>
              <a:t>Metals, nonmetals and metalloids</a:t>
            </a:r>
          </a:p>
        </p:txBody>
      </p:sp>
      <p:pic>
        <p:nvPicPr>
          <p:cNvPr id="9" name="Picture 8" descr="images.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76385" y="-2506"/>
            <a:ext cx="697500" cy="697500"/>
          </a:xfrm>
          <a:prstGeom prst="rect">
            <a:avLst/>
          </a:prstGeom>
        </p:spPr>
      </p:pic>
      <p:sp>
        <p:nvSpPr>
          <p:cNvPr id="12" name="TextBox 11"/>
          <p:cNvSpPr txBox="1"/>
          <p:nvPr/>
        </p:nvSpPr>
        <p:spPr>
          <a:xfrm>
            <a:off x="269489" y="702483"/>
            <a:ext cx="11206896" cy="400110"/>
          </a:xfrm>
          <a:prstGeom prst="rect">
            <a:avLst/>
          </a:prstGeom>
          <a:noFill/>
        </p:spPr>
        <p:txBody>
          <a:bodyPr wrap="square" rtlCol="0">
            <a:spAutoFit/>
          </a:bodyPr>
          <a:lstStyle/>
          <a:p>
            <a:r>
              <a:rPr lang="en-US" sz="2000" b="1">
                <a:latin typeface="Candara"/>
                <a:cs typeface="Candara"/>
              </a:rPr>
              <a:t>Metals: </a:t>
            </a:r>
            <a:r>
              <a:rPr lang="en-US" sz="2000" i="1">
                <a:latin typeface="Candara"/>
                <a:cs typeface="Candara"/>
              </a:rPr>
              <a:t>shiny, malleable, ductile, conduct electricity and heat</a:t>
            </a:r>
            <a:endParaRPr lang="en-US" sz="2000">
              <a:latin typeface="Candara"/>
              <a:cs typeface="Candara"/>
            </a:endParaRPr>
          </a:p>
        </p:txBody>
      </p:sp>
      <p:pic>
        <p:nvPicPr>
          <p:cNvPr id="3" name="Picture 2"/>
          <p:cNvPicPr>
            <a:picLocks noChangeAspect="1"/>
          </p:cNvPicPr>
          <p:nvPr/>
        </p:nvPicPr>
        <p:blipFill rotWithShape="1">
          <a:blip r:embed="rId2"/>
          <a:srcRect t="7795" b="21775"/>
          <a:stretch/>
        </p:blipFill>
        <p:spPr>
          <a:xfrm>
            <a:off x="436341" y="1910811"/>
            <a:ext cx="8897011" cy="4897219"/>
          </a:xfrm>
          <a:prstGeom prst="rect">
            <a:avLst/>
          </a:prstGeom>
        </p:spPr>
      </p:pic>
      <p:sp>
        <p:nvSpPr>
          <p:cNvPr id="13" name="TextBox 12"/>
          <p:cNvSpPr txBox="1"/>
          <p:nvPr/>
        </p:nvSpPr>
        <p:spPr>
          <a:xfrm>
            <a:off x="269489" y="1085715"/>
            <a:ext cx="11206896" cy="400110"/>
          </a:xfrm>
          <a:prstGeom prst="rect">
            <a:avLst/>
          </a:prstGeom>
          <a:noFill/>
        </p:spPr>
        <p:txBody>
          <a:bodyPr wrap="square" rtlCol="0">
            <a:spAutoFit/>
          </a:bodyPr>
          <a:lstStyle/>
          <a:p>
            <a:r>
              <a:rPr lang="en-US" sz="2000" b="1">
                <a:latin typeface="Candara"/>
                <a:cs typeface="Candara"/>
              </a:rPr>
              <a:t>Nonmetals: </a:t>
            </a:r>
            <a:r>
              <a:rPr lang="en-US" sz="2000" i="1">
                <a:latin typeface="Candara"/>
                <a:cs typeface="Candara"/>
              </a:rPr>
              <a:t>dull, poor conductors of electricity and heat</a:t>
            </a:r>
            <a:endParaRPr lang="en-US" sz="2000">
              <a:latin typeface="Candara"/>
              <a:cs typeface="Candara"/>
            </a:endParaRPr>
          </a:p>
        </p:txBody>
      </p:sp>
      <p:sp>
        <p:nvSpPr>
          <p:cNvPr id="15" name="TextBox 14"/>
          <p:cNvSpPr txBox="1"/>
          <p:nvPr/>
        </p:nvSpPr>
        <p:spPr>
          <a:xfrm>
            <a:off x="269489" y="1468947"/>
            <a:ext cx="11206896" cy="400110"/>
          </a:xfrm>
          <a:prstGeom prst="rect">
            <a:avLst/>
          </a:prstGeom>
          <a:noFill/>
        </p:spPr>
        <p:txBody>
          <a:bodyPr wrap="square" rtlCol="0">
            <a:spAutoFit/>
          </a:bodyPr>
          <a:lstStyle/>
          <a:p>
            <a:r>
              <a:rPr lang="en-US" sz="2000" b="1">
                <a:latin typeface="Candara"/>
                <a:cs typeface="Candara"/>
              </a:rPr>
              <a:t>Metalloids: </a:t>
            </a:r>
            <a:r>
              <a:rPr lang="en-US" sz="2000" i="1">
                <a:latin typeface="Candara"/>
                <a:cs typeface="Candara"/>
              </a:rPr>
              <a:t>intermediate between metals and non; (semiconductors)</a:t>
            </a:r>
            <a:endParaRPr lang="en-US" sz="2000">
              <a:latin typeface="Candara"/>
              <a:cs typeface="Candara"/>
            </a:endParaRPr>
          </a:p>
        </p:txBody>
      </p:sp>
      <p:sp>
        <p:nvSpPr>
          <p:cNvPr id="14" name="TextBox 13"/>
          <p:cNvSpPr txBox="1"/>
          <p:nvPr/>
        </p:nvSpPr>
        <p:spPr>
          <a:xfrm>
            <a:off x="50716" y="6610481"/>
            <a:ext cx="3828141" cy="307777"/>
          </a:xfrm>
          <a:prstGeom prst="rect">
            <a:avLst/>
          </a:prstGeom>
          <a:noFill/>
        </p:spPr>
        <p:txBody>
          <a:bodyPr wrap="square" rtlCol="0">
            <a:spAutoFit/>
          </a:bodyPr>
          <a:lstStyle/>
          <a:p>
            <a:r>
              <a:rPr lang="en-US" sz="1400">
                <a:latin typeface="Avenir Medium"/>
                <a:cs typeface="Avenir Medium"/>
              </a:rPr>
              <a:t>Chemistry OpenStax</a:t>
            </a:r>
          </a:p>
        </p:txBody>
      </p:sp>
      <p:sp>
        <p:nvSpPr>
          <p:cNvPr id="2" name="Rounded Rectangular Callout 1">
            <a:extLst>
              <a:ext uri="{FF2B5EF4-FFF2-40B4-BE49-F238E27FC236}">
                <a16:creationId xmlns:a16="http://schemas.microsoft.com/office/drawing/2014/main" id="{9C9D3BEA-3A26-BE41-A15F-FEC227993516}"/>
              </a:ext>
            </a:extLst>
          </p:cNvPr>
          <p:cNvSpPr/>
          <p:nvPr/>
        </p:nvSpPr>
        <p:spPr>
          <a:xfrm>
            <a:off x="402881" y="1928001"/>
            <a:ext cx="665469" cy="3725838"/>
          </a:xfrm>
          <a:prstGeom prst="wedgeRoundRectCallout">
            <a:avLst>
              <a:gd name="adj1" fmla="val 44913"/>
              <a:gd name="adj2" fmla="val -52152"/>
              <a:gd name="adj3" fmla="val 16667"/>
            </a:avLst>
          </a:prstGeom>
          <a:noFill/>
          <a:ln w="28575">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ular Callout 15">
            <a:extLst>
              <a:ext uri="{FF2B5EF4-FFF2-40B4-BE49-F238E27FC236}">
                <a16:creationId xmlns:a16="http://schemas.microsoft.com/office/drawing/2014/main" id="{457B5813-5E19-D14D-8A02-B5A6BE13F551}"/>
              </a:ext>
            </a:extLst>
          </p:cNvPr>
          <p:cNvSpPr/>
          <p:nvPr/>
        </p:nvSpPr>
        <p:spPr>
          <a:xfrm>
            <a:off x="1101744" y="2501411"/>
            <a:ext cx="454102" cy="3248821"/>
          </a:xfrm>
          <a:prstGeom prst="wedgeRoundRectCallout">
            <a:avLst>
              <a:gd name="adj1" fmla="val -42178"/>
              <a:gd name="adj2" fmla="val 58100"/>
              <a:gd name="adj3" fmla="val 16667"/>
            </a:avLst>
          </a:prstGeom>
          <a:noFill/>
          <a:ln w="28575">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ular Callout 16">
            <a:extLst>
              <a:ext uri="{FF2B5EF4-FFF2-40B4-BE49-F238E27FC236}">
                <a16:creationId xmlns:a16="http://schemas.microsoft.com/office/drawing/2014/main" id="{FBBF2A34-401D-E74C-A902-31E7ADDAF07C}"/>
              </a:ext>
            </a:extLst>
          </p:cNvPr>
          <p:cNvSpPr/>
          <p:nvPr/>
        </p:nvSpPr>
        <p:spPr>
          <a:xfrm>
            <a:off x="8363215" y="2408305"/>
            <a:ext cx="454102" cy="3248821"/>
          </a:xfrm>
          <a:prstGeom prst="wedgeRoundRectCallout">
            <a:avLst>
              <a:gd name="adj1" fmla="val -3107"/>
              <a:gd name="adj2" fmla="val -60876"/>
              <a:gd name="adj3" fmla="val 16667"/>
            </a:avLst>
          </a:prstGeom>
          <a:noFill/>
          <a:ln w="28575">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ular Callout 17">
            <a:extLst>
              <a:ext uri="{FF2B5EF4-FFF2-40B4-BE49-F238E27FC236}">
                <a16:creationId xmlns:a16="http://schemas.microsoft.com/office/drawing/2014/main" id="{01E16756-9542-444F-903E-516E018D17B3}"/>
              </a:ext>
            </a:extLst>
          </p:cNvPr>
          <p:cNvSpPr/>
          <p:nvPr/>
        </p:nvSpPr>
        <p:spPr>
          <a:xfrm>
            <a:off x="8884105" y="2024395"/>
            <a:ext cx="502137" cy="3662301"/>
          </a:xfrm>
          <a:prstGeom prst="wedgeRoundRectCallout">
            <a:avLst>
              <a:gd name="adj1" fmla="val -3107"/>
              <a:gd name="adj2" fmla="val -60876"/>
              <a:gd name="adj3" fmla="val 16667"/>
            </a:avLst>
          </a:prstGeom>
          <a:noFill/>
          <a:ln w="28575">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ular Callout 18">
            <a:extLst>
              <a:ext uri="{FF2B5EF4-FFF2-40B4-BE49-F238E27FC236}">
                <a16:creationId xmlns:a16="http://schemas.microsoft.com/office/drawing/2014/main" id="{8C981497-6444-3246-8EA2-67AE48C32F2D}"/>
              </a:ext>
            </a:extLst>
          </p:cNvPr>
          <p:cNvSpPr/>
          <p:nvPr/>
        </p:nvSpPr>
        <p:spPr>
          <a:xfrm>
            <a:off x="1622634" y="3428999"/>
            <a:ext cx="4791814" cy="2321233"/>
          </a:xfrm>
          <a:prstGeom prst="wedgeRoundRectCallout">
            <a:avLst>
              <a:gd name="adj1" fmla="val -23222"/>
              <a:gd name="adj2" fmla="val -62059"/>
              <a:gd name="adj3" fmla="val 16667"/>
            </a:avLst>
          </a:prstGeom>
          <a:noFill/>
          <a:ln w="28575">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2E31F0C-0DA1-FA40-A6D3-46D646B06D8F}"/>
              </a:ext>
            </a:extLst>
          </p:cNvPr>
          <p:cNvSpPr txBox="1"/>
          <p:nvPr/>
        </p:nvSpPr>
        <p:spPr>
          <a:xfrm>
            <a:off x="2395627" y="2743286"/>
            <a:ext cx="1859805" cy="369332"/>
          </a:xfrm>
          <a:prstGeom prst="rect">
            <a:avLst/>
          </a:prstGeom>
          <a:noFill/>
        </p:spPr>
        <p:txBody>
          <a:bodyPr wrap="none" rtlCol="0">
            <a:spAutoFit/>
          </a:bodyPr>
          <a:lstStyle/>
          <a:p>
            <a:r>
              <a:rPr lang="en-US" b="1">
                <a:solidFill>
                  <a:schemeClr val="accent6">
                    <a:lumMod val="75000"/>
                  </a:schemeClr>
                </a:solidFill>
                <a:latin typeface="Candara" panose="020E0502030303020204" pitchFamily="34" charset="0"/>
              </a:rPr>
              <a:t>transition metals</a:t>
            </a:r>
          </a:p>
        </p:txBody>
      </p:sp>
      <p:sp>
        <p:nvSpPr>
          <p:cNvPr id="20" name="TextBox 19">
            <a:extLst>
              <a:ext uri="{FF2B5EF4-FFF2-40B4-BE49-F238E27FC236}">
                <a16:creationId xmlns:a16="http://schemas.microsoft.com/office/drawing/2014/main" id="{FA273822-A470-8A49-8088-34177C6DCDB8}"/>
              </a:ext>
            </a:extLst>
          </p:cNvPr>
          <p:cNvSpPr txBox="1"/>
          <p:nvPr/>
        </p:nvSpPr>
        <p:spPr>
          <a:xfrm>
            <a:off x="1057772" y="1755189"/>
            <a:ext cx="1455285" cy="369332"/>
          </a:xfrm>
          <a:prstGeom prst="rect">
            <a:avLst/>
          </a:prstGeom>
          <a:noFill/>
        </p:spPr>
        <p:txBody>
          <a:bodyPr wrap="square" rtlCol="0">
            <a:spAutoFit/>
          </a:bodyPr>
          <a:lstStyle/>
          <a:p>
            <a:r>
              <a:rPr lang="en-US" b="1">
                <a:solidFill>
                  <a:schemeClr val="accent6">
                    <a:lumMod val="75000"/>
                  </a:schemeClr>
                </a:solidFill>
                <a:latin typeface="Candara" panose="020E0502030303020204" pitchFamily="34" charset="0"/>
              </a:rPr>
              <a:t>alkali metals</a:t>
            </a:r>
          </a:p>
        </p:txBody>
      </p:sp>
      <p:sp>
        <p:nvSpPr>
          <p:cNvPr id="21" name="TextBox 20">
            <a:extLst>
              <a:ext uri="{FF2B5EF4-FFF2-40B4-BE49-F238E27FC236}">
                <a16:creationId xmlns:a16="http://schemas.microsoft.com/office/drawing/2014/main" id="{9248E650-F5D7-6E47-9D16-E2B66E22E370}"/>
              </a:ext>
            </a:extLst>
          </p:cNvPr>
          <p:cNvSpPr txBox="1"/>
          <p:nvPr/>
        </p:nvSpPr>
        <p:spPr>
          <a:xfrm>
            <a:off x="66746" y="5978400"/>
            <a:ext cx="1283727" cy="646331"/>
          </a:xfrm>
          <a:prstGeom prst="rect">
            <a:avLst/>
          </a:prstGeom>
          <a:noFill/>
        </p:spPr>
        <p:txBody>
          <a:bodyPr wrap="square" rtlCol="0">
            <a:spAutoFit/>
          </a:bodyPr>
          <a:lstStyle/>
          <a:p>
            <a:pPr algn="ctr"/>
            <a:r>
              <a:rPr lang="en-US" b="1">
                <a:solidFill>
                  <a:schemeClr val="accent6">
                    <a:lumMod val="75000"/>
                  </a:schemeClr>
                </a:solidFill>
                <a:latin typeface="Candara" panose="020E0502030303020204" pitchFamily="34" charset="0"/>
              </a:rPr>
              <a:t>alkali earth</a:t>
            </a:r>
          </a:p>
          <a:p>
            <a:pPr algn="ctr"/>
            <a:r>
              <a:rPr lang="en-US" b="1">
                <a:solidFill>
                  <a:schemeClr val="accent6">
                    <a:lumMod val="75000"/>
                  </a:schemeClr>
                </a:solidFill>
                <a:latin typeface="Candara" panose="020E0502030303020204" pitchFamily="34" charset="0"/>
              </a:rPr>
              <a:t>metals</a:t>
            </a:r>
          </a:p>
        </p:txBody>
      </p:sp>
      <p:sp>
        <p:nvSpPr>
          <p:cNvPr id="22" name="TextBox 21">
            <a:extLst>
              <a:ext uri="{FF2B5EF4-FFF2-40B4-BE49-F238E27FC236}">
                <a16:creationId xmlns:a16="http://schemas.microsoft.com/office/drawing/2014/main" id="{9F18283A-EF2E-A544-A222-7A6A1AAFE4CC}"/>
              </a:ext>
            </a:extLst>
          </p:cNvPr>
          <p:cNvSpPr txBox="1"/>
          <p:nvPr/>
        </p:nvSpPr>
        <p:spPr>
          <a:xfrm>
            <a:off x="8963322" y="1257931"/>
            <a:ext cx="1374094" cy="369332"/>
          </a:xfrm>
          <a:prstGeom prst="rect">
            <a:avLst/>
          </a:prstGeom>
          <a:noFill/>
        </p:spPr>
        <p:txBody>
          <a:bodyPr wrap="none" rtlCol="0">
            <a:spAutoFit/>
          </a:bodyPr>
          <a:lstStyle/>
          <a:p>
            <a:r>
              <a:rPr lang="en-US" b="1">
                <a:solidFill>
                  <a:schemeClr val="accent6">
                    <a:lumMod val="75000"/>
                  </a:schemeClr>
                </a:solidFill>
                <a:latin typeface="Candara" panose="020E0502030303020204" pitchFamily="34" charset="0"/>
              </a:rPr>
              <a:t>noble gases</a:t>
            </a:r>
          </a:p>
        </p:txBody>
      </p:sp>
      <p:sp>
        <p:nvSpPr>
          <p:cNvPr id="23" name="TextBox 22">
            <a:extLst>
              <a:ext uri="{FF2B5EF4-FFF2-40B4-BE49-F238E27FC236}">
                <a16:creationId xmlns:a16="http://schemas.microsoft.com/office/drawing/2014/main" id="{D5B4DE27-8745-794B-A2CE-1CD8937FDE00}"/>
              </a:ext>
            </a:extLst>
          </p:cNvPr>
          <p:cNvSpPr txBox="1"/>
          <p:nvPr/>
        </p:nvSpPr>
        <p:spPr>
          <a:xfrm>
            <a:off x="7736572" y="1747564"/>
            <a:ext cx="1080745" cy="369332"/>
          </a:xfrm>
          <a:prstGeom prst="rect">
            <a:avLst/>
          </a:prstGeom>
          <a:noFill/>
        </p:spPr>
        <p:txBody>
          <a:bodyPr wrap="none" rtlCol="0">
            <a:spAutoFit/>
          </a:bodyPr>
          <a:lstStyle/>
          <a:p>
            <a:r>
              <a:rPr lang="en-US" b="1">
                <a:solidFill>
                  <a:schemeClr val="accent6">
                    <a:lumMod val="75000"/>
                  </a:schemeClr>
                </a:solidFill>
                <a:latin typeface="Candara" panose="020E0502030303020204" pitchFamily="34" charset="0"/>
              </a:rPr>
              <a:t>halogens</a:t>
            </a:r>
          </a:p>
        </p:txBody>
      </p:sp>
    </p:spTree>
    <p:extLst>
      <p:ext uri="{BB962C8B-B14F-4D97-AF65-F5344CB8AC3E}">
        <p14:creationId xmlns:p14="http://schemas.microsoft.com/office/powerpoint/2010/main" val="230982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18" grpId="0" animBg="1"/>
      <p:bldP spid="19" grpId="0" animBg="1"/>
      <p:bldP spid="6" grpId="0"/>
      <p:bldP spid="20" grpId="0"/>
      <p:bldP spid="21" grpId="0"/>
      <p:bldP spid="22"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776C40-3A3A-BA44-9BCF-708902517677}"/>
              </a:ext>
            </a:extLst>
          </p:cNvPr>
          <p:cNvPicPr>
            <a:picLocks noChangeAspect="1"/>
          </p:cNvPicPr>
          <p:nvPr/>
        </p:nvPicPr>
        <p:blipFill>
          <a:blip r:embed="rId2"/>
          <a:stretch>
            <a:fillRect/>
          </a:stretch>
        </p:blipFill>
        <p:spPr>
          <a:xfrm>
            <a:off x="1051560" y="728631"/>
            <a:ext cx="10474602" cy="6129369"/>
          </a:xfrm>
          <a:prstGeom prst="rect">
            <a:avLst/>
          </a:prstGeom>
        </p:spPr>
      </p:pic>
      <p:sp>
        <p:nvSpPr>
          <p:cNvPr id="4" name="Rectangle 3"/>
          <p:cNvSpPr/>
          <p:nvPr/>
        </p:nvSpPr>
        <p:spPr>
          <a:xfrm>
            <a:off x="-3715" y="0"/>
            <a:ext cx="11480100" cy="6440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5" y="-169"/>
            <a:ext cx="6001964" cy="646331"/>
          </a:xfrm>
          <a:prstGeom prst="rect">
            <a:avLst/>
          </a:prstGeom>
          <a:noFill/>
        </p:spPr>
        <p:txBody>
          <a:bodyPr wrap="none" rtlCol="0">
            <a:spAutoFit/>
          </a:bodyPr>
          <a:lstStyle/>
          <a:p>
            <a:pPr defTabSz="914400"/>
            <a:r>
              <a:rPr lang="en-US" sz="3600" b="1">
                <a:solidFill>
                  <a:prstClr val="white"/>
                </a:solidFill>
                <a:latin typeface="Candara"/>
                <a:cs typeface="Candara"/>
              </a:rPr>
              <a:t>Names of groups of elements</a:t>
            </a:r>
          </a:p>
        </p:txBody>
      </p:sp>
      <p:pic>
        <p:nvPicPr>
          <p:cNvPr id="9" name="Picture 8" descr="images.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76385" y="-2506"/>
            <a:ext cx="697500" cy="697500"/>
          </a:xfrm>
          <a:prstGeom prst="rect">
            <a:avLst/>
          </a:prstGeom>
        </p:spPr>
      </p:pic>
      <p:sp>
        <p:nvSpPr>
          <p:cNvPr id="14" name="TextBox 13"/>
          <p:cNvSpPr txBox="1"/>
          <p:nvPr/>
        </p:nvSpPr>
        <p:spPr>
          <a:xfrm>
            <a:off x="50716" y="6610481"/>
            <a:ext cx="3828141" cy="307777"/>
          </a:xfrm>
          <a:prstGeom prst="rect">
            <a:avLst/>
          </a:prstGeom>
          <a:noFill/>
        </p:spPr>
        <p:txBody>
          <a:bodyPr wrap="square" rtlCol="0">
            <a:spAutoFit/>
          </a:bodyPr>
          <a:lstStyle/>
          <a:p>
            <a:r>
              <a:rPr lang="en-US" sz="1400">
                <a:latin typeface="Avenir Medium"/>
                <a:cs typeface="Avenir Medium"/>
              </a:rPr>
              <a:t>Chemistry OpenStax</a:t>
            </a:r>
          </a:p>
        </p:txBody>
      </p:sp>
    </p:spTree>
    <p:extLst>
      <p:ext uri="{BB962C8B-B14F-4D97-AF65-F5344CB8AC3E}">
        <p14:creationId xmlns:p14="http://schemas.microsoft.com/office/powerpoint/2010/main" val="3673592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5" y="0"/>
            <a:ext cx="11623286" cy="655518"/>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6" y="-169"/>
            <a:ext cx="2685351" cy="646331"/>
          </a:xfrm>
          <a:prstGeom prst="rect">
            <a:avLst/>
          </a:prstGeom>
          <a:noFill/>
        </p:spPr>
        <p:txBody>
          <a:bodyPr wrap="none" rtlCol="0">
            <a:spAutoFit/>
          </a:bodyPr>
          <a:lstStyle/>
          <a:p>
            <a:pPr defTabSz="914400"/>
            <a:r>
              <a:rPr lang="en-US" sz="3600" b="1">
                <a:solidFill>
                  <a:prstClr val="white"/>
                </a:solidFill>
                <a:latin typeface="Candara"/>
                <a:cs typeface="Candara"/>
              </a:rPr>
              <a:t>3.3: Can you?</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8687" y="-2506"/>
            <a:ext cx="697500" cy="697500"/>
          </a:xfrm>
          <a:prstGeom prst="rect">
            <a:avLst/>
          </a:prstGeom>
        </p:spPr>
      </p:pic>
      <p:sp>
        <p:nvSpPr>
          <p:cNvPr id="12" name="TextBox 11"/>
          <p:cNvSpPr txBox="1"/>
          <p:nvPr/>
        </p:nvSpPr>
        <p:spPr>
          <a:xfrm>
            <a:off x="224884" y="1005432"/>
            <a:ext cx="11840736" cy="4524315"/>
          </a:xfrm>
          <a:prstGeom prst="rect">
            <a:avLst/>
          </a:prstGeom>
          <a:noFill/>
        </p:spPr>
        <p:txBody>
          <a:bodyPr wrap="square" rtlCol="0">
            <a:spAutoFit/>
          </a:bodyPr>
          <a:lstStyle/>
          <a:p>
            <a:pPr marL="457200" indent="-457200">
              <a:buAutoNum type="arabicParenBoth"/>
            </a:pPr>
            <a:r>
              <a:rPr lang="en-US" sz="2400">
                <a:latin typeface="Candara"/>
                <a:cs typeface="Candara"/>
              </a:rPr>
              <a:t>State the periodic law?</a:t>
            </a:r>
            <a:br>
              <a:rPr lang="en-US" sz="2400">
                <a:latin typeface="Candara"/>
                <a:cs typeface="Candara"/>
              </a:rPr>
            </a:br>
            <a:endParaRPr lang="en-US" sz="2400">
              <a:latin typeface="Candara"/>
              <a:cs typeface="Candara"/>
            </a:endParaRPr>
          </a:p>
          <a:p>
            <a:pPr marL="457200" indent="-457200">
              <a:buAutoNum type="arabicParenBoth"/>
            </a:pPr>
            <a:r>
              <a:rPr lang="en-US" sz="2400">
                <a:latin typeface="Candara"/>
                <a:cs typeface="Candara"/>
              </a:rPr>
              <a:t>Describe what is common to elements in the same column vs. those in the same row?</a:t>
            </a:r>
          </a:p>
          <a:p>
            <a:endParaRPr lang="en-US" sz="2400">
              <a:latin typeface="Candara"/>
              <a:cs typeface="Candara"/>
            </a:endParaRPr>
          </a:p>
          <a:p>
            <a:pPr marL="457200" indent="-447675"/>
            <a:r>
              <a:rPr lang="en-US" sz="2400">
                <a:latin typeface="Candara"/>
                <a:cs typeface="Candara"/>
              </a:rPr>
              <a:t>(3) Describe the location of metals, non-metals, transition metals and metalloids in the periodic table and the differences between these types of elements?</a:t>
            </a:r>
          </a:p>
          <a:p>
            <a:pPr marL="457200" indent="-457200">
              <a:buAutoNum type="arabicParenBoth"/>
            </a:pPr>
            <a:endParaRPr lang="en-US" sz="2400">
              <a:latin typeface="Candara"/>
              <a:cs typeface="Candara"/>
            </a:endParaRPr>
          </a:p>
          <a:p>
            <a:r>
              <a:rPr lang="en-US" sz="2400">
                <a:latin typeface="Candara"/>
                <a:cs typeface="Candara"/>
              </a:rPr>
              <a:t>(4) Locate these types of elements in the periodic table?</a:t>
            </a:r>
          </a:p>
          <a:p>
            <a:pPr marL="914400" lvl="1" indent="-457200">
              <a:buFont typeface="Arial"/>
              <a:buChar char="•"/>
            </a:pPr>
            <a:r>
              <a:rPr lang="en-US" sz="2400">
                <a:latin typeface="Candara"/>
                <a:cs typeface="Candara"/>
              </a:rPr>
              <a:t>Alkali metals</a:t>
            </a:r>
          </a:p>
          <a:p>
            <a:pPr marL="914400" lvl="1" indent="-457200">
              <a:buFont typeface="Arial"/>
              <a:buChar char="•"/>
            </a:pPr>
            <a:r>
              <a:rPr lang="en-US" sz="2400">
                <a:latin typeface="Candara"/>
                <a:cs typeface="Candara"/>
              </a:rPr>
              <a:t>Alkali earth metals</a:t>
            </a:r>
          </a:p>
          <a:p>
            <a:pPr marL="914400" lvl="1" indent="-457200">
              <a:buFont typeface="Arial"/>
              <a:buChar char="•"/>
            </a:pPr>
            <a:r>
              <a:rPr lang="en-US" sz="2400">
                <a:latin typeface="Candara"/>
                <a:cs typeface="Candara"/>
              </a:rPr>
              <a:t>Halogens</a:t>
            </a:r>
          </a:p>
          <a:p>
            <a:pPr marL="914400" lvl="1" indent="-457200">
              <a:buFont typeface="Arial"/>
              <a:buChar char="•"/>
            </a:pPr>
            <a:r>
              <a:rPr lang="en-US" sz="2400">
                <a:latin typeface="Candara"/>
                <a:cs typeface="Candara"/>
              </a:rPr>
              <a:t>Noble gases</a:t>
            </a:r>
          </a:p>
        </p:txBody>
      </p:sp>
    </p:spTree>
    <p:extLst>
      <p:ext uri="{BB962C8B-B14F-4D97-AF65-F5344CB8AC3E}">
        <p14:creationId xmlns:p14="http://schemas.microsoft.com/office/powerpoint/2010/main" val="1572073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0" y="0"/>
            <a:ext cx="11485538"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245074" y="16329"/>
            <a:ext cx="3491661" cy="646331"/>
          </a:xfrm>
          <a:prstGeom prst="rect">
            <a:avLst/>
          </a:prstGeom>
          <a:noFill/>
        </p:spPr>
        <p:txBody>
          <a:bodyPr wrap="none" rtlCol="0">
            <a:spAutoFit/>
          </a:bodyPr>
          <a:lstStyle/>
          <a:p>
            <a:r>
              <a:rPr lang="en-US" sz="3600" b="1">
                <a:solidFill>
                  <a:prstClr val="white"/>
                </a:solidFill>
                <a:latin typeface="Candara" panose="020E0502030303020204" pitchFamily="34" charset="0"/>
                <a:cs typeface="Avenir Heavy"/>
              </a:rPr>
              <a:t>3.3: Assignments</a:t>
            </a:r>
          </a:p>
        </p:txBody>
      </p:sp>
      <p:sp>
        <p:nvSpPr>
          <p:cNvPr id="8" name="TextBox 7"/>
          <p:cNvSpPr txBox="1"/>
          <p:nvPr/>
        </p:nvSpPr>
        <p:spPr>
          <a:xfrm>
            <a:off x="292918" y="980515"/>
            <a:ext cx="11209092" cy="461665"/>
          </a:xfrm>
          <a:prstGeom prst="rect">
            <a:avLst/>
          </a:prstGeom>
          <a:noFill/>
        </p:spPr>
        <p:txBody>
          <a:bodyPr wrap="square" rtlCol="0">
            <a:spAutoFit/>
          </a:bodyPr>
          <a:lstStyle/>
          <a:p>
            <a:pPr marL="52388" lvl="1"/>
            <a:r>
              <a:rPr lang="en-US" sz="2400" b="1">
                <a:latin typeface="Candara"/>
                <a:cs typeface="Candara"/>
              </a:rPr>
              <a:t>Canvas: Quick review questions quiz 3.3</a:t>
            </a:r>
            <a:endParaRPr lang="en-US" sz="6600" b="1">
              <a:latin typeface="Candara"/>
              <a:cs typeface="Candara"/>
            </a:endParaRPr>
          </a:p>
        </p:txBody>
      </p:sp>
      <p:pic>
        <p:nvPicPr>
          <p:cNvPr id="7" name="Picture 6"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010" y="-2506"/>
            <a:ext cx="697500" cy="697500"/>
          </a:xfrm>
          <a:prstGeom prst="rect">
            <a:avLst/>
          </a:prstGeom>
        </p:spPr>
      </p:pic>
      <p:sp>
        <p:nvSpPr>
          <p:cNvPr id="10" name="TextBox 9">
            <a:extLst>
              <a:ext uri="{FF2B5EF4-FFF2-40B4-BE49-F238E27FC236}">
                <a16:creationId xmlns:a16="http://schemas.microsoft.com/office/drawing/2014/main" id="{D09987E2-A99B-FD4E-A26F-6531285DBEE1}"/>
              </a:ext>
            </a:extLst>
          </p:cNvPr>
          <p:cNvSpPr txBox="1"/>
          <p:nvPr/>
        </p:nvSpPr>
        <p:spPr>
          <a:xfrm>
            <a:off x="292918" y="2187992"/>
            <a:ext cx="11209092" cy="461665"/>
          </a:xfrm>
          <a:prstGeom prst="rect">
            <a:avLst/>
          </a:prstGeom>
          <a:noFill/>
        </p:spPr>
        <p:txBody>
          <a:bodyPr wrap="square" rtlCol="0">
            <a:spAutoFit/>
          </a:bodyPr>
          <a:lstStyle/>
          <a:p>
            <a:pPr marL="52388" lvl="1"/>
            <a:r>
              <a:rPr lang="en-US" sz="2400" b="1" dirty="0">
                <a:latin typeface="Candara"/>
                <a:cs typeface="Candara"/>
              </a:rPr>
              <a:t>Canvas: HW set 3, problems 6 - 7</a:t>
            </a:r>
            <a:endParaRPr lang="en-US" sz="6600" b="1" dirty="0">
              <a:latin typeface="Candara"/>
              <a:cs typeface="Candara"/>
            </a:endParaRPr>
          </a:p>
        </p:txBody>
      </p:sp>
      <p:sp>
        <p:nvSpPr>
          <p:cNvPr id="11" name="TextBox 10">
            <a:extLst>
              <a:ext uri="{FF2B5EF4-FFF2-40B4-BE49-F238E27FC236}">
                <a16:creationId xmlns:a16="http://schemas.microsoft.com/office/drawing/2014/main" id="{113C38CE-2269-514C-A015-DCD9627F69A6}"/>
              </a:ext>
            </a:extLst>
          </p:cNvPr>
          <p:cNvSpPr txBox="1"/>
          <p:nvPr/>
        </p:nvSpPr>
        <p:spPr>
          <a:xfrm>
            <a:off x="292918" y="3429000"/>
            <a:ext cx="11209092" cy="1384995"/>
          </a:xfrm>
          <a:prstGeom prst="rect">
            <a:avLst/>
          </a:prstGeom>
          <a:noFill/>
        </p:spPr>
        <p:txBody>
          <a:bodyPr wrap="square" rtlCol="0">
            <a:spAutoFit/>
          </a:bodyPr>
          <a:lstStyle/>
          <a:p>
            <a:pPr marL="52388" lvl="1"/>
            <a:r>
              <a:rPr lang="en-US" sz="2400" b="1" dirty="0">
                <a:latin typeface="Candara"/>
                <a:cs typeface="Candara"/>
              </a:rPr>
              <a:t>Optional extras – great videos on this topic:</a:t>
            </a:r>
          </a:p>
          <a:p>
            <a:pPr marL="52388" lvl="1"/>
            <a:endParaRPr lang="en-US" sz="1200" b="1" dirty="0">
              <a:latin typeface="Candara"/>
              <a:cs typeface="Candara"/>
            </a:endParaRPr>
          </a:p>
          <a:p>
            <a:pPr marL="395288" lvl="1" indent="-342900">
              <a:buFont typeface="Arial" panose="020B0604020202020204" pitchFamily="34" charset="0"/>
              <a:buChar char="•"/>
            </a:pPr>
            <a:r>
              <a:rPr lang="en-US" sz="2400" dirty="0">
                <a:latin typeface="Candara"/>
                <a:cs typeface="Candara"/>
              </a:rPr>
              <a:t>'A tour of the Periodic Table’  (Bozeman Science)</a:t>
            </a:r>
            <a:br>
              <a:rPr lang="en-US" sz="2400" dirty="0">
                <a:latin typeface="Candara"/>
                <a:cs typeface="Candara"/>
              </a:rPr>
            </a:br>
            <a:r>
              <a:rPr lang="en-US" sz="2400" dirty="0">
                <a:latin typeface="Candara"/>
                <a:cs typeface="Candara"/>
                <a:hlinkClick r:id="rId3"/>
              </a:rPr>
              <a:t>https://www.youtube.com/watch?v=fLSfgNxoVGk</a:t>
            </a:r>
            <a:r>
              <a:rPr lang="en-US" sz="2400" dirty="0">
                <a:latin typeface="Candara"/>
                <a:cs typeface="Candara"/>
              </a:rPr>
              <a:t> </a:t>
            </a:r>
            <a:endParaRPr lang="en-US" sz="6600" dirty="0">
              <a:latin typeface="Candara"/>
              <a:cs typeface="Candara"/>
            </a:endParaRPr>
          </a:p>
        </p:txBody>
      </p:sp>
    </p:spTree>
    <p:extLst>
      <p:ext uri="{BB962C8B-B14F-4D97-AF65-F5344CB8AC3E}">
        <p14:creationId xmlns:p14="http://schemas.microsoft.com/office/powerpoint/2010/main" val="2498011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7" y="-12357"/>
            <a:ext cx="11473181"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245070" y="3972"/>
            <a:ext cx="10296408" cy="646331"/>
          </a:xfrm>
          <a:prstGeom prst="rect">
            <a:avLst/>
          </a:prstGeom>
          <a:noFill/>
        </p:spPr>
        <p:txBody>
          <a:bodyPr wrap="none" rtlCol="0">
            <a:spAutoFit/>
          </a:bodyPr>
          <a:lstStyle/>
          <a:p>
            <a:r>
              <a:rPr lang="en-US" sz="3600" b="1">
                <a:solidFill>
                  <a:prstClr val="white"/>
                </a:solidFill>
                <a:latin typeface="Candara"/>
                <a:cs typeface="Candara"/>
              </a:rPr>
              <a:t>Module 3: Atoms, ions, isotopes and atomic models</a:t>
            </a:r>
          </a:p>
        </p:txBody>
      </p:sp>
      <p:sp>
        <p:nvSpPr>
          <p:cNvPr id="8" name="TextBox 7"/>
          <p:cNvSpPr txBox="1"/>
          <p:nvPr/>
        </p:nvSpPr>
        <p:spPr>
          <a:xfrm>
            <a:off x="743524" y="873646"/>
            <a:ext cx="11343380" cy="2909707"/>
          </a:xfrm>
          <a:prstGeom prst="rect">
            <a:avLst/>
          </a:prstGeom>
          <a:noFill/>
        </p:spPr>
        <p:txBody>
          <a:bodyPr wrap="square" rtlCol="0">
            <a:spAutoFit/>
          </a:bodyPr>
          <a:lstStyle/>
          <a:p>
            <a:endParaRPr lang="en-US" sz="900" b="1" dirty="0">
              <a:latin typeface="Candara"/>
              <a:cs typeface="Candara"/>
            </a:endParaRPr>
          </a:p>
          <a:p>
            <a:pPr lvl="1"/>
            <a:r>
              <a:rPr lang="en-US" sz="3200" b="1" dirty="0">
                <a:latin typeface="Candara"/>
                <a:cs typeface="Candara"/>
              </a:rPr>
              <a:t>3.4: Ions: atoms that have lost or gained electrons</a:t>
            </a:r>
          </a:p>
          <a:p>
            <a:pPr lvl="3" indent="-457200">
              <a:lnSpc>
                <a:spcPct val="120000"/>
              </a:lnSpc>
              <a:buFont typeface="Arial"/>
              <a:buChar char="•"/>
            </a:pPr>
            <a:r>
              <a:rPr lang="en-US" sz="2400" dirty="0">
                <a:latin typeface="Candara"/>
                <a:cs typeface="Candara"/>
              </a:rPr>
              <a:t>Ion formation: cations and anions</a:t>
            </a:r>
          </a:p>
          <a:p>
            <a:pPr marL="914400" lvl="3">
              <a:lnSpc>
                <a:spcPct val="120000"/>
              </a:lnSpc>
            </a:pPr>
            <a:endParaRPr lang="en-US" sz="700" dirty="0">
              <a:latin typeface="Candara"/>
              <a:cs typeface="Candara"/>
            </a:endParaRPr>
          </a:p>
          <a:p>
            <a:pPr lvl="3" indent="-457200">
              <a:lnSpc>
                <a:spcPct val="120000"/>
              </a:lnSpc>
              <a:buFont typeface="Arial"/>
              <a:buChar char="•"/>
            </a:pPr>
            <a:r>
              <a:rPr lang="en-US" sz="2400" dirty="0">
                <a:latin typeface="Candara"/>
                <a:cs typeface="Candara"/>
              </a:rPr>
              <a:t>‘Predicting’ ionic charge</a:t>
            </a:r>
          </a:p>
          <a:p>
            <a:pPr marL="914400" lvl="3">
              <a:lnSpc>
                <a:spcPct val="120000"/>
              </a:lnSpc>
            </a:pPr>
            <a:endParaRPr lang="en-US" sz="700" dirty="0">
              <a:latin typeface="Candara"/>
              <a:cs typeface="Candara"/>
            </a:endParaRPr>
          </a:p>
          <a:p>
            <a:pPr lvl="3" indent="-457200">
              <a:lnSpc>
                <a:spcPct val="120000"/>
              </a:lnSpc>
              <a:buFont typeface="Arial"/>
              <a:buChar char="•"/>
            </a:pPr>
            <a:r>
              <a:rPr lang="en-US" sz="2400" dirty="0">
                <a:latin typeface="Candara"/>
                <a:cs typeface="Candara"/>
              </a:rPr>
              <a:t>Calculating the number subatomic particles in ions</a:t>
            </a:r>
          </a:p>
          <a:p>
            <a:pPr marL="914400" lvl="3">
              <a:lnSpc>
                <a:spcPct val="120000"/>
              </a:lnSpc>
            </a:pPr>
            <a:endParaRPr lang="en-US" sz="1000" dirty="0">
              <a:latin typeface="Candara"/>
              <a:cs typeface="Candara"/>
            </a:endParaRPr>
          </a:p>
          <a:p>
            <a:pPr lvl="3" indent="-457200">
              <a:lnSpc>
                <a:spcPct val="120000"/>
              </a:lnSpc>
              <a:buFont typeface="Arial"/>
              <a:buChar char="•"/>
            </a:pPr>
            <a:r>
              <a:rPr lang="en-US" sz="2400" dirty="0">
                <a:latin typeface="Candara"/>
                <a:cs typeface="Candara"/>
              </a:rPr>
              <a:t>Ionic radius and ionization energy</a:t>
            </a:r>
            <a:endParaRPr lang="en-US" sz="700" dirty="0">
              <a:latin typeface="Candara"/>
              <a:cs typeface="Candara"/>
            </a:endParaRP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9651" y="-14863"/>
            <a:ext cx="697500" cy="697500"/>
          </a:xfrm>
          <a:prstGeom prst="rect">
            <a:avLst/>
          </a:prstGeom>
        </p:spPr>
      </p:pic>
      <p:sp>
        <p:nvSpPr>
          <p:cNvPr id="3" name="TextBox 2">
            <a:extLst>
              <a:ext uri="{FF2B5EF4-FFF2-40B4-BE49-F238E27FC236}">
                <a16:creationId xmlns:a16="http://schemas.microsoft.com/office/drawing/2014/main" id="{9D9A3377-AD15-A941-A8F5-838051D80D6C}"/>
              </a:ext>
            </a:extLst>
          </p:cNvPr>
          <p:cNvSpPr txBox="1"/>
          <p:nvPr/>
        </p:nvSpPr>
        <p:spPr>
          <a:xfrm>
            <a:off x="7294896" y="6370609"/>
            <a:ext cx="4807726" cy="400110"/>
          </a:xfrm>
          <a:prstGeom prst="rect">
            <a:avLst/>
          </a:prstGeom>
          <a:noFill/>
        </p:spPr>
        <p:txBody>
          <a:bodyPr wrap="none" rtlCol="0">
            <a:spAutoFit/>
          </a:bodyPr>
          <a:lstStyle/>
          <a:p>
            <a:r>
              <a:rPr lang="en-US" sz="2000" b="1" dirty="0">
                <a:latin typeface="Candara" panose="020E0502030303020204" pitchFamily="34" charset="0"/>
              </a:rPr>
              <a:t>OpenStax Chemistry 2/e p.80 – 81; 158 - 165</a:t>
            </a:r>
          </a:p>
        </p:txBody>
      </p:sp>
      <p:sp>
        <p:nvSpPr>
          <p:cNvPr id="7" name="Right Arrow 6">
            <a:extLst>
              <a:ext uri="{FF2B5EF4-FFF2-40B4-BE49-F238E27FC236}">
                <a16:creationId xmlns:a16="http://schemas.microsoft.com/office/drawing/2014/main" id="{38654B0D-E75E-FC4D-9CF5-FD777CE91FBE}"/>
              </a:ext>
            </a:extLst>
          </p:cNvPr>
          <p:cNvSpPr/>
          <p:nvPr/>
        </p:nvSpPr>
        <p:spPr>
          <a:xfrm>
            <a:off x="598087" y="114989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609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876567" cy="6975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8" name="TextBox 7"/>
          <p:cNvSpPr txBox="1"/>
          <p:nvPr/>
        </p:nvSpPr>
        <p:spPr>
          <a:xfrm>
            <a:off x="1049870" y="856565"/>
            <a:ext cx="10273450" cy="3847207"/>
          </a:xfrm>
          <a:prstGeom prst="rect">
            <a:avLst/>
          </a:prstGeom>
          <a:noFill/>
        </p:spPr>
        <p:txBody>
          <a:bodyPr wrap="square" rtlCol="0">
            <a:spAutoFit/>
          </a:bodyPr>
          <a:lstStyle/>
          <a:p>
            <a:endParaRPr lang="en-US" sz="900" b="1">
              <a:latin typeface="Candara"/>
              <a:cs typeface="Candara"/>
            </a:endParaRPr>
          </a:p>
          <a:p>
            <a:endParaRPr lang="en-US" sz="900" b="1">
              <a:latin typeface="Candara"/>
              <a:cs typeface="Candara"/>
            </a:endParaRPr>
          </a:p>
          <a:p>
            <a:endParaRPr lang="en-US" sz="900" b="1">
              <a:latin typeface="Candara"/>
              <a:cs typeface="Candara"/>
            </a:endParaRPr>
          </a:p>
          <a:p>
            <a:endParaRPr lang="en-US" sz="900" b="1">
              <a:latin typeface="Candara"/>
              <a:cs typeface="Candara"/>
            </a:endParaRPr>
          </a:p>
          <a:p>
            <a:pPr lvl="1"/>
            <a:endParaRPr lang="en-US" sz="2800" b="1">
              <a:latin typeface="Candara"/>
              <a:cs typeface="Candara"/>
            </a:endParaRPr>
          </a:p>
          <a:p>
            <a:r>
              <a:rPr lang="en-US" sz="2800" b="1">
                <a:latin typeface="Candara"/>
                <a:cs typeface="Candara"/>
              </a:rPr>
              <a:t>Big ideas?</a:t>
            </a:r>
            <a:endParaRPr lang="en-US" sz="2000" b="1">
              <a:latin typeface="Candara"/>
              <a:cs typeface="Candara"/>
            </a:endParaRPr>
          </a:p>
          <a:p>
            <a:endParaRPr lang="en-US" sz="2000" b="1">
              <a:latin typeface="Candara"/>
              <a:cs typeface="Candara"/>
            </a:endParaRPr>
          </a:p>
          <a:p>
            <a:pPr marL="457200" indent="-457200">
              <a:buAutoNum type="arabicPeriod"/>
            </a:pPr>
            <a:r>
              <a:rPr lang="en-US" sz="2800" b="1" i="1">
                <a:latin typeface="Candara"/>
                <a:cs typeface="Candara"/>
              </a:rPr>
              <a:t>Ions </a:t>
            </a:r>
            <a:r>
              <a:rPr lang="en-US" sz="2800" i="1">
                <a:latin typeface="Candara"/>
                <a:cs typeface="Candara"/>
              </a:rPr>
              <a:t>and</a:t>
            </a:r>
            <a:r>
              <a:rPr lang="en-US" sz="2800" b="1" i="1">
                <a:latin typeface="Candara"/>
                <a:cs typeface="Candara"/>
              </a:rPr>
              <a:t> isotopes </a:t>
            </a:r>
            <a:r>
              <a:rPr lang="en-US" sz="2800" b="1">
                <a:latin typeface="Candara"/>
                <a:cs typeface="Candara"/>
              </a:rPr>
              <a:t>are variants of atoms with different numbers of electrons or neutrons, respectively.</a:t>
            </a:r>
            <a:endParaRPr lang="en-US" sz="2800">
              <a:latin typeface="Candara"/>
              <a:cs typeface="Candara"/>
            </a:endParaRPr>
          </a:p>
          <a:p>
            <a:pPr marL="457200" indent="-457200">
              <a:buAutoNum type="arabicPeriod"/>
            </a:pPr>
            <a:endParaRPr lang="en-US" sz="2000" i="1">
              <a:latin typeface="Candara"/>
              <a:cs typeface="Candara"/>
            </a:endParaRPr>
          </a:p>
          <a:p>
            <a:pPr marL="457200" indent="-457200">
              <a:buAutoNum type="arabicPeriod"/>
            </a:pPr>
            <a:r>
              <a:rPr lang="en-US" sz="2800" b="1" i="1">
                <a:latin typeface="Candara"/>
                <a:cs typeface="Candara"/>
              </a:rPr>
              <a:t>Quantum mechanics </a:t>
            </a:r>
            <a:r>
              <a:rPr lang="en-US" sz="2800" i="1">
                <a:latin typeface="Candara"/>
                <a:cs typeface="Candara"/>
              </a:rPr>
              <a:t>is a strange form of physics that explains that structure and behavior of atoms.</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4500" y="0"/>
            <a:ext cx="697500" cy="697500"/>
          </a:xfrm>
          <a:prstGeom prst="rect">
            <a:avLst/>
          </a:prstGeom>
        </p:spPr>
      </p:pic>
      <p:sp>
        <p:nvSpPr>
          <p:cNvPr id="3" name="Right Arrow 2">
            <a:extLst>
              <a:ext uri="{FF2B5EF4-FFF2-40B4-BE49-F238E27FC236}">
                <a16:creationId xmlns:a16="http://schemas.microsoft.com/office/drawing/2014/main" id="{4962AC51-98FE-D249-97B4-F0AD366F249E}"/>
              </a:ext>
            </a:extLst>
          </p:cNvPr>
          <p:cNvSpPr/>
          <p:nvPr/>
        </p:nvSpPr>
        <p:spPr>
          <a:xfrm>
            <a:off x="486345" y="267711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0ABC66-462B-C04A-8C89-9797CC14A6D4}"/>
              </a:ext>
            </a:extLst>
          </p:cNvPr>
          <p:cNvSpPr txBox="1"/>
          <p:nvPr/>
        </p:nvSpPr>
        <p:spPr>
          <a:xfrm>
            <a:off x="242773" y="16327"/>
            <a:ext cx="10296408" cy="646331"/>
          </a:xfrm>
          <a:prstGeom prst="rect">
            <a:avLst/>
          </a:prstGeom>
          <a:noFill/>
        </p:spPr>
        <p:txBody>
          <a:bodyPr wrap="none" rtlCol="0">
            <a:spAutoFit/>
          </a:bodyPr>
          <a:lstStyle/>
          <a:p>
            <a:pPr defTabSz="914400"/>
            <a:r>
              <a:rPr lang="en-US" sz="3600" b="1">
                <a:solidFill>
                  <a:prstClr val="white"/>
                </a:solidFill>
                <a:latin typeface="Candara" panose="020E0502030303020204" pitchFamily="34" charset="0"/>
                <a:cs typeface="Avenir Heavy"/>
              </a:rPr>
              <a:t>Module 3. Atoms, ions, isotopes and atomic models</a:t>
            </a:r>
          </a:p>
        </p:txBody>
      </p:sp>
    </p:spTree>
    <p:extLst>
      <p:ext uri="{BB962C8B-B14F-4D97-AF65-F5344CB8AC3E}">
        <p14:creationId xmlns:p14="http://schemas.microsoft.com/office/powerpoint/2010/main" val="3827977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68" y="0"/>
            <a:ext cx="11502400"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13732" y="-169"/>
            <a:ext cx="9177512" cy="646331"/>
          </a:xfrm>
          <a:prstGeom prst="rect">
            <a:avLst/>
          </a:prstGeom>
          <a:noFill/>
        </p:spPr>
        <p:txBody>
          <a:bodyPr wrap="none" rtlCol="0">
            <a:spAutoFit/>
          </a:bodyPr>
          <a:lstStyle/>
          <a:p>
            <a:pPr defTabSz="914400"/>
            <a:r>
              <a:rPr lang="en-US" sz="3600" b="1">
                <a:solidFill>
                  <a:schemeClr val="bg1"/>
                </a:solidFill>
                <a:latin typeface="Candara"/>
                <a:cs typeface="Candara"/>
              </a:rPr>
              <a:t>Ions: atoms that have lost or gained electrons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2" y="-2506"/>
            <a:ext cx="697500" cy="697500"/>
          </a:xfrm>
          <a:prstGeom prst="rect">
            <a:avLst/>
          </a:prstGeom>
        </p:spPr>
      </p:pic>
      <p:sp>
        <p:nvSpPr>
          <p:cNvPr id="15" name="TextBox 14"/>
          <p:cNvSpPr txBox="1"/>
          <p:nvPr/>
        </p:nvSpPr>
        <p:spPr>
          <a:xfrm>
            <a:off x="235766" y="1190820"/>
            <a:ext cx="11002908" cy="830997"/>
          </a:xfrm>
          <a:prstGeom prst="rect">
            <a:avLst/>
          </a:prstGeom>
          <a:noFill/>
        </p:spPr>
        <p:txBody>
          <a:bodyPr wrap="square" rtlCol="0">
            <a:spAutoFit/>
          </a:bodyPr>
          <a:lstStyle/>
          <a:p>
            <a:pPr marL="342900" indent="-342900">
              <a:buFont typeface="Arial" panose="020B0604020202020204" pitchFamily="34" charset="0"/>
              <a:buChar char="•"/>
            </a:pPr>
            <a:r>
              <a:rPr lang="en-US" sz="2400" b="1">
                <a:latin typeface="Candara"/>
                <a:cs typeface="Candara"/>
              </a:rPr>
              <a:t>Ions: </a:t>
            </a:r>
            <a:r>
              <a:rPr lang="en-US" sz="2400" i="1">
                <a:latin typeface="Candara"/>
                <a:cs typeface="Candara"/>
              </a:rPr>
              <a:t>atoms of the same element that have lost or gained electrons and are therefore electrically charged</a:t>
            </a:r>
          </a:p>
        </p:txBody>
      </p:sp>
      <p:sp>
        <p:nvSpPr>
          <p:cNvPr id="12" name="TextBox 11"/>
          <p:cNvSpPr txBox="1"/>
          <p:nvPr/>
        </p:nvSpPr>
        <p:spPr>
          <a:xfrm>
            <a:off x="39563" y="6532081"/>
            <a:ext cx="3828141" cy="307777"/>
          </a:xfrm>
          <a:prstGeom prst="rect">
            <a:avLst/>
          </a:prstGeom>
          <a:noFill/>
        </p:spPr>
        <p:txBody>
          <a:bodyPr wrap="square" rtlCol="0">
            <a:spAutoFit/>
          </a:bodyPr>
          <a:lstStyle/>
          <a:p>
            <a:r>
              <a:rPr lang="en-US" sz="1400">
                <a:latin typeface="Avenir Medium"/>
                <a:cs typeface="Avenir Medium"/>
              </a:rPr>
              <a:t>Chemistry OpenStax, Wikimedia commons</a:t>
            </a:r>
          </a:p>
        </p:txBody>
      </p:sp>
      <p:sp>
        <p:nvSpPr>
          <p:cNvPr id="14" name="TextBox 13">
            <a:extLst>
              <a:ext uri="{FF2B5EF4-FFF2-40B4-BE49-F238E27FC236}">
                <a16:creationId xmlns:a16="http://schemas.microsoft.com/office/drawing/2014/main" id="{CD9A0A95-95DF-3646-A8D1-A84E170EC9A9}"/>
              </a:ext>
            </a:extLst>
          </p:cNvPr>
          <p:cNvSpPr txBox="1"/>
          <p:nvPr/>
        </p:nvSpPr>
        <p:spPr>
          <a:xfrm>
            <a:off x="213732" y="759269"/>
            <a:ext cx="11229673" cy="461665"/>
          </a:xfrm>
          <a:prstGeom prst="rect">
            <a:avLst/>
          </a:prstGeom>
          <a:noFill/>
        </p:spPr>
        <p:txBody>
          <a:bodyPr wrap="square" rtlCol="0">
            <a:spAutoFit/>
          </a:bodyPr>
          <a:lstStyle/>
          <a:p>
            <a:r>
              <a:rPr lang="en-US" sz="2400">
                <a:latin typeface="Candara"/>
                <a:cs typeface="Candara"/>
              </a:rPr>
              <a:t>Ions are </a:t>
            </a:r>
            <a:r>
              <a:rPr lang="en-US" sz="2400" b="1">
                <a:latin typeface="Candara"/>
                <a:cs typeface="Candara"/>
              </a:rPr>
              <a:t>atomic variants</a:t>
            </a:r>
            <a:r>
              <a:rPr lang="en-US" sz="2400">
                <a:latin typeface="Candara"/>
                <a:cs typeface="Candara"/>
              </a:rPr>
              <a:t> of what we see in the periodic table.</a:t>
            </a:r>
          </a:p>
        </p:txBody>
      </p:sp>
      <p:pic>
        <p:nvPicPr>
          <p:cNvPr id="16" name="Picture 15">
            <a:extLst>
              <a:ext uri="{FF2B5EF4-FFF2-40B4-BE49-F238E27FC236}">
                <a16:creationId xmlns:a16="http://schemas.microsoft.com/office/drawing/2014/main" id="{3D3350A3-87B8-4149-9654-C313644441D1}"/>
              </a:ext>
            </a:extLst>
          </p:cNvPr>
          <p:cNvPicPr>
            <a:picLocks noChangeAspect="1"/>
          </p:cNvPicPr>
          <p:nvPr/>
        </p:nvPicPr>
        <p:blipFill rotWithShape="1">
          <a:blip r:embed="rId3"/>
          <a:srcRect b="8519"/>
          <a:stretch/>
        </p:blipFill>
        <p:spPr>
          <a:xfrm>
            <a:off x="881593" y="2986996"/>
            <a:ext cx="9297312" cy="3379485"/>
          </a:xfrm>
          <a:prstGeom prst="rect">
            <a:avLst/>
          </a:prstGeom>
        </p:spPr>
      </p:pic>
      <p:sp>
        <p:nvSpPr>
          <p:cNvPr id="6" name="Curved Right Arrow 5">
            <a:extLst>
              <a:ext uri="{FF2B5EF4-FFF2-40B4-BE49-F238E27FC236}">
                <a16:creationId xmlns:a16="http://schemas.microsoft.com/office/drawing/2014/main" id="{8F59C71B-EB11-434A-982A-88BA7110A657}"/>
              </a:ext>
            </a:extLst>
          </p:cNvPr>
          <p:cNvSpPr/>
          <p:nvPr/>
        </p:nvSpPr>
        <p:spPr>
          <a:xfrm rot="17665343">
            <a:off x="4182831" y="4831809"/>
            <a:ext cx="788245" cy="1915650"/>
          </a:xfrm>
          <a:prstGeom prst="curvedRightArrow">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4A6A5536-9809-3044-A458-1D7F463ECC67}"/>
              </a:ext>
            </a:extLst>
          </p:cNvPr>
          <p:cNvSpPr txBox="1"/>
          <p:nvPr/>
        </p:nvSpPr>
        <p:spPr>
          <a:xfrm>
            <a:off x="5376011" y="5344592"/>
            <a:ext cx="458780" cy="523220"/>
          </a:xfrm>
          <a:prstGeom prst="rect">
            <a:avLst/>
          </a:prstGeom>
          <a:noFill/>
        </p:spPr>
        <p:txBody>
          <a:bodyPr wrap="none" rtlCol="0">
            <a:spAutoFit/>
          </a:bodyPr>
          <a:lstStyle/>
          <a:p>
            <a:r>
              <a:rPr lang="en-US" sz="2800">
                <a:solidFill>
                  <a:srgbClr val="0432FF"/>
                </a:solidFill>
                <a:latin typeface="Candara" panose="020E0502030303020204" pitchFamily="34" charset="0"/>
              </a:rPr>
              <a:t>e-</a:t>
            </a:r>
          </a:p>
        </p:txBody>
      </p:sp>
      <p:sp>
        <p:nvSpPr>
          <p:cNvPr id="17" name="TextBox 16">
            <a:extLst>
              <a:ext uri="{FF2B5EF4-FFF2-40B4-BE49-F238E27FC236}">
                <a16:creationId xmlns:a16="http://schemas.microsoft.com/office/drawing/2014/main" id="{2AE78857-F762-244B-8A1C-8CAD68C5E039}"/>
              </a:ext>
            </a:extLst>
          </p:cNvPr>
          <p:cNvSpPr txBox="1"/>
          <p:nvPr/>
        </p:nvSpPr>
        <p:spPr>
          <a:xfrm>
            <a:off x="4286158" y="6238545"/>
            <a:ext cx="2488182" cy="400110"/>
          </a:xfrm>
          <a:prstGeom prst="rect">
            <a:avLst/>
          </a:prstGeom>
          <a:noFill/>
        </p:spPr>
        <p:txBody>
          <a:bodyPr wrap="none" rtlCol="0">
            <a:spAutoFit/>
          </a:bodyPr>
          <a:lstStyle/>
          <a:p>
            <a:r>
              <a:rPr lang="en-US" sz="2000" i="1">
                <a:solidFill>
                  <a:srgbClr val="0432FF"/>
                </a:solidFill>
                <a:latin typeface="Candara" panose="020E0502030303020204" pitchFamily="34" charset="0"/>
              </a:rPr>
              <a:t>Where does the e- go?</a:t>
            </a:r>
          </a:p>
        </p:txBody>
      </p:sp>
      <p:sp>
        <p:nvSpPr>
          <p:cNvPr id="19" name="TextBox 18">
            <a:extLst>
              <a:ext uri="{FF2B5EF4-FFF2-40B4-BE49-F238E27FC236}">
                <a16:creationId xmlns:a16="http://schemas.microsoft.com/office/drawing/2014/main" id="{4168B895-6033-0C43-8AF4-241E094FA70E}"/>
              </a:ext>
            </a:extLst>
          </p:cNvPr>
          <p:cNvSpPr txBox="1"/>
          <p:nvPr/>
        </p:nvSpPr>
        <p:spPr>
          <a:xfrm>
            <a:off x="236151" y="2039645"/>
            <a:ext cx="11002908" cy="830997"/>
          </a:xfrm>
          <a:prstGeom prst="rect">
            <a:avLst/>
          </a:prstGeom>
          <a:noFill/>
        </p:spPr>
        <p:txBody>
          <a:bodyPr wrap="square" rtlCol="0">
            <a:spAutoFit/>
          </a:bodyPr>
          <a:lstStyle/>
          <a:p>
            <a:pPr marL="342900" indent="-342900">
              <a:buFont typeface="Arial" panose="020B0604020202020204" pitchFamily="34" charset="0"/>
              <a:buChar char="•"/>
            </a:pPr>
            <a:r>
              <a:rPr lang="en-US" sz="2400" b="1">
                <a:latin typeface="Candara"/>
                <a:cs typeface="Candara"/>
              </a:rPr>
              <a:t>Why do ions form? </a:t>
            </a:r>
            <a:r>
              <a:rPr lang="en-US" sz="2400">
                <a:latin typeface="Candara"/>
                <a:cs typeface="Candara"/>
              </a:rPr>
              <a:t>They have lower energy levels than atoms and are therefore more stable. More about this later!</a:t>
            </a:r>
            <a:endParaRPr lang="en-US" sz="2400" i="1">
              <a:latin typeface="Candara"/>
              <a:cs typeface="Candara"/>
            </a:endParaRPr>
          </a:p>
        </p:txBody>
      </p:sp>
    </p:spTree>
    <p:extLst>
      <p:ext uri="{BB962C8B-B14F-4D97-AF65-F5344CB8AC3E}">
        <p14:creationId xmlns:p14="http://schemas.microsoft.com/office/powerpoint/2010/main" val="204712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animBg="1"/>
      <p:bldP spid="7" grpId="0"/>
      <p:bldP spid="17"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68" y="0"/>
            <a:ext cx="11502400"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13732" y="-169"/>
            <a:ext cx="3688830" cy="646331"/>
          </a:xfrm>
          <a:prstGeom prst="rect">
            <a:avLst/>
          </a:prstGeom>
          <a:noFill/>
        </p:spPr>
        <p:txBody>
          <a:bodyPr wrap="none" rtlCol="0">
            <a:spAutoFit/>
          </a:bodyPr>
          <a:lstStyle/>
          <a:p>
            <a:pPr defTabSz="914400"/>
            <a:r>
              <a:rPr lang="en-US" sz="3600" b="1">
                <a:solidFill>
                  <a:schemeClr val="bg1"/>
                </a:solidFill>
                <a:latin typeface="Candara"/>
                <a:cs typeface="Candara"/>
              </a:rPr>
              <a:t>Cations vs. anions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2" y="-2506"/>
            <a:ext cx="697500" cy="697500"/>
          </a:xfrm>
          <a:prstGeom prst="rect">
            <a:avLst/>
          </a:prstGeom>
        </p:spPr>
      </p:pic>
      <p:sp>
        <p:nvSpPr>
          <p:cNvPr id="12" name="TextBox 11"/>
          <p:cNvSpPr txBox="1"/>
          <p:nvPr/>
        </p:nvSpPr>
        <p:spPr>
          <a:xfrm>
            <a:off x="39563" y="6532081"/>
            <a:ext cx="3828141" cy="307777"/>
          </a:xfrm>
          <a:prstGeom prst="rect">
            <a:avLst/>
          </a:prstGeom>
          <a:noFill/>
        </p:spPr>
        <p:txBody>
          <a:bodyPr wrap="square" rtlCol="0">
            <a:spAutoFit/>
          </a:bodyPr>
          <a:lstStyle/>
          <a:p>
            <a:r>
              <a:rPr lang="en-US" sz="1400">
                <a:latin typeface="Avenir Medium"/>
                <a:cs typeface="Avenir Medium"/>
              </a:rPr>
              <a:t>Chemistry OpenStax, </a:t>
            </a:r>
            <a:r>
              <a:rPr lang="en-US" sz="1400" err="1">
                <a:latin typeface="Avenir Medium"/>
                <a:cs typeface="Avenir Medium"/>
              </a:rPr>
              <a:t>LibreText</a:t>
            </a:r>
            <a:r>
              <a:rPr lang="en-US" sz="1400">
                <a:latin typeface="Avenir Medium"/>
                <a:cs typeface="Avenir Medium"/>
              </a:rPr>
              <a:t> Chemistry</a:t>
            </a:r>
          </a:p>
        </p:txBody>
      </p:sp>
      <p:sp>
        <p:nvSpPr>
          <p:cNvPr id="11" name="TextBox 10">
            <a:extLst>
              <a:ext uri="{FF2B5EF4-FFF2-40B4-BE49-F238E27FC236}">
                <a16:creationId xmlns:a16="http://schemas.microsoft.com/office/drawing/2014/main" id="{43F0FD28-743D-0548-9A9E-F35B35572DAF}"/>
              </a:ext>
            </a:extLst>
          </p:cNvPr>
          <p:cNvSpPr txBox="1"/>
          <p:nvPr/>
        </p:nvSpPr>
        <p:spPr>
          <a:xfrm>
            <a:off x="241556" y="4625389"/>
            <a:ext cx="4259445" cy="1200329"/>
          </a:xfrm>
          <a:prstGeom prst="rect">
            <a:avLst/>
          </a:prstGeom>
          <a:noFill/>
        </p:spPr>
        <p:txBody>
          <a:bodyPr wrap="square" rtlCol="0">
            <a:spAutoFit/>
          </a:bodyPr>
          <a:lstStyle/>
          <a:p>
            <a:r>
              <a:rPr lang="en-US" sz="2400" b="1">
                <a:latin typeface="Candara"/>
                <a:cs typeface="Candara"/>
              </a:rPr>
              <a:t>Anions</a:t>
            </a:r>
            <a:r>
              <a:rPr lang="en-US" sz="2400">
                <a:latin typeface="Candara"/>
                <a:cs typeface="Candara"/>
              </a:rPr>
              <a:t> (-) </a:t>
            </a:r>
            <a:r>
              <a:rPr lang="en-US" sz="2400" i="1">
                <a:latin typeface="Candara"/>
                <a:cs typeface="Candara"/>
              </a:rPr>
              <a:t>have gained electrons</a:t>
            </a:r>
          </a:p>
          <a:p>
            <a:pPr marL="342900" indent="-342900">
              <a:buFont typeface="Arial" panose="020B0604020202020204" pitchFamily="34" charset="0"/>
              <a:buChar char="•"/>
            </a:pPr>
            <a:r>
              <a:rPr lang="en-US" sz="2400">
                <a:latin typeface="Candara"/>
                <a:cs typeface="Candara"/>
              </a:rPr>
              <a:t>Nonmetals</a:t>
            </a:r>
          </a:p>
          <a:p>
            <a:pPr marL="342900" indent="-342900">
              <a:buFont typeface="Arial" panose="020B0604020202020204" pitchFamily="34" charset="0"/>
              <a:buChar char="•"/>
            </a:pPr>
            <a:r>
              <a:rPr lang="en-US" sz="2400">
                <a:latin typeface="Candara"/>
                <a:cs typeface="Candara"/>
              </a:rPr>
              <a:t>Reduction = gaining e- </a:t>
            </a:r>
          </a:p>
        </p:txBody>
      </p:sp>
      <p:pic>
        <p:nvPicPr>
          <p:cNvPr id="2" name="Picture 1">
            <a:extLst>
              <a:ext uri="{FF2B5EF4-FFF2-40B4-BE49-F238E27FC236}">
                <a16:creationId xmlns:a16="http://schemas.microsoft.com/office/drawing/2014/main" id="{7EC4CB13-5BFA-BC4D-A78C-FF9E03B40F33}"/>
              </a:ext>
            </a:extLst>
          </p:cNvPr>
          <p:cNvPicPr>
            <a:picLocks noChangeAspect="1"/>
          </p:cNvPicPr>
          <p:nvPr/>
        </p:nvPicPr>
        <p:blipFill>
          <a:blip r:embed="rId3"/>
          <a:stretch>
            <a:fillRect/>
          </a:stretch>
        </p:blipFill>
        <p:spPr>
          <a:xfrm>
            <a:off x="4628435" y="694994"/>
            <a:ext cx="7322009" cy="2713333"/>
          </a:xfrm>
          <a:prstGeom prst="rect">
            <a:avLst/>
          </a:prstGeom>
        </p:spPr>
      </p:pic>
      <p:pic>
        <p:nvPicPr>
          <p:cNvPr id="3" name="Picture 2">
            <a:extLst>
              <a:ext uri="{FF2B5EF4-FFF2-40B4-BE49-F238E27FC236}">
                <a16:creationId xmlns:a16="http://schemas.microsoft.com/office/drawing/2014/main" id="{88335F58-FEC0-564A-A37E-5439B9DB0871}"/>
              </a:ext>
            </a:extLst>
          </p:cNvPr>
          <p:cNvPicPr>
            <a:picLocks noChangeAspect="1"/>
          </p:cNvPicPr>
          <p:nvPr/>
        </p:nvPicPr>
        <p:blipFill>
          <a:blip r:embed="rId4"/>
          <a:stretch>
            <a:fillRect/>
          </a:stretch>
        </p:blipFill>
        <p:spPr>
          <a:xfrm>
            <a:off x="4494323" y="3928742"/>
            <a:ext cx="7341959" cy="2593627"/>
          </a:xfrm>
          <a:prstGeom prst="rect">
            <a:avLst/>
          </a:prstGeom>
        </p:spPr>
      </p:pic>
      <p:sp>
        <p:nvSpPr>
          <p:cNvPr id="13" name="TextBox 12">
            <a:extLst>
              <a:ext uri="{FF2B5EF4-FFF2-40B4-BE49-F238E27FC236}">
                <a16:creationId xmlns:a16="http://schemas.microsoft.com/office/drawing/2014/main" id="{16924337-8BE7-FF44-91C5-E79EE11AED11}"/>
              </a:ext>
            </a:extLst>
          </p:cNvPr>
          <p:cNvSpPr txBox="1"/>
          <p:nvPr/>
        </p:nvSpPr>
        <p:spPr>
          <a:xfrm>
            <a:off x="241556" y="1192553"/>
            <a:ext cx="4543804" cy="1200329"/>
          </a:xfrm>
          <a:prstGeom prst="rect">
            <a:avLst/>
          </a:prstGeom>
          <a:noFill/>
        </p:spPr>
        <p:txBody>
          <a:bodyPr wrap="square" rtlCol="0">
            <a:spAutoFit/>
          </a:bodyPr>
          <a:lstStyle/>
          <a:p>
            <a:r>
              <a:rPr lang="en-US" sz="2400" b="1">
                <a:latin typeface="Candara"/>
                <a:cs typeface="Candara"/>
              </a:rPr>
              <a:t>Ca</a:t>
            </a:r>
            <a:r>
              <a:rPr lang="en-US" sz="2400" b="1">
                <a:solidFill>
                  <a:srgbClr val="0432FF"/>
                </a:solidFill>
                <a:latin typeface="Candara"/>
                <a:cs typeface="Candara"/>
              </a:rPr>
              <a:t>t</a:t>
            </a:r>
            <a:r>
              <a:rPr lang="en-US" sz="2400" b="1">
                <a:latin typeface="Candara"/>
                <a:cs typeface="Candara"/>
              </a:rPr>
              <a:t>ions</a:t>
            </a:r>
            <a:r>
              <a:rPr lang="en-US" sz="2400" i="1">
                <a:latin typeface="Candara"/>
                <a:cs typeface="Candara"/>
              </a:rPr>
              <a:t> </a:t>
            </a:r>
            <a:r>
              <a:rPr lang="en-US" sz="2400">
                <a:latin typeface="Candara"/>
                <a:cs typeface="Candara"/>
              </a:rPr>
              <a:t>(+):</a:t>
            </a:r>
            <a:r>
              <a:rPr lang="en-US" sz="2400" i="1">
                <a:latin typeface="Candara"/>
                <a:cs typeface="Candara"/>
              </a:rPr>
              <a:t> have lost electrons</a:t>
            </a:r>
          </a:p>
          <a:p>
            <a:pPr marL="342900" indent="-342900">
              <a:buFont typeface="Arial" panose="020B0604020202020204" pitchFamily="34" charset="0"/>
              <a:buChar char="•"/>
            </a:pPr>
            <a:r>
              <a:rPr lang="en-US" sz="2400">
                <a:latin typeface="Candara"/>
                <a:cs typeface="Candara"/>
              </a:rPr>
              <a:t>Metals</a:t>
            </a:r>
          </a:p>
          <a:p>
            <a:pPr marL="342900" indent="-342900">
              <a:buFont typeface="Arial" panose="020B0604020202020204" pitchFamily="34" charset="0"/>
              <a:buChar char="•"/>
            </a:pPr>
            <a:r>
              <a:rPr lang="en-US" sz="2400">
                <a:latin typeface="Candara"/>
                <a:cs typeface="Candara"/>
              </a:rPr>
              <a:t>Oxidation = process of losing e-</a:t>
            </a:r>
          </a:p>
        </p:txBody>
      </p:sp>
      <p:cxnSp>
        <p:nvCxnSpPr>
          <p:cNvPr id="8" name="Straight Arrow Connector 7">
            <a:extLst>
              <a:ext uri="{FF2B5EF4-FFF2-40B4-BE49-F238E27FC236}">
                <a16:creationId xmlns:a16="http://schemas.microsoft.com/office/drawing/2014/main" id="{93BFA094-8182-A140-A9A4-0B2939C6D2EC}"/>
              </a:ext>
            </a:extLst>
          </p:cNvPr>
          <p:cNvCxnSpPr>
            <a:cxnSpLocks/>
          </p:cNvCxnSpPr>
          <p:nvPr/>
        </p:nvCxnSpPr>
        <p:spPr>
          <a:xfrm>
            <a:off x="6702137" y="2351458"/>
            <a:ext cx="3005743" cy="1885262"/>
          </a:xfrm>
          <a:prstGeom prst="straightConnector1">
            <a:avLst/>
          </a:prstGeom>
          <a:ln w="381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14B4438-B49B-BB4F-A5BA-8F81FFE3AF09}"/>
              </a:ext>
            </a:extLst>
          </p:cNvPr>
          <p:cNvSpPr txBox="1"/>
          <p:nvPr/>
        </p:nvSpPr>
        <p:spPr>
          <a:xfrm>
            <a:off x="355718" y="2627361"/>
            <a:ext cx="4856362" cy="1938992"/>
          </a:xfrm>
          <a:prstGeom prst="rect">
            <a:avLst/>
          </a:prstGeom>
          <a:noFill/>
        </p:spPr>
        <p:txBody>
          <a:bodyPr wrap="square" rtlCol="0">
            <a:spAutoFit/>
          </a:bodyPr>
          <a:lstStyle/>
          <a:p>
            <a:r>
              <a:rPr lang="en-US" sz="2400" dirty="0">
                <a:solidFill>
                  <a:srgbClr val="0432FF"/>
                </a:solidFill>
                <a:latin typeface="Candara"/>
                <a:cs typeface="Candara"/>
              </a:rPr>
              <a:t>The process of forming cations and anions is linked.</a:t>
            </a:r>
          </a:p>
          <a:p>
            <a:pPr marL="342900" indent="-342900">
              <a:buFont typeface="Arial" panose="020B0604020202020204" pitchFamily="34" charset="0"/>
              <a:buChar char="•"/>
            </a:pPr>
            <a:r>
              <a:rPr lang="en-US" sz="2400" dirty="0">
                <a:solidFill>
                  <a:srgbClr val="0432FF"/>
                </a:solidFill>
                <a:latin typeface="Candara"/>
                <a:cs typeface="Candara"/>
              </a:rPr>
              <a:t>They must form simultaneously to obey the law of conservation of mass.</a:t>
            </a:r>
          </a:p>
        </p:txBody>
      </p:sp>
      <p:sp>
        <p:nvSpPr>
          <p:cNvPr id="19" name="TextBox 18">
            <a:extLst>
              <a:ext uri="{FF2B5EF4-FFF2-40B4-BE49-F238E27FC236}">
                <a16:creationId xmlns:a16="http://schemas.microsoft.com/office/drawing/2014/main" id="{857BF755-BCCD-2042-93BC-C39E2E3146CB}"/>
              </a:ext>
            </a:extLst>
          </p:cNvPr>
          <p:cNvSpPr txBox="1"/>
          <p:nvPr/>
        </p:nvSpPr>
        <p:spPr>
          <a:xfrm>
            <a:off x="8641252" y="2835614"/>
            <a:ext cx="3478464" cy="830997"/>
          </a:xfrm>
          <a:prstGeom prst="rect">
            <a:avLst/>
          </a:prstGeom>
          <a:noFill/>
        </p:spPr>
        <p:txBody>
          <a:bodyPr wrap="square" rtlCol="0">
            <a:spAutoFit/>
          </a:bodyPr>
          <a:lstStyle/>
          <a:p>
            <a:r>
              <a:rPr lang="en-US" sz="2400" dirty="0">
                <a:solidFill>
                  <a:srgbClr val="0432FF"/>
                </a:solidFill>
                <a:latin typeface="Candara"/>
                <a:cs typeface="Candara"/>
              </a:rPr>
              <a:t> Notice the loss of the metal’s outermost shell</a:t>
            </a:r>
          </a:p>
        </p:txBody>
      </p:sp>
      <p:cxnSp>
        <p:nvCxnSpPr>
          <p:cNvPr id="21" name="Straight Connector 20">
            <a:extLst>
              <a:ext uri="{FF2B5EF4-FFF2-40B4-BE49-F238E27FC236}">
                <a16:creationId xmlns:a16="http://schemas.microsoft.com/office/drawing/2014/main" id="{D8A28453-5555-CE47-8A07-AFB53B8C7B45}"/>
              </a:ext>
            </a:extLst>
          </p:cNvPr>
          <p:cNvCxnSpPr/>
          <p:nvPr/>
        </p:nvCxnSpPr>
        <p:spPr>
          <a:xfrm>
            <a:off x="331536" y="5001656"/>
            <a:ext cx="177386" cy="0"/>
          </a:xfrm>
          <a:prstGeom prst="line">
            <a:avLst/>
          </a:prstGeom>
          <a:ln w="571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562F734-5E71-7344-A4BE-111A1FA1B8FE}"/>
              </a:ext>
            </a:extLst>
          </p:cNvPr>
          <p:cNvCxnSpPr/>
          <p:nvPr/>
        </p:nvCxnSpPr>
        <p:spPr>
          <a:xfrm>
            <a:off x="535145" y="5067758"/>
            <a:ext cx="161260" cy="0"/>
          </a:xfrm>
          <a:prstGeom prst="line">
            <a:avLst/>
          </a:prstGeom>
          <a:ln w="571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A8740ED-DCD7-B942-8C15-4773E6F9BCED}"/>
              </a:ext>
            </a:extLst>
          </p:cNvPr>
          <p:cNvCxnSpPr/>
          <p:nvPr/>
        </p:nvCxnSpPr>
        <p:spPr>
          <a:xfrm>
            <a:off x="719476" y="4999819"/>
            <a:ext cx="345676" cy="0"/>
          </a:xfrm>
          <a:prstGeom prst="line">
            <a:avLst/>
          </a:prstGeom>
          <a:ln w="571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AB82986-E2B4-3D49-AFA2-E909F7775C41}"/>
              </a:ext>
            </a:extLst>
          </p:cNvPr>
          <p:cNvCxnSpPr/>
          <p:nvPr/>
        </p:nvCxnSpPr>
        <p:spPr>
          <a:xfrm>
            <a:off x="630783" y="1573575"/>
            <a:ext cx="177386" cy="0"/>
          </a:xfrm>
          <a:prstGeom prst="line">
            <a:avLst/>
          </a:prstGeom>
          <a:ln w="571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C77323-C886-084B-AC63-DEF52626AFB8}"/>
              </a:ext>
            </a:extLst>
          </p:cNvPr>
          <p:cNvCxnSpPr/>
          <p:nvPr/>
        </p:nvCxnSpPr>
        <p:spPr>
          <a:xfrm>
            <a:off x="1458840" y="1650694"/>
            <a:ext cx="177386" cy="0"/>
          </a:xfrm>
          <a:prstGeom prst="line">
            <a:avLst/>
          </a:prstGeom>
          <a:ln w="57150">
            <a:solidFill>
              <a:srgbClr val="043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18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49523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3" y="-169"/>
            <a:ext cx="10977685" cy="646331"/>
          </a:xfrm>
          <a:prstGeom prst="rect">
            <a:avLst/>
          </a:prstGeom>
          <a:noFill/>
        </p:spPr>
        <p:txBody>
          <a:bodyPr wrap="none" rtlCol="0">
            <a:spAutoFit/>
          </a:bodyPr>
          <a:lstStyle/>
          <a:p>
            <a:pPr defTabSz="914400"/>
            <a:r>
              <a:rPr lang="en-US" sz="3600" b="1" dirty="0">
                <a:solidFill>
                  <a:schemeClr val="bg1"/>
                </a:solidFill>
                <a:latin typeface="Candara"/>
                <a:cs typeface="Candara"/>
              </a:rPr>
              <a:t>Atomic structure: what we know and when we knew it</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5241" y="-2506"/>
            <a:ext cx="697500" cy="697500"/>
          </a:xfrm>
          <a:prstGeom prst="rect">
            <a:avLst/>
          </a:prstGeom>
        </p:spPr>
      </p:pic>
      <p:pic>
        <p:nvPicPr>
          <p:cNvPr id="3" name="Picture 2">
            <a:extLst>
              <a:ext uri="{FF2B5EF4-FFF2-40B4-BE49-F238E27FC236}">
                <a16:creationId xmlns:a16="http://schemas.microsoft.com/office/drawing/2014/main" id="{1BCD0CB7-26C6-C643-A5A5-F3D7DD4A5DAB}"/>
              </a:ext>
            </a:extLst>
          </p:cNvPr>
          <p:cNvPicPr>
            <a:picLocks noChangeAspect="1"/>
          </p:cNvPicPr>
          <p:nvPr/>
        </p:nvPicPr>
        <p:blipFill>
          <a:blip r:embed="rId3"/>
          <a:stretch>
            <a:fillRect/>
          </a:stretch>
        </p:blipFill>
        <p:spPr>
          <a:xfrm>
            <a:off x="1395305" y="2376183"/>
            <a:ext cx="7663890" cy="3650069"/>
          </a:xfrm>
          <a:prstGeom prst="rect">
            <a:avLst/>
          </a:prstGeom>
        </p:spPr>
      </p:pic>
      <p:sp>
        <p:nvSpPr>
          <p:cNvPr id="6" name="TextBox 5">
            <a:extLst>
              <a:ext uri="{FF2B5EF4-FFF2-40B4-BE49-F238E27FC236}">
                <a16:creationId xmlns:a16="http://schemas.microsoft.com/office/drawing/2014/main" id="{B4C42ED2-A5DE-FE4F-AE26-B68F2C7505EA}"/>
              </a:ext>
            </a:extLst>
          </p:cNvPr>
          <p:cNvSpPr txBox="1"/>
          <p:nvPr/>
        </p:nvSpPr>
        <p:spPr>
          <a:xfrm>
            <a:off x="1733363" y="6026252"/>
            <a:ext cx="806631" cy="461665"/>
          </a:xfrm>
          <a:prstGeom prst="rect">
            <a:avLst/>
          </a:prstGeom>
          <a:noFill/>
        </p:spPr>
        <p:txBody>
          <a:bodyPr wrap="none" rtlCol="0">
            <a:spAutoFit/>
          </a:bodyPr>
          <a:lstStyle/>
          <a:p>
            <a:r>
              <a:rPr lang="en-US" sz="2400" b="1" dirty="0"/>
              <a:t>1808</a:t>
            </a:r>
          </a:p>
        </p:txBody>
      </p:sp>
      <p:sp>
        <p:nvSpPr>
          <p:cNvPr id="8" name="TextBox 7">
            <a:extLst>
              <a:ext uri="{FF2B5EF4-FFF2-40B4-BE49-F238E27FC236}">
                <a16:creationId xmlns:a16="http://schemas.microsoft.com/office/drawing/2014/main" id="{B6CFC0E6-FF41-544F-906A-24E51F53CD01}"/>
              </a:ext>
            </a:extLst>
          </p:cNvPr>
          <p:cNvSpPr txBox="1"/>
          <p:nvPr/>
        </p:nvSpPr>
        <p:spPr>
          <a:xfrm>
            <a:off x="3002181" y="6026251"/>
            <a:ext cx="806631" cy="461665"/>
          </a:xfrm>
          <a:prstGeom prst="rect">
            <a:avLst/>
          </a:prstGeom>
          <a:noFill/>
        </p:spPr>
        <p:txBody>
          <a:bodyPr wrap="none" rtlCol="0">
            <a:spAutoFit/>
          </a:bodyPr>
          <a:lstStyle/>
          <a:p>
            <a:r>
              <a:rPr lang="en-US" sz="2400" b="1" dirty="0"/>
              <a:t>1897</a:t>
            </a:r>
          </a:p>
        </p:txBody>
      </p:sp>
      <p:sp>
        <p:nvSpPr>
          <p:cNvPr id="10" name="TextBox 9">
            <a:extLst>
              <a:ext uri="{FF2B5EF4-FFF2-40B4-BE49-F238E27FC236}">
                <a16:creationId xmlns:a16="http://schemas.microsoft.com/office/drawing/2014/main" id="{33D4D585-D777-4842-AD91-4AF27E1B3076}"/>
              </a:ext>
            </a:extLst>
          </p:cNvPr>
          <p:cNvSpPr txBox="1"/>
          <p:nvPr/>
        </p:nvSpPr>
        <p:spPr>
          <a:xfrm>
            <a:off x="4270999" y="6026250"/>
            <a:ext cx="806631" cy="461665"/>
          </a:xfrm>
          <a:prstGeom prst="rect">
            <a:avLst/>
          </a:prstGeom>
          <a:noFill/>
        </p:spPr>
        <p:txBody>
          <a:bodyPr wrap="none" rtlCol="0">
            <a:spAutoFit/>
          </a:bodyPr>
          <a:lstStyle/>
          <a:p>
            <a:r>
              <a:rPr lang="en-US" sz="2400" b="1" dirty="0"/>
              <a:t>1911</a:t>
            </a:r>
          </a:p>
        </p:txBody>
      </p:sp>
      <p:sp>
        <p:nvSpPr>
          <p:cNvPr id="11" name="TextBox 10">
            <a:extLst>
              <a:ext uri="{FF2B5EF4-FFF2-40B4-BE49-F238E27FC236}">
                <a16:creationId xmlns:a16="http://schemas.microsoft.com/office/drawing/2014/main" id="{14EB5491-28AC-4D44-8AB6-857199336A13}"/>
              </a:ext>
            </a:extLst>
          </p:cNvPr>
          <p:cNvSpPr txBox="1"/>
          <p:nvPr/>
        </p:nvSpPr>
        <p:spPr>
          <a:xfrm>
            <a:off x="5539817" y="6026249"/>
            <a:ext cx="806631" cy="461665"/>
          </a:xfrm>
          <a:prstGeom prst="rect">
            <a:avLst/>
          </a:prstGeom>
          <a:noFill/>
        </p:spPr>
        <p:txBody>
          <a:bodyPr wrap="none" rtlCol="0">
            <a:spAutoFit/>
          </a:bodyPr>
          <a:lstStyle/>
          <a:p>
            <a:r>
              <a:rPr lang="en-US" sz="2400" b="1" dirty="0"/>
              <a:t>1913</a:t>
            </a:r>
          </a:p>
        </p:txBody>
      </p:sp>
      <p:sp>
        <p:nvSpPr>
          <p:cNvPr id="12" name="TextBox 11">
            <a:extLst>
              <a:ext uri="{FF2B5EF4-FFF2-40B4-BE49-F238E27FC236}">
                <a16:creationId xmlns:a16="http://schemas.microsoft.com/office/drawing/2014/main" id="{035E9F7B-E43F-E04F-9F0B-B2080D707863}"/>
              </a:ext>
            </a:extLst>
          </p:cNvPr>
          <p:cNvSpPr txBox="1"/>
          <p:nvPr/>
        </p:nvSpPr>
        <p:spPr>
          <a:xfrm>
            <a:off x="6808635" y="6026248"/>
            <a:ext cx="806631" cy="461665"/>
          </a:xfrm>
          <a:prstGeom prst="rect">
            <a:avLst/>
          </a:prstGeom>
          <a:noFill/>
        </p:spPr>
        <p:txBody>
          <a:bodyPr wrap="none" rtlCol="0">
            <a:spAutoFit/>
          </a:bodyPr>
          <a:lstStyle/>
          <a:p>
            <a:r>
              <a:rPr lang="en-US" sz="2400" b="1" dirty="0"/>
              <a:t>1932</a:t>
            </a:r>
          </a:p>
        </p:txBody>
      </p:sp>
      <p:sp>
        <p:nvSpPr>
          <p:cNvPr id="13" name="TextBox 12">
            <a:extLst>
              <a:ext uri="{FF2B5EF4-FFF2-40B4-BE49-F238E27FC236}">
                <a16:creationId xmlns:a16="http://schemas.microsoft.com/office/drawing/2014/main" id="{29D7E398-DAF6-B94D-B804-B6FF20E4A1C8}"/>
              </a:ext>
            </a:extLst>
          </p:cNvPr>
          <p:cNvSpPr txBox="1"/>
          <p:nvPr/>
        </p:nvSpPr>
        <p:spPr>
          <a:xfrm>
            <a:off x="239488" y="6026247"/>
            <a:ext cx="1056700" cy="461665"/>
          </a:xfrm>
          <a:prstGeom prst="rect">
            <a:avLst/>
          </a:prstGeom>
          <a:noFill/>
        </p:spPr>
        <p:txBody>
          <a:bodyPr wrap="none" rtlCol="0">
            <a:spAutoFit/>
          </a:bodyPr>
          <a:lstStyle/>
          <a:p>
            <a:r>
              <a:rPr lang="en-US" sz="2400" b="1" dirty="0"/>
              <a:t>400 BC</a:t>
            </a:r>
          </a:p>
        </p:txBody>
      </p:sp>
      <p:pic>
        <p:nvPicPr>
          <p:cNvPr id="14" name="Picture 13">
            <a:extLst>
              <a:ext uri="{FF2B5EF4-FFF2-40B4-BE49-F238E27FC236}">
                <a16:creationId xmlns:a16="http://schemas.microsoft.com/office/drawing/2014/main" id="{7CC9930C-D34B-5E41-B8F2-961743A89850}"/>
              </a:ext>
            </a:extLst>
          </p:cNvPr>
          <p:cNvPicPr>
            <a:picLocks noChangeAspect="1"/>
          </p:cNvPicPr>
          <p:nvPr/>
        </p:nvPicPr>
        <p:blipFill>
          <a:blip r:embed="rId4"/>
          <a:stretch>
            <a:fillRect/>
          </a:stretch>
        </p:blipFill>
        <p:spPr>
          <a:xfrm>
            <a:off x="106582" y="4206141"/>
            <a:ext cx="1189607" cy="1445571"/>
          </a:xfrm>
          <a:prstGeom prst="rect">
            <a:avLst/>
          </a:prstGeom>
        </p:spPr>
      </p:pic>
      <p:pic>
        <p:nvPicPr>
          <p:cNvPr id="2" name="Picture 1">
            <a:extLst>
              <a:ext uri="{FF2B5EF4-FFF2-40B4-BE49-F238E27FC236}">
                <a16:creationId xmlns:a16="http://schemas.microsoft.com/office/drawing/2014/main" id="{FB467FBC-9755-0F41-9AF1-F5E881000C6E}"/>
              </a:ext>
            </a:extLst>
          </p:cNvPr>
          <p:cNvPicPr>
            <a:picLocks noChangeAspect="1"/>
          </p:cNvPicPr>
          <p:nvPr/>
        </p:nvPicPr>
        <p:blipFill rotWithShape="1">
          <a:blip r:embed="rId5"/>
          <a:srcRect l="16958" t="27781" r="16103" b="30853"/>
          <a:stretch/>
        </p:blipFill>
        <p:spPr>
          <a:xfrm>
            <a:off x="9169197" y="2572719"/>
            <a:ext cx="2819816" cy="983697"/>
          </a:xfrm>
          <a:prstGeom prst="rect">
            <a:avLst/>
          </a:prstGeom>
        </p:spPr>
      </p:pic>
      <p:sp>
        <p:nvSpPr>
          <p:cNvPr id="16" name="TextBox 15">
            <a:extLst>
              <a:ext uri="{FF2B5EF4-FFF2-40B4-BE49-F238E27FC236}">
                <a16:creationId xmlns:a16="http://schemas.microsoft.com/office/drawing/2014/main" id="{68A9B660-ABE9-5641-B550-4FAC237E6EA9}"/>
              </a:ext>
            </a:extLst>
          </p:cNvPr>
          <p:cNvSpPr txBox="1"/>
          <p:nvPr/>
        </p:nvSpPr>
        <p:spPr>
          <a:xfrm>
            <a:off x="9966179" y="3526905"/>
            <a:ext cx="1661032" cy="461665"/>
          </a:xfrm>
          <a:prstGeom prst="rect">
            <a:avLst/>
          </a:prstGeom>
          <a:noFill/>
        </p:spPr>
        <p:txBody>
          <a:bodyPr wrap="none" rtlCol="0">
            <a:spAutoFit/>
          </a:bodyPr>
          <a:lstStyle/>
          <a:p>
            <a:r>
              <a:rPr lang="en-US" sz="2400" b="1" dirty="0"/>
              <a:t>1999  </a:t>
            </a:r>
            <a:r>
              <a:rPr lang="en-US" sz="2400" i="1" dirty="0"/>
              <a:t>(IBM)</a:t>
            </a:r>
          </a:p>
        </p:txBody>
      </p:sp>
      <p:pic>
        <p:nvPicPr>
          <p:cNvPr id="7" name="Picture 6">
            <a:extLst>
              <a:ext uri="{FF2B5EF4-FFF2-40B4-BE49-F238E27FC236}">
                <a16:creationId xmlns:a16="http://schemas.microsoft.com/office/drawing/2014/main" id="{CF7CBD5F-ED50-FE4C-BE48-384F266C4582}"/>
              </a:ext>
            </a:extLst>
          </p:cNvPr>
          <p:cNvPicPr>
            <a:picLocks noChangeAspect="1"/>
          </p:cNvPicPr>
          <p:nvPr/>
        </p:nvPicPr>
        <p:blipFill>
          <a:blip r:embed="rId6"/>
          <a:stretch>
            <a:fillRect/>
          </a:stretch>
        </p:blipFill>
        <p:spPr>
          <a:xfrm>
            <a:off x="9736379" y="4197908"/>
            <a:ext cx="1973858" cy="1973858"/>
          </a:xfrm>
          <a:prstGeom prst="rect">
            <a:avLst/>
          </a:prstGeom>
        </p:spPr>
      </p:pic>
      <p:sp>
        <p:nvSpPr>
          <p:cNvPr id="17" name="TextBox 16">
            <a:extLst>
              <a:ext uri="{FF2B5EF4-FFF2-40B4-BE49-F238E27FC236}">
                <a16:creationId xmlns:a16="http://schemas.microsoft.com/office/drawing/2014/main" id="{5054E2D7-9B25-2E41-9FE3-1CBB6380B41D}"/>
              </a:ext>
            </a:extLst>
          </p:cNvPr>
          <p:cNvSpPr txBox="1"/>
          <p:nvPr/>
        </p:nvSpPr>
        <p:spPr>
          <a:xfrm>
            <a:off x="9966179" y="6106582"/>
            <a:ext cx="1579278" cy="461665"/>
          </a:xfrm>
          <a:prstGeom prst="rect">
            <a:avLst/>
          </a:prstGeom>
          <a:noFill/>
        </p:spPr>
        <p:txBody>
          <a:bodyPr wrap="none" rtlCol="0">
            <a:spAutoFit/>
          </a:bodyPr>
          <a:lstStyle/>
          <a:p>
            <a:r>
              <a:rPr lang="en-US" sz="2400" b="1" dirty="0"/>
              <a:t>2013  </a:t>
            </a:r>
            <a:r>
              <a:rPr lang="en-US" sz="2400" i="1" dirty="0"/>
              <a:t>(EPS)</a:t>
            </a:r>
          </a:p>
        </p:txBody>
      </p:sp>
      <p:sp>
        <p:nvSpPr>
          <p:cNvPr id="18" name="TextBox 17">
            <a:extLst>
              <a:ext uri="{FF2B5EF4-FFF2-40B4-BE49-F238E27FC236}">
                <a16:creationId xmlns:a16="http://schemas.microsoft.com/office/drawing/2014/main" id="{593F62A8-049C-EF45-B079-5FD2D666093D}"/>
              </a:ext>
            </a:extLst>
          </p:cNvPr>
          <p:cNvSpPr txBox="1"/>
          <p:nvPr/>
        </p:nvSpPr>
        <p:spPr>
          <a:xfrm>
            <a:off x="54428" y="6532081"/>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19" name="Rounded Rectangular Callout 18">
            <a:extLst>
              <a:ext uri="{FF2B5EF4-FFF2-40B4-BE49-F238E27FC236}">
                <a16:creationId xmlns:a16="http://schemas.microsoft.com/office/drawing/2014/main" id="{059DE3FC-74B6-6746-ADDC-890BDE311E49}"/>
              </a:ext>
            </a:extLst>
          </p:cNvPr>
          <p:cNvSpPr/>
          <p:nvPr/>
        </p:nvSpPr>
        <p:spPr>
          <a:xfrm>
            <a:off x="138939" y="777713"/>
            <a:ext cx="11406518" cy="1972901"/>
          </a:xfrm>
          <a:prstGeom prst="wedgeRoundRectCallout">
            <a:avLst>
              <a:gd name="adj1" fmla="val -42319"/>
              <a:gd name="adj2" fmla="val 132293"/>
              <a:gd name="adj3" fmla="val 16667"/>
            </a:avLst>
          </a:prstGeom>
          <a:solidFill>
            <a:schemeClr val="bg1"/>
          </a:solidFill>
          <a:ln w="28575">
            <a:solidFill>
              <a:srgbClr val="0432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432FF"/>
                </a:solidFill>
                <a:latin typeface="Candara" panose="020E0502030303020204" pitchFamily="34" charset="0"/>
              </a:rPr>
              <a:t>The ancient Greeks: Democritus</a:t>
            </a:r>
          </a:p>
          <a:p>
            <a:r>
              <a:rPr lang="en-US" sz="2000" dirty="0">
                <a:solidFill>
                  <a:srgbClr val="0432FF"/>
                </a:solidFill>
                <a:latin typeface="Candara" panose="020E0502030303020204" pitchFamily="34" charset="0"/>
              </a:rPr>
              <a:t>Hypothesis: Atoms are indivisible and the smallest unit of matter that still has that matter’s properties. Divide a piece of iron in half: it’s still iron. Divide it again: still iron.</a:t>
            </a:r>
          </a:p>
          <a:p>
            <a:pPr marL="342900" indent="-342900">
              <a:buFont typeface="Arial" panose="020B0604020202020204" pitchFamily="34" charset="0"/>
              <a:buChar char="•"/>
            </a:pPr>
            <a:r>
              <a:rPr lang="en-US" sz="2000" dirty="0">
                <a:solidFill>
                  <a:srgbClr val="0432FF"/>
                </a:solidFill>
                <a:latin typeface="Candara" panose="020E0502030303020204" pitchFamily="34" charset="0"/>
              </a:rPr>
              <a:t>Rinse, repeat.</a:t>
            </a:r>
          </a:p>
          <a:p>
            <a:pPr marL="342900" indent="-342900">
              <a:buFont typeface="Arial" panose="020B0604020202020204" pitchFamily="34" charset="0"/>
              <a:buChar char="•"/>
            </a:pPr>
            <a:r>
              <a:rPr lang="en-US" sz="2000" dirty="0">
                <a:solidFill>
                  <a:srgbClr val="0432FF"/>
                </a:solidFill>
                <a:latin typeface="Candara" panose="020E0502030303020204" pitchFamily="34" charset="0"/>
              </a:rPr>
              <a:t>Until… you divide a very tiny piece of iron in half and it no longer behaves like iron.</a:t>
            </a:r>
          </a:p>
          <a:p>
            <a:r>
              <a:rPr lang="en-US" sz="2000" dirty="0">
                <a:solidFill>
                  <a:srgbClr val="0432FF"/>
                </a:solidFill>
                <a:latin typeface="Candara" panose="020E0502030303020204" pitchFamily="34" charset="0"/>
              </a:rPr>
              <a:t>Problem? The ancient Greeks didn’t have the technology needed to do the experiment! </a:t>
            </a:r>
          </a:p>
        </p:txBody>
      </p:sp>
    </p:spTree>
    <p:extLst>
      <p:ext uri="{BB962C8B-B14F-4D97-AF65-F5344CB8AC3E}">
        <p14:creationId xmlns:p14="http://schemas.microsoft.com/office/powerpoint/2010/main" val="401800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68" y="0"/>
            <a:ext cx="11502400"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13732" y="-169"/>
            <a:ext cx="9469259" cy="646331"/>
          </a:xfrm>
          <a:prstGeom prst="rect">
            <a:avLst/>
          </a:prstGeom>
          <a:noFill/>
        </p:spPr>
        <p:txBody>
          <a:bodyPr wrap="none" rtlCol="0">
            <a:spAutoFit/>
          </a:bodyPr>
          <a:lstStyle/>
          <a:p>
            <a:pPr defTabSz="914400"/>
            <a:r>
              <a:rPr lang="en-US" sz="3600" b="1">
                <a:solidFill>
                  <a:schemeClr val="bg1"/>
                </a:solidFill>
                <a:latin typeface="Candara"/>
                <a:cs typeface="Candara"/>
              </a:rPr>
              <a:t>Predicting ionic charge using the periodic table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2" y="-2506"/>
            <a:ext cx="697500" cy="697500"/>
          </a:xfrm>
          <a:prstGeom prst="rect">
            <a:avLst/>
          </a:prstGeom>
        </p:spPr>
      </p:pic>
      <p:sp>
        <p:nvSpPr>
          <p:cNvPr id="12" name="TextBox 11"/>
          <p:cNvSpPr txBox="1"/>
          <p:nvPr/>
        </p:nvSpPr>
        <p:spPr>
          <a:xfrm>
            <a:off x="39563" y="6532081"/>
            <a:ext cx="3828141" cy="307777"/>
          </a:xfrm>
          <a:prstGeom prst="rect">
            <a:avLst/>
          </a:prstGeom>
          <a:noFill/>
        </p:spPr>
        <p:txBody>
          <a:bodyPr wrap="square" rtlCol="0">
            <a:spAutoFit/>
          </a:bodyPr>
          <a:lstStyle/>
          <a:p>
            <a:r>
              <a:rPr lang="en-US" sz="1400">
                <a:latin typeface="Avenir Medium"/>
                <a:cs typeface="Avenir Medium"/>
              </a:rPr>
              <a:t>Chemistry OpenStax, </a:t>
            </a:r>
            <a:r>
              <a:rPr lang="en-US" sz="1400" err="1">
                <a:latin typeface="Avenir Medium"/>
                <a:cs typeface="Avenir Medium"/>
              </a:rPr>
              <a:t>LibreText</a:t>
            </a:r>
            <a:r>
              <a:rPr lang="en-US" sz="1400">
                <a:latin typeface="Avenir Medium"/>
                <a:cs typeface="Avenir Medium"/>
              </a:rPr>
              <a:t> Chemistry</a:t>
            </a:r>
          </a:p>
        </p:txBody>
      </p:sp>
      <p:pic>
        <p:nvPicPr>
          <p:cNvPr id="2" name="Picture 1">
            <a:extLst>
              <a:ext uri="{FF2B5EF4-FFF2-40B4-BE49-F238E27FC236}">
                <a16:creationId xmlns:a16="http://schemas.microsoft.com/office/drawing/2014/main" id="{DC80D63A-8267-8640-BC97-77093FE4D0AE}"/>
              </a:ext>
            </a:extLst>
          </p:cNvPr>
          <p:cNvPicPr>
            <a:picLocks noChangeAspect="1"/>
          </p:cNvPicPr>
          <p:nvPr/>
        </p:nvPicPr>
        <p:blipFill>
          <a:blip r:embed="rId3"/>
          <a:stretch>
            <a:fillRect/>
          </a:stretch>
        </p:blipFill>
        <p:spPr>
          <a:xfrm>
            <a:off x="2405119" y="2447962"/>
            <a:ext cx="6705830" cy="3879287"/>
          </a:xfrm>
          <a:prstGeom prst="rect">
            <a:avLst/>
          </a:prstGeom>
        </p:spPr>
      </p:pic>
      <p:sp>
        <p:nvSpPr>
          <p:cNvPr id="3" name="Oval 2">
            <a:extLst>
              <a:ext uri="{FF2B5EF4-FFF2-40B4-BE49-F238E27FC236}">
                <a16:creationId xmlns:a16="http://schemas.microsoft.com/office/drawing/2014/main" id="{DB5F087B-1F68-3F45-A813-5FC729D41495}"/>
              </a:ext>
            </a:extLst>
          </p:cNvPr>
          <p:cNvSpPr/>
          <p:nvPr/>
        </p:nvSpPr>
        <p:spPr>
          <a:xfrm>
            <a:off x="2405119" y="1811388"/>
            <a:ext cx="630254" cy="53415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a:solidFill>
                  <a:schemeClr val="tx1"/>
                </a:solidFill>
              </a:rPr>
              <a:t>+1</a:t>
            </a:r>
          </a:p>
        </p:txBody>
      </p:sp>
      <p:sp>
        <p:nvSpPr>
          <p:cNvPr id="10" name="Oval 9">
            <a:extLst>
              <a:ext uri="{FF2B5EF4-FFF2-40B4-BE49-F238E27FC236}">
                <a16:creationId xmlns:a16="http://schemas.microsoft.com/office/drawing/2014/main" id="{1826198C-9955-E048-AE25-53C4527802B1}"/>
              </a:ext>
            </a:extLst>
          </p:cNvPr>
          <p:cNvSpPr/>
          <p:nvPr/>
        </p:nvSpPr>
        <p:spPr>
          <a:xfrm>
            <a:off x="2910059" y="2341235"/>
            <a:ext cx="630254" cy="53415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a:solidFill>
                  <a:schemeClr val="tx1"/>
                </a:solidFill>
              </a:rPr>
              <a:t>+2</a:t>
            </a:r>
          </a:p>
        </p:txBody>
      </p:sp>
      <p:sp>
        <p:nvSpPr>
          <p:cNvPr id="11" name="Oval 10">
            <a:extLst>
              <a:ext uri="{FF2B5EF4-FFF2-40B4-BE49-F238E27FC236}">
                <a16:creationId xmlns:a16="http://schemas.microsoft.com/office/drawing/2014/main" id="{D8CA4F93-B654-8E4E-A279-455762AEB485}"/>
              </a:ext>
            </a:extLst>
          </p:cNvPr>
          <p:cNvSpPr/>
          <p:nvPr/>
        </p:nvSpPr>
        <p:spPr>
          <a:xfrm>
            <a:off x="5926845" y="2447962"/>
            <a:ext cx="630254" cy="53415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a:solidFill>
                  <a:schemeClr val="tx1"/>
                </a:solidFill>
              </a:rPr>
              <a:t>+3</a:t>
            </a:r>
          </a:p>
        </p:txBody>
      </p:sp>
      <p:sp>
        <p:nvSpPr>
          <p:cNvPr id="13" name="Oval 12">
            <a:extLst>
              <a:ext uri="{FF2B5EF4-FFF2-40B4-BE49-F238E27FC236}">
                <a16:creationId xmlns:a16="http://schemas.microsoft.com/office/drawing/2014/main" id="{69ED715D-223A-234C-8883-5398204394F1}"/>
              </a:ext>
            </a:extLst>
          </p:cNvPr>
          <p:cNvSpPr/>
          <p:nvPr/>
        </p:nvSpPr>
        <p:spPr>
          <a:xfrm>
            <a:off x="7977367" y="1763961"/>
            <a:ext cx="630254" cy="53415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a:solidFill>
                  <a:schemeClr val="tx1"/>
                </a:solidFill>
              </a:rPr>
              <a:t>-1</a:t>
            </a:r>
          </a:p>
        </p:txBody>
      </p:sp>
      <p:sp>
        <p:nvSpPr>
          <p:cNvPr id="14" name="Oval 13">
            <a:extLst>
              <a:ext uri="{FF2B5EF4-FFF2-40B4-BE49-F238E27FC236}">
                <a16:creationId xmlns:a16="http://schemas.microsoft.com/office/drawing/2014/main" id="{C70D728B-EE10-3E4B-B5E0-008E8AD4EE43}"/>
              </a:ext>
            </a:extLst>
          </p:cNvPr>
          <p:cNvSpPr/>
          <p:nvPr/>
        </p:nvSpPr>
        <p:spPr>
          <a:xfrm>
            <a:off x="7472427" y="2031040"/>
            <a:ext cx="630254" cy="53415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a:solidFill>
                  <a:schemeClr val="tx1"/>
                </a:solidFill>
              </a:rPr>
              <a:t>-2</a:t>
            </a:r>
          </a:p>
        </p:txBody>
      </p:sp>
      <p:sp>
        <p:nvSpPr>
          <p:cNvPr id="15" name="Oval 14">
            <a:extLst>
              <a:ext uri="{FF2B5EF4-FFF2-40B4-BE49-F238E27FC236}">
                <a16:creationId xmlns:a16="http://schemas.microsoft.com/office/drawing/2014/main" id="{89B167CD-BBD3-D945-86BF-9D2DFDD81D34}"/>
              </a:ext>
            </a:extLst>
          </p:cNvPr>
          <p:cNvSpPr/>
          <p:nvPr/>
        </p:nvSpPr>
        <p:spPr>
          <a:xfrm>
            <a:off x="7017971" y="2395095"/>
            <a:ext cx="630254" cy="53415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a:solidFill>
                  <a:schemeClr val="tx1"/>
                </a:solidFill>
              </a:rPr>
              <a:t>-3</a:t>
            </a:r>
          </a:p>
        </p:txBody>
      </p:sp>
      <p:sp>
        <p:nvSpPr>
          <p:cNvPr id="16" name="TextBox 15">
            <a:extLst>
              <a:ext uri="{FF2B5EF4-FFF2-40B4-BE49-F238E27FC236}">
                <a16:creationId xmlns:a16="http://schemas.microsoft.com/office/drawing/2014/main" id="{7239AC01-3B40-D145-A120-01CA5C46F553}"/>
              </a:ext>
            </a:extLst>
          </p:cNvPr>
          <p:cNvSpPr txBox="1"/>
          <p:nvPr/>
        </p:nvSpPr>
        <p:spPr>
          <a:xfrm>
            <a:off x="213732" y="759269"/>
            <a:ext cx="11229673" cy="830997"/>
          </a:xfrm>
          <a:prstGeom prst="rect">
            <a:avLst/>
          </a:prstGeom>
          <a:noFill/>
        </p:spPr>
        <p:txBody>
          <a:bodyPr wrap="square" rtlCol="0">
            <a:spAutoFit/>
          </a:bodyPr>
          <a:lstStyle/>
          <a:p>
            <a:r>
              <a:rPr lang="en-US" sz="2400">
                <a:latin typeface="Candara"/>
                <a:cs typeface="Candara"/>
              </a:rPr>
              <a:t>The position of atoms in the periodic table allows us to predict their charge as ions.</a:t>
            </a:r>
          </a:p>
          <a:p>
            <a:pPr marL="342900" indent="-342900">
              <a:buFont typeface="Arial" panose="020B0604020202020204" pitchFamily="34" charset="0"/>
              <a:buChar char="•"/>
            </a:pPr>
            <a:r>
              <a:rPr lang="en-US" sz="2400">
                <a:latin typeface="Candara"/>
                <a:cs typeface="Candara"/>
              </a:rPr>
              <a:t>Notice the </a:t>
            </a:r>
            <a:r>
              <a:rPr lang="en-US" sz="2400" b="1">
                <a:latin typeface="Candara"/>
                <a:cs typeface="Candara"/>
              </a:rPr>
              <a:t>pattern</a:t>
            </a:r>
            <a:r>
              <a:rPr lang="en-US" sz="2400">
                <a:latin typeface="Candara"/>
                <a:cs typeface="Candara"/>
              </a:rPr>
              <a:t>?</a:t>
            </a:r>
          </a:p>
        </p:txBody>
      </p:sp>
    </p:spTree>
    <p:extLst>
      <p:ext uri="{BB962C8B-B14F-4D97-AF65-F5344CB8AC3E}">
        <p14:creationId xmlns:p14="http://schemas.microsoft.com/office/powerpoint/2010/main" val="2269153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AA94C0-0FCC-0E4B-AAB6-B89675C63B4F}"/>
              </a:ext>
            </a:extLst>
          </p:cNvPr>
          <p:cNvPicPr>
            <a:picLocks noChangeAspect="1"/>
          </p:cNvPicPr>
          <p:nvPr/>
        </p:nvPicPr>
        <p:blipFill>
          <a:blip r:embed="rId2"/>
          <a:stretch>
            <a:fillRect/>
          </a:stretch>
        </p:blipFill>
        <p:spPr>
          <a:xfrm>
            <a:off x="2002267" y="440675"/>
            <a:ext cx="9229548" cy="6568187"/>
          </a:xfrm>
          <a:prstGeom prst="rect">
            <a:avLst/>
          </a:prstGeom>
        </p:spPr>
      </p:pic>
      <p:sp>
        <p:nvSpPr>
          <p:cNvPr id="4" name="Rectangle 3"/>
          <p:cNvSpPr/>
          <p:nvPr/>
        </p:nvSpPr>
        <p:spPr>
          <a:xfrm>
            <a:off x="-14868" y="0"/>
            <a:ext cx="11502400"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13732" y="-169"/>
            <a:ext cx="4352474" cy="646331"/>
          </a:xfrm>
          <a:prstGeom prst="rect">
            <a:avLst/>
          </a:prstGeom>
          <a:noFill/>
        </p:spPr>
        <p:txBody>
          <a:bodyPr wrap="none" rtlCol="0">
            <a:spAutoFit/>
          </a:bodyPr>
          <a:lstStyle/>
          <a:p>
            <a:pPr defTabSz="914400"/>
            <a:r>
              <a:rPr lang="en-US" sz="3600" b="1">
                <a:solidFill>
                  <a:schemeClr val="bg1"/>
                </a:solidFill>
                <a:latin typeface="Candara"/>
                <a:cs typeface="Candara"/>
              </a:rPr>
              <a:t>Periodic table of ions</a:t>
            </a:r>
          </a:p>
        </p:txBody>
      </p:sp>
      <p:pic>
        <p:nvPicPr>
          <p:cNvPr id="9" name="Picture 8" descr="images.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2" y="-2506"/>
            <a:ext cx="697500" cy="697500"/>
          </a:xfrm>
          <a:prstGeom prst="rect">
            <a:avLst/>
          </a:prstGeom>
        </p:spPr>
      </p:pic>
      <p:sp>
        <p:nvSpPr>
          <p:cNvPr id="12" name="TextBox 11"/>
          <p:cNvSpPr txBox="1"/>
          <p:nvPr/>
        </p:nvSpPr>
        <p:spPr>
          <a:xfrm>
            <a:off x="39563" y="6532081"/>
            <a:ext cx="3828141" cy="307777"/>
          </a:xfrm>
          <a:prstGeom prst="rect">
            <a:avLst/>
          </a:prstGeom>
          <a:noFill/>
        </p:spPr>
        <p:txBody>
          <a:bodyPr wrap="square" rtlCol="0">
            <a:spAutoFit/>
          </a:bodyPr>
          <a:lstStyle/>
          <a:p>
            <a:r>
              <a:rPr lang="en-US" sz="1400">
                <a:latin typeface="Avenir Medium"/>
                <a:cs typeface="Avenir Medium"/>
              </a:rPr>
              <a:t>Chemistry OpenStax, </a:t>
            </a:r>
            <a:r>
              <a:rPr lang="en-US" sz="1400" err="1">
                <a:latin typeface="Avenir Medium"/>
                <a:cs typeface="Avenir Medium"/>
              </a:rPr>
              <a:t>LibreText</a:t>
            </a:r>
            <a:r>
              <a:rPr lang="en-US" sz="1400">
                <a:latin typeface="Avenir Medium"/>
                <a:cs typeface="Avenir Medium"/>
              </a:rPr>
              <a:t> Chemistry</a:t>
            </a:r>
          </a:p>
        </p:txBody>
      </p:sp>
    </p:spTree>
    <p:extLst>
      <p:ext uri="{BB962C8B-B14F-4D97-AF65-F5344CB8AC3E}">
        <p14:creationId xmlns:p14="http://schemas.microsoft.com/office/powerpoint/2010/main" val="3980956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68" y="0"/>
            <a:ext cx="11502400"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13732" y="-169"/>
            <a:ext cx="2000484" cy="646331"/>
          </a:xfrm>
          <a:prstGeom prst="rect">
            <a:avLst/>
          </a:prstGeom>
          <a:noFill/>
        </p:spPr>
        <p:txBody>
          <a:bodyPr wrap="none" rtlCol="0">
            <a:spAutoFit/>
          </a:bodyPr>
          <a:lstStyle/>
          <a:p>
            <a:pPr defTabSz="914400"/>
            <a:r>
              <a:rPr lang="en-US" sz="3600" b="1">
                <a:solidFill>
                  <a:schemeClr val="bg1"/>
                </a:solidFill>
                <a:latin typeface="Candara"/>
                <a:cs typeface="Candara"/>
              </a:rPr>
              <a:t>Try these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2" y="-2506"/>
            <a:ext cx="697500" cy="697500"/>
          </a:xfrm>
          <a:prstGeom prst="rect">
            <a:avLst/>
          </a:prstGeom>
        </p:spPr>
      </p:pic>
      <p:sp>
        <p:nvSpPr>
          <p:cNvPr id="12" name="TextBox 11"/>
          <p:cNvSpPr txBox="1"/>
          <p:nvPr/>
        </p:nvSpPr>
        <p:spPr>
          <a:xfrm>
            <a:off x="39563" y="6532081"/>
            <a:ext cx="3828141" cy="307777"/>
          </a:xfrm>
          <a:prstGeom prst="rect">
            <a:avLst/>
          </a:prstGeom>
          <a:noFill/>
        </p:spPr>
        <p:txBody>
          <a:bodyPr wrap="square" rtlCol="0">
            <a:spAutoFit/>
          </a:bodyPr>
          <a:lstStyle/>
          <a:p>
            <a:r>
              <a:rPr lang="en-US" sz="1400">
                <a:latin typeface="Avenir Medium"/>
                <a:cs typeface="Avenir Medium"/>
              </a:rPr>
              <a:t>Chemistry OpenStax, </a:t>
            </a:r>
            <a:r>
              <a:rPr lang="en-US" sz="1400" err="1">
                <a:latin typeface="Avenir Medium"/>
                <a:cs typeface="Avenir Medium"/>
              </a:rPr>
              <a:t>LibreText</a:t>
            </a:r>
            <a:r>
              <a:rPr lang="en-US" sz="1400">
                <a:latin typeface="Avenir Medium"/>
                <a:cs typeface="Avenir Medium"/>
              </a:rPr>
              <a:t> Chemistry</a:t>
            </a:r>
          </a:p>
        </p:txBody>
      </p:sp>
      <p:sp>
        <p:nvSpPr>
          <p:cNvPr id="16" name="TextBox 15">
            <a:extLst>
              <a:ext uri="{FF2B5EF4-FFF2-40B4-BE49-F238E27FC236}">
                <a16:creationId xmlns:a16="http://schemas.microsoft.com/office/drawing/2014/main" id="{7239AC01-3B40-D145-A120-01CA5C46F553}"/>
              </a:ext>
            </a:extLst>
          </p:cNvPr>
          <p:cNvSpPr txBox="1"/>
          <p:nvPr/>
        </p:nvSpPr>
        <p:spPr>
          <a:xfrm>
            <a:off x="213732" y="759269"/>
            <a:ext cx="8401399" cy="2805063"/>
          </a:xfrm>
          <a:prstGeom prst="rect">
            <a:avLst/>
          </a:prstGeom>
          <a:noFill/>
        </p:spPr>
        <p:txBody>
          <a:bodyPr wrap="square" rtlCol="0">
            <a:spAutoFit/>
          </a:bodyPr>
          <a:lstStyle/>
          <a:p>
            <a:r>
              <a:rPr lang="en-US" sz="2400">
                <a:latin typeface="Candara"/>
                <a:cs typeface="Candara"/>
              </a:rPr>
              <a:t>What charges do these elements take when they become ions?</a:t>
            </a:r>
          </a:p>
          <a:p>
            <a:r>
              <a:rPr lang="en-US" sz="2400" i="1">
                <a:latin typeface="Candara"/>
                <a:cs typeface="Candara"/>
              </a:rPr>
              <a:t>Try it without looking at the ‘marked up’ periodic tables!</a:t>
            </a:r>
            <a:endParaRPr lang="en-US" sz="2400">
              <a:latin typeface="Candara" panose="020E0502030303020204" pitchFamily="34" charset="0"/>
            </a:endParaRPr>
          </a:p>
          <a:p>
            <a:r>
              <a:rPr lang="en-US" sz="2400">
                <a:latin typeface="Candara" panose="020E0502030303020204" pitchFamily="34" charset="0"/>
              </a:rPr>
              <a:t>(a) chlorine</a:t>
            </a:r>
          </a:p>
          <a:p>
            <a:pPr>
              <a:lnSpc>
                <a:spcPct val="150000"/>
              </a:lnSpc>
            </a:pPr>
            <a:r>
              <a:rPr lang="en-US" sz="2400">
                <a:latin typeface="Candara" panose="020E0502030303020204" pitchFamily="34" charset="0"/>
              </a:rPr>
              <a:t>(b) phosphorus</a:t>
            </a:r>
          </a:p>
          <a:p>
            <a:pPr>
              <a:lnSpc>
                <a:spcPct val="150000"/>
              </a:lnSpc>
            </a:pPr>
            <a:r>
              <a:rPr lang="en-US" sz="2400">
                <a:latin typeface="Candara" panose="020E0502030303020204" pitchFamily="34" charset="0"/>
              </a:rPr>
              <a:t>(c) scandium</a:t>
            </a:r>
          </a:p>
          <a:p>
            <a:pPr>
              <a:lnSpc>
                <a:spcPct val="150000"/>
              </a:lnSpc>
            </a:pPr>
            <a:r>
              <a:rPr lang="en-US" sz="2400">
                <a:latin typeface="Candara" panose="020E0502030303020204" pitchFamily="34" charset="0"/>
              </a:rPr>
              <a:t>(d) magnesium</a:t>
            </a:r>
          </a:p>
        </p:txBody>
      </p:sp>
      <p:sp>
        <p:nvSpPr>
          <p:cNvPr id="17" name="TextBox 16">
            <a:extLst>
              <a:ext uri="{FF2B5EF4-FFF2-40B4-BE49-F238E27FC236}">
                <a16:creationId xmlns:a16="http://schemas.microsoft.com/office/drawing/2014/main" id="{E40A04F0-B091-B247-9993-F673DD4E4727}"/>
              </a:ext>
            </a:extLst>
          </p:cNvPr>
          <p:cNvSpPr txBox="1"/>
          <p:nvPr/>
        </p:nvSpPr>
        <p:spPr>
          <a:xfrm>
            <a:off x="224809" y="3924763"/>
            <a:ext cx="8269196" cy="2435731"/>
          </a:xfrm>
          <a:prstGeom prst="rect">
            <a:avLst/>
          </a:prstGeom>
          <a:noFill/>
        </p:spPr>
        <p:txBody>
          <a:bodyPr wrap="square" rtlCol="0">
            <a:spAutoFit/>
          </a:bodyPr>
          <a:lstStyle/>
          <a:p>
            <a:r>
              <a:rPr lang="en-US" sz="2400">
                <a:latin typeface="Candara"/>
                <a:cs typeface="Candara"/>
              </a:rPr>
              <a:t>How many subatomic particles are there in each of these ions?</a:t>
            </a:r>
            <a:endParaRPr lang="en-US" sz="2400">
              <a:latin typeface="Candara" panose="020E0502030303020204" pitchFamily="34" charset="0"/>
            </a:endParaRPr>
          </a:p>
          <a:p>
            <a:r>
              <a:rPr lang="en-US" sz="2400">
                <a:latin typeface="Candara" panose="020E0502030303020204" pitchFamily="34" charset="0"/>
              </a:rPr>
              <a:t>(a) an oxygen ion with a −2 charge</a:t>
            </a:r>
          </a:p>
          <a:p>
            <a:pPr>
              <a:lnSpc>
                <a:spcPct val="150000"/>
              </a:lnSpc>
            </a:pPr>
            <a:r>
              <a:rPr lang="en-US" sz="2400">
                <a:latin typeface="Candara" panose="020E0502030303020204" pitchFamily="34" charset="0"/>
              </a:rPr>
              <a:t>(b) a beryllium ion with a +2 charge</a:t>
            </a:r>
          </a:p>
          <a:p>
            <a:pPr>
              <a:lnSpc>
                <a:spcPct val="150000"/>
              </a:lnSpc>
            </a:pPr>
            <a:r>
              <a:rPr lang="en-US" sz="2400">
                <a:latin typeface="Candara" panose="020E0502030303020204" pitchFamily="34" charset="0"/>
              </a:rPr>
              <a:t>(c) a silver ion with a +1 charge</a:t>
            </a:r>
          </a:p>
          <a:p>
            <a:pPr>
              <a:lnSpc>
                <a:spcPct val="150000"/>
              </a:lnSpc>
            </a:pPr>
            <a:r>
              <a:rPr lang="en-US" sz="2400">
                <a:latin typeface="Candara" panose="020E0502030303020204" pitchFamily="34" charset="0"/>
              </a:rPr>
              <a:t>(d) a selenium ion with a +4 charge</a:t>
            </a:r>
          </a:p>
        </p:txBody>
      </p:sp>
    </p:spTree>
    <p:extLst>
      <p:ext uri="{BB962C8B-B14F-4D97-AF65-F5344CB8AC3E}">
        <p14:creationId xmlns:p14="http://schemas.microsoft.com/office/powerpoint/2010/main" val="234667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5" y="0"/>
            <a:ext cx="11802253"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3607" y="-169"/>
            <a:ext cx="5876930" cy="646331"/>
          </a:xfrm>
          <a:prstGeom prst="rect">
            <a:avLst/>
          </a:prstGeom>
          <a:noFill/>
        </p:spPr>
        <p:txBody>
          <a:bodyPr wrap="none" rtlCol="0">
            <a:spAutoFit/>
          </a:bodyPr>
          <a:lstStyle/>
          <a:p>
            <a:pPr defTabSz="914400"/>
            <a:r>
              <a:rPr lang="en-US" sz="3600" b="1">
                <a:solidFill>
                  <a:schemeClr val="bg1"/>
                </a:solidFill>
                <a:latin typeface="Candara"/>
                <a:cs typeface="Candara"/>
              </a:rPr>
              <a:t>Quick look at periodic trends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496127" y="-2506"/>
            <a:ext cx="697500" cy="697500"/>
          </a:xfrm>
          <a:prstGeom prst="rect">
            <a:avLst/>
          </a:prstGeom>
        </p:spPr>
      </p:pic>
      <p:sp>
        <p:nvSpPr>
          <p:cNvPr id="10" name="TextBox 9"/>
          <p:cNvSpPr txBox="1"/>
          <p:nvPr/>
        </p:nvSpPr>
        <p:spPr>
          <a:xfrm>
            <a:off x="223606" y="760879"/>
            <a:ext cx="11573652" cy="830997"/>
          </a:xfrm>
          <a:prstGeom prst="rect">
            <a:avLst/>
          </a:prstGeom>
          <a:solidFill>
            <a:srgbClr val="FFFFFF"/>
          </a:solidFill>
        </p:spPr>
        <p:txBody>
          <a:bodyPr wrap="square" rtlCol="0">
            <a:spAutoFit/>
          </a:bodyPr>
          <a:lstStyle/>
          <a:p>
            <a:r>
              <a:rPr lang="en-US" sz="2400">
                <a:latin typeface="Candara"/>
                <a:cs typeface="Candara"/>
              </a:rPr>
              <a:t>Many atomic properties are governed by these basic changes that occur </a:t>
            </a:r>
            <a:r>
              <a:rPr lang="en-US" sz="2400" b="1">
                <a:latin typeface="Candara"/>
                <a:cs typeface="Candara"/>
              </a:rPr>
              <a:t>across</a:t>
            </a:r>
            <a:r>
              <a:rPr lang="en-US" sz="2400">
                <a:latin typeface="Candara"/>
                <a:cs typeface="Candara"/>
              </a:rPr>
              <a:t> and </a:t>
            </a:r>
            <a:r>
              <a:rPr lang="en-US" sz="2400" b="1">
                <a:latin typeface="Candara"/>
                <a:cs typeface="Candara"/>
              </a:rPr>
              <a:t>down</a:t>
            </a:r>
            <a:r>
              <a:rPr lang="en-US" sz="2400">
                <a:latin typeface="Candara"/>
                <a:cs typeface="Candara"/>
              </a:rPr>
              <a:t> the periodic table. </a:t>
            </a:r>
            <a:endParaRPr lang="en-US" sz="3200" baseline="30000">
              <a:latin typeface="Candara"/>
              <a:cs typeface="Candara"/>
            </a:endParaRPr>
          </a:p>
        </p:txBody>
      </p:sp>
      <p:pic>
        <p:nvPicPr>
          <p:cNvPr id="3" name="Picture 2" descr="Screen Shot 2018-03-20 at 4.04.26 PM.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314446" y="2383435"/>
            <a:ext cx="8781949" cy="4530957"/>
          </a:xfrm>
          <a:prstGeom prst="rect">
            <a:avLst/>
          </a:prstGeom>
        </p:spPr>
      </p:pic>
      <p:sp>
        <p:nvSpPr>
          <p:cNvPr id="6" name="Down Arrow Callout 5"/>
          <p:cNvSpPr/>
          <p:nvPr/>
        </p:nvSpPr>
        <p:spPr>
          <a:xfrm>
            <a:off x="1922987" y="2612491"/>
            <a:ext cx="1289379" cy="4088112"/>
          </a:xfrm>
          <a:prstGeom prst="downArrowCallout">
            <a:avLst>
              <a:gd name="adj1" fmla="val 22701"/>
              <a:gd name="adj2" fmla="val 25000"/>
              <a:gd name="adj3" fmla="val 25000"/>
              <a:gd name="adj4" fmla="val 24290"/>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rgbClr val="0000FF"/>
                </a:solidFill>
                <a:latin typeface="Candara"/>
                <a:cs typeface="Candara"/>
              </a:rPr>
              <a:t>increasing number of shells</a:t>
            </a:r>
          </a:p>
        </p:txBody>
      </p:sp>
      <p:sp>
        <p:nvSpPr>
          <p:cNvPr id="7" name="Right Arrow Callout 6"/>
          <p:cNvSpPr/>
          <p:nvPr/>
        </p:nvSpPr>
        <p:spPr>
          <a:xfrm>
            <a:off x="3828146" y="1311287"/>
            <a:ext cx="8029072" cy="1226664"/>
          </a:xfrm>
          <a:prstGeom prst="rightArrowCallout">
            <a:avLst>
              <a:gd name="adj1" fmla="val 25000"/>
              <a:gd name="adj2" fmla="val 25000"/>
              <a:gd name="adj3" fmla="val 25000"/>
              <a:gd name="adj4" fmla="val 25065"/>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rgbClr val="0000FF"/>
                </a:solidFill>
                <a:latin typeface="Candara"/>
                <a:cs typeface="Candara"/>
              </a:rPr>
              <a:t>Increasing number of protons in the nucleus</a:t>
            </a:r>
          </a:p>
        </p:txBody>
      </p:sp>
      <p:sp>
        <p:nvSpPr>
          <p:cNvPr id="12" name="TextBox 11">
            <a:extLst>
              <a:ext uri="{FF2B5EF4-FFF2-40B4-BE49-F238E27FC236}">
                <a16:creationId xmlns:a16="http://schemas.microsoft.com/office/drawing/2014/main" id="{714D833A-B972-1D40-8667-94EEBED3ECB0}"/>
              </a:ext>
            </a:extLst>
          </p:cNvPr>
          <p:cNvSpPr txBox="1"/>
          <p:nvPr/>
        </p:nvSpPr>
        <p:spPr>
          <a:xfrm>
            <a:off x="80615" y="6467776"/>
            <a:ext cx="3828141" cy="307777"/>
          </a:xfrm>
          <a:prstGeom prst="rect">
            <a:avLst/>
          </a:prstGeom>
          <a:noFill/>
        </p:spPr>
        <p:txBody>
          <a:bodyPr wrap="square" rtlCol="0">
            <a:spAutoFit/>
          </a:bodyPr>
          <a:lstStyle/>
          <a:p>
            <a:r>
              <a:rPr lang="en-US" sz="1400">
                <a:latin typeface="Avenir Medium"/>
                <a:cs typeface="Avenir Medium"/>
              </a:rPr>
              <a:t>Chemistry OpenStax</a:t>
            </a:r>
          </a:p>
        </p:txBody>
      </p:sp>
    </p:spTree>
    <p:extLst>
      <p:ext uri="{BB962C8B-B14F-4D97-AF65-F5344CB8AC3E}">
        <p14:creationId xmlns:p14="http://schemas.microsoft.com/office/powerpoint/2010/main" val="57349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4" y="0"/>
            <a:ext cx="11742292"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3607" y="-169"/>
            <a:ext cx="7834196" cy="646331"/>
          </a:xfrm>
          <a:prstGeom prst="rect">
            <a:avLst/>
          </a:prstGeom>
          <a:noFill/>
        </p:spPr>
        <p:txBody>
          <a:bodyPr wrap="none" rtlCol="0">
            <a:spAutoFit/>
          </a:bodyPr>
          <a:lstStyle/>
          <a:p>
            <a:pPr defTabSz="914400"/>
            <a:r>
              <a:rPr lang="en-US" sz="3600" b="1">
                <a:solidFill>
                  <a:schemeClr val="bg1"/>
                </a:solidFill>
                <a:latin typeface="Candara"/>
                <a:cs typeface="Candara"/>
              </a:rPr>
              <a:t>Atomic radius: trends down and across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9" y="-2506"/>
            <a:ext cx="697500" cy="697500"/>
          </a:xfrm>
          <a:prstGeom prst="rect">
            <a:avLst/>
          </a:prstGeom>
        </p:spPr>
      </p:pic>
      <p:sp>
        <p:nvSpPr>
          <p:cNvPr id="11" name="TextBox 10"/>
          <p:cNvSpPr txBox="1"/>
          <p:nvPr/>
        </p:nvSpPr>
        <p:spPr>
          <a:xfrm>
            <a:off x="223605" y="871049"/>
            <a:ext cx="5075508" cy="830997"/>
          </a:xfrm>
          <a:prstGeom prst="rect">
            <a:avLst/>
          </a:prstGeom>
          <a:solidFill>
            <a:srgbClr val="FFFFFF"/>
          </a:solidFill>
        </p:spPr>
        <p:txBody>
          <a:bodyPr wrap="square" rtlCol="0">
            <a:spAutoFit/>
          </a:bodyPr>
          <a:lstStyle/>
          <a:p>
            <a:r>
              <a:rPr lang="en-US" sz="2400">
                <a:latin typeface="Candara"/>
                <a:cs typeface="Candara"/>
              </a:rPr>
              <a:t>It makes sense that radius increases down columns.</a:t>
            </a:r>
          </a:p>
        </p:txBody>
      </p:sp>
      <p:sp>
        <p:nvSpPr>
          <p:cNvPr id="12" name="TextBox 11"/>
          <p:cNvSpPr txBox="1"/>
          <p:nvPr/>
        </p:nvSpPr>
        <p:spPr>
          <a:xfrm>
            <a:off x="223604" y="2156804"/>
            <a:ext cx="5383981" cy="1200329"/>
          </a:xfrm>
          <a:prstGeom prst="rect">
            <a:avLst/>
          </a:prstGeom>
          <a:solidFill>
            <a:srgbClr val="FFFFFF"/>
          </a:solidFill>
        </p:spPr>
        <p:txBody>
          <a:bodyPr wrap="square" rtlCol="0">
            <a:spAutoFit/>
          </a:bodyPr>
          <a:lstStyle/>
          <a:p>
            <a:r>
              <a:rPr lang="en-US" sz="2400" dirty="0">
                <a:latin typeface="Candara"/>
                <a:cs typeface="Candara"/>
              </a:rPr>
              <a:t>But can you make sense of the decrease </a:t>
            </a:r>
            <a:r>
              <a:rPr lang="en-US" sz="2400" b="1" dirty="0">
                <a:latin typeface="Candara"/>
                <a:cs typeface="Candara"/>
              </a:rPr>
              <a:t>across rows </a:t>
            </a:r>
            <a:r>
              <a:rPr lang="en-US" sz="2400" dirty="0">
                <a:latin typeface="Candara"/>
                <a:cs typeface="Candara"/>
              </a:rPr>
              <a:t>from left to right?</a:t>
            </a:r>
          </a:p>
          <a:p>
            <a:pPr marL="342900" indent="-342900">
              <a:buFont typeface="Arial" panose="020B0604020202020204" pitchFamily="34" charset="0"/>
              <a:buChar char="•"/>
            </a:pPr>
            <a:r>
              <a:rPr lang="en-US" sz="2400" dirty="0">
                <a:latin typeface="Candara"/>
                <a:cs typeface="Candara"/>
              </a:rPr>
              <a:t>Why?</a:t>
            </a:r>
          </a:p>
        </p:txBody>
      </p:sp>
      <p:sp>
        <p:nvSpPr>
          <p:cNvPr id="10" name="TextBox 9">
            <a:extLst>
              <a:ext uri="{FF2B5EF4-FFF2-40B4-BE49-F238E27FC236}">
                <a16:creationId xmlns:a16="http://schemas.microsoft.com/office/drawing/2014/main" id="{C8570956-F105-D340-8AB2-6C3D505AB2D0}"/>
              </a:ext>
            </a:extLst>
          </p:cNvPr>
          <p:cNvSpPr txBox="1"/>
          <p:nvPr/>
        </p:nvSpPr>
        <p:spPr>
          <a:xfrm>
            <a:off x="74343" y="6497378"/>
            <a:ext cx="3828141" cy="307777"/>
          </a:xfrm>
          <a:prstGeom prst="rect">
            <a:avLst/>
          </a:prstGeom>
          <a:noFill/>
        </p:spPr>
        <p:txBody>
          <a:bodyPr wrap="square" rtlCol="0">
            <a:spAutoFit/>
          </a:bodyPr>
          <a:lstStyle/>
          <a:p>
            <a:r>
              <a:rPr lang="en-US" sz="1400">
                <a:latin typeface="Avenir Medium"/>
                <a:cs typeface="Avenir Medium"/>
              </a:rPr>
              <a:t>Chemistry OpenStax; </a:t>
            </a:r>
            <a:r>
              <a:rPr lang="en-US" sz="1400" err="1">
                <a:latin typeface="Avenir Medium"/>
                <a:cs typeface="Avenir Medium"/>
              </a:rPr>
              <a:t>LibreText</a:t>
            </a:r>
            <a:r>
              <a:rPr lang="en-US" sz="1400">
                <a:latin typeface="Avenir Medium"/>
                <a:cs typeface="Avenir Medium"/>
              </a:rPr>
              <a:t> Chemistry</a:t>
            </a:r>
          </a:p>
        </p:txBody>
      </p:sp>
      <p:pic>
        <p:nvPicPr>
          <p:cNvPr id="2" name="Picture 1">
            <a:extLst>
              <a:ext uri="{FF2B5EF4-FFF2-40B4-BE49-F238E27FC236}">
                <a16:creationId xmlns:a16="http://schemas.microsoft.com/office/drawing/2014/main" id="{2295FF62-0E32-4E4F-B3B2-BAC8B98F6C2F}"/>
              </a:ext>
            </a:extLst>
          </p:cNvPr>
          <p:cNvPicPr>
            <a:picLocks noChangeAspect="1"/>
          </p:cNvPicPr>
          <p:nvPr/>
        </p:nvPicPr>
        <p:blipFill>
          <a:blip r:embed="rId3"/>
          <a:stretch>
            <a:fillRect/>
          </a:stretch>
        </p:blipFill>
        <p:spPr>
          <a:xfrm>
            <a:off x="5976830" y="706072"/>
            <a:ext cx="5669965" cy="6163005"/>
          </a:xfrm>
          <a:prstGeom prst="rect">
            <a:avLst/>
          </a:prstGeom>
        </p:spPr>
      </p:pic>
      <p:sp>
        <p:nvSpPr>
          <p:cNvPr id="13" name="TextBox 12">
            <a:extLst>
              <a:ext uri="{FF2B5EF4-FFF2-40B4-BE49-F238E27FC236}">
                <a16:creationId xmlns:a16="http://schemas.microsoft.com/office/drawing/2014/main" id="{A8F51B76-7ACA-6640-BD30-CB89F977332E}"/>
              </a:ext>
            </a:extLst>
          </p:cNvPr>
          <p:cNvSpPr txBox="1"/>
          <p:nvPr/>
        </p:nvSpPr>
        <p:spPr>
          <a:xfrm>
            <a:off x="223604" y="3468221"/>
            <a:ext cx="5383981" cy="1569660"/>
          </a:xfrm>
          <a:prstGeom prst="rect">
            <a:avLst/>
          </a:prstGeom>
          <a:solidFill>
            <a:srgbClr val="FFFFFF"/>
          </a:solidFill>
        </p:spPr>
        <p:txBody>
          <a:bodyPr wrap="square" rtlCol="0">
            <a:spAutoFit/>
          </a:bodyPr>
          <a:lstStyle/>
          <a:p>
            <a:r>
              <a:rPr lang="en-US" sz="2400" dirty="0">
                <a:solidFill>
                  <a:srgbClr val="0432FF"/>
                </a:solidFill>
                <a:latin typeface="Candara"/>
                <a:cs typeface="Candara"/>
              </a:rPr>
              <a:t>The number of protons in the nucleus increases across rows, creating more electrostatic pull (+) on electrons ( - ) and sucking them closer to the nucleus.</a:t>
            </a:r>
          </a:p>
        </p:txBody>
      </p:sp>
      <p:sp>
        <p:nvSpPr>
          <p:cNvPr id="6" name="TextBox 5">
            <a:extLst>
              <a:ext uri="{FF2B5EF4-FFF2-40B4-BE49-F238E27FC236}">
                <a16:creationId xmlns:a16="http://schemas.microsoft.com/office/drawing/2014/main" id="{0BFA613D-A62E-FF4E-9300-64EBFC9E768D}"/>
              </a:ext>
            </a:extLst>
          </p:cNvPr>
          <p:cNvSpPr txBox="1"/>
          <p:nvPr/>
        </p:nvSpPr>
        <p:spPr>
          <a:xfrm>
            <a:off x="11479079" y="6355202"/>
            <a:ext cx="716863" cy="400110"/>
          </a:xfrm>
          <a:prstGeom prst="rect">
            <a:avLst/>
          </a:prstGeom>
          <a:noFill/>
        </p:spPr>
        <p:txBody>
          <a:bodyPr wrap="none" rtlCol="0">
            <a:spAutoFit/>
          </a:bodyPr>
          <a:lstStyle/>
          <a:p>
            <a:r>
              <a:rPr lang="en-US" sz="2000">
                <a:latin typeface="Candara" panose="020E0502030303020204" pitchFamily="34" charset="0"/>
              </a:rPr>
              <a:t>(pm)</a:t>
            </a:r>
          </a:p>
        </p:txBody>
      </p:sp>
    </p:spTree>
    <p:extLst>
      <p:ext uri="{BB962C8B-B14F-4D97-AF65-F5344CB8AC3E}">
        <p14:creationId xmlns:p14="http://schemas.microsoft.com/office/powerpoint/2010/main" val="316392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4" y="0"/>
            <a:ext cx="11742292"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3607" y="-169"/>
            <a:ext cx="3645550" cy="646331"/>
          </a:xfrm>
          <a:prstGeom prst="rect">
            <a:avLst/>
          </a:prstGeom>
          <a:noFill/>
        </p:spPr>
        <p:txBody>
          <a:bodyPr wrap="none" rtlCol="0">
            <a:spAutoFit/>
          </a:bodyPr>
          <a:lstStyle/>
          <a:p>
            <a:pPr defTabSz="914400"/>
            <a:r>
              <a:rPr lang="en-US" sz="3600" b="1">
                <a:solidFill>
                  <a:schemeClr val="bg1"/>
                </a:solidFill>
                <a:latin typeface="Candara"/>
                <a:cs typeface="Candara"/>
              </a:rPr>
              <a:t>Ionization energy</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9" y="-2506"/>
            <a:ext cx="697500" cy="697500"/>
          </a:xfrm>
          <a:prstGeom prst="rect">
            <a:avLst/>
          </a:prstGeom>
        </p:spPr>
      </p:pic>
      <p:sp>
        <p:nvSpPr>
          <p:cNvPr id="13" name="TextBox 12">
            <a:extLst>
              <a:ext uri="{FF2B5EF4-FFF2-40B4-BE49-F238E27FC236}">
                <a16:creationId xmlns:a16="http://schemas.microsoft.com/office/drawing/2014/main" id="{B53776C7-FD48-B748-A88D-C2076022BA3C}"/>
              </a:ext>
            </a:extLst>
          </p:cNvPr>
          <p:cNvSpPr txBox="1"/>
          <p:nvPr/>
        </p:nvSpPr>
        <p:spPr>
          <a:xfrm>
            <a:off x="223605" y="871049"/>
            <a:ext cx="5075508" cy="1200329"/>
          </a:xfrm>
          <a:prstGeom prst="rect">
            <a:avLst/>
          </a:prstGeom>
          <a:solidFill>
            <a:srgbClr val="FFFFFF"/>
          </a:solidFill>
        </p:spPr>
        <p:txBody>
          <a:bodyPr wrap="square" rtlCol="0">
            <a:spAutoFit/>
          </a:bodyPr>
          <a:lstStyle/>
          <a:p>
            <a:r>
              <a:rPr lang="en-US" sz="2400" b="1">
                <a:latin typeface="Candara"/>
                <a:cs typeface="Candara"/>
              </a:rPr>
              <a:t>Ionization energy (IE): </a:t>
            </a:r>
            <a:r>
              <a:rPr lang="en-US" sz="2400" i="1">
                <a:latin typeface="Candara"/>
                <a:cs typeface="Candara"/>
              </a:rPr>
              <a:t>the amount of energy required to remove an electron from an atom in the gas phase</a:t>
            </a:r>
          </a:p>
        </p:txBody>
      </p:sp>
      <p:sp>
        <p:nvSpPr>
          <p:cNvPr id="16" name="TextBox 15">
            <a:extLst>
              <a:ext uri="{FF2B5EF4-FFF2-40B4-BE49-F238E27FC236}">
                <a16:creationId xmlns:a16="http://schemas.microsoft.com/office/drawing/2014/main" id="{CCE4A25E-EA2E-B04E-8E0C-968659269000}"/>
              </a:ext>
            </a:extLst>
          </p:cNvPr>
          <p:cNvSpPr txBox="1"/>
          <p:nvPr/>
        </p:nvSpPr>
        <p:spPr>
          <a:xfrm>
            <a:off x="74343" y="6497378"/>
            <a:ext cx="3828141" cy="307777"/>
          </a:xfrm>
          <a:prstGeom prst="rect">
            <a:avLst/>
          </a:prstGeom>
          <a:noFill/>
        </p:spPr>
        <p:txBody>
          <a:bodyPr wrap="square" rtlCol="0">
            <a:spAutoFit/>
          </a:bodyPr>
          <a:lstStyle/>
          <a:p>
            <a:r>
              <a:rPr lang="en-US" sz="1400">
                <a:latin typeface="Avenir Medium"/>
                <a:cs typeface="Avenir Medium"/>
              </a:rPr>
              <a:t>Chemistry OpenStax; </a:t>
            </a:r>
            <a:r>
              <a:rPr lang="en-US" sz="1400" err="1">
                <a:latin typeface="Avenir Medium"/>
                <a:cs typeface="Avenir Medium"/>
              </a:rPr>
              <a:t>LibreText</a:t>
            </a:r>
            <a:r>
              <a:rPr lang="en-US" sz="1400">
                <a:latin typeface="Avenir Medium"/>
                <a:cs typeface="Avenir Medium"/>
              </a:rPr>
              <a:t> Chemistry</a:t>
            </a:r>
          </a:p>
        </p:txBody>
      </p:sp>
      <p:sp>
        <p:nvSpPr>
          <p:cNvPr id="18" name="TextBox 17">
            <a:extLst>
              <a:ext uri="{FF2B5EF4-FFF2-40B4-BE49-F238E27FC236}">
                <a16:creationId xmlns:a16="http://schemas.microsoft.com/office/drawing/2014/main" id="{BCE47BF4-A3E9-004F-9E8C-942C7D5B81F2}"/>
              </a:ext>
            </a:extLst>
          </p:cNvPr>
          <p:cNvSpPr txBox="1"/>
          <p:nvPr/>
        </p:nvSpPr>
        <p:spPr>
          <a:xfrm>
            <a:off x="10773261" y="5956618"/>
            <a:ext cx="1075936" cy="400110"/>
          </a:xfrm>
          <a:prstGeom prst="rect">
            <a:avLst/>
          </a:prstGeom>
          <a:solidFill>
            <a:schemeClr val="bg1"/>
          </a:solidFill>
        </p:spPr>
        <p:txBody>
          <a:bodyPr wrap="none" rtlCol="0">
            <a:spAutoFit/>
          </a:bodyPr>
          <a:lstStyle/>
          <a:p>
            <a:r>
              <a:rPr lang="en-US" sz="2000">
                <a:latin typeface="Candara" panose="020E0502030303020204" pitchFamily="34" charset="0"/>
              </a:rPr>
              <a:t>(kJ/mol)</a:t>
            </a:r>
          </a:p>
        </p:txBody>
      </p:sp>
      <p:sp>
        <p:nvSpPr>
          <p:cNvPr id="19" name="TextBox 18">
            <a:extLst>
              <a:ext uri="{FF2B5EF4-FFF2-40B4-BE49-F238E27FC236}">
                <a16:creationId xmlns:a16="http://schemas.microsoft.com/office/drawing/2014/main" id="{0D3119AC-77D9-4F46-B36A-246980F50981}"/>
              </a:ext>
            </a:extLst>
          </p:cNvPr>
          <p:cNvSpPr txBox="1"/>
          <p:nvPr/>
        </p:nvSpPr>
        <p:spPr>
          <a:xfrm>
            <a:off x="255865" y="3467874"/>
            <a:ext cx="4727615" cy="830997"/>
          </a:xfrm>
          <a:prstGeom prst="rect">
            <a:avLst/>
          </a:prstGeom>
          <a:solidFill>
            <a:srgbClr val="FFFFFF"/>
          </a:solidFill>
        </p:spPr>
        <p:txBody>
          <a:bodyPr wrap="square" rtlCol="0">
            <a:spAutoFit/>
          </a:bodyPr>
          <a:lstStyle/>
          <a:p>
            <a:pPr marL="342900" indent="-342900">
              <a:buFont typeface="Arial" panose="020B0604020202020204" pitchFamily="34" charset="0"/>
              <a:buChar char="•"/>
            </a:pPr>
            <a:r>
              <a:rPr lang="en-US" sz="2400" i="1" dirty="0">
                <a:latin typeface="Candara"/>
                <a:cs typeface="Candara"/>
              </a:rPr>
              <a:t>What are the general trends do you see with ionization energies?</a:t>
            </a:r>
          </a:p>
        </p:txBody>
      </p:sp>
      <p:sp>
        <p:nvSpPr>
          <p:cNvPr id="20" name="TextBox 19">
            <a:extLst>
              <a:ext uri="{FF2B5EF4-FFF2-40B4-BE49-F238E27FC236}">
                <a16:creationId xmlns:a16="http://schemas.microsoft.com/office/drawing/2014/main" id="{CA66EB14-D01A-124D-97A0-48C7DB724080}"/>
              </a:ext>
            </a:extLst>
          </p:cNvPr>
          <p:cNvSpPr txBox="1"/>
          <p:nvPr/>
        </p:nvSpPr>
        <p:spPr>
          <a:xfrm>
            <a:off x="310159" y="4798310"/>
            <a:ext cx="5383981" cy="461665"/>
          </a:xfrm>
          <a:prstGeom prst="rect">
            <a:avLst/>
          </a:prstGeom>
          <a:solidFill>
            <a:srgbClr val="FFFFFF"/>
          </a:solidFill>
        </p:spPr>
        <p:txBody>
          <a:bodyPr wrap="square" rtlCol="0">
            <a:spAutoFit/>
          </a:bodyPr>
          <a:lstStyle/>
          <a:p>
            <a:r>
              <a:rPr lang="en-US" sz="2400" b="1" dirty="0">
                <a:solidFill>
                  <a:srgbClr val="0432FF"/>
                </a:solidFill>
                <a:latin typeface="Candara"/>
                <a:cs typeface="Candara"/>
              </a:rPr>
              <a:t>Up: </a:t>
            </a:r>
            <a:r>
              <a:rPr lang="en-US" sz="2400" dirty="0">
                <a:solidFill>
                  <a:srgbClr val="0432FF"/>
                </a:solidFill>
                <a:latin typeface="Candara"/>
                <a:cs typeface="Candara"/>
              </a:rPr>
              <a:t>smaller atoms have higher IE</a:t>
            </a:r>
          </a:p>
        </p:txBody>
      </p:sp>
      <p:sp>
        <p:nvSpPr>
          <p:cNvPr id="21" name="TextBox 20">
            <a:extLst>
              <a:ext uri="{FF2B5EF4-FFF2-40B4-BE49-F238E27FC236}">
                <a16:creationId xmlns:a16="http://schemas.microsoft.com/office/drawing/2014/main" id="{F73FA4E5-EE27-4D4A-B588-05A047B50CFF}"/>
              </a:ext>
            </a:extLst>
          </p:cNvPr>
          <p:cNvSpPr txBox="1"/>
          <p:nvPr/>
        </p:nvSpPr>
        <p:spPr>
          <a:xfrm>
            <a:off x="320385" y="5342999"/>
            <a:ext cx="5383981" cy="461665"/>
          </a:xfrm>
          <a:prstGeom prst="rect">
            <a:avLst/>
          </a:prstGeom>
          <a:solidFill>
            <a:srgbClr val="FFFFFF"/>
          </a:solidFill>
        </p:spPr>
        <p:txBody>
          <a:bodyPr wrap="square" rtlCol="0">
            <a:spAutoFit/>
          </a:bodyPr>
          <a:lstStyle/>
          <a:p>
            <a:r>
              <a:rPr lang="en-US" sz="2400" b="1" dirty="0">
                <a:solidFill>
                  <a:srgbClr val="0432FF"/>
                </a:solidFill>
                <a:latin typeface="Candara"/>
                <a:cs typeface="Candara"/>
              </a:rPr>
              <a:t>Across: </a:t>
            </a:r>
            <a:r>
              <a:rPr lang="en-US" sz="2400" dirty="0">
                <a:solidFill>
                  <a:srgbClr val="0432FF"/>
                </a:solidFill>
                <a:latin typeface="Candara"/>
                <a:cs typeface="Candara"/>
              </a:rPr>
              <a:t>more protons cause higher IE</a:t>
            </a:r>
          </a:p>
        </p:txBody>
      </p:sp>
      <p:pic>
        <p:nvPicPr>
          <p:cNvPr id="6" name="Picture 5">
            <a:extLst>
              <a:ext uri="{FF2B5EF4-FFF2-40B4-BE49-F238E27FC236}">
                <a16:creationId xmlns:a16="http://schemas.microsoft.com/office/drawing/2014/main" id="{7FCB7997-DCDB-E848-A3EB-6B79F14DD68A}"/>
              </a:ext>
            </a:extLst>
          </p:cNvPr>
          <p:cNvPicPr>
            <a:picLocks noChangeAspect="1"/>
          </p:cNvPicPr>
          <p:nvPr/>
        </p:nvPicPr>
        <p:blipFill>
          <a:blip r:embed="rId3"/>
          <a:stretch>
            <a:fillRect/>
          </a:stretch>
        </p:blipFill>
        <p:spPr>
          <a:xfrm>
            <a:off x="5166360" y="1224286"/>
            <a:ext cx="6911757" cy="5209867"/>
          </a:xfrm>
          <a:prstGeom prst="rect">
            <a:avLst/>
          </a:prstGeom>
        </p:spPr>
      </p:pic>
      <p:sp>
        <p:nvSpPr>
          <p:cNvPr id="22" name="TextBox 21">
            <a:extLst>
              <a:ext uri="{FF2B5EF4-FFF2-40B4-BE49-F238E27FC236}">
                <a16:creationId xmlns:a16="http://schemas.microsoft.com/office/drawing/2014/main" id="{025B8866-771C-A74F-BBF2-86C889914482}"/>
              </a:ext>
            </a:extLst>
          </p:cNvPr>
          <p:cNvSpPr txBox="1"/>
          <p:nvPr/>
        </p:nvSpPr>
        <p:spPr>
          <a:xfrm>
            <a:off x="735888" y="2122613"/>
            <a:ext cx="4050941" cy="461665"/>
          </a:xfrm>
          <a:prstGeom prst="rect">
            <a:avLst/>
          </a:prstGeom>
          <a:solidFill>
            <a:srgbClr val="FFFFFF"/>
          </a:solidFill>
        </p:spPr>
        <p:txBody>
          <a:bodyPr wrap="square" rtlCol="0">
            <a:spAutoFit/>
          </a:bodyPr>
          <a:lstStyle/>
          <a:p>
            <a:r>
              <a:rPr lang="en-US" sz="2400" dirty="0">
                <a:latin typeface="Candara"/>
                <a:cs typeface="Candara"/>
              </a:rPr>
              <a:t>A (g)→A</a:t>
            </a:r>
            <a:r>
              <a:rPr lang="en-US" sz="3200" baseline="30000" dirty="0">
                <a:latin typeface="Candara"/>
                <a:cs typeface="Candara"/>
              </a:rPr>
              <a:t>+1</a:t>
            </a:r>
            <a:r>
              <a:rPr lang="en-US" sz="2400" dirty="0">
                <a:latin typeface="Candara"/>
                <a:cs typeface="Candara"/>
              </a:rPr>
              <a:t>(g) + e−	</a:t>
            </a:r>
            <a:r>
              <a:rPr lang="el-GR" sz="2400" dirty="0">
                <a:latin typeface="Candara"/>
                <a:cs typeface="Candara"/>
              </a:rPr>
              <a:t>Δ</a:t>
            </a:r>
            <a:r>
              <a:rPr lang="en-US" sz="2400" dirty="0">
                <a:latin typeface="Candara"/>
                <a:cs typeface="Candara"/>
              </a:rPr>
              <a:t>H ≡ IE</a:t>
            </a:r>
          </a:p>
        </p:txBody>
      </p:sp>
    </p:spTree>
    <p:extLst>
      <p:ext uri="{BB962C8B-B14F-4D97-AF65-F5344CB8AC3E}">
        <p14:creationId xmlns:p14="http://schemas.microsoft.com/office/powerpoint/2010/main" val="236305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4" y="0"/>
            <a:ext cx="11742292"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3607" y="-169"/>
            <a:ext cx="6159058" cy="646331"/>
          </a:xfrm>
          <a:prstGeom prst="rect">
            <a:avLst/>
          </a:prstGeom>
          <a:noFill/>
        </p:spPr>
        <p:txBody>
          <a:bodyPr wrap="none" rtlCol="0">
            <a:spAutoFit/>
          </a:bodyPr>
          <a:lstStyle/>
          <a:p>
            <a:pPr defTabSz="914400"/>
            <a:r>
              <a:rPr lang="en-US" sz="3600" b="1">
                <a:solidFill>
                  <a:schemeClr val="bg1"/>
                </a:solidFill>
                <a:latin typeface="Candara"/>
                <a:cs typeface="Candara"/>
              </a:rPr>
              <a:t>Successive ionization energies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9" y="-2506"/>
            <a:ext cx="697500" cy="697500"/>
          </a:xfrm>
          <a:prstGeom prst="rect">
            <a:avLst/>
          </a:prstGeom>
        </p:spPr>
      </p:pic>
      <p:sp>
        <p:nvSpPr>
          <p:cNvPr id="13" name="TextBox 12">
            <a:extLst>
              <a:ext uri="{FF2B5EF4-FFF2-40B4-BE49-F238E27FC236}">
                <a16:creationId xmlns:a16="http://schemas.microsoft.com/office/drawing/2014/main" id="{B53776C7-FD48-B748-A88D-C2076022BA3C}"/>
              </a:ext>
            </a:extLst>
          </p:cNvPr>
          <p:cNvSpPr txBox="1"/>
          <p:nvPr/>
        </p:nvSpPr>
        <p:spPr>
          <a:xfrm>
            <a:off x="223605" y="871049"/>
            <a:ext cx="11287514" cy="461665"/>
          </a:xfrm>
          <a:prstGeom prst="rect">
            <a:avLst/>
          </a:prstGeom>
          <a:solidFill>
            <a:srgbClr val="FFFFFF"/>
          </a:solidFill>
        </p:spPr>
        <p:txBody>
          <a:bodyPr wrap="square" rtlCol="0">
            <a:spAutoFit/>
          </a:bodyPr>
          <a:lstStyle/>
          <a:p>
            <a:r>
              <a:rPr lang="en-US" sz="2400">
                <a:latin typeface="Candara"/>
                <a:cs typeface="Candara"/>
              </a:rPr>
              <a:t>Ionization energy </a:t>
            </a:r>
            <a:r>
              <a:rPr lang="en-US" sz="2400" b="1">
                <a:latin typeface="Candara"/>
                <a:cs typeface="Candara"/>
              </a:rPr>
              <a:t>increases </a:t>
            </a:r>
            <a:r>
              <a:rPr lang="en-US" sz="2400">
                <a:latin typeface="Candara"/>
                <a:cs typeface="Candara"/>
              </a:rPr>
              <a:t>each time </a:t>
            </a:r>
            <a:r>
              <a:rPr lang="en-US" sz="2400" b="1">
                <a:latin typeface="Candara"/>
                <a:cs typeface="Candara"/>
              </a:rPr>
              <a:t>another electron </a:t>
            </a:r>
            <a:r>
              <a:rPr lang="en-US" sz="2400">
                <a:latin typeface="Candara"/>
                <a:cs typeface="Candara"/>
              </a:rPr>
              <a:t>is removed.</a:t>
            </a:r>
            <a:endParaRPr lang="en-US" sz="2400" i="1">
              <a:latin typeface="Candara"/>
              <a:cs typeface="Candara"/>
            </a:endParaRPr>
          </a:p>
        </p:txBody>
      </p:sp>
      <p:sp>
        <p:nvSpPr>
          <p:cNvPr id="14" name="TextBox 13">
            <a:extLst>
              <a:ext uri="{FF2B5EF4-FFF2-40B4-BE49-F238E27FC236}">
                <a16:creationId xmlns:a16="http://schemas.microsoft.com/office/drawing/2014/main" id="{27C1460F-6864-D34B-8E01-72A36ED3EC3C}"/>
              </a:ext>
            </a:extLst>
          </p:cNvPr>
          <p:cNvSpPr txBox="1"/>
          <p:nvPr/>
        </p:nvSpPr>
        <p:spPr>
          <a:xfrm>
            <a:off x="735887" y="1847188"/>
            <a:ext cx="7383543" cy="461665"/>
          </a:xfrm>
          <a:prstGeom prst="rect">
            <a:avLst/>
          </a:prstGeom>
          <a:solidFill>
            <a:srgbClr val="FFFFFF"/>
          </a:solidFill>
        </p:spPr>
        <p:txBody>
          <a:bodyPr wrap="square" rtlCol="0">
            <a:spAutoFit/>
          </a:bodyPr>
          <a:lstStyle/>
          <a:p>
            <a:r>
              <a:rPr lang="en-US" sz="2400" dirty="0">
                <a:latin typeface="Candara"/>
                <a:cs typeface="Candara"/>
              </a:rPr>
              <a:t>Mg (g) </a:t>
            </a:r>
            <a:r>
              <a:rPr lang="en-US" sz="2400" dirty="0">
                <a:latin typeface="Candara"/>
                <a:cs typeface="Candara"/>
                <a:sym typeface="Wingdings" pitchFamily="2" charset="2"/>
              </a:rPr>
              <a:t> </a:t>
            </a:r>
            <a:r>
              <a:rPr lang="en-US" sz="2400" dirty="0">
                <a:latin typeface="Candara"/>
                <a:cs typeface="Candara"/>
              </a:rPr>
              <a:t>Mg</a:t>
            </a:r>
            <a:r>
              <a:rPr lang="en-US" sz="3200" baseline="30000" dirty="0">
                <a:latin typeface="Candara"/>
                <a:cs typeface="Candara"/>
              </a:rPr>
              <a:t>+1 </a:t>
            </a:r>
            <a:r>
              <a:rPr lang="en-US" sz="2400" dirty="0">
                <a:latin typeface="Candara"/>
                <a:cs typeface="Candara"/>
              </a:rPr>
              <a:t>(g) + e−	</a:t>
            </a:r>
            <a:r>
              <a:rPr lang="el-GR" sz="2400" dirty="0">
                <a:latin typeface="Candara"/>
                <a:cs typeface="Candara"/>
              </a:rPr>
              <a:t>Δ</a:t>
            </a:r>
            <a:r>
              <a:rPr lang="en-US" sz="2400" dirty="0">
                <a:latin typeface="Candara"/>
                <a:cs typeface="Candara"/>
              </a:rPr>
              <a:t>H ≡ IE = 738 kJ/mol</a:t>
            </a:r>
          </a:p>
        </p:txBody>
      </p:sp>
      <p:sp>
        <p:nvSpPr>
          <p:cNvPr id="16" name="TextBox 15">
            <a:extLst>
              <a:ext uri="{FF2B5EF4-FFF2-40B4-BE49-F238E27FC236}">
                <a16:creationId xmlns:a16="http://schemas.microsoft.com/office/drawing/2014/main" id="{CCE4A25E-EA2E-B04E-8E0C-968659269000}"/>
              </a:ext>
            </a:extLst>
          </p:cNvPr>
          <p:cNvSpPr txBox="1"/>
          <p:nvPr/>
        </p:nvSpPr>
        <p:spPr>
          <a:xfrm>
            <a:off x="74343" y="6497378"/>
            <a:ext cx="3828141" cy="307777"/>
          </a:xfrm>
          <a:prstGeom prst="rect">
            <a:avLst/>
          </a:prstGeom>
          <a:noFill/>
        </p:spPr>
        <p:txBody>
          <a:bodyPr wrap="square" rtlCol="0">
            <a:spAutoFit/>
          </a:bodyPr>
          <a:lstStyle/>
          <a:p>
            <a:r>
              <a:rPr lang="en-US" sz="1400">
                <a:latin typeface="Avenir Medium"/>
                <a:cs typeface="Avenir Medium"/>
              </a:rPr>
              <a:t>Chemistry OpenStax; </a:t>
            </a:r>
            <a:r>
              <a:rPr lang="en-US" sz="1400" err="1">
                <a:latin typeface="Avenir Medium"/>
                <a:cs typeface="Avenir Medium"/>
              </a:rPr>
              <a:t>LibreText</a:t>
            </a:r>
            <a:r>
              <a:rPr lang="en-US" sz="1400">
                <a:latin typeface="Avenir Medium"/>
                <a:cs typeface="Avenir Medium"/>
              </a:rPr>
              <a:t> Chemistry</a:t>
            </a:r>
          </a:p>
        </p:txBody>
      </p:sp>
      <p:sp>
        <p:nvSpPr>
          <p:cNvPr id="20" name="TextBox 19">
            <a:extLst>
              <a:ext uri="{FF2B5EF4-FFF2-40B4-BE49-F238E27FC236}">
                <a16:creationId xmlns:a16="http://schemas.microsoft.com/office/drawing/2014/main" id="{CA66EB14-D01A-124D-97A0-48C7DB724080}"/>
              </a:ext>
            </a:extLst>
          </p:cNvPr>
          <p:cNvSpPr txBox="1"/>
          <p:nvPr/>
        </p:nvSpPr>
        <p:spPr>
          <a:xfrm>
            <a:off x="7761788" y="1911659"/>
            <a:ext cx="3336164" cy="830997"/>
          </a:xfrm>
          <a:prstGeom prst="rect">
            <a:avLst/>
          </a:prstGeom>
          <a:solidFill>
            <a:srgbClr val="FFFFFF"/>
          </a:solidFill>
        </p:spPr>
        <p:txBody>
          <a:bodyPr wrap="square" rtlCol="0">
            <a:spAutoFit/>
          </a:bodyPr>
          <a:lstStyle/>
          <a:p>
            <a:r>
              <a:rPr lang="en-US" sz="2400" dirty="0">
                <a:solidFill>
                  <a:srgbClr val="0432FF"/>
                </a:solidFill>
                <a:latin typeface="Candara"/>
                <a:cs typeface="Candara"/>
              </a:rPr>
              <a:t>Up X2 as the nucleus has fewer e- to pull in</a:t>
            </a:r>
          </a:p>
        </p:txBody>
      </p:sp>
      <p:sp>
        <p:nvSpPr>
          <p:cNvPr id="17" name="TextBox 16">
            <a:extLst>
              <a:ext uri="{FF2B5EF4-FFF2-40B4-BE49-F238E27FC236}">
                <a16:creationId xmlns:a16="http://schemas.microsoft.com/office/drawing/2014/main" id="{9239FCDD-F7BA-DC44-92F3-998AA9359ABA}"/>
              </a:ext>
            </a:extLst>
          </p:cNvPr>
          <p:cNvSpPr txBox="1"/>
          <p:nvPr/>
        </p:nvSpPr>
        <p:spPr>
          <a:xfrm>
            <a:off x="735886" y="3632997"/>
            <a:ext cx="7383543" cy="461665"/>
          </a:xfrm>
          <a:prstGeom prst="rect">
            <a:avLst/>
          </a:prstGeom>
          <a:solidFill>
            <a:srgbClr val="FFFFFF"/>
          </a:solidFill>
        </p:spPr>
        <p:txBody>
          <a:bodyPr wrap="square" rtlCol="0">
            <a:spAutoFit/>
          </a:bodyPr>
          <a:lstStyle/>
          <a:p>
            <a:r>
              <a:rPr lang="en-US" sz="2400">
                <a:latin typeface="Candara"/>
                <a:cs typeface="Candara"/>
              </a:rPr>
              <a:t>Mg</a:t>
            </a:r>
            <a:r>
              <a:rPr lang="en-US" sz="3200" baseline="30000">
                <a:latin typeface="Candara"/>
                <a:cs typeface="Candara"/>
              </a:rPr>
              <a:t>+2</a:t>
            </a:r>
            <a:r>
              <a:rPr lang="en-US" sz="2400">
                <a:latin typeface="Candara"/>
                <a:cs typeface="Candara"/>
              </a:rPr>
              <a:t> (g) </a:t>
            </a:r>
            <a:r>
              <a:rPr lang="en-US" sz="2400">
                <a:latin typeface="Candara"/>
                <a:cs typeface="Candara"/>
                <a:sym typeface="Wingdings" pitchFamily="2" charset="2"/>
              </a:rPr>
              <a:t> </a:t>
            </a:r>
            <a:r>
              <a:rPr lang="en-US" sz="2400">
                <a:latin typeface="Candara"/>
                <a:cs typeface="Candara"/>
              </a:rPr>
              <a:t>Mg</a:t>
            </a:r>
            <a:r>
              <a:rPr lang="en-US" sz="3200" baseline="30000">
                <a:latin typeface="Candara"/>
                <a:cs typeface="Candara"/>
              </a:rPr>
              <a:t>+3 </a:t>
            </a:r>
            <a:r>
              <a:rPr lang="en-US" sz="2400">
                <a:latin typeface="Candara"/>
                <a:cs typeface="Candara"/>
              </a:rPr>
              <a:t>(g) + e−	</a:t>
            </a:r>
            <a:r>
              <a:rPr lang="el-GR" sz="2400">
                <a:latin typeface="Candara"/>
                <a:cs typeface="Candara"/>
              </a:rPr>
              <a:t>Δ</a:t>
            </a:r>
            <a:r>
              <a:rPr lang="en-US" sz="2400">
                <a:latin typeface="Candara"/>
                <a:cs typeface="Candara"/>
              </a:rPr>
              <a:t>H ≡ IE = 7,734 kJ/mol</a:t>
            </a:r>
          </a:p>
        </p:txBody>
      </p:sp>
      <p:sp>
        <p:nvSpPr>
          <p:cNvPr id="22" name="TextBox 21">
            <a:extLst>
              <a:ext uri="{FF2B5EF4-FFF2-40B4-BE49-F238E27FC236}">
                <a16:creationId xmlns:a16="http://schemas.microsoft.com/office/drawing/2014/main" id="{8EFBBECC-BE16-4C47-92E1-B0B0D999F27B}"/>
              </a:ext>
            </a:extLst>
          </p:cNvPr>
          <p:cNvSpPr txBox="1"/>
          <p:nvPr/>
        </p:nvSpPr>
        <p:spPr>
          <a:xfrm>
            <a:off x="735886" y="2727211"/>
            <a:ext cx="7383543" cy="461665"/>
          </a:xfrm>
          <a:prstGeom prst="rect">
            <a:avLst/>
          </a:prstGeom>
          <a:noFill/>
        </p:spPr>
        <p:txBody>
          <a:bodyPr wrap="square" rtlCol="0">
            <a:spAutoFit/>
          </a:bodyPr>
          <a:lstStyle/>
          <a:p>
            <a:r>
              <a:rPr lang="en-US" sz="2400" dirty="0">
                <a:latin typeface="Candara"/>
                <a:cs typeface="Candara"/>
              </a:rPr>
              <a:t>Mg</a:t>
            </a:r>
            <a:r>
              <a:rPr lang="en-US" sz="3200" baseline="30000" dirty="0">
                <a:latin typeface="Candara"/>
                <a:cs typeface="Candara"/>
              </a:rPr>
              <a:t>+1</a:t>
            </a:r>
            <a:r>
              <a:rPr lang="en-US" sz="2400" dirty="0">
                <a:latin typeface="Candara"/>
                <a:cs typeface="Candara"/>
              </a:rPr>
              <a:t>  (g) </a:t>
            </a:r>
            <a:r>
              <a:rPr lang="en-US" sz="2400" dirty="0">
                <a:latin typeface="Candara"/>
                <a:cs typeface="Candara"/>
                <a:sym typeface="Wingdings" pitchFamily="2" charset="2"/>
              </a:rPr>
              <a:t> </a:t>
            </a:r>
            <a:r>
              <a:rPr lang="en-US" sz="2400" dirty="0">
                <a:latin typeface="Candara"/>
                <a:cs typeface="Candara"/>
              </a:rPr>
              <a:t>Mg</a:t>
            </a:r>
            <a:r>
              <a:rPr lang="en-US" sz="3200" baseline="30000" dirty="0">
                <a:latin typeface="Candara"/>
                <a:cs typeface="Candara"/>
              </a:rPr>
              <a:t>+2 </a:t>
            </a:r>
            <a:r>
              <a:rPr lang="en-US" sz="2400" dirty="0">
                <a:latin typeface="Candara"/>
                <a:cs typeface="Candara"/>
              </a:rPr>
              <a:t>(g) + e−	</a:t>
            </a:r>
            <a:r>
              <a:rPr lang="el-GR" sz="2400" dirty="0">
                <a:latin typeface="Candara"/>
                <a:cs typeface="Candara"/>
              </a:rPr>
              <a:t>Δ</a:t>
            </a:r>
            <a:r>
              <a:rPr lang="en-US" sz="2400" dirty="0">
                <a:latin typeface="Candara"/>
                <a:cs typeface="Candara"/>
              </a:rPr>
              <a:t>H ≡ IE = 1,450 kJ/mol</a:t>
            </a:r>
          </a:p>
        </p:txBody>
      </p:sp>
      <p:sp>
        <p:nvSpPr>
          <p:cNvPr id="3" name="Right Bracket 2">
            <a:extLst>
              <a:ext uri="{FF2B5EF4-FFF2-40B4-BE49-F238E27FC236}">
                <a16:creationId xmlns:a16="http://schemas.microsoft.com/office/drawing/2014/main" id="{250D4C73-33BB-E746-B70D-6BD0E8DD2509}"/>
              </a:ext>
            </a:extLst>
          </p:cNvPr>
          <p:cNvSpPr/>
          <p:nvPr/>
        </p:nvSpPr>
        <p:spPr>
          <a:xfrm>
            <a:off x="7414120" y="1994050"/>
            <a:ext cx="264868" cy="1013552"/>
          </a:xfrm>
          <a:prstGeom prst="rightBracket">
            <a:avLst/>
          </a:prstGeom>
          <a:ln w="381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ket 22">
            <a:extLst>
              <a:ext uri="{FF2B5EF4-FFF2-40B4-BE49-F238E27FC236}">
                <a16:creationId xmlns:a16="http://schemas.microsoft.com/office/drawing/2014/main" id="{F1698F8F-74E3-0B49-BB8F-1B2B773CC2C0}"/>
              </a:ext>
            </a:extLst>
          </p:cNvPr>
          <p:cNvSpPr/>
          <p:nvPr/>
        </p:nvSpPr>
        <p:spPr>
          <a:xfrm>
            <a:off x="7433469" y="2907803"/>
            <a:ext cx="469230" cy="1013552"/>
          </a:xfrm>
          <a:prstGeom prst="rightBracket">
            <a:avLst/>
          </a:prstGeom>
          <a:ln w="381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76C97F39-E8DA-754C-B5E9-8464EFD0D20C}"/>
              </a:ext>
            </a:extLst>
          </p:cNvPr>
          <p:cNvSpPr txBox="1"/>
          <p:nvPr/>
        </p:nvSpPr>
        <p:spPr>
          <a:xfrm>
            <a:off x="8001166" y="3156470"/>
            <a:ext cx="3809446" cy="830997"/>
          </a:xfrm>
          <a:prstGeom prst="rect">
            <a:avLst/>
          </a:prstGeom>
          <a:solidFill>
            <a:srgbClr val="FFFFFF"/>
          </a:solidFill>
        </p:spPr>
        <p:txBody>
          <a:bodyPr wrap="square" rtlCol="0">
            <a:spAutoFit/>
          </a:bodyPr>
          <a:lstStyle/>
          <a:p>
            <a:r>
              <a:rPr lang="en-US" sz="2400">
                <a:solidFill>
                  <a:srgbClr val="0432FF"/>
                </a:solidFill>
                <a:latin typeface="Candara"/>
                <a:cs typeface="Candara"/>
              </a:rPr>
              <a:t>Up X 5.3 because the 3</a:t>
            </a:r>
            <a:r>
              <a:rPr lang="en-US" sz="2400" baseline="30000">
                <a:solidFill>
                  <a:srgbClr val="0432FF"/>
                </a:solidFill>
                <a:latin typeface="Candara"/>
                <a:cs typeface="Candara"/>
              </a:rPr>
              <a:t>rd</a:t>
            </a:r>
            <a:r>
              <a:rPr lang="en-US" sz="2400">
                <a:solidFill>
                  <a:srgbClr val="0432FF"/>
                </a:solidFill>
                <a:latin typeface="Candara"/>
                <a:cs typeface="Candara"/>
              </a:rPr>
              <a:t> electron is in the next shell</a:t>
            </a:r>
          </a:p>
        </p:txBody>
      </p:sp>
    </p:spTree>
    <p:extLst>
      <p:ext uri="{BB962C8B-B14F-4D97-AF65-F5344CB8AC3E}">
        <p14:creationId xmlns:p14="http://schemas.microsoft.com/office/powerpoint/2010/main" val="397756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22" grpId="0"/>
      <p:bldP spid="3" grpId="0" animBg="1"/>
      <p:bldP spid="23" grpId="0" animBg="1"/>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4" y="0"/>
            <a:ext cx="11742292"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3607" y="-169"/>
            <a:ext cx="1641411" cy="646331"/>
          </a:xfrm>
          <a:prstGeom prst="rect">
            <a:avLst/>
          </a:prstGeom>
          <a:noFill/>
        </p:spPr>
        <p:txBody>
          <a:bodyPr wrap="none" rtlCol="0">
            <a:spAutoFit/>
          </a:bodyPr>
          <a:lstStyle/>
          <a:p>
            <a:pPr defTabSz="914400"/>
            <a:r>
              <a:rPr lang="en-US" sz="3600" b="1">
                <a:solidFill>
                  <a:schemeClr val="bg1"/>
                </a:solidFill>
                <a:latin typeface="Candara"/>
                <a:cs typeface="Candara"/>
              </a:rPr>
              <a:t>Try this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9" y="-2506"/>
            <a:ext cx="697500" cy="697500"/>
          </a:xfrm>
          <a:prstGeom prst="rect">
            <a:avLst/>
          </a:prstGeom>
        </p:spPr>
      </p:pic>
      <p:sp>
        <p:nvSpPr>
          <p:cNvPr id="13" name="TextBox 12">
            <a:extLst>
              <a:ext uri="{FF2B5EF4-FFF2-40B4-BE49-F238E27FC236}">
                <a16:creationId xmlns:a16="http://schemas.microsoft.com/office/drawing/2014/main" id="{B53776C7-FD48-B748-A88D-C2076022BA3C}"/>
              </a:ext>
            </a:extLst>
          </p:cNvPr>
          <p:cNvSpPr txBox="1"/>
          <p:nvPr/>
        </p:nvSpPr>
        <p:spPr>
          <a:xfrm>
            <a:off x="223605" y="871049"/>
            <a:ext cx="11287514" cy="2677656"/>
          </a:xfrm>
          <a:prstGeom prst="rect">
            <a:avLst/>
          </a:prstGeom>
          <a:solidFill>
            <a:srgbClr val="FFFFFF"/>
          </a:solidFill>
        </p:spPr>
        <p:txBody>
          <a:bodyPr wrap="square" rtlCol="0">
            <a:spAutoFit/>
          </a:bodyPr>
          <a:lstStyle/>
          <a:p>
            <a:r>
              <a:rPr lang="en-US" sz="2400">
                <a:latin typeface="Candara"/>
                <a:cs typeface="Candara"/>
              </a:rPr>
              <a:t>In each pair, which has the larger first ionization energy?</a:t>
            </a:r>
          </a:p>
          <a:p>
            <a:endParaRPr lang="en-US" sz="2400">
              <a:latin typeface="Candara"/>
              <a:cs typeface="Candara"/>
            </a:endParaRPr>
          </a:p>
          <a:p>
            <a:r>
              <a:rPr lang="en-US" sz="2400">
                <a:latin typeface="Candara"/>
                <a:cs typeface="Candara"/>
              </a:rPr>
              <a:t>(a) Ca or Sr</a:t>
            </a:r>
          </a:p>
          <a:p>
            <a:endParaRPr lang="en-US" sz="2400">
              <a:latin typeface="Candara"/>
              <a:cs typeface="Candara"/>
            </a:endParaRPr>
          </a:p>
          <a:p>
            <a:endParaRPr lang="en-US" sz="2400">
              <a:latin typeface="Candara"/>
              <a:cs typeface="Candara"/>
            </a:endParaRPr>
          </a:p>
          <a:p>
            <a:endParaRPr lang="en-US" sz="2400">
              <a:latin typeface="Candara"/>
              <a:cs typeface="Candara"/>
            </a:endParaRPr>
          </a:p>
          <a:p>
            <a:r>
              <a:rPr lang="en-US" sz="2400">
                <a:latin typeface="Candara"/>
                <a:cs typeface="Candara"/>
              </a:rPr>
              <a:t>(b) K or K</a:t>
            </a:r>
            <a:r>
              <a:rPr lang="en-US" sz="3200" baseline="30000">
                <a:latin typeface="Candara"/>
                <a:cs typeface="Candara"/>
              </a:rPr>
              <a:t>+1</a:t>
            </a:r>
            <a:endParaRPr lang="en-US" sz="2400" baseline="30000">
              <a:latin typeface="Candara"/>
              <a:cs typeface="Candara"/>
            </a:endParaRPr>
          </a:p>
        </p:txBody>
      </p:sp>
      <p:sp>
        <p:nvSpPr>
          <p:cNvPr id="16" name="TextBox 15">
            <a:extLst>
              <a:ext uri="{FF2B5EF4-FFF2-40B4-BE49-F238E27FC236}">
                <a16:creationId xmlns:a16="http://schemas.microsoft.com/office/drawing/2014/main" id="{CCE4A25E-EA2E-B04E-8E0C-968659269000}"/>
              </a:ext>
            </a:extLst>
          </p:cNvPr>
          <p:cNvSpPr txBox="1"/>
          <p:nvPr/>
        </p:nvSpPr>
        <p:spPr>
          <a:xfrm>
            <a:off x="74343" y="6497378"/>
            <a:ext cx="3828141" cy="307777"/>
          </a:xfrm>
          <a:prstGeom prst="rect">
            <a:avLst/>
          </a:prstGeom>
          <a:noFill/>
        </p:spPr>
        <p:txBody>
          <a:bodyPr wrap="square" rtlCol="0">
            <a:spAutoFit/>
          </a:bodyPr>
          <a:lstStyle/>
          <a:p>
            <a:r>
              <a:rPr lang="en-US" sz="1400">
                <a:latin typeface="Avenir Medium"/>
                <a:cs typeface="Avenir Medium"/>
              </a:rPr>
              <a:t>Chemistry OpenStax; </a:t>
            </a:r>
            <a:r>
              <a:rPr lang="en-US" sz="1400" err="1">
                <a:latin typeface="Avenir Medium"/>
                <a:cs typeface="Avenir Medium"/>
              </a:rPr>
              <a:t>LibreText</a:t>
            </a:r>
            <a:r>
              <a:rPr lang="en-US" sz="1400">
                <a:latin typeface="Avenir Medium"/>
                <a:cs typeface="Avenir Medium"/>
              </a:rPr>
              <a:t> Chemistry</a:t>
            </a:r>
          </a:p>
        </p:txBody>
      </p:sp>
      <p:sp>
        <p:nvSpPr>
          <p:cNvPr id="18" name="TextBox 17">
            <a:extLst>
              <a:ext uri="{FF2B5EF4-FFF2-40B4-BE49-F238E27FC236}">
                <a16:creationId xmlns:a16="http://schemas.microsoft.com/office/drawing/2014/main" id="{BCE47BF4-A3E9-004F-9E8C-942C7D5B81F2}"/>
              </a:ext>
            </a:extLst>
          </p:cNvPr>
          <p:cNvSpPr txBox="1"/>
          <p:nvPr/>
        </p:nvSpPr>
        <p:spPr>
          <a:xfrm rot="5400000">
            <a:off x="11321901" y="5987098"/>
            <a:ext cx="1075936" cy="400110"/>
          </a:xfrm>
          <a:prstGeom prst="rect">
            <a:avLst/>
          </a:prstGeom>
          <a:solidFill>
            <a:schemeClr val="bg1"/>
          </a:solidFill>
        </p:spPr>
        <p:txBody>
          <a:bodyPr wrap="none" rtlCol="0">
            <a:spAutoFit/>
          </a:bodyPr>
          <a:lstStyle/>
          <a:p>
            <a:r>
              <a:rPr lang="en-US" sz="2000">
                <a:latin typeface="Candara" panose="020E0502030303020204" pitchFamily="34" charset="0"/>
              </a:rPr>
              <a:t>(kJ/mol)</a:t>
            </a:r>
          </a:p>
        </p:txBody>
      </p:sp>
    </p:spTree>
    <p:extLst>
      <p:ext uri="{BB962C8B-B14F-4D97-AF65-F5344CB8AC3E}">
        <p14:creationId xmlns:p14="http://schemas.microsoft.com/office/powerpoint/2010/main" val="2634502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4" y="0"/>
            <a:ext cx="11742292"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3607" y="-169"/>
            <a:ext cx="3381054" cy="646331"/>
          </a:xfrm>
          <a:prstGeom prst="rect">
            <a:avLst/>
          </a:prstGeom>
          <a:noFill/>
        </p:spPr>
        <p:txBody>
          <a:bodyPr wrap="none" rtlCol="0">
            <a:spAutoFit/>
          </a:bodyPr>
          <a:lstStyle/>
          <a:p>
            <a:pPr defTabSz="914400"/>
            <a:r>
              <a:rPr lang="en-US" sz="3600" b="1">
                <a:solidFill>
                  <a:schemeClr val="bg1"/>
                </a:solidFill>
                <a:latin typeface="Candara"/>
                <a:cs typeface="Candara"/>
              </a:rPr>
              <a:t>Electron affinity</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9" y="-2506"/>
            <a:ext cx="697500" cy="697500"/>
          </a:xfrm>
          <a:prstGeom prst="rect">
            <a:avLst/>
          </a:prstGeom>
        </p:spPr>
      </p:pic>
      <p:sp>
        <p:nvSpPr>
          <p:cNvPr id="13" name="TextBox 12">
            <a:extLst>
              <a:ext uri="{FF2B5EF4-FFF2-40B4-BE49-F238E27FC236}">
                <a16:creationId xmlns:a16="http://schemas.microsoft.com/office/drawing/2014/main" id="{B53776C7-FD48-B748-A88D-C2076022BA3C}"/>
              </a:ext>
            </a:extLst>
          </p:cNvPr>
          <p:cNvSpPr txBox="1"/>
          <p:nvPr/>
        </p:nvSpPr>
        <p:spPr>
          <a:xfrm>
            <a:off x="223605" y="871049"/>
            <a:ext cx="5075508" cy="1200329"/>
          </a:xfrm>
          <a:prstGeom prst="rect">
            <a:avLst/>
          </a:prstGeom>
          <a:solidFill>
            <a:srgbClr val="FFFFFF"/>
          </a:solidFill>
        </p:spPr>
        <p:txBody>
          <a:bodyPr wrap="square" rtlCol="0">
            <a:spAutoFit/>
          </a:bodyPr>
          <a:lstStyle/>
          <a:p>
            <a:r>
              <a:rPr lang="en-US" sz="2400" b="1">
                <a:latin typeface="Candara"/>
                <a:cs typeface="Candara"/>
              </a:rPr>
              <a:t>Electron affinity (EA): </a:t>
            </a:r>
            <a:r>
              <a:rPr lang="en-US" sz="2400" i="1">
                <a:latin typeface="Candara"/>
                <a:cs typeface="Candara"/>
              </a:rPr>
              <a:t>which is the energy change when a gas-phase atom accepts an electron</a:t>
            </a:r>
          </a:p>
        </p:txBody>
      </p:sp>
      <p:sp>
        <p:nvSpPr>
          <p:cNvPr id="14" name="TextBox 13">
            <a:extLst>
              <a:ext uri="{FF2B5EF4-FFF2-40B4-BE49-F238E27FC236}">
                <a16:creationId xmlns:a16="http://schemas.microsoft.com/office/drawing/2014/main" id="{27C1460F-6864-D34B-8E01-72A36ED3EC3C}"/>
              </a:ext>
            </a:extLst>
          </p:cNvPr>
          <p:cNvSpPr txBox="1"/>
          <p:nvPr/>
        </p:nvSpPr>
        <p:spPr>
          <a:xfrm>
            <a:off x="735888" y="2122613"/>
            <a:ext cx="4050941" cy="461665"/>
          </a:xfrm>
          <a:prstGeom prst="rect">
            <a:avLst/>
          </a:prstGeom>
          <a:solidFill>
            <a:srgbClr val="FFFFFF"/>
          </a:solidFill>
        </p:spPr>
        <p:txBody>
          <a:bodyPr wrap="square" rtlCol="0">
            <a:spAutoFit/>
          </a:bodyPr>
          <a:lstStyle/>
          <a:p>
            <a:r>
              <a:rPr lang="en-US" sz="2400">
                <a:latin typeface="Candara"/>
                <a:cs typeface="Candara"/>
              </a:rPr>
              <a:t>A</a:t>
            </a:r>
            <a:r>
              <a:rPr lang="en-US" sz="3200" baseline="30000">
                <a:latin typeface="Candara"/>
                <a:cs typeface="Candara"/>
              </a:rPr>
              <a:t>+1</a:t>
            </a:r>
            <a:r>
              <a:rPr lang="en-US" sz="2400">
                <a:latin typeface="Candara"/>
                <a:cs typeface="Candara"/>
              </a:rPr>
              <a:t>(g) + e− → A (g)	</a:t>
            </a:r>
            <a:r>
              <a:rPr lang="el-GR" sz="2400">
                <a:latin typeface="Candara"/>
                <a:cs typeface="Candara"/>
              </a:rPr>
              <a:t>Δ</a:t>
            </a:r>
            <a:r>
              <a:rPr lang="en-US" sz="2400">
                <a:latin typeface="Candara"/>
                <a:cs typeface="Candara"/>
              </a:rPr>
              <a:t>H ≡ EA</a:t>
            </a:r>
          </a:p>
        </p:txBody>
      </p:sp>
      <p:sp>
        <p:nvSpPr>
          <p:cNvPr id="15" name="TextBox 14">
            <a:extLst>
              <a:ext uri="{FF2B5EF4-FFF2-40B4-BE49-F238E27FC236}">
                <a16:creationId xmlns:a16="http://schemas.microsoft.com/office/drawing/2014/main" id="{4542A04D-CAD0-7D4D-BD88-8612F05ACFE6}"/>
              </a:ext>
            </a:extLst>
          </p:cNvPr>
          <p:cNvSpPr txBox="1"/>
          <p:nvPr/>
        </p:nvSpPr>
        <p:spPr>
          <a:xfrm>
            <a:off x="223605" y="2919441"/>
            <a:ext cx="4195769" cy="1723549"/>
          </a:xfrm>
          <a:prstGeom prst="rect">
            <a:avLst/>
          </a:prstGeom>
          <a:solidFill>
            <a:srgbClr val="FFFFFF"/>
          </a:solidFill>
        </p:spPr>
        <p:txBody>
          <a:bodyPr wrap="square" rtlCol="0">
            <a:spAutoFit/>
          </a:bodyPr>
          <a:lstStyle/>
          <a:p>
            <a:pPr marL="342900" indent="-342900">
              <a:buFont typeface="Arial" panose="020B0604020202020204" pitchFamily="34" charset="0"/>
              <a:buChar char="•"/>
            </a:pPr>
            <a:r>
              <a:rPr lang="en-US" sz="2400" dirty="0">
                <a:latin typeface="Candara"/>
                <a:cs typeface="Candara"/>
              </a:rPr>
              <a:t>EA is the opposite of IE.</a:t>
            </a:r>
          </a:p>
          <a:p>
            <a:endParaRPr lang="en-US" sz="1000" dirty="0">
              <a:latin typeface="Candara"/>
              <a:cs typeface="Candara"/>
            </a:endParaRPr>
          </a:p>
          <a:p>
            <a:pPr marL="342900" indent="-342900">
              <a:buFont typeface="Arial" panose="020B0604020202020204" pitchFamily="34" charset="0"/>
              <a:buChar char="•"/>
            </a:pPr>
            <a:r>
              <a:rPr lang="en-US" sz="2400" dirty="0">
                <a:latin typeface="Candara"/>
                <a:cs typeface="Candara"/>
              </a:rPr>
              <a:t>(-) values mean that energy is released as the electron bonds and resolves charge.</a:t>
            </a:r>
          </a:p>
        </p:txBody>
      </p:sp>
      <p:sp>
        <p:nvSpPr>
          <p:cNvPr id="16" name="TextBox 15">
            <a:extLst>
              <a:ext uri="{FF2B5EF4-FFF2-40B4-BE49-F238E27FC236}">
                <a16:creationId xmlns:a16="http://schemas.microsoft.com/office/drawing/2014/main" id="{CCE4A25E-EA2E-B04E-8E0C-968659269000}"/>
              </a:ext>
            </a:extLst>
          </p:cNvPr>
          <p:cNvSpPr txBox="1"/>
          <p:nvPr/>
        </p:nvSpPr>
        <p:spPr>
          <a:xfrm>
            <a:off x="74342" y="6497378"/>
            <a:ext cx="6463617" cy="307777"/>
          </a:xfrm>
          <a:prstGeom prst="rect">
            <a:avLst/>
          </a:prstGeom>
          <a:noFill/>
        </p:spPr>
        <p:txBody>
          <a:bodyPr wrap="square" rtlCol="0">
            <a:spAutoFit/>
          </a:bodyPr>
          <a:lstStyle/>
          <a:p>
            <a:r>
              <a:rPr lang="en-US" sz="1400">
                <a:latin typeface="Avenir Medium"/>
                <a:cs typeface="Avenir Medium"/>
              </a:rPr>
              <a:t>Chemistry OpenStax; </a:t>
            </a:r>
            <a:r>
              <a:rPr lang="en-US" sz="1400" err="1">
                <a:latin typeface="Avenir Medium"/>
                <a:cs typeface="Avenir Medium"/>
              </a:rPr>
              <a:t>LibreText</a:t>
            </a:r>
            <a:r>
              <a:rPr lang="en-US" sz="1400">
                <a:latin typeface="Avenir Medium"/>
                <a:cs typeface="Avenir Medium"/>
              </a:rPr>
              <a:t> Chemistry; Pearson Prentice-Hall</a:t>
            </a:r>
          </a:p>
        </p:txBody>
      </p:sp>
      <p:sp>
        <p:nvSpPr>
          <p:cNvPr id="18" name="TextBox 17">
            <a:extLst>
              <a:ext uri="{FF2B5EF4-FFF2-40B4-BE49-F238E27FC236}">
                <a16:creationId xmlns:a16="http://schemas.microsoft.com/office/drawing/2014/main" id="{BCE47BF4-A3E9-004F-9E8C-942C7D5B81F2}"/>
              </a:ext>
            </a:extLst>
          </p:cNvPr>
          <p:cNvSpPr txBox="1"/>
          <p:nvPr/>
        </p:nvSpPr>
        <p:spPr>
          <a:xfrm>
            <a:off x="10773261" y="6169978"/>
            <a:ext cx="1075936" cy="400110"/>
          </a:xfrm>
          <a:prstGeom prst="rect">
            <a:avLst/>
          </a:prstGeom>
          <a:solidFill>
            <a:schemeClr val="bg1"/>
          </a:solidFill>
        </p:spPr>
        <p:txBody>
          <a:bodyPr wrap="none" rtlCol="0">
            <a:spAutoFit/>
          </a:bodyPr>
          <a:lstStyle/>
          <a:p>
            <a:r>
              <a:rPr lang="en-US" sz="2000">
                <a:latin typeface="Candara" panose="020E0502030303020204" pitchFamily="34" charset="0"/>
              </a:rPr>
              <a:t>(kJ/mol)</a:t>
            </a:r>
          </a:p>
        </p:txBody>
      </p:sp>
      <p:sp>
        <p:nvSpPr>
          <p:cNvPr id="19" name="TextBox 18">
            <a:extLst>
              <a:ext uri="{FF2B5EF4-FFF2-40B4-BE49-F238E27FC236}">
                <a16:creationId xmlns:a16="http://schemas.microsoft.com/office/drawing/2014/main" id="{0D3119AC-77D9-4F46-B36A-246980F50981}"/>
              </a:ext>
            </a:extLst>
          </p:cNvPr>
          <p:cNvSpPr txBox="1"/>
          <p:nvPr/>
        </p:nvSpPr>
        <p:spPr>
          <a:xfrm>
            <a:off x="255865" y="5001170"/>
            <a:ext cx="4727615" cy="1200329"/>
          </a:xfrm>
          <a:prstGeom prst="rect">
            <a:avLst/>
          </a:prstGeom>
          <a:solidFill>
            <a:srgbClr val="FFFFFF"/>
          </a:solidFill>
        </p:spPr>
        <p:txBody>
          <a:bodyPr wrap="square" rtlCol="0">
            <a:spAutoFit/>
          </a:bodyPr>
          <a:lstStyle/>
          <a:p>
            <a:pPr marL="342900" indent="-342900">
              <a:buFont typeface="Arial" panose="020B0604020202020204" pitchFamily="34" charset="0"/>
              <a:buChar char="•"/>
            </a:pPr>
            <a:r>
              <a:rPr lang="en-US" sz="2400">
                <a:latin typeface="Candara"/>
                <a:cs typeface="Candara"/>
              </a:rPr>
              <a:t>Trends aren’t as clear</a:t>
            </a:r>
          </a:p>
          <a:p>
            <a:pPr marL="800100" lvl="1" indent="-342900">
              <a:buFont typeface="Arial" panose="020B0604020202020204" pitchFamily="34" charset="0"/>
              <a:buChar char="•"/>
            </a:pPr>
            <a:r>
              <a:rPr lang="en-US" sz="2400">
                <a:latin typeface="Candara"/>
                <a:cs typeface="Candara"/>
              </a:rPr>
              <a:t>Often EA increase across rows as protons increase</a:t>
            </a:r>
          </a:p>
        </p:txBody>
      </p:sp>
      <p:pic>
        <p:nvPicPr>
          <p:cNvPr id="2" name="Picture 1">
            <a:extLst>
              <a:ext uri="{FF2B5EF4-FFF2-40B4-BE49-F238E27FC236}">
                <a16:creationId xmlns:a16="http://schemas.microsoft.com/office/drawing/2014/main" id="{D77DC57B-A04A-C446-A9DA-36104B3ADCA5}"/>
              </a:ext>
            </a:extLst>
          </p:cNvPr>
          <p:cNvPicPr>
            <a:picLocks noChangeAspect="1"/>
          </p:cNvPicPr>
          <p:nvPr/>
        </p:nvPicPr>
        <p:blipFill rotWithShape="1">
          <a:blip r:embed="rId3"/>
          <a:srcRect t="12304" b="7027"/>
          <a:stretch/>
        </p:blipFill>
        <p:spPr>
          <a:xfrm>
            <a:off x="5102752" y="1600200"/>
            <a:ext cx="7089248" cy="4560584"/>
          </a:xfrm>
          <a:prstGeom prst="rect">
            <a:avLst/>
          </a:prstGeom>
        </p:spPr>
      </p:pic>
    </p:spTree>
    <p:extLst>
      <p:ext uri="{BB962C8B-B14F-4D97-AF65-F5344CB8AC3E}">
        <p14:creationId xmlns:p14="http://schemas.microsoft.com/office/powerpoint/2010/main" val="244590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4" y="0"/>
            <a:ext cx="11742292"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3607" y="-169"/>
            <a:ext cx="1641411" cy="646331"/>
          </a:xfrm>
          <a:prstGeom prst="rect">
            <a:avLst/>
          </a:prstGeom>
          <a:noFill/>
        </p:spPr>
        <p:txBody>
          <a:bodyPr wrap="none" rtlCol="0">
            <a:spAutoFit/>
          </a:bodyPr>
          <a:lstStyle/>
          <a:p>
            <a:pPr defTabSz="914400"/>
            <a:r>
              <a:rPr lang="en-US" sz="3600" b="1">
                <a:solidFill>
                  <a:schemeClr val="bg1"/>
                </a:solidFill>
                <a:latin typeface="Candara"/>
                <a:cs typeface="Candara"/>
              </a:rPr>
              <a:t>Try this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9" y="-2506"/>
            <a:ext cx="697500" cy="697500"/>
          </a:xfrm>
          <a:prstGeom prst="rect">
            <a:avLst/>
          </a:prstGeom>
        </p:spPr>
      </p:pic>
      <p:sp>
        <p:nvSpPr>
          <p:cNvPr id="13" name="TextBox 12">
            <a:extLst>
              <a:ext uri="{FF2B5EF4-FFF2-40B4-BE49-F238E27FC236}">
                <a16:creationId xmlns:a16="http://schemas.microsoft.com/office/drawing/2014/main" id="{B53776C7-FD48-B748-A88D-C2076022BA3C}"/>
              </a:ext>
            </a:extLst>
          </p:cNvPr>
          <p:cNvSpPr txBox="1"/>
          <p:nvPr/>
        </p:nvSpPr>
        <p:spPr>
          <a:xfrm>
            <a:off x="223605" y="871049"/>
            <a:ext cx="11287514" cy="2677656"/>
          </a:xfrm>
          <a:prstGeom prst="rect">
            <a:avLst/>
          </a:prstGeom>
          <a:solidFill>
            <a:srgbClr val="FFFFFF"/>
          </a:solidFill>
        </p:spPr>
        <p:txBody>
          <a:bodyPr wrap="square" rtlCol="0">
            <a:spAutoFit/>
          </a:bodyPr>
          <a:lstStyle/>
          <a:p>
            <a:r>
              <a:rPr lang="en-US" sz="2400">
                <a:latin typeface="Candara"/>
                <a:cs typeface="Candara"/>
              </a:rPr>
              <a:t>In each pair, predict which atom in each pair has the most negative electron affinity.</a:t>
            </a:r>
          </a:p>
          <a:p>
            <a:endParaRPr lang="en-US" sz="2400">
              <a:latin typeface="Candara"/>
              <a:cs typeface="Candara"/>
            </a:endParaRPr>
          </a:p>
          <a:p>
            <a:r>
              <a:rPr lang="en-US" sz="2400">
                <a:latin typeface="Candara"/>
                <a:cs typeface="Candara"/>
              </a:rPr>
              <a:t>(a) C or F</a:t>
            </a:r>
          </a:p>
          <a:p>
            <a:endParaRPr lang="en-US" sz="2400">
              <a:latin typeface="Candara"/>
              <a:cs typeface="Candara"/>
            </a:endParaRPr>
          </a:p>
          <a:p>
            <a:endParaRPr lang="en-US" sz="2400">
              <a:latin typeface="Candara"/>
              <a:cs typeface="Candara"/>
            </a:endParaRPr>
          </a:p>
          <a:p>
            <a:endParaRPr lang="en-US" sz="2400">
              <a:latin typeface="Candara"/>
              <a:cs typeface="Candara"/>
            </a:endParaRPr>
          </a:p>
          <a:p>
            <a:r>
              <a:rPr lang="en-US" sz="2400">
                <a:latin typeface="Candara"/>
                <a:cs typeface="Candara"/>
              </a:rPr>
              <a:t>(b) Na or S</a:t>
            </a:r>
            <a:endParaRPr lang="en-US" sz="2400" baseline="30000">
              <a:latin typeface="Candara"/>
              <a:cs typeface="Candara"/>
            </a:endParaRPr>
          </a:p>
        </p:txBody>
      </p:sp>
      <p:sp>
        <p:nvSpPr>
          <p:cNvPr id="16" name="TextBox 15">
            <a:extLst>
              <a:ext uri="{FF2B5EF4-FFF2-40B4-BE49-F238E27FC236}">
                <a16:creationId xmlns:a16="http://schemas.microsoft.com/office/drawing/2014/main" id="{CCE4A25E-EA2E-B04E-8E0C-968659269000}"/>
              </a:ext>
            </a:extLst>
          </p:cNvPr>
          <p:cNvSpPr txBox="1"/>
          <p:nvPr/>
        </p:nvSpPr>
        <p:spPr>
          <a:xfrm>
            <a:off x="74343" y="6497378"/>
            <a:ext cx="3828141" cy="307777"/>
          </a:xfrm>
          <a:prstGeom prst="rect">
            <a:avLst/>
          </a:prstGeom>
          <a:noFill/>
        </p:spPr>
        <p:txBody>
          <a:bodyPr wrap="square" rtlCol="0">
            <a:spAutoFit/>
          </a:bodyPr>
          <a:lstStyle/>
          <a:p>
            <a:r>
              <a:rPr lang="en-US" sz="1400">
                <a:latin typeface="Avenir Medium"/>
                <a:cs typeface="Avenir Medium"/>
              </a:rPr>
              <a:t>Chemistry OpenStax; </a:t>
            </a:r>
            <a:r>
              <a:rPr lang="en-US" sz="1400" err="1">
                <a:latin typeface="Avenir Medium"/>
                <a:cs typeface="Avenir Medium"/>
              </a:rPr>
              <a:t>LibreText</a:t>
            </a:r>
            <a:r>
              <a:rPr lang="en-US" sz="1400">
                <a:latin typeface="Avenir Medium"/>
                <a:cs typeface="Avenir Medium"/>
              </a:rPr>
              <a:t> Chemistry</a:t>
            </a:r>
          </a:p>
        </p:txBody>
      </p:sp>
      <p:sp>
        <p:nvSpPr>
          <p:cNvPr id="18" name="TextBox 17">
            <a:extLst>
              <a:ext uri="{FF2B5EF4-FFF2-40B4-BE49-F238E27FC236}">
                <a16:creationId xmlns:a16="http://schemas.microsoft.com/office/drawing/2014/main" id="{BCE47BF4-A3E9-004F-9E8C-942C7D5B81F2}"/>
              </a:ext>
            </a:extLst>
          </p:cNvPr>
          <p:cNvSpPr txBox="1"/>
          <p:nvPr/>
        </p:nvSpPr>
        <p:spPr>
          <a:xfrm rot="5400000">
            <a:off x="11321901" y="5987098"/>
            <a:ext cx="1075936" cy="400110"/>
          </a:xfrm>
          <a:prstGeom prst="rect">
            <a:avLst/>
          </a:prstGeom>
          <a:solidFill>
            <a:schemeClr val="bg1"/>
          </a:solidFill>
        </p:spPr>
        <p:txBody>
          <a:bodyPr wrap="none" rtlCol="0">
            <a:spAutoFit/>
          </a:bodyPr>
          <a:lstStyle/>
          <a:p>
            <a:r>
              <a:rPr lang="en-US" sz="2000">
                <a:latin typeface="Candara" panose="020E0502030303020204" pitchFamily="34" charset="0"/>
              </a:rPr>
              <a:t>(kJ/mol)</a:t>
            </a:r>
          </a:p>
        </p:txBody>
      </p:sp>
    </p:spTree>
    <p:extLst>
      <p:ext uri="{BB962C8B-B14F-4D97-AF65-F5344CB8AC3E}">
        <p14:creationId xmlns:p14="http://schemas.microsoft.com/office/powerpoint/2010/main" val="1435602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49523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3" y="-169"/>
            <a:ext cx="10977685" cy="646331"/>
          </a:xfrm>
          <a:prstGeom prst="rect">
            <a:avLst/>
          </a:prstGeom>
          <a:noFill/>
        </p:spPr>
        <p:txBody>
          <a:bodyPr wrap="none" rtlCol="0">
            <a:spAutoFit/>
          </a:bodyPr>
          <a:lstStyle/>
          <a:p>
            <a:pPr defTabSz="914400"/>
            <a:r>
              <a:rPr lang="en-US" sz="3600" b="1" dirty="0">
                <a:solidFill>
                  <a:schemeClr val="bg1"/>
                </a:solidFill>
                <a:latin typeface="Candara"/>
                <a:cs typeface="Candara"/>
              </a:rPr>
              <a:t>Atomic structure: what we know and when we knew it</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5241" y="-2506"/>
            <a:ext cx="697500" cy="697500"/>
          </a:xfrm>
          <a:prstGeom prst="rect">
            <a:avLst/>
          </a:prstGeom>
        </p:spPr>
      </p:pic>
      <p:pic>
        <p:nvPicPr>
          <p:cNvPr id="3" name="Picture 2">
            <a:extLst>
              <a:ext uri="{FF2B5EF4-FFF2-40B4-BE49-F238E27FC236}">
                <a16:creationId xmlns:a16="http://schemas.microsoft.com/office/drawing/2014/main" id="{1BCD0CB7-26C6-C643-A5A5-F3D7DD4A5DAB}"/>
              </a:ext>
            </a:extLst>
          </p:cNvPr>
          <p:cNvPicPr>
            <a:picLocks noChangeAspect="1"/>
          </p:cNvPicPr>
          <p:nvPr/>
        </p:nvPicPr>
        <p:blipFill>
          <a:blip r:embed="rId3"/>
          <a:stretch>
            <a:fillRect/>
          </a:stretch>
        </p:blipFill>
        <p:spPr>
          <a:xfrm>
            <a:off x="1395305" y="2376183"/>
            <a:ext cx="7663890" cy="3650069"/>
          </a:xfrm>
          <a:prstGeom prst="rect">
            <a:avLst/>
          </a:prstGeom>
        </p:spPr>
      </p:pic>
      <p:sp>
        <p:nvSpPr>
          <p:cNvPr id="6" name="TextBox 5">
            <a:extLst>
              <a:ext uri="{FF2B5EF4-FFF2-40B4-BE49-F238E27FC236}">
                <a16:creationId xmlns:a16="http://schemas.microsoft.com/office/drawing/2014/main" id="{B4C42ED2-A5DE-FE4F-AE26-B68F2C7505EA}"/>
              </a:ext>
            </a:extLst>
          </p:cNvPr>
          <p:cNvSpPr txBox="1"/>
          <p:nvPr/>
        </p:nvSpPr>
        <p:spPr>
          <a:xfrm>
            <a:off x="1733363" y="6026252"/>
            <a:ext cx="806631" cy="461665"/>
          </a:xfrm>
          <a:prstGeom prst="rect">
            <a:avLst/>
          </a:prstGeom>
          <a:noFill/>
        </p:spPr>
        <p:txBody>
          <a:bodyPr wrap="none" rtlCol="0">
            <a:spAutoFit/>
          </a:bodyPr>
          <a:lstStyle/>
          <a:p>
            <a:r>
              <a:rPr lang="en-US" sz="2400" b="1" dirty="0"/>
              <a:t>1808</a:t>
            </a:r>
          </a:p>
        </p:txBody>
      </p:sp>
      <p:sp>
        <p:nvSpPr>
          <p:cNvPr id="8" name="TextBox 7">
            <a:extLst>
              <a:ext uri="{FF2B5EF4-FFF2-40B4-BE49-F238E27FC236}">
                <a16:creationId xmlns:a16="http://schemas.microsoft.com/office/drawing/2014/main" id="{B6CFC0E6-FF41-544F-906A-24E51F53CD01}"/>
              </a:ext>
            </a:extLst>
          </p:cNvPr>
          <p:cNvSpPr txBox="1"/>
          <p:nvPr/>
        </p:nvSpPr>
        <p:spPr>
          <a:xfrm>
            <a:off x="3002181" y="6026251"/>
            <a:ext cx="806631" cy="461665"/>
          </a:xfrm>
          <a:prstGeom prst="rect">
            <a:avLst/>
          </a:prstGeom>
          <a:noFill/>
        </p:spPr>
        <p:txBody>
          <a:bodyPr wrap="none" rtlCol="0">
            <a:spAutoFit/>
          </a:bodyPr>
          <a:lstStyle/>
          <a:p>
            <a:r>
              <a:rPr lang="en-US" sz="2400" b="1" dirty="0"/>
              <a:t>1897</a:t>
            </a:r>
          </a:p>
        </p:txBody>
      </p:sp>
      <p:sp>
        <p:nvSpPr>
          <p:cNvPr id="10" name="TextBox 9">
            <a:extLst>
              <a:ext uri="{FF2B5EF4-FFF2-40B4-BE49-F238E27FC236}">
                <a16:creationId xmlns:a16="http://schemas.microsoft.com/office/drawing/2014/main" id="{33D4D585-D777-4842-AD91-4AF27E1B3076}"/>
              </a:ext>
            </a:extLst>
          </p:cNvPr>
          <p:cNvSpPr txBox="1"/>
          <p:nvPr/>
        </p:nvSpPr>
        <p:spPr>
          <a:xfrm>
            <a:off x="4270999" y="6026250"/>
            <a:ext cx="806631" cy="461665"/>
          </a:xfrm>
          <a:prstGeom prst="rect">
            <a:avLst/>
          </a:prstGeom>
          <a:noFill/>
        </p:spPr>
        <p:txBody>
          <a:bodyPr wrap="none" rtlCol="0">
            <a:spAutoFit/>
          </a:bodyPr>
          <a:lstStyle/>
          <a:p>
            <a:r>
              <a:rPr lang="en-US" sz="2400" b="1" dirty="0"/>
              <a:t>1911</a:t>
            </a:r>
          </a:p>
        </p:txBody>
      </p:sp>
      <p:sp>
        <p:nvSpPr>
          <p:cNvPr id="11" name="TextBox 10">
            <a:extLst>
              <a:ext uri="{FF2B5EF4-FFF2-40B4-BE49-F238E27FC236}">
                <a16:creationId xmlns:a16="http://schemas.microsoft.com/office/drawing/2014/main" id="{14EB5491-28AC-4D44-8AB6-857199336A13}"/>
              </a:ext>
            </a:extLst>
          </p:cNvPr>
          <p:cNvSpPr txBox="1"/>
          <p:nvPr/>
        </p:nvSpPr>
        <p:spPr>
          <a:xfrm>
            <a:off x="5539817" y="6026249"/>
            <a:ext cx="806631" cy="461665"/>
          </a:xfrm>
          <a:prstGeom prst="rect">
            <a:avLst/>
          </a:prstGeom>
          <a:noFill/>
        </p:spPr>
        <p:txBody>
          <a:bodyPr wrap="none" rtlCol="0">
            <a:spAutoFit/>
          </a:bodyPr>
          <a:lstStyle/>
          <a:p>
            <a:r>
              <a:rPr lang="en-US" sz="2400" b="1" dirty="0"/>
              <a:t>1913</a:t>
            </a:r>
          </a:p>
        </p:txBody>
      </p:sp>
      <p:sp>
        <p:nvSpPr>
          <p:cNvPr id="12" name="TextBox 11">
            <a:extLst>
              <a:ext uri="{FF2B5EF4-FFF2-40B4-BE49-F238E27FC236}">
                <a16:creationId xmlns:a16="http://schemas.microsoft.com/office/drawing/2014/main" id="{035E9F7B-E43F-E04F-9F0B-B2080D707863}"/>
              </a:ext>
            </a:extLst>
          </p:cNvPr>
          <p:cNvSpPr txBox="1"/>
          <p:nvPr/>
        </p:nvSpPr>
        <p:spPr>
          <a:xfrm>
            <a:off x="6808635" y="6026248"/>
            <a:ext cx="806631" cy="461665"/>
          </a:xfrm>
          <a:prstGeom prst="rect">
            <a:avLst/>
          </a:prstGeom>
          <a:noFill/>
        </p:spPr>
        <p:txBody>
          <a:bodyPr wrap="none" rtlCol="0">
            <a:spAutoFit/>
          </a:bodyPr>
          <a:lstStyle/>
          <a:p>
            <a:r>
              <a:rPr lang="en-US" sz="2400" b="1" dirty="0"/>
              <a:t>1932</a:t>
            </a:r>
          </a:p>
        </p:txBody>
      </p:sp>
      <p:sp>
        <p:nvSpPr>
          <p:cNvPr id="13" name="TextBox 12">
            <a:extLst>
              <a:ext uri="{FF2B5EF4-FFF2-40B4-BE49-F238E27FC236}">
                <a16:creationId xmlns:a16="http://schemas.microsoft.com/office/drawing/2014/main" id="{29D7E398-DAF6-B94D-B804-B6FF20E4A1C8}"/>
              </a:ext>
            </a:extLst>
          </p:cNvPr>
          <p:cNvSpPr txBox="1"/>
          <p:nvPr/>
        </p:nvSpPr>
        <p:spPr>
          <a:xfrm>
            <a:off x="239488" y="6026247"/>
            <a:ext cx="1056700" cy="461665"/>
          </a:xfrm>
          <a:prstGeom prst="rect">
            <a:avLst/>
          </a:prstGeom>
          <a:noFill/>
        </p:spPr>
        <p:txBody>
          <a:bodyPr wrap="none" rtlCol="0">
            <a:spAutoFit/>
          </a:bodyPr>
          <a:lstStyle/>
          <a:p>
            <a:r>
              <a:rPr lang="en-US" sz="2400" b="1" dirty="0"/>
              <a:t>400 BC</a:t>
            </a:r>
          </a:p>
        </p:txBody>
      </p:sp>
      <p:pic>
        <p:nvPicPr>
          <p:cNvPr id="14" name="Picture 13">
            <a:extLst>
              <a:ext uri="{FF2B5EF4-FFF2-40B4-BE49-F238E27FC236}">
                <a16:creationId xmlns:a16="http://schemas.microsoft.com/office/drawing/2014/main" id="{7CC9930C-D34B-5E41-B8F2-961743A89850}"/>
              </a:ext>
            </a:extLst>
          </p:cNvPr>
          <p:cNvPicPr>
            <a:picLocks noChangeAspect="1"/>
          </p:cNvPicPr>
          <p:nvPr/>
        </p:nvPicPr>
        <p:blipFill>
          <a:blip r:embed="rId4"/>
          <a:stretch>
            <a:fillRect/>
          </a:stretch>
        </p:blipFill>
        <p:spPr>
          <a:xfrm>
            <a:off x="106582" y="4206141"/>
            <a:ext cx="1189607" cy="1445571"/>
          </a:xfrm>
          <a:prstGeom prst="rect">
            <a:avLst/>
          </a:prstGeom>
        </p:spPr>
      </p:pic>
      <p:pic>
        <p:nvPicPr>
          <p:cNvPr id="2" name="Picture 1">
            <a:extLst>
              <a:ext uri="{FF2B5EF4-FFF2-40B4-BE49-F238E27FC236}">
                <a16:creationId xmlns:a16="http://schemas.microsoft.com/office/drawing/2014/main" id="{FB467FBC-9755-0F41-9AF1-F5E881000C6E}"/>
              </a:ext>
            </a:extLst>
          </p:cNvPr>
          <p:cNvPicPr>
            <a:picLocks noChangeAspect="1"/>
          </p:cNvPicPr>
          <p:nvPr/>
        </p:nvPicPr>
        <p:blipFill rotWithShape="1">
          <a:blip r:embed="rId5"/>
          <a:srcRect l="16958" t="27781" r="16103" b="30853"/>
          <a:stretch/>
        </p:blipFill>
        <p:spPr>
          <a:xfrm>
            <a:off x="9169197" y="2572719"/>
            <a:ext cx="2819816" cy="983697"/>
          </a:xfrm>
          <a:prstGeom prst="rect">
            <a:avLst/>
          </a:prstGeom>
        </p:spPr>
      </p:pic>
      <p:sp>
        <p:nvSpPr>
          <p:cNvPr id="16" name="TextBox 15">
            <a:extLst>
              <a:ext uri="{FF2B5EF4-FFF2-40B4-BE49-F238E27FC236}">
                <a16:creationId xmlns:a16="http://schemas.microsoft.com/office/drawing/2014/main" id="{68A9B660-ABE9-5641-B550-4FAC237E6EA9}"/>
              </a:ext>
            </a:extLst>
          </p:cNvPr>
          <p:cNvSpPr txBox="1"/>
          <p:nvPr/>
        </p:nvSpPr>
        <p:spPr>
          <a:xfrm>
            <a:off x="9966179" y="3526905"/>
            <a:ext cx="1661032" cy="461665"/>
          </a:xfrm>
          <a:prstGeom prst="rect">
            <a:avLst/>
          </a:prstGeom>
          <a:noFill/>
        </p:spPr>
        <p:txBody>
          <a:bodyPr wrap="none" rtlCol="0">
            <a:spAutoFit/>
          </a:bodyPr>
          <a:lstStyle/>
          <a:p>
            <a:r>
              <a:rPr lang="en-US" sz="2400" b="1" dirty="0"/>
              <a:t>1999  </a:t>
            </a:r>
            <a:r>
              <a:rPr lang="en-US" sz="2400" i="1" dirty="0"/>
              <a:t>(IBM)</a:t>
            </a:r>
          </a:p>
        </p:txBody>
      </p:sp>
      <p:pic>
        <p:nvPicPr>
          <p:cNvPr id="7" name="Picture 6">
            <a:extLst>
              <a:ext uri="{FF2B5EF4-FFF2-40B4-BE49-F238E27FC236}">
                <a16:creationId xmlns:a16="http://schemas.microsoft.com/office/drawing/2014/main" id="{CF7CBD5F-ED50-FE4C-BE48-384F266C4582}"/>
              </a:ext>
            </a:extLst>
          </p:cNvPr>
          <p:cNvPicPr>
            <a:picLocks noChangeAspect="1"/>
          </p:cNvPicPr>
          <p:nvPr/>
        </p:nvPicPr>
        <p:blipFill>
          <a:blip r:embed="rId6"/>
          <a:stretch>
            <a:fillRect/>
          </a:stretch>
        </p:blipFill>
        <p:spPr>
          <a:xfrm>
            <a:off x="9736379" y="4197908"/>
            <a:ext cx="1973858" cy="1973858"/>
          </a:xfrm>
          <a:prstGeom prst="rect">
            <a:avLst/>
          </a:prstGeom>
        </p:spPr>
      </p:pic>
      <p:sp>
        <p:nvSpPr>
          <p:cNvPr id="17" name="TextBox 16">
            <a:extLst>
              <a:ext uri="{FF2B5EF4-FFF2-40B4-BE49-F238E27FC236}">
                <a16:creationId xmlns:a16="http://schemas.microsoft.com/office/drawing/2014/main" id="{5054E2D7-9B25-2E41-9FE3-1CBB6380B41D}"/>
              </a:ext>
            </a:extLst>
          </p:cNvPr>
          <p:cNvSpPr txBox="1"/>
          <p:nvPr/>
        </p:nvSpPr>
        <p:spPr>
          <a:xfrm>
            <a:off x="9966179" y="6106582"/>
            <a:ext cx="1579278" cy="461665"/>
          </a:xfrm>
          <a:prstGeom prst="rect">
            <a:avLst/>
          </a:prstGeom>
          <a:noFill/>
        </p:spPr>
        <p:txBody>
          <a:bodyPr wrap="none" rtlCol="0">
            <a:spAutoFit/>
          </a:bodyPr>
          <a:lstStyle/>
          <a:p>
            <a:r>
              <a:rPr lang="en-US" sz="2400" b="1" dirty="0"/>
              <a:t>2013  </a:t>
            </a:r>
            <a:r>
              <a:rPr lang="en-US" sz="2400" i="1" dirty="0"/>
              <a:t>(EPS)</a:t>
            </a:r>
          </a:p>
        </p:txBody>
      </p:sp>
      <p:sp>
        <p:nvSpPr>
          <p:cNvPr id="18" name="TextBox 17">
            <a:extLst>
              <a:ext uri="{FF2B5EF4-FFF2-40B4-BE49-F238E27FC236}">
                <a16:creationId xmlns:a16="http://schemas.microsoft.com/office/drawing/2014/main" id="{593F62A8-049C-EF45-B079-5FD2D666093D}"/>
              </a:ext>
            </a:extLst>
          </p:cNvPr>
          <p:cNvSpPr txBox="1"/>
          <p:nvPr/>
        </p:nvSpPr>
        <p:spPr>
          <a:xfrm>
            <a:off x="54428" y="6532081"/>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19" name="Rounded Rectangular Callout 18">
            <a:extLst>
              <a:ext uri="{FF2B5EF4-FFF2-40B4-BE49-F238E27FC236}">
                <a16:creationId xmlns:a16="http://schemas.microsoft.com/office/drawing/2014/main" id="{059DE3FC-74B6-6746-ADDC-890BDE311E49}"/>
              </a:ext>
            </a:extLst>
          </p:cNvPr>
          <p:cNvSpPr/>
          <p:nvPr/>
        </p:nvSpPr>
        <p:spPr>
          <a:xfrm>
            <a:off x="227075" y="733645"/>
            <a:ext cx="10657756" cy="1972901"/>
          </a:xfrm>
          <a:prstGeom prst="wedgeRoundRectCallout">
            <a:avLst>
              <a:gd name="adj1" fmla="val -30941"/>
              <a:gd name="adj2" fmla="val 131480"/>
              <a:gd name="adj3" fmla="val 16667"/>
            </a:avLst>
          </a:prstGeom>
          <a:solidFill>
            <a:schemeClr val="bg1"/>
          </a:solidFill>
          <a:ln w="28575">
            <a:solidFill>
              <a:srgbClr val="0432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0432FF"/>
                </a:solidFill>
                <a:latin typeface="Candara" panose="020E0502030303020204" pitchFamily="34" charset="0"/>
              </a:rPr>
              <a:t>John Dalton:</a:t>
            </a:r>
          </a:p>
          <a:p>
            <a:r>
              <a:rPr lang="en-US" sz="2000" b="1" dirty="0">
                <a:solidFill>
                  <a:srgbClr val="0432FF"/>
                </a:solidFill>
                <a:latin typeface="Candara" panose="020E0502030303020204" pitchFamily="34" charset="0"/>
              </a:rPr>
              <a:t>Access to very accurate scales allowed him to collect data supporting Democritus’ hypothesis.</a:t>
            </a:r>
            <a:endParaRPr lang="en-US" sz="2000" dirty="0">
              <a:solidFill>
                <a:srgbClr val="0432FF"/>
              </a:solidFill>
              <a:latin typeface="Candara" panose="020E0502030303020204" pitchFamily="34" charset="0"/>
            </a:endParaRPr>
          </a:p>
          <a:p>
            <a:pPr marL="342900" indent="-342900">
              <a:buFont typeface="Arial" panose="020B0604020202020204" pitchFamily="34" charset="0"/>
              <a:buChar char="•"/>
            </a:pPr>
            <a:r>
              <a:rPr lang="en-US" sz="2000" dirty="0">
                <a:solidFill>
                  <a:srgbClr val="0432FF"/>
                </a:solidFill>
                <a:latin typeface="Candara" panose="020E0502030303020204" pitchFamily="34" charset="0"/>
              </a:rPr>
              <a:t>Weighed pieces of pure metals.</a:t>
            </a:r>
          </a:p>
          <a:p>
            <a:pPr marL="342900" indent="-342900">
              <a:buFont typeface="Arial" panose="020B0604020202020204" pitchFamily="34" charset="0"/>
              <a:buChar char="•"/>
            </a:pPr>
            <a:r>
              <a:rPr lang="en-US" sz="2000" dirty="0">
                <a:solidFill>
                  <a:srgbClr val="0432FF"/>
                </a:solidFill>
                <a:latin typeface="Candara" panose="020E0502030303020204" pitchFamily="34" charset="0"/>
              </a:rPr>
              <a:t>Placed them under glass and ‘burned’ them.</a:t>
            </a:r>
          </a:p>
          <a:p>
            <a:pPr marL="342900" indent="-342900">
              <a:buFont typeface="Arial" panose="020B0604020202020204" pitchFamily="34" charset="0"/>
              <a:buChar char="•"/>
            </a:pPr>
            <a:r>
              <a:rPr lang="en-US" sz="2000" dirty="0">
                <a:solidFill>
                  <a:srgbClr val="0432FF"/>
                </a:solidFill>
                <a:latin typeface="Candara" panose="020E0502030303020204" pitchFamily="34" charset="0"/>
              </a:rPr>
              <a:t>Weighed again and found that mass increased! Oxygen atoms added to form metal oxides.</a:t>
            </a:r>
          </a:p>
          <a:p>
            <a:pPr marL="342900" indent="-342900">
              <a:buFont typeface="Arial" panose="020B0604020202020204" pitchFamily="34" charset="0"/>
              <a:buChar char="•"/>
            </a:pPr>
            <a:r>
              <a:rPr lang="en-US" sz="2000" dirty="0">
                <a:solidFill>
                  <a:srgbClr val="0432FF"/>
                </a:solidFill>
                <a:latin typeface="Candara" panose="020E0502030303020204" pitchFamily="34" charset="0"/>
              </a:rPr>
              <a:t>Ratios of oxygen to metal allowed him to confirm the existence of atoms.</a:t>
            </a:r>
          </a:p>
        </p:txBody>
      </p:sp>
    </p:spTree>
    <p:extLst>
      <p:ext uri="{BB962C8B-B14F-4D97-AF65-F5344CB8AC3E}">
        <p14:creationId xmlns:p14="http://schemas.microsoft.com/office/powerpoint/2010/main" val="18214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5" y="0"/>
            <a:ext cx="11491248"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6" y="-169"/>
            <a:ext cx="2715808" cy="646331"/>
          </a:xfrm>
          <a:prstGeom prst="rect">
            <a:avLst/>
          </a:prstGeom>
          <a:noFill/>
        </p:spPr>
        <p:txBody>
          <a:bodyPr wrap="none" rtlCol="0">
            <a:spAutoFit/>
          </a:bodyPr>
          <a:lstStyle/>
          <a:p>
            <a:pPr defTabSz="914400"/>
            <a:r>
              <a:rPr lang="en-US" sz="3600" b="1">
                <a:solidFill>
                  <a:prstClr val="white"/>
                </a:solidFill>
                <a:latin typeface="Candara"/>
                <a:cs typeface="Candara"/>
              </a:rPr>
              <a:t>3.4: Can you?</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4" y="-2506"/>
            <a:ext cx="697500" cy="697500"/>
          </a:xfrm>
          <a:prstGeom prst="rect">
            <a:avLst/>
          </a:prstGeom>
        </p:spPr>
      </p:pic>
      <p:sp>
        <p:nvSpPr>
          <p:cNvPr id="10" name="TextBox 9"/>
          <p:cNvSpPr txBox="1"/>
          <p:nvPr/>
        </p:nvSpPr>
        <p:spPr>
          <a:xfrm>
            <a:off x="224884" y="2412584"/>
            <a:ext cx="11262649" cy="461665"/>
          </a:xfrm>
          <a:prstGeom prst="rect">
            <a:avLst/>
          </a:prstGeom>
          <a:noFill/>
        </p:spPr>
        <p:txBody>
          <a:bodyPr wrap="square" rtlCol="0">
            <a:spAutoFit/>
          </a:bodyPr>
          <a:lstStyle/>
          <a:p>
            <a:pPr marL="466725" indent="-455613"/>
            <a:r>
              <a:rPr lang="en-US" sz="2400">
                <a:latin typeface="Candara"/>
                <a:cs typeface="Candara"/>
              </a:rPr>
              <a:t>(3) Calculate numbers of protons, neutrons and electrons in ions?</a:t>
            </a:r>
            <a:endParaRPr lang="en-US" sz="2400" i="1">
              <a:latin typeface="Candara"/>
              <a:cs typeface="Candara"/>
            </a:endParaRPr>
          </a:p>
        </p:txBody>
      </p:sp>
      <p:sp>
        <p:nvSpPr>
          <p:cNvPr id="14" name="TextBox 13">
            <a:extLst>
              <a:ext uri="{FF2B5EF4-FFF2-40B4-BE49-F238E27FC236}">
                <a16:creationId xmlns:a16="http://schemas.microsoft.com/office/drawing/2014/main" id="{83D002B3-55CE-2343-81BA-1E7FDE46B75B}"/>
              </a:ext>
            </a:extLst>
          </p:cNvPr>
          <p:cNvSpPr txBox="1"/>
          <p:nvPr/>
        </p:nvSpPr>
        <p:spPr>
          <a:xfrm>
            <a:off x="224883" y="945425"/>
            <a:ext cx="11262649" cy="461665"/>
          </a:xfrm>
          <a:prstGeom prst="rect">
            <a:avLst/>
          </a:prstGeom>
          <a:noFill/>
        </p:spPr>
        <p:txBody>
          <a:bodyPr wrap="square" rtlCol="0">
            <a:spAutoFit/>
          </a:bodyPr>
          <a:lstStyle/>
          <a:p>
            <a:pPr marL="466725" indent="-455613"/>
            <a:r>
              <a:rPr lang="en-US" sz="2400">
                <a:latin typeface="Candara"/>
                <a:cs typeface="Candara"/>
              </a:rPr>
              <a:t>(1) Define the terms ions, cations and anions?</a:t>
            </a:r>
            <a:endParaRPr lang="en-US" sz="2400" i="1">
              <a:latin typeface="Candara"/>
              <a:cs typeface="Candara"/>
            </a:endParaRPr>
          </a:p>
        </p:txBody>
      </p:sp>
      <p:sp>
        <p:nvSpPr>
          <p:cNvPr id="12" name="TextBox 11">
            <a:extLst>
              <a:ext uri="{FF2B5EF4-FFF2-40B4-BE49-F238E27FC236}">
                <a16:creationId xmlns:a16="http://schemas.microsoft.com/office/drawing/2014/main" id="{0A94C6E6-9620-564F-B49D-28175591DACA}"/>
              </a:ext>
            </a:extLst>
          </p:cNvPr>
          <p:cNvSpPr txBox="1"/>
          <p:nvPr/>
        </p:nvSpPr>
        <p:spPr>
          <a:xfrm>
            <a:off x="224883" y="1628478"/>
            <a:ext cx="11262649" cy="461665"/>
          </a:xfrm>
          <a:prstGeom prst="rect">
            <a:avLst/>
          </a:prstGeom>
          <a:noFill/>
        </p:spPr>
        <p:txBody>
          <a:bodyPr wrap="square" rtlCol="0">
            <a:spAutoFit/>
          </a:bodyPr>
          <a:lstStyle/>
          <a:p>
            <a:pPr marL="466725" indent="-455613"/>
            <a:r>
              <a:rPr lang="en-US" sz="2400">
                <a:latin typeface="Candara"/>
                <a:cs typeface="Candara"/>
              </a:rPr>
              <a:t>(2) Describe how and why ions form?</a:t>
            </a:r>
            <a:endParaRPr lang="en-US" sz="2400" i="1">
              <a:latin typeface="Candara"/>
              <a:cs typeface="Candara"/>
            </a:endParaRPr>
          </a:p>
        </p:txBody>
      </p:sp>
      <p:sp>
        <p:nvSpPr>
          <p:cNvPr id="15" name="TextBox 14">
            <a:extLst>
              <a:ext uri="{FF2B5EF4-FFF2-40B4-BE49-F238E27FC236}">
                <a16:creationId xmlns:a16="http://schemas.microsoft.com/office/drawing/2014/main" id="{0A63430C-0EAF-5B4B-ABA8-005D363D8D07}"/>
              </a:ext>
            </a:extLst>
          </p:cNvPr>
          <p:cNvSpPr txBox="1"/>
          <p:nvPr/>
        </p:nvSpPr>
        <p:spPr>
          <a:xfrm>
            <a:off x="240124" y="3250784"/>
            <a:ext cx="11262649" cy="461665"/>
          </a:xfrm>
          <a:prstGeom prst="rect">
            <a:avLst/>
          </a:prstGeom>
          <a:noFill/>
        </p:spPr>
        <p:txBody>
          <a:bodyPr wrap="square" rtlCol="0">
            <a:spAutoFit/>
          </a:bodyPr>
          <a:lstStyle/>
          <a:p>
            <a:pPr marL="466725" indent="-455613"/>
            <a:r>
              <a:rPr lang="en-US" sz="2400">
                <a:latin typeface="Candara"/>
                <a:cs typeface="Candara"/>
              </a:rPr>
              <a:t>(4) Describe how and why atomic radii vary down and across the periodic table?</a:t>
            </a:r>
            <a:endParaRPr lang="en-US" sz="2400" i="1">
              <a:latin typeface="Candara"/>
              <a:cs typeface="Candara"/>
            </a:endParaRPr>
          </a:p>
        </p:txBody>
      </p:sp>
      <p:sp>
        <p:nvSpPr>
          <p:cNvPr id="16" name="TextBox 15">
            <a:extLst>
              <a:ext uri="{FF2B5EF4-FFF2-40B4-BE49-F238E27FC236}">
                <a16:creationId xmlns:a16="http://schemas.microsoft.com/office/drawing/2014/main" id="{44F0C3B2-B305-5741-8925-CCD576CE4C38}"/>
              </a:ext>
            </a:extLst>
          </p:cNvPr>
          <p:cNvSpPr txBox="1"/>
          <p:nvPr/>
        </p:nvSpPr>
        <p:spPr>
          <a:xfrm>
            <a:off x="255364" y="4088984"/>
            <a:ext cx="11262649" cy="461665"/>
          </a:xfrm>
          <a:prstGeom prst="rect">
            <a:avLst/>
          </a:prstGeom>
          <a:noFill/>
        </p:spPr>
        <p:txBody>
          <a:bodyPr wrap="square" rtlCol="0">
            <a:spAutoFit/>
          </a:bodyPr>
          <a:lstStyle/>
          <a:p>
            <a:pPr marL="466725" indent="-455613"/>
            <a:r>
              <a:rPr lang="en-US" sz="2400">
                <a:latin typeface="Candara"/>
                <a:cs typeface="Candara"/>
              </a:rPr>
              <a:t>(5) Define the term ionization energy and its periodic trends?</a:t>
            </a:r>
            <a:endParaRPr lang="en-US" sz="2400" i="1">
              <a:latin typeface="Candara"/>
              <a:cs typeface="Candara"/>
            </a:endParaRPr>
          </a:p>
        </p:txBody>
      </p:sp>
      <p:sp>
        <p:nvSpPr>
          <p:cNvPr id="17" name="TextBox 16">
            <a:extLst>
              <a:ext uri="{FF2B5EF4-FFF2-40B4-BE49-F238E27FC236}">
                <a16:creationId xmlns:a16="http://schemas.microsoft.com/office/drawing/2014/main" id="{3AF07C02-098C-9145-BB61-23BE576C409E}"/>
              </a:ext>
            </a:extLst>
          </p:cNvPr>
          <p:cNvSpPr txBox="1"/>
          <p:nvPr/>
        </p:nvSpPr>
        <p:spPr>
          <a:xfrm>
            <a:off x="255364" y="4968374"/>
            <a:ext cx="11262649" cy="461665"/>
          </a:xfrm>
          <a:prstGeom prst="rect">
            <a:avLst/>
          </a:prstGeom>
          <a:noFill/>
        </p:spPr>
        <p:txBody>
          <a:bodyPr wrap="square" rtlCol="0">
            <a:spAutoFit/>
          </a:bodyPr>
          <a:lstStyle/>
          <a:p>
            <a:pPr marL="466725" indent="-455613"/>
            <a:r>
              <a:rPr lang="en-US" sz="2400">
                <a:latin typeface="Candara"/>
                <a:cs typeface="Candara"/>
              </a:rPr>
              <a:t>(6) Define the term electron affinity and its periodic trends?</a:t>
            </a:r>
            <a:endParaRPr lang="en-US" sz="2400" i="1">
              <a:latin typeface="Candara"/>
              <a:cs typeface="Candara"/>
            </a:endParaRPr>
          </a:p>
        </p:txBody>
      </p:sp>
    </p:spTree>
    <p:extLst>
      <p:ext uri="{BB962C8B-B14F-4D97-AF65-F5344CB8AC3E}">
        <p14:creationId xmlns:p14="http://schemas.microsoft.com/office/powerpoint/2010/main" val="10957759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0" y="0"/>
            <a:ext cx="11485538"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245074" y="16329"/>
            <a:ext cx="3522118" cy="646331"/>
          </a:xfrm>
          <a:prstGeom prst="rect">
            <a:avLst/>
          </a:prstGeom>
          <a:noFill/>
        </p:spPr>
        <p:txBody>
          <a:bodyPr wrap="none" rtlCol="0">
            <a:spAutoFit/>
          </a:bodyPr>
          <a:lstStyle/>
          <a:p>
            <a:r>
              <a:rPr lang="en-US" sz="3600" b="1">
                <a:solidFill>
                  <a:prstClr val="white"/>
                </a:solidFill>
                <a:latin typeface="Candara" panose="020E0502030303020204" pitchFamily="34" charset="0"/>
                <a:cs typeface="Avenir Heavy"/>
              </a:rPr>
              <a:t>3.4: Assignments</a:t>
            </a:r>
          </a:p>
        </p:txBody>
      </p:sp>
      <p:sp>
        <p:nvSpPr>
          <p:cNvPr id="8" name="TextBox 7"/>
          <p:cNvSpPr txBox="1"/>
          <p:nvPr/>
        </p:nvSpPr>
        <p:spPr>
          <a:xfrm>
            <a:off x="292918" y="980515"/>
            <a:ext cx="11209092" cy="461665"/>
          </a:xfrm>
          <a:prstGeom prst="rect">
            <a:avLst/>
          </a:prstGeom>
          <a:noFill/>
        </p:spPr>
        <p:txBody>
          <a:bodyPr wrap="square" rtlCol="0">
            <a:spAutoFit/>
          </a:bodyPr>
          <a:lstStyle/>
          <a:p>
            <a:pPr marL="52388" lvl="1"/>
            <a:r>
              <a:rPr lang="en-US" sz="2400" b="1">
                <a:latin typeface="Candara"/>
                <a:cs typeface="Candara"/>
              </a:rPr>
              <a:t>Canvas: Quick review questions quiz 3.4</a:t>
            </a:r>
            <a:endParaRPr lang="en-US" sz="6600" b="1">
              <a:latin typeface="Candara"/>
              <a:cs typeface="Candara"/>
            </a:endParaRPr>
          </a:p>
        </p:txBody>
      </p:sp>
      <p:pic>
        <p:nvPicPr>
          <p:cNvPr id="7" name="Picture 6"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010" y="-2506"/>
            <a:ext cx="697500" cy="697500"/>
          </a:xfrm>
          <a:prstGeom prst="rect">
            <a:avLst/>
          </a:prstGeom>
        </p:spPr>
      </p:pic>
      <p:sp>
        <p:nvSpPr>
          <p:cNvPr id="10" name="TextBox 9">
            <a:extLst>
              <a:ext uri="{FF2B5EF4-FFF2-40B4-BE49-F238E27FC236}">
                <a16:creationId xmlns:a16="http://schemas.microsoft.com/office/drawing/2014/main" id="{D09987E2-A99B-FD4E-A26F-6531285DBEE1}"/>
              </a:ext>
            </a:extLst>
          </p:cNvPr>
          <p:cNvSpPr txBox="1"/>
          <p:nvPr/>
        </p:nvSpPr>
        <p:spPr>
          <a:xfrm>
            <a:off x="292918" y="2095004"/>
            <a:ext cx="11209092" cy="461665"/>
          </a:xfrm>
          <a:prstGeom prst="rect">
            <a:avLst/>
          </a:prstGeom>
          <a:noFill/>
        </p:spPr>
        <p:txBody>
          <a:bodyPr wrap="square" rtlCol="0">
            <a:spAutoFit/>
          </a:bodyPr>
          <a:lstStyle/>
          <a:p>
            <a:pPr marL="52388" lvl="1"/>
            <a:r>
              <a:rPr lang="en-US" sz="2400" b="1" dirty="0">
                <a:latin typeface="Candara"/>
                <a:cs typeface="Candara"/>
              </a:rPr>
              <a:t>Canvas: HW set 3, problem 8</a:t>
            </a:r>
            <a:endParaRPr lang="en-US" sz="6600" b="1" dirty="0">
              <a:latin typeface="Candara"/>
              <a:cs typeface="Candara"/>
            </a:endParaRPr>
          </a:p>
        </p:txBody>
      </p:sp>
      <p:sp>
        <p:nvSpPr>
          <p:cNvPr id="11" name="TextBox 10">
            <a:extLst>
              <a:ext uri="{FF2B5EF4-FFF2-40B4-BE49-F238E27FC236}">
                <a16:creationId xmlns:a16="http://schemas.microsoft.com/office/drawing/2014/main" id="{113C38CE-2269-514C-A015-DCD9627F69A6}"/>
              </a:ext>
            </a:extLst>
          </p:cNvPr>
          <p:cNvSpPr txBox="1"/>
          <p:nvPr/>
        </p:nvSpPr>
        <p:spPr>
          <a:xfrm>
            <a:off x="292918" y="3351510"/>
            <a:ext cx="11209092" cy="3170099"/>
          </a:xfrm>
          <a:prstGeom prst="rect">
            <a:avLst/>
          </a:prstGeom>
          <a:noFill/>
        </p:spPr>
        <p:txBody>
          <a:bodyPr wrap="square" rtlCol="0">
            <a:spAutoFit/>
          </a:bodyPr>
          <a:lstStyle/>
          <a:p>
            <a:pPr marL="52388" lvl="1"/>
            <a:r>
              <a:rPr lang="en-US" sz="2400" b="1" dirty="0">
                <a:latin typeface="Candara"/>
                <a:cs typeface="Candara"/>
              </a:rPr>
              <a:t>Optional extras – great videos on this topic:</a:t>
            </a:r>
          </a:p>
          <a:p>
            <a:pPr marL="52388" lvl="1"/>
            <a:endParaRPr lang="en-US" sz="1200" b="1" dirty="0">
              <a:latin typeface="Candara"/>
              <a:cs typeface="Candara"/>
            </a:endParaRPr>
          </a:p>
          <a:p>
            <a:pPr marL="395288" lvl="1" indent="-342900">
              <a:buFont typeface="Arial" panose="020B0604020202020204" pitchFamily="34" charset="0"/>
              <a:buChar char="•"/>
            </a:pPr>
            <a:r>
              <a:rPr lang="en-US" sz="2400" dirty="0">
                <a:latin typeface="Candara"/>
                <a:cs typeface="Candara"/>
              </a:rPr>
              <a:t>‘What’s an ion?’  (Tyler DeWitt)</a:t>
            </a:r>
            <a:br>
              <a:rPr lang="en-US" sz="2400" dirty="0">
                <a:latin typeface="Candara"/>
                <a:cs typeface="Candara"/>
              </a:rPr>
            </a:br>
            <a:r>
              <a:rPr lang="en-US" sz="2400" dirty="0">
                <a:latin typeface="Candara"/>
                <a:cs typeface="Candara"/>
                <a:hlinkClick r:id="rId3"/>
              </a:rPr>
              <a:t>https://www.youtube.com/watch?v=WWc3k2723IM</a:t>
            </a:r>
            <a:r>
              <a:rPr lang="en-US" sz="2400" dirty="0">
                <a:latin typeface="Candara"/>
                <a:cs typeface="Candara"/>
              </a:rPr>
              <a:t> </a:t>
            </a:r>
          </a:p>
          <a:p>
            <a:pPr marL="52388" lvl="1"/>
            <a:endParaRPr lang="en-US" sz="1000" dirty="0">
              <a:latin typeface="Candara"/>
              <a:cs typeface="Candara"/>
            </a:endParaRPr>
          </a:p>
          <a:p>
            <a:pPr marL="395288" lvl="1" indent="-342900">
              <a:buFont typeface="Arial" panose="020B0604020202020204" pitchFamily="34" charset="0"/>
              <a:buChar char="•"/>
            </a:pPr>
            <a:r>
              <a:rPr lang="en-US" sz="2400" dirty="0">
                <a:latin typeface="Candara"/>
                <a:cs typeface="Candara"/>
              </a:rPr>
              <a:t>‘Introduction to ionization energy and atomic radius’ (Tyler DeWitt)</a:t>
            </a:r>
            <a:br>
              <a:rPr lang="en-US" sz="2400" dirty="0">
                <a:latin typeface="Candara"/>
                <a:cs typeface="Candara"/>
              </a:rPr>
            </a:br>
            <a:r>
              <a:rPr lang="en-US" sz="2400" dirty="0">
                <a:latin typeface="Candara"/>
                <a:cs typeface="Candara"/>
                <a:hlinkClick r:id="rId4"/>
              </a:rPr>
              <a:t>https://www.youtube.com/watch?v=ow3YUOYnqYU</a:t>
            </a:r>
            <a:r>
              <a:rPr lang="en-US" sz="2400" dirty="0">
                <a:latin typeface="Candara"/>
                <a:cs typeface="Candara"/>
              </a:rPr>
              <a:t> </a:t>
            </a:r>
          </a:p>
          <a:p>
            <a:pPr marL="52388" lvl="1"/>
            <a:endParaRPr lang="en-US" sz="1000" dirty="0">
              <a:latin typeface="Candara"/>
              <a:cs typeface="Candara"/>
            </a:endParaRPr>
          </a:p>
          <a:p>
            <a:pPr marL="395288" lvl="1" indent="-342900">
              <a:buFont typeface="Arial" panose="020B0604020202020204" pitchFamily="34" charset="0"/>
              <a:buChar char="•"/>
            </a:pPr>
            <a:r>
              <a:rPr lang="en-US" sz="2400" dirty="0">
                <a:latin typeface="Candara"/>
                <a:cs typeface="Candara"/>
              </a:rPr>
              <a:t>’Periodicity’  (Bozeman Science)</a:t>
            </a:r>
            <a:br>
              <a:rPr lang="en-US" sz="2400" dirty="0">
                <a:latin typeface="Candara"/>
                <a:cs typeface="Candara"/>
              </a:rPr>
            </a:br>
            <a:r>
              <a:rPr lang="en-US" sz="2400" dirty="0">
                <a:latin typeface="Candara"/>
                <a:cs typeface="Candara"/>
                <a:hlinkClick r:id="rId5"/>
              </a:rPr>
              <a:t>https://www.youtube.com/watch?v=0tP6bV89log</a:t>
            </a:r>
            <a:r>
              <a:rPr lang="en-US" sz="2400" dirty="0">
                <a:latin typeface="Candara"/>
                <a:cs typeface="Candara"/>
              </a:rPr>
              <a:t> </a:t>
            </a:r>
          </a:p>
        </p:txBody>
      </p:sp>
    </p:spTree>
    <p:extLst>
      <p:ext uri="{BB962C8B-B14F-4D97-AF65-F5344CB8AC3E}">
        <p14:creationId xmlns:p14="http://schemas.microsoft.com/office/powerpoint/2010/main" val="30960648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7" y="-12357"/>
            <a:ext cx="11473181"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245070" y="3972"/>
            <a:ext cx="10296408" cy="646331"/>
          </a:xfrm>
          <a:prstGeom prst="rect">
            <a:avLst/>
          </a:prstGeom>
          <a:noFill/>
        </p:spPr>
        <p:txBody>
          <a:bodyPr wrap="none" rtlCol="0">
            <a:spAutoFit/>
          </a:bodyPr>
          <a:lstStyle/>
          <a:p>
            <a:r>
              <a:rPr lang="en-US" sz="3600" b="1">
                <a:solidFill>
                  <a:prstClr val="white"/>
                </a:solidFill>
                <a:latin typeface="Candara"/>
                <a:cs typeface="Candara"/>
              </a:rPr>
              <a:t>Module 3: Atoms, ions, isotopes and atomic models</a:t>
            </a:r>
          </a:p>
        </p:txBody>
      </p:sp>
      <p:sp>
        <p:nvSpPr>
          <p:cNvPr id="8" name="TextBox 7"/>
          <p:cNvSpPr txBox="1"/>
          <p:nvPr/>
        </p:nvSpPr>
        <p:spPr>
          <a:xfrm>
            <a:off x="743524" y="873646"/>
            <a:ext cx="11343380" cy="3700693"/>
          </a:xfrm>
          <a:prstGeom prst="rect">
            <a:avLst/>
          </a:prstGeom>
          <a:noFill/>
        </p:spPr>
        <p:txBody>
          <a:bodyPr wrap="square" rtlCol="0">
            <a:spAutoFit/>
          </a:bodyPr>
          <a:lstStyle/>
          <a:p>
            <a:endParaRPr lang="en-US" sz="900" b="1" dirty="0">
              <a:latin typeface="Candara"/>
              <a:cs typeface="Candara"/>
            </a:endParaRPr>
          </a:p>
          <a:p>
            <a:pPr lvl="1"/>
            <a:r>
              <a:rPr lang="en-US" sz="3200" b="1" dirty="0">
                <a:latin typeface="Candara"/>
                <a:cs typeface="Candara"/>
              </a:rPr>
              <a:t>3.5: Isotopes determine average atomic mass</a:t>
            </a:r>
          </a:p>
          <a:p>
            <a:pPr lvl="1"/>
            <a:endParaRPr lang="en-US" sz="700" dirty="0">
              <a:latin typeface="Candara"/>
              <a:cs typeface="Candara"/>
            </a:endParaRPr>
          </a:p>
          <a:p>
            <a:pPr marL="1257300" lvl="3" indent="-342900">
              <a:lnSpc>
                <a:spcPct val="120000"/>
              </a:lnSpc>
              <a:buFont typeface="Arial" panose="020B0604020202020204" pitchFamily="34" charset="0"/>
              <a:buChar char="•"/>
            </a:pPr>
            <a:r>
              <a:rPr lang="en-US" sz="2400" dirty="0">
                <a:latin typeface="Candara"/>
                <a:cs typeface="Candara"/>
              </a:rPr>
              <a:t>Isotopes definition</a:t>
            </a:r>
          </a:p>
          <a:p>
            <a:pPr marL="914400" lvl="3">
              <a:lnSpc>
                <a:spcPct val="120000"/>
              </a:lnSpc>
            </a:pPr>
            <a:endParaRPr lang="en-US" sz="1000" dirty="0">
              <a:latin typeface="Candara"/>
              <a:cs typeface="Candara"/>
            </a:endParaRPr>
          </a:p>
          <a:p>
            <a:pPr marL="1257300" lvl="3" indent="-342900">
              <a:lnSpc>
                <a:spcPct val="120000"/>
              </a:lnSpc>
              <a:buFont typeface="Arial" panose="020B0604020202020204" pitchFamily="34" charset="0"/>
              <a:buChar char="•"/>
            </a:pPr>
            <a:r>
              <a:rPr lang="en-US" sz="2400" dirty="0">
                <a:latin typeface="Candara"/>
                <a:cs typeface="Candara"/>
              </a:rPr>
              <a:t>Nuclear symbol for isotopes</a:t>
            </a:r>
          </a:p>
          <a:p>
            <a:pPr marL="914400" lvl="3">
              <a:lnSpc>
                <a:spcPct val="120000"/>
              </a:lnSpc>
            </a:pPr>
            <a:endParaRPr lang="en-US" sz="1000" dirty="0">
              <a:latin typeface="Candara"/>
              <a:cs typeface="Candara"/>
            </a:endParaRPr>
          </a:p>
          <a:p>
            <a:pPr marL="1257300" lvl="3" indent="-342900">
              <a:lnSpc>
                <a:spcPct val="120000"/>
              </a:lnSpc>
              <a:buFont typeface="Arial" panose="020B0604020202020204" pitchFamily="34" charset="0"/>
              <a:buChar char="•"/>
            </a:pPr>
            <a:r>
              <a:rPr lang="en-US" sz="2400" dirty="0">
                <a:latin typeface="Candara"/>
                <a:cs typeface="Candara"/>
              </a:rPr>
              <a:t>Natural abundance</a:t>
            </a:r>
          </a:p>
          <a:p>
            <a:pPr lvl="3" indent="-457200">
              <a:lnSpc>
                <a:spcPct val="120000"/>
              </a:lnSpc>
              <a:buFont typeface="Arial"/>
              <a:buChar char="•"/>
            </a:pPr>
            <a:endParaRPr lang="en-US" sz="700" dirty="0">
              <a:latin typeface="Candara"/>
              <a:cs typeface="Candara"/>
            </a:endParaRPr>
          </a:p>
          <a:p>
            <a:pPr marL="1257300" lvl="3" indent="-342900">
              <a:lnSpc>
                <a:spcPct val="120000"/>
              </a:lnSpc>
              <a:buFont typeface="Arial" panose="020B0604020202020204" pitchFamily="34" charset="0"/>
              <a:buChar char="•"/>
            </a:pPr>
            <a:r>
              <a:rPr lang="en-US" sz="2400" dirty="0">
                <a:latin typeface="Candara"/>
                <a:cs typeface="Candara"/>
              </a:rPr>
              <a:t>Calculating numbers of subatomic particles in ions and isotopes</a:t>
            </a:r>
          </a:p>
          <a:p>
            <a:pPr marL="914400" lvl="3">
              <a:lnSpc>
                <a:spcPct val="120000"/>
              </a:lnSpc>
            </a:pPr>
            <a:endParaRPr lang="en-US" sz="1000" dirty="0">
              <a:latin typeface="Candara"/>
              <a:cs typeface="Candara"/>
            </a:endParaRPr>
          </a:p>
          <a:p>
            <a:pPr marL="1257300" lvl="3" indent="-342900">
              <a:lnSpc>
                <a:spcPct val="120000"/>
              </a:lnSpc>
              <a:buFont typeface="Arial" panose="020B0604020202020204" pitchFamily="34" charset="0"/>
              <a:buChar char="•"/>
            </a:pPr>
            <a:r>
              <a:rPr lang="en-US" sz="2400" dirty="0">
                <a:latin typeface="Candara"/>
                <a:cs typeface="Candara"/>
              </a:rPr>
              <a:t>Calculating average atomic mass with isotopic information</a:t>
            </a:r>
            <a:endParaRPr lang="en-US" sz="700" dirty="0">
              <a:latin typeface="Candara"/>
              <a:cs typeface="Candara"/>
            </a:endParaRP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9651" y="-14863"/>
            <a:ext cx="697500" cy="697500"/>
          </a:xfrm>
          <a:prstGeom prst="rect">
            <a:avLst/>
          </a:prstGeom>
        </p:spPr>
      </p:pic>
      <p:sp>
        <p:nvSpPr>
          <p:cNvPr id="3" name="TextBox 2">
            <a:extLst>
              <a:ext uri="{FF2B5EF4-FFF2-40B4-BE49-F238E27FC236}">
                <a16:creationId xmlns:a16="http://schemas.microsoft.com/office/drawing/2014/main" id="{9D9A3377-AD15-A941-A8F5-838051D80D6C}"/>
              </a:ext>
            </a:extLst>
          </p:cNvPr>
          <p:cNvSpPr txBox="1"/>
          <p:nvPr/>
        </p:nvSpPr>
        <p:spPr>
          <a:xfrm>
            <a:off x="8317786" y="6370609"/>
            <a:ext cx="3772186" cy="400110"/>
          </a:xfrm>
          <a:prstGeom prst="rect">
            <a:avLst/>
          </a:prstGeom>
          <a:noFill/>
        </p:spPr>
        <p:txBody>
          <a:bodyPr wrap="none" rtlCol="0">
            <a:spAutoFit/>
          </a:bodyPr>
          <a:lstStyle/>
          <a:p>
            <a:r>
              <a:rPr lang="en-US" sz="2000" b="1" dirty="0">
                <a:latin typeface="Candara" panose="020E0502030303020204" pitchFamily="34" charset="0"/>
              </a:rPr>
              <a:t>OpenStax Chemistry 2/e p.83 - 87</a:t>
            </a:r>
          </a:p>
        </p:txBody>
      </p:sp>
      <p:sp>
        <p:nvSpPr>
          <p:cNvPr id="7" name="Right Arrow 6">
            <a:extLst>
              <a:ext uri="{FF2B5EF4-FFF2-40B4-BE49-F238E27FC236}">
                <a16:creationId xmlns:a16="http://schemas.microsoft.com/office/drawing/2014/main" id="{38654B0D-E75E-FC4D-9CF5-FD777CE91FBE}"/>
              </a:ext>
            </a:extLst>
          </p:cNvPr>
          <p:cNvSpPr/>
          <p:nvPr/>
        </p:nvSpPr>
        <p:spPr>
          <a:xfrm>
            <a:off x="598087" y="114989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1596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876567" cy="6975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8" name="TextBox 7"/>
          <p:cNvSpPr txBox="1"/>
          <p:nvPr/>
        </p:nvSpPr>
        <p:spPr>
          <a:xfrm>
            <a:off x="1049870" y="856565"/>
            <a:ext cx="10273450" cy="3847207"/>
          </a:xfrm>
          <a:prstGeom prst="rect">
            <a:avLst/>
          </a:prstGeom>
          <a:noFill/>
        </p:spPr>
        <p:txBody>
          <a:bodyPr wrap="square" rtlCol="0">
            <a:spAutoFit/>
          </a:bodyPr>
          <a:lstStyle/>
          <a:p>
            <a:endParaRPr lang="en-US" sz="900" b="1">
              <a:latin typeface="Candara"/>
              <a:cs typeface="Candara"/>
            </a:endParaRPr>
          </a:p>
          <a:p>
            <a:endParaRPr lang="en-US" sz="900" b="1">
              <a:latin typeface="Candara"/>
              <a:cs typeface="Candara"/>
            </a:endParaRPr>
          </a:p>
          <a:p>
            <a:endParaRPr lang="en-US" sz="900" b="1">
              <a:latin typeface="Candara"/>
              <a:cs typeface="Candara"/>
            </a:endParaRPr>
          </a:p>
          <a:p>
            <a:endParaRPr lang="en-US" sz="900" b="1">
              <a:latin typeface="Candara"/>
              <a:cs typeface="Candara"/>
            </a:endParaRPr>
          </a:p>
          <a:p>
            <a:pPr lvl="1"/>
            <a:endParaRPr lang="en-US" sz="2800" b="1">
              <a:latin typeface="Candara"/>
              <a:cs typeface="Candara"/>
            </a:endParaRPr>
          </a:p>
          <a:p>
            <a:r>
              <a:rPr lang="en-US" sz="2800" b="1">
                <a:latin typeface="Candara"/>
                <a:cs typeface="Candara"/>
              </a:rPr>
              <a:t>Big ideas?</a:t>
            </a:r>
            <a:endParaRPr lang="en-US" sz="2000" b="1">
              <a:latin typeface="Candara"/>
              <a:cs typeface="Candara"/>
            </a:endParaRPr>
          </a:p>
          <a:p>
            <a:endParaRPr lang="en-US" sz="2000" b="1">
              <a:latin typeface="Candara"/>
              <a:cs typeface="Candara"/>
            </a:endParaRPr>
          </a:p>
          <a:p>
            <a:pPr marL="457200" indent="-457200">
              <a:buAutoNum type="arabicPeriod"/>
            </a:pPr>
            <a:r>
              <a:rPr lang="en-US" sz="2800" b="1" i="1">
                <a:latin typeface="Candara"/>
                <a:cs typeface="Candara"/>
              </a:rPr>
              <a:t>Ions </a:t>
            </a:r>
            <a:r>
              <a:rPr lang="en-US" sz="2800" i="1">
                <a:latin typeface="Candara"/>
                <a:cs typeface="Candara"/>
              </a:rPr>
              <a:t>and</a:t>
            </a:r>
            <a:r>
              <a:rPr lang="en-US" sz="2800" b="1" i="1">
                <a:latin typeface="Candara"/>
                <a:cs typeface="Candara"/>
              </a:rPr>
              <a:t> isotopes </a:t>
            </a:r>
            <a:r>
              <a:rPr lang="en-US" sz="2800" b="1">
                <a:latin typeface="Candara"/>
                <a:cs typeface="Candara"/>
              </a:rPr>
              <a:t>are variants of atoms with different numbers of electrons or neutrons, respectively.</a:t>
            </a:r>
            <a:endParaRPr lang="en-US" sz="2800">
              <a:latin typeface="Candara"/>
              <a:cs typeface="Candara"/>
            </a:endParaRPr>
          </a:p>
          <a:p>
            <a:pPr marL="457200" indent="-457200">
              <a:buAutoNum type="arabicPeriod"/>
            </a:pPr>
            <a:endParaRPr lang="en-US" sz="2000" i="1">
              <a:latin typeface="Candara"/>
              <a:cs typeface="Candara"/>
            </a:endParaRPr>
          </a:p>
          <a:p>
            <a:pPr marL="457200" indent="-457200">
              <a:buAutoNum type="arabicPeriod"/>
            </a:pPr>
            <a:r>
              <a:rPr lang="en-US" sz="2800" b="1" i="1">
                <a:latin typeface="Candara"/>
                <a:cs typeface="Candara"/>
              </a:rPr>
              <a:t>Quantum mechanics </a:t>
            </a:r>
            <a:r>
              <a:rPr lang="en-US" sz="2800" i="1">
                <a:latin typeface="Candara"/>
                <a:cs typeface="Candara"/>
              </a:rPr>
              <a:t>is a strange form of physics that explains that structure and behavior of atoms.</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4500" y="0"/>
            <a:ext cx="697500" cy="697500"/>
          </a:xfrm>
          <a:prstGeom prst="rect">
            <a:avLst/>
          </a:prstGeom>
        </p:spPr>
      </p:pic>
      <p:sp>
        <p:nvSpPr>
          <p:cNvPr id="3" name="Right Arrow 2">
            <a:extLst>
              <a:ext uri="{FF2B5EF4-FFF2-40B4-BE49-F238E27FC236}">
                <a16:creationId xmlns:a16="http://schemas.microsoft.com/office/drawing/2014/main" id="{4962AC51-98FE-D249-97B4-F0AD366F249E}"/>
              </a:ext>
            </a:extLst>
          </p:cNvPr>
          <p:cNvSpPr/>
          <p:nvPr/>
        </p:nvSpPr>
        <p:spPr>
          <a:xfrm>
            <a:off x="486345" y="267711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0ABC66-462B-C04A-8C89-9797CC14A6D4}"/>
              </a:ext>
            </a:extLst>
          </p:cNvPr>
          <p:cNvSpPr txBox="1"/>
          <p:nvPr/>
        </p:nvSpPr>
        <p:spPr>
          <a:xfrm>
            <a:off x="242773" y="16327"/>
            <a:ext cx="10296408" cy="646331"/>
          </a:xfrm>
          <a:prstGeom prst="rect">
            <a:avLst/>
          </a:prstGeom>
          <a:noFill/>
        </p:spPr>
        <p:txBody>
          <a:bodyPr wrap="none" rtlCol="0">
            <a:spAutoFit/>
          </a:bodyPr>
          <a:lstStyle/>
          <a:p>
            <a:pPr defTabSz="914400"/>
            <a:r>
              <a:rPr lang="en-US" sz="3600" b="1">
                <a:solidFill>
                  <a:prstClr val="white"/>
                </a:solidFill>
                <a:latin typeface="Candara" panose="020E0502030303020204" pitchFamily="34" charset="0"/>
                <a:cs typeface="Avenir Heavy"/>
              </a:rPr>
              <a:t>Module 3. Atoms, ions, isotopes and atomic models</a:t>
            </a:r>
          </a:p>
        </p:txBody>
      </p:sp>
    </p:spTree>
    <p:extLst>
      <p:ext uri="{BB962C8B-B14F-4D97-AF65-F5344CB8AC3E}">
        <p14:creationId xmlns:p14="http://schemas.microsoft.com/office/powerpoint/2010/main" val="1198568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68" y="0"/>
            <a:ext cx="11502400"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13732" y="-169"/>
            <a:ext cx="6888424" cy="646331"/>
          </a:xfrm>
          <a:prstGeom prst="rect">
            <a:avLst/>
          </a:prstGeom>
          <a:noFill/>
        </p:spPr>
        <p:txBody>
          <a:bodyPr wrap="none" rtlCol="0">
            <a:spAutoFit/>
          </a:bodyPr>
          <a:lstStyle/>
          <a:p>
            <a:pPr defTabSz="914400"/>
            <a:r>
              <a:rPr lang="en-US" sz="3600" b="1">
                <a:solidFill>
                  <a:schemeClr val="bg1"/>
                </a:solidFill>
                <a:latin typeface="Candara"/>
                <a:cs typeface="Candara"/>
              </a:rPr>
              <a:t>Isotopes and ions: atomic variants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2" y="-2506"/>
            <a:ext cx="697500" cy="697500"/>
          </a:xfrm>
          <a:prstGeom prst="rect">
            <a:avLst/>
          </a:prstGeom>
        </p:spPr>
      </p:pic>
      <p:sp>
        <p:nvSpPr>
          <p:cNvPr id="12" name="TextBox 11"/>
          <p:cNvSpPr txBox="1"/>
          <p:nvPr/>
        </p:nvSpPr>
        <p:spPr>
          <a:xfrm>
            <a:off x="39563" y="6532081"/>
            <a:ext cx="3828141" cy="307777"/>
          </a:xfrm>
          <a:prstGeom prst="rect">
            <a:avLst/>
          </a:prstGeom>
          <a:noFill/>
        </p:spPr>
        <p:txBody>
          <a:bodyPr wrap="square" rtlCol="0">
            <a:spAutoFit/>
          </a:bodyPr>
          <a:lstStyle/>
          <a:p>
            <a:r>
              <a:rPr lang="en-US" sz="1400">
                <a:latin typeface="Avenir Medium"/>
                <a:cs typeface="Avenir Medium"/>
              </a:rPr>
              <a:t>Chemistry OpenStax, Wikimedia commons</a:t>
            </a:r>
          </a:p>
        </p:txBody>
      </p:sp>
      <p:sp>
        <p:nvSpPr>
          <p:cNvPr id="10" name="TextBox 9"/>
          <p:cNvSpPr txBox="1"/>
          <p:nvPr/>
        </p:nvSpPr>
        <p:spPr>
          <a:xfrm>
            <a:off x="213732" y="1295992"/>
            <a:ext cx="11502400" cy="1569660"/>
          </a:xfrm>
          <a:prstGeom prst="rect">
            <a:avLst/>
          </a:prstGeom>
          <a:noFill/>
        </p:spPr>
        <p:txBody>
          <a:bodyPr wrap="square" rtlCol="0">
            <a:spAutoFit/>
          </a:bodyPr>
          <a:lstStyle/>
          <a:p>
            <a:pPr marL="342900" indent="-342900">
              <a:buFont typeface="Arial" panose="020B0604020202020204" pitchFamily="34" charset="0"/>
              <a:buChar char="•"/>
            </a:pPr>
            <a:r>
              <a:rPr lang="en-US" sz="2400" b="1">
                <a:latin typeface="Candara"/>
                <a:cs typeface="Candara"/>
              </a:rPr>
              <a:t>Isotopes: </a:t>
            </a:r>
            <a:r>
              <a:rPr lang="en-US" sz="2400" i="1">
                <a:latin typeface="Candara"/>
                <a:cs typeface="Candara"/>
                <a:sym typeface="Wingdings"/>
              </a:rPr>
              <a:t>atoms of the same element that differ in mass…</a:t>
            </a:r>
          </a:p>
          <a:p>
            <a:pPr marL="800100" lvl="1" indent="-342900">
              <a:buFont typeface="Arial" panose="020B0604020202020204" pitchFamily="34" charset="0"/>
              <a:buChar char="•"/>
            </a:pPr>
            <a:r>
              <a:rPr lang="en-US" sz="2400">
                <a:latin typeface="Candara"/>
                <a:cs typeface="Candara"/>
                <a:sym typeface="Wingdings"/>
              </a:rPr>
              <a:t>…because of a variant numbers of neutrons</a:t>
            </a:r>
          </a:p>
          <a:p>
            <a:pPr marL="800100" lvl="1" indent="-342900">
              <a:buFont typeface="Arial" panose="020B0604020202020204" pitchFamily="34" charset="0"/>
              <a:buChar char="•"/>
            </a:pPr>
            <a:r>
              <a:rPr lang="en-US" sz="2400">
                <a:latin typeface="Candara"/>
                <a:cs typeface="Candara"/>
                <a:sym typeface="Wingdings"/>
              </a:rPr>
              <a:t>So isotopes are </a:t>
            </a:r>
            <a:r>
              <a:rPr lang="en-US" sz="2400" b="1">
                <a:latin typeface="Candara"/>
                <a:cs typeface="Candara"/>
                <a:sym typeface="Wingdings"/>
              </a:rPr>
              <a:t>lighter</a:t>
            </a:r>
            <a:r>
              <a:rPr lang="en-US" sz="2400">
                <a:latin typeface="Candara"/>
                <a:cs typeface="Candara"/>
                <a:sym typeface="Wingdings"/>
              </a:rPr>
              <a:t> or </a:t>
            </a:r>
            <a:r>
              <a:rPr lang="en-US" sz="2400" b="1">
                <a:latin typeface="Candara"/>
                <a:cs typeface="Candara"/>
                <a:sym typeface="Wingdings"/>
              </a:rPr>
              <a:t>heavier</a:t>
            </a:r>
            <a:r>
              <a:rPr lang="en-US" sz="2400">
                <a:latin typeface="Candara"/>
                <a:cs typeface="Candara"/>
                <a:sym typeface="Wingdings"/>
              </a:rPr>
              <a:t> than the atom shown in the periodic table.</a:t>
            </a:r>
          </a:p>
          <a:p>
            <a:pPr marL="800100" lvl="1" indent="-342900">
              <a:buFont typeface="Arial" panose="020B0604020202020204" pitchFamily="34" charset="0"/>
              <a:buChar char="•"/>
            </a:pPr>
            <a:r>
              <a:rPr lang="en-US" sz="2400">
                <a:latin typeface="Candara"/>
                <a:cs typeface="Candara"/>
                <a:sym typeface="Wingdings"/>
              </a:rPr>
              <a:t>Isotopes are uncharged since neutrons are neutral.</a:t>
            </a:r>
            <a:endParaRPr lang="en-US" sz="2400">
              <a:latin typeface="Candara"/>
              <a:cs typeface="Candara"/>
            </a:endParaRPr>
          </a:p>
        </p:txBody>
      </p:sp>
      <p:sp>
        <p:nvSpPr>
          <p:cNvPr id="14" name="TextBox 13">
            <a:extLst>
              <a:ext uri="{FF2B5EF4-FFF2-40B4-BE49-F238E27FC236}">
                <a16:creationId xmlns:a16="http://schemas.microsoft.com/office/drawing/2014/main" id="{CD9A0A95-95DF-3646-A8D1-A84E170EC9A9}"/>
              </a:ext>
            </a:extLst>
          </p:cNvPr>
          <p:cNvSpPr txBox="1"/>
          <p:nvPr/>
        </p:nvSpPr>
        <p:spPr>
          <a:xfrm>
            <a:off x="213732" y="759269"/>
            <a:ext cx="11229673" cy="461665"/>
          </a:xfrm>
          <a:prstGeom prst="rect">
            <a:avLst/>
          </a:prstGeom>
          <a:noFill/>
        </p:spPr>
        <p:txBody>
          <a:bodyPr wrap="square" rtlCol="0">
            <a:spAutoFit/>
          </a:bodyPr>
          <a:lstStyle/>
          <a:p>
            <a:r>
              <a:rPr lang="en-US" sz="2400">
                <a:latin typeface="Candara"/>
                <a:cs typeface="Candara"/>
              </a:rPr>
              <a:t>Like ions, isotopes are </a:t>
            </a:r>
            <a:r>
              <a:rPr lang="en-US" sz="2400" b="1">
                <a:latin typeface="Candara"/>
                <a:cs typeface="Candara"/>
              </a:rPr>
              <a:t>atomic variants</a:t>
            </a:r>
            <a:r>
              <a:rPr lang="en-US" sz="2400">
                <a:latin typeface="Candara"/>
                <a:cs typeface="Candara"/>
              </a:rPr>
              <a:t> of what we see in the periodic table.</a:t>
            </a:r>
          </a:p>
        </p:txBody>
      </p:sp>
      <p:pic>
        <p:nvPicPr>
          <p:cNvPr id="2" name="Picture 1">
            <a:extLst>
              <a:ext uri="{FF2B5EF4-FFF2-40B4-BE49-F238E27FC236}">
                <a16:creationId xmlns:a16="http://schemas.microsoft.com/office/drawing/2014/main" id="{FE9F556C-4CCF-BD40-A797-DC67FFD8780D}"/>
              </a:ext>
            </a:extLst>
          </p:cNvPr>
          <p:cNvPicPr>
            <a:picLocks noChangeAspect="1"/>
          </p:cNvPicPr>
          <p:nvPr/>
        </p:nvPicPr>
        <p:blipFill rotWithShape="1">
          <a:blip r:embed="rId3"/>
          <a:srcRect t="8758" b="9444"/>
          <a:stretch/>
        </p:blipFill>
        <p:spPr>
          <a:xfrm>
            <a:off x="779844" y="2865652"/>
            <a:ext cx="7834028" cy="3598313"/>
          </a:xfrm>
          <a:prstGeom prst="rect">
            <a:avLst/>
          </a:prstGeom>
        </p:spPr>
      </p:pic>
      <p:sp>
        <p:nvSpPr>
          <p:cNvPr id="11" name="TextBox 10">
            <a:extLst>
              <a:ext uri="{FF2B5EF4-FFF2-40B4-BE49-F238E27FC236}">
                <a16:creationId xmlns:a16="http://schemas.microsoft.com/office/drawing/2014/main" id="{F8DEE72C-76AA-BF4C-86B5-7F103372FD08}"/>
              </a:ext>
            </a:extLst>
          </p:cNvPr>
          <p:cNvSpPr txBox="1"/>
          <p:nvPr/>
        </p:nvSpPr>
        <p:spPr>
          <a:xfrm>
            <a:off x="8865997" y="3429000"/>
            <a:ext cx="3285386" cy="1569660"/>
          </a:xfrm>
          <a:prstGeom prst="rect">
            <a:avLst/>
          </a:prstGeom>
          <a:noFill/>
        </p:spPr>
        <p:txBody>
          <a:bodyPr wrap="square" rtlCol="0">
            <a:spAutoFit/>
          </a:bodyPr>
          <a:lstStyle/>
          <a:p>
            <a:r>
              <a:rPr lang="en-US" sz="2400" i="1">
                <a:solidFill>
                  <a:srgbClr val="0432FF"/>
                </a:solidFill>
                <a:latin typeface="Candara"/>
                <a:cs typeface="Candara"/>
              </a:rPr>
              <a:t>Note the H is an odd duck: it’s the only element without </a:t>
            </a:r>
            <a:r>
              <a:rPr lang="en-US" sz="2400" b="1" i="1">
                <a:solidFill>
                  <a:srgbClr val="0432FF"/>
                </a:solidFill>
                <a:latin typeface="Candara"/>
                <a:cs typeface="Candara"/>
              </a:rPr>
              <a:t>a neutron</a:t>
            </a:r>
            <a:r>
              <a:rPr lang="en-US" sz="2400" i="1">
                <a:solidFill>
                  <a:srgbClr val="0432FF"/>
                </a:solidFill>
                <a:latin typeface="Candara"/>
                <a:cs typeface="Candara"/>
              </a:rPr>
              <a:t>!</a:t>
            </a:r>
          </a:p>
        </p:txBody>
      </p:sp>
    </p:spTree>
    <p:extLst>
      <p:ext uri="{BB962C8B-B14F-4D97-AF65-F5344CB8AC3E}">
        <p14:creationId xmlns:p14="http://schemas.microsoft.com/office/powerpoint/2010/main" val="22496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3" y="0"/>
            <a:ext cx="11502402"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7" y="-169"/>
            <a:ext cx="6619120" cy="646331"/>
          </a:xfrm>
          <a:prstGeom prst="rect">
            <a:avLst/>
          </a:prstGeom>
          <a:noFill/>
        </p:spPr>
        <p:txBody>
          <a:bodyPr wrap="none" rtlCol="0">
            <a:spAutoFit/>
          </a:bodyPr>
          <a:lstStyle/>
          <a:p>
            <a:pPr defTabSz="914400"/>
            <a:r>
              <a:rPr lang="en-US" sz="3600" b="1">
                <a:solidFill>
                  <a:prstClr val="white"/>
                </a:solidFill>
                <a:latin typeface="Candara"/>
                <a:cs typeface="Candara"/>
              </a:rPr>
              <a:t>Using symbols to representation</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8689" y="-2506"/>
            <a:ext cx="697500" cy="697500"/>
          </a:xfrm>
          <a:prstGeom prst="rect">
            <a:avLst/>
          </a:prstGeom>
        </p:spPr>
      </p:pic>
      <p:sp>
        <p:nvSpPr>
          <p:cNvPr id="15" name="TextBox 14"/>
          <p:cNvSpPr txBox="1"/>
          <p:nvPr/>
        </p:nvSpPr>
        <p:spPr>
          <a:xfrm>
            <a:off x="224887" y="742685"/>
            <a:ext cx="11273802" cy="1200329"/>
          </a:xfrm>
          <a:prstGeom prst="rect">
            <a:avLst/>
          </a:prstGeom>
          <a:noFill/>
        </p:spPr>
        <p:txBody>
          <a:bodyPr wrap="square" rtlCol="0">
            <a:spAutoFit/>
          </a:bodyPr>
          <a:lstStyle/>
          <a:p>
            <a:r>
              <a:rPr lang="en-US" sz="2400">
                <a:latin typeface="Candara"/>
                <a:cs typeface="Candara"/>
              </a:rPr>
              <a:t>While atoms are represented by letters, the symbol for an isotope must also include </a:t>
            </a:r>
            <a:r>
              <a:rPr lang="en-US" sz="2400" b="1">
                <a:latin typeface="Candara"/>
                <a:cs typeface="Candara"/>
              </a:rPr>
              <a:t>isotopic mass</a:t>
            </a:r>
            <a:r>
              <a:rPr lang="en-US" sz="2400">
                <a:latin typeface="Candara"/>
                <a:cs typeface="Candara"/>
              </a:rPr>
              <a:t>, since the mass of an isotope can be lighter or heavier than that of other atoms of the same element. This is a called a </a:t>
            </a:r>
            <a:r>
              <a:rPr lang="en-US" sz="2400" b="1">
                <a:latin typeface="Candara"/>
                <a:cs typeface="Candara"/>
              </a:rPr>
              <a:t>nuclear symbol:</a:t>
            </a:r>
            <a:endParaRPr lang="en-US" sz="2400" b="1" i="1">
              <a:latin typeface="Candara"/>
              <a:cs typeface="Candara"/>
            </a:endParaRPr>
          </a:p>
        </p:txBody>
      </p:sp>
      <p:pic>
        <p:nvPicPr>
          <p:cNvPr id="2" name="Picture 1"/>
          <p:cNvPicPr>
            <a:picLocks noChangeAspect="1"/>
          </p:cNvPicPr>
          <p:nvPr/>
        </p:nvPicPr>
        <p:blipFill>
          <a:blip r:embed="rId3"/>
          <a:stretch>
            <a:fillRect/>
          </a:stretch>
        </p:blipFill>
        <p:spPr>
          <a:xfrm>
            <a:off x="1141090" y="2110766"/>
            <a:ext cx="7171365" cy="1588733"/>
          </a:xfrm>
          <a:prstGeom prst="rect">
            <a:avLst/>
          </a:prstGeom>
        </p:spPr>
      </p:pic>
      <p:sp>
        <p:nvSpPr>
          <p:cNvPr id="8" name="TextBox 7"/>
          <p:cNvSpPr txBox="1"/>
          <p:nvPr/>
        </p:nvSpPr>
        <p:spPr>
          <a:xfrm>
            <a:off x="224887" y="3985714"/>
            <a:ext cx="8833560" cy="830997"/>
          </a:xfrm>
          <a:prstGeom prst="rect">
            <a:avLst/>
          </a:prstGeom>
          <a:noFill/>
        </p:spPr>
        <p:txBody>
          <a:bodyPr wrap="square" rtlCol="0">
            <a:spAutoFit/>
          </a:bodyPr>
          <a:lstStyle/>
          <a:p>
            <a:r>
              <a:rPr lang="en-US" sz="2400">
                <a:latin typeface="Candara"/>
                <a:cs typeface="Candara"/>
              </a:rPr>
              <a:t>Magnesium (Mg) has three isotopes with masses of 24, 25 &amp; 26:</a:t>
            </a:r>
          </a:p>
          <a:p>
            <a:r>
              <a:rPr lang="en-US" sz="2400">
                <a:latin typeface="Candara"/>
                <a:cs typeface="Candara"/>
              </a:rPr>
              <a:t>	</a:t>
            </a:r>
            <a:r>
              <a:rPr lang="en-US" sz="2800" baseline="30000">
                <a:latin typeface="Candara"/>
                <a:cs typeface="Candara"/>
              </a:rPr>
              <a:t>24</a:t>
            </a:r>
            <a:r>
              <a:rPr lang="en-US" sz="2400">
                <a:latin typeface="Candara"/>
                <a:cs typeface="Candara"/>
              </a:rPr>
              <a:t>Mg, </a:t>
            </a:r>
            <a:r>
              <a:rPr lang="en-US" sz="2800" baseline="30000">
                <a:latin typeface="Candara"/>
                <a:cs typeface="Candara"/>
              </a:rPr>
              <a:t>25</a:t>
            </a:r>
            <a:r>
              <a:rPr lang="en-US" sz="2400">
                <a:latin typeface="Candara"/>
                <a:cs typeface="Candara"/>
              </a:rPr>
              <a:t>Mg, </a:t>
            </a:r>
            <a:r>
              <a:rPr lang="en-US" sz="2800" baseline="30000">
                <a:latin typeface="Candara"/>
                <a:cs typeface="Candara"/>
              </a:rPr>
              <a:t>26</a:t>
            </a:r>
            <a:r>
              <a:rPr lang="en-US" sz="2400">
                <a:latin typeface="Candara"/>
                <a:cs typeface="Candara"/>
              </a:rPr>
              <a:t>Mg			</a:t>
            </a:r>
            <a:r>
              <a:rPr lang="en-US" sz="2400" i="1">
                <a:latin typeface="Candara"/>
                <a:cs typeface="Candara"/>
              </a:rPr>
              <a:t>‘magnesium 24”</a:t>
            </a:r>
          </a:p>
        </p:txBody>
      </p:sp>
      <p:sp>
        <p:nvSpPr>
          <p:cNvPr id="10" name="TextBox 9"/>
          <p:cNvSpPr txBox="1"/>
          <p:nvPr/>
        </p:nvSpPr>
        <p:spPr>
          <a:xfrm>
            <a:off x="224886" y="5099854"/>
            <a:ext cx="10067689" cy="1569660"/>
          </a:xfrm>
          <a:prstGeom prst="rect">
            <a:avLst/>
          </a:prstGeom>
          <a:noFill/>
        </p:spPr>
        <p:txBody>
          <a:bodyPr wrap="square" rtlCol="0">
            <a:spAutoFit/>
          </a:bodyPr>
          <a:lstStyle/>
          <a:p>
            <a:r>
              <a:rPr lang="en-US" sz="2400">
                <a:latin typeface="Candara"/>
                <a:cs typeface="Candara"/>
              </a:rPr>
              <a:t>All isotopes of Mg have 12 protons but their number of </a:t>
            </a:r>
            <a:r>
              <a:rPr lang="en-US" sz="2400" b="1">
                <a:latin typeface="Candara"/>
                <a:cs typeface="Candara"/>
              </a:rPr>
              <a:t>neutrons</a:t>
            </a:r>
            <a:r>
              <a:rPr lang="en-US" sz="2400">
                <a:latin typeface="Candara"/>
                <a:cs typeface="Candara"/>
              </a:rPr>
              <a:t> differ:</a:t>
            </a:r>
          </a:p>
          <a:p>
            <a:r>
              <a:rPr lang="en-US" sz="2800" baseline="30000">
                <a:latin typeface="Candara"/>
                <a:cs typeface="Candara"/>
              </a:rPr>
              <a:t>	24</a:t>
            </a:r>
            <a:r>
              <a:rPr lang="en-US" sz="2400">
                <a:latin typeface="Candara"/>
                <a:cs typeface="Candara"/>
              </a:rPr>
              <a:t>Mg	24 – 12 = 12 n</a:t>
            </a:r>
          </a:p>
          <a:p>
            <a:r>
              <a:rPr lang="en-US" sz="2800" baseline="30000">
                <a:latin typeface="Candara"/>
                <a:cs typeface="Candara"/>
              </a:rPr>
              <a:t>	25</a:t>
            </a:r>
            <a:r>
              <a:rPr lang="en-US" sz="2400">
                <a:latin typeface="Candara"/>
                <a:cs typeface="Candara"/>
              </a:rPr>
              <a:t>Mg	25 – 12 = 13 n</a:t>
            </a:r>
          </a:p>
          <a:p>
            <a:r>
              <a:rPr lang="en-US" sz="2800" baseline="30000">
                <a:latin typeface="Candara"/>
                <a:cs typeface="Candara"/>
              </a:rPr>
              <a:t>	26</a:t>
            </a:r>
            <a:r>
              <a:rPr lang="en-US" sz="2400">
                <a:latin typeface="Candara"/>
                <a:cs typeface="Candara"/>
              </a:rPr>
              <a:t>Mg	26 – 12 = 14 n</a:t>
            </a:r>
            <a:endParaRPr lang="en-US" sz="2400" i="1">
              <a:latin typeface="Candara"/>
              <a:cs typeface="Candara"/>
            </a:endParaRPr>
          </a:p>
        </p:txBody>
      </p:sp>
      <p:sp>
        <p:nvSpPr>
          <p:cNvPr id="12" name="TextBox 11"/>
          <p:cNvSpPr txBox="1"/>
          <p:nvPr/>
        </p:nvSpPr>
        <p:spPr>
          <a:xfrm>
            <a:off x="8242883" y="6444865"/>
            <a:ext cx="3828141" cy="307777"/>
          </a:xfrm>
          <a:prstGeom prst="rect">
            <a:avLst/>
          </a:prstGeom>
          <a:noFill/>
        </p:spPr>
        <p:txBody>
          <a:bodyPr wrap="square" rtlCol="0">
            <a:spAutoFit/>
          </a:bodyPr>
          <a:lstStyle/>
          <a:p>
            <a:pPr algn="r"/>
            <a:r>
              <a:rPr lang="en-US" sz="1400">
                <a:latin typeface="Avenir Medium"/>
                <a:cs typeface="Avenir Medium"/>
              </a:rPr>
              <a:t>Chemistry OpenStax</a:t>
            </a:r>
          </a:p>
        </p:txBody>
      </p:sp>
      <p:sp>
        <p:nvSpPr>
          <p:cNvPr id="11" name="TextBox 10">
            <a:extLst>
              <a:ext uri="{FF2B5EF4-FFF2-40B4-BE49-F238E27FC236}">
                <a16:creationId xmlns:a16="http://schemas.microsoft.com/office/drawing/2014/main" id="{43990E16-FE06-CE40-9C29-255A1749B440}"/>
              </a:ext>
            </a:extLst>
          </p:cNvPr>
          <p:cNvSpPr txBox="1"/>
          <p:nvPr/>
        </p:nvSpPr>
        <p:spPr>
          <a:xfrm>
            <a:off x="8940822" y="2042113"/>
            <a:ext cx="2906617" cy="1200329"/>
          </a:xfrm>
          <a:prstGeom prst="rect">
            <a:avLst/>
          </a:prstGeom>
          <a:noFill/>
        </p:spPr>
        <p:txBody>
          <a:bodyPr wrap="square" rtlCol="0">
            <a:spAutoFit/>
          </a:bodyPr>
          <a:lstStyle/>
          <a:p>
            <a:r>
              <a:rPr lang="en-US" sz="2400" i="1">
                <a:solidFill>
                  <a:srgbClr val="0432FF"/>
                </a:solidFill>
                <a:latin typeface="Candara"/>
                <a:cs typeface="Candara"/>
              </a:rPr>
              <a:t>Isotopes only have charges if the lose or gain electrons.</a:t>
            </a:r>
          </a:p>
        </p:txBody>
      </p:sp>
    </p:spTree>
    <p:extLst>
      <p:ext uri="{BB962C8B-B14F-4D97-AF65-F5344CB8AC3E}">
        <p14:creationId xmlns:p14="http://schemas.microsoft.com/office/powerpoint/2010/main" val="298365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7" y="0"/>
            <a:ext cx="11491248"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4" y="-169"/>
            <a:ext cx="6590266" cy="646331"/>
          </a:xfrm>
          <a:prstGeom prst="rect">
            <a:avLst/>
          </a:prstGeom>
          <a:noFill/>
        </p:spPr>
        <p:txBody>
          <a:bodyPr wrap="none" rtlCol="0">
            <a:spAutoFit/>
          </a:bodyPr>
          <a:lstStyle/>
          <a:p>
            <a:pPr defTabSz="914400"/>
            <a:r>
              <a:rPr lang="en-US" sz="3600" b="1">
                <a:solidFill>
                  <a:prstClr val="white"/>
                </a:solidFill>
                <a:latin typeface="Candara"/>
                <a:cs typeface="Candara"/>
              </a:rPr>
              <a:t>Isotope frequency or abundance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1" y="-2506"/>
            <a:ext cx="697500" cy="697500"/>
          </a:xfrm>
          <a:prstGeom prst="rect">
            <a:avLst/>
          </a:prstGeom>
        </p:spPr>
      </p:pic>
      <p:sp>
        <p:nvSpPr>
          <p:cNvPr id="15" name="TextBox 14"/>
          <p:cNvSpPr txBox="1"/>
          <p:nvPr/>
        </p:nvSpPr>
        <p:spPr>
          <a:xfrm>
            <a:off x="224883" y="742686"/>
            <a:ext cx="11262648" cy="830997"/>
          </a:xfrm>
          <a:prstGeom prst="rect">
            <a:avLst/>
          </a:prstGeom>
          <a:noFill/>
        </p:spPr>
        <p:txBody>
          <a:bodyPr wrap="square" rtlCol="0">
            <a:spAutoFit/>
          </a:bodyPr>
          <a:lstStyle/>
          <a:p>
            <a:r>
              <a:rPr lang="en-US" sz="2400">
                <a:latin typeface="Candara"/>
                <a:cs typeface="Candara"/>
              </a:rPr>
              <a:t>Each element may have </a:t>
            </a:r>
            <a:r>
              <a:rPr lang="en-US" sz="2400" b="1">
                <a:latin typeface="Candara"/>
                <a:cs typeface="Candara"/>
              </a:rPr>
              <a:t>multiple</a:t>
            </a:r>
            <a:r>
              <a:rPr lang="en-US" sz="2400">
                <a:latin typeface="Candara"/>
                <a:cs typeface="Candara"/>
              </a:rPr>
              <a:t> </a:t>
            </a:r>
            <a:r>
              <a:rPr lang="en-US" sz="2400" b="1">
                <a:latin typeface="Candara"/>
                <a:cs typeface="Candara"/>
              </a:rPr>
              <a:t>isotopes,</a:t>
            </a:r>
            <a:r>
              <a:rPr lang="en-US" sz="2400">
                <a:latin typeface="Candara"/>
                <a:cs typeface="Candara"/>
              </a:rPr>
              <a:t> and each occurs at </a:t>
            </a:r>
            <a:r>
              <a:rPr lang="en-US" sz="2400" b="1">
                <a:latin typeface="Candara"/>
                <a:cs typeface="Candara"/>
              </a:rPr>
              <a:t>characteristic abundances</a:t>
            </a:r>
            <a:r>
              <a:rPr lang="en-US" sz="2400">
                <a:latin typeface="Candara"/>
                <a:cs typeface="Candara"/>
              </a:rPr>
              <a:t> (aka frequencies or percentages).</a:t>
            </a:r>
            <a:endParaRPr lang="en-US" sz="2400" i="1">
              <a:latin typeface="Candara"/>
              <a:cs typeface="Candara"/>
            </a:endParaRPr>
          </a:p>
        </p:txBody>
      </p:sp>
      <p:sp>
        <p:nvSpPr>
          <p:cNvPr id="11" name="TextBox 10"/>
          <p:cNvSpPr txBox="1"/>
          <p:nvPr/>
        </p:nvSpPr>
        <p:spPr>
          <a:xfrm>
            <a:off x="102921" y="6532081"/>
            <a:ext cx="3828141" cy="307777"/>
          </a:xfrm>
          <a:prstGeom prst="rect">
            <a:avLst/>
          </a:prstGeom>
          <a:noFill/>
        </p:spPr>
        <p:txBody>
          <a:bodyPr wrap="square" rtlCol="0">
            <a:spAutoFit/>
          </a:bodyPr>
          <a:lstStyle/>
          <a:p>
            <a:r>
              <a:rPr lang="en-US" sz="1400">
                <a:latin typeface="Avenir Medium"/>
                <a:cs typeface="Avenir Medium"/>
              </a:rPr>
              <a:t>Chemistry OpenStax</a:t>
            </a:r>
          </a:p>
        </p:txBody>
      </p:sp>
      <p:graphicFrame>
        <p:nvGraphicFramePr>
          <p:cNvPr id="3" name="Table 2"/>
          <p:cNvGraphicFramePr>
            <a:graphicFrameLocks noGrp="1"/>
          </p:cNvGraphicFramePr>
          <p:nvPr/>
        </p:nvGraphicFramePr>
        <p:xfrm>
          <a:off x="720562" y="1880589"/>
          <a:ext cx="7507666" cy="4079240"/>
        </p:xfrm>
        <a:graphic>
          <a:graphicData uri="http://schemas.openxmlformats.org/drawingml/2006/table">
            <a:tbl>
              <a:tblPr firstRow="1" bandRow="1">
                <a:tableStyleId>{5940675A-B579-460E-94D1-54222C63F5DA}</a:tableStyleId>
              </a:tblPr>
              <a:tblGrid>
                <a:gridCol w="1231810">
                  <a:extLst>
                    <a:ext uri="{9D8B030D-6E8A-4147-A177-3AD203B41FA5}">
                      <a16:colId xmlns:a16="http://schemas.microsoft.com/office/drawing/2014/main" val="20000"/>
                    </a:ext>
                  </a:extLst>
                </a:gridCol>
                <a:gridCol w="1012521">
                  <a:extLst>
                    <a:ext uri="{9D8B030D-6E8A-4147-A177-3AD203B41FA5}">
                      <a16:colId xmlns:a16="http://schemas.microsoft.com/office/drawing/2014/main" val="20001"/>
                    </a:ext>
                  </a:extLst>
                </a:gridCol>
                <a:gridCol w="1086085">
                  <a:extLst>
                    <a:ext uri="{9D8B030D-6E8A-4147-A177-3AD203B41FA5}">
                      <a16:colId xmlns:a16="http://schemas.microsoft.com/office/drawing/2014/main" val="20002"/>
                    </a:ext>
                  </a:extLst>
                </a:gridCol>
                <a:gridCol w="735196">
                  <a:extLst>
                    <a:ext uri="{9D8B030D-6E8A-4147-A177-3AD203B41FA5}">
                      <a16:colId xmlns:a16="http://schemas.microsoft.com/office/drawing/2014/main" val="20003"/>
                    </a:ext>
                  </a:extLst>
                </a:gridCol>
                <a:gridCol w="835450">
                  <a:extLst>
                    <a:ext uri="{9D8B030D-6E8A-4147-A177-3AD203B41FA5}">
                      <a16:colId xmlns:a16="http://schemas.microsoft.com/office/drawing/2014/main" val="20004"/>
                    </a:ext>
                  </a:extLst>
                </a:gridCol>
                <a:gridCol w="1420265">
                  <a:extLst>
                    <a:ext uri="{9D8B030D-6E8A-4147-A177-3AD203B41FA5}">
                      <a16:colId xmlns:a16="http://schemas.microsoft.com/office/drawing/2014/main" val="20005"/>
                    </a:ext>
                  </a:extLst>
                </a:gridCol>
                <a:gridCol w="1186339">
                  <a:extLst>
                    <a:ext uri="{9D8B030D-6E8A-4147-A177-3AD203B41FA5}">
                      <a16:colId xmlns:a16="http://schemas.microsoft.com/office/drawing/2014/main" val="20006"/>
                    </a:ext>
                  </a:extLst>
                </a:gridCol>
              </a:tblGrid>
              <a:tr h="370840">
                <a:tc>
                  <a:txBody>
                    <a:bodyPr/>
                    <a:lstStyle/>
                    <a:p>
                      <a:r>
                        <a:rPr lang="en-US" b="1">
                          <a:solidFill>
                            <a:schemeClr val="bg1"/>
                          </a:solidFill>
                        </a:rPr>
                        <a:t>element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ctr"/>
                      <a:r>
                        <a:rPr lang="en-US" b="1">
                          <a:solidFill>
                            <a:schemeClr val="bg1"/>
                          </a:solidFill>
                        </a:rPr>
                        <a:t>symbol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ctr"/>
                      <a:r>
                        <a:rPr lang="en-US" b="1">
                          <a:solidFill>
                            <a:schemeClr val="bg1"/>
                          </a:solidFill>
                        </a:rPr>
                        <a:t>atomic</a:t>
                      </a:r>
                      <a:r>
                        <a:rPr lang="en-US" b="1" baseline="0">
                          <a:solidFill>
                            <a:schemeClr val="bg1"/>
                          </a:solidFill>
                        </a:rPr>
                        <a:t> #</a:t>
                      </a:r>
                      <a:endParaRPr lang="en-US" b="1">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ctr"/>
                      <a:r>
                        <a:rPr lang="en-US" b="1">
                          <a:solidFill>
                            <a:schemeClr val="bg1"/>
                          </a:solidFill>
                        </a:rPr>
                        <a:t>#</a:t>
                      </a:r>
                      <a:r>
                        <a:rPr lang="en-US" b="1" baseline="0">
                          <a:solidFill>
                            <a:schemeClr val="bg1"/>
                          </a:solidFill>
                        </a:rPr>
                        <a:t> </a:t>
                      </a:r>
                      <a:r>
                        <a:rPr lang="en-US" b="1">
                          <a:solidFill>
                            <a:schemeClr val="bg1"/>
                          </a:solidFill>
                        </a:rPr>
                        <a:t>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ctr"/>
                      <a:r>
                        <a:rPr lang="en-US" b="1">
                          <a:solidFill>
                            <a:schemeClr val="bg1"/>
                          </a:solidFill>
                        </a:rPr>
                        <a:t># 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ctr"/>
                      <a:r>
                        <a:rPr lang="en-US" b="1">
                          <a:solidFill>
                            <a:schemeClr val="bg1"/>
                          </a:solidFill>
                        </a:rPr>
                        <a:t>mass (</a:t>
                      </a:r>
                      <a:r>
                        <a:rPr lang="en-US" b="1" err="1">
                          <a:solidFill>
                            <a:schemeClr val="bg1"/>
                          </a:solidFill>
                        </a:rPr>
                        <a:t>amu</a:t>
                      </a:r>
                      <a:r>
                        <a:rPr lang="en-US" b="1">
                          <a:solidFill>
                            <a:schemeClr val="bg1"/>
                          </a:solidFill>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ctr"/>
                      <a:r>
                        <a:rPr lang="en-US" b="1">
                          <a:solidFill>
                            <a:schemeClr val="bg1"/>
                          </a:solidFill>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extLst>
                  <a:ext uri="{0D108BD9-81ED-4DB2-BD59-A6C34878D82A}">
                    <a16:rowId xmlns:a16="http://schemas.microsoft.com/office/drawing/2014/main" val="10000"/>
                  </a:ext>
                </a:extLst>
              </a:tr>
              <a:tr h="370840">
                <a:tc>
                  <a:txBody>
                    <a:bodyPr/>
                    <a:lstStyle/>
                    <a:p>
                      <a:r>
                        <a:rPr lang="en-US" b="1"/>
                        <a:t>hydrogen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aseline="30000"/>
                        <a:t>1</a:t>
                      </a:r>
                      <a:r>
                        <a:rPr lang="en-US" baseline="0"/>
                        <a:t>H</a:t>
                      </a:r>
                      <a:endParaRPr lang="en-US" baseline="300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0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1.0</a:t>
                      </a:r>
                      <a:r>
                        <a:rPr lang="is-IS"/>
                        <a:t>…...</a:t>
                      </a:r>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99.9885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i="1"/>
                        <a:t>deuterium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aseline="30000"/>
                        <a:t>2</a:t>
                      </a:r>
                      <a:r>
                        <a:rPr lang="en-US" baseline="0"/>
                        <a:t>H</a:t>
                      </a:r>
                      <a:endParaRPr lang="en-US" baseline="300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2.0141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0.0115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i="1"/>
                        <a:t>tritium</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aseline="30000"/>
                        <a:t>3</a:t>
                      </a:r>
                      <a:r>
                        <a:rPr lang="en-US" baseline="0"/>
                        <a:t>H</a:t>
                      </a:r>
                      <a:endParaRPr lang="en-US" baseline="30000"/>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3.01605</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trace</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endParaRPr lang="en-US" sz="1000" b="1"/>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sz="1000" baseline="30000"/>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sz="1000"/>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sz="1000"/>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sz="1000"/>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sz="1000"/>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sz="1000"/>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r>
                        <a:rPr lang="en-US" b="1"/>
                        <a:t>helium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aseline="30000"/>
                        <a:t>3</a:t>
                      </a:r>
                      <a:r>
                        <a:rPr lang="en-US" baseline="0"/>
                        <a:t>He</a:t>
                      </a:r>
                      <a:endParaRPr lang="en-US" baseline="300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3.01603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0.00013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endParaRPr lang="en-US"/>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aseline="30000"/>
                        <a:t>4</a:t>
                      </a:r>
                      <a:r>
                        <a:rPr lang="en-US" baseline="0"/>
                        <a:t>He</a:t>
                      </a:r>
                      <a:endParaRPr lang="en-US" baseline="30000"/>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4.0026</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&lt;100</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endParaRPr lang="en-US" b="1"/>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baseline="30000"/>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a:p>
                  </a:txBody>
                  <a:tcP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a:txBody>
                    <a:bodyPr/>
                    <a:lstStyle/>
                    <a:p>
                      <a:r>
                        <a:rPr lang="en-US" b="1"/>
                        <a:t>carbon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aseline="30000"/>
                        <a:t>12</a:t>
                      </a:r>
                      <a:r>
                        <a:rPr lang="en-US" baseline="0"/>
                        <a:t>C</a:t>
                      </a:r>
                      <a:endParaRPr lang="en-US" baseline="300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12.0000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98.89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70840">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baseline="30000"/>
                        <a:t>13</a:t>
                      </a:r>
                      <a:r>
                        <a:rPr lang="en-US" baseline="0"/>
                        <a:t>C</a:t>
                      </a:r>
                      <a:endParaRPr lang="en-US" baseline="300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13.0034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t>1.11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70840">
                <a:tc>
                  <a:txBody>
                    <a:bodyPr/>
                    <a:lstStyle/>
                    <a:p>
                      <a:endParaRPr lang="en-US"/>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aseline="30000"/>
                        <a:t>14</a:t>
                      </a:r>
                      <a:r>
                        <a:rPr lang="en-US" baseline="0"/>
                        <a:t>C</a:t>
                      </a:r>
                      <a:endParaRPr lang="en-US" baseline="30000"/>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6</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6</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8</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14.0032</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trace</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2" name="TextBox 1">
            <a:extLst>
              <a:ext uri="{FF2B5EF4-FFF2-40B4-BE49-F238E27FC236}">
                <a16:creationId xmlns:a16="http://schemas.microsoft.com/office/drawing/2014/main" id="{13DE770D-D93D-A84B-9F44-44A44A51A93A}"/>
              </a:ext>
            </a:extLst>
          </p:cNvPr>
          <p:cNvSpPr txBox="1"/>
          <p:nvPr/>
        </p:nvSpPr>
        <p:spPr>
          <a:xfrm>
            <a:off x="8552983" y="1795346"/>
            <a:ext cx="3289610" cy="1323439"/>
          </a:xfrm>
          <a:prstGeom prst="rect">
            <a:avLst/>
          </a:prstGeom>
          <a:noFill/>
        </p:spPr>
        <p:txBody>
          <a:bodyPr wrap="square" rtlCol="0">
            <a:spAutoFit/>
          </a:bodyPr>
          <a:lstStyle/>
          <a:p>
            <a:r>
              <a:rPr lang="en-US" sz="2000">
                <a:solidFill>
                  <a:srgbClr val="0432FF"/>
                </a:solidFill>
                <a:latin typeface="Candara" panose="020E0502030303020204" pitchFamily="34" charset="0"/>
              </a:rPr>
              <a:t>Note that most elements have a </a:t>
            </a:r>
            <a:r>
              <a:rPr lang="en-US" sz="2000" b="1">
                <a:solidFill>
                  <a:srgbClr val="0432FF"/>
                </a:solidFill>
                <a:latin typeface="Candara" panose="020E0502030303020204" pitchFamily="34" charset="0"/>
              </a:rPr>
              <a:t>dominant isotope </a:t>
            </a:r>
            <a:r>
              <a:rPr lang="en-US" sz="2000">
                <a:solidFill>
                  <a:srgbClr val="0432FF"/>
                </a:solidFill>
                <a:latin typeface="Candara" panose="020E0502030303020204" pitchFamily="34" charset="0"/>
              </a:rPr>
              <a:t>present at the highest frequency.</a:t>
            </a:r>
          </a:p>
        </p:txBody>
      </p:sp>
      <p:sp>
        <p:nvSpPr>
          <p:cNvPr id="10" name="TextBox 9">
            <a:extLst>
              <a:ext uri="{FF2B5EF4-FFF2-40B4-BE49-F238E27FC236}">
                <a16:creationId xmlns:a16="http://schemas.microsoft.com/office/drawing/2014/main" id="{53721719-1475-AB45-8116-8B9D2486798D}"/>
              </a:ext>
            </a:extLst>
          </p:cNvPr>
          <p:cNvSpPr txBox="1"/>
          <p:nvPr/>
        </p:nvSpPr>
        <p:spPr>
          <a:xfrm>
            <a:off x="8552983" y="3380602"/>
            <a:ext cx="3289610" cy="1631216"/>
          </a:xfrm>
          <a:prstGeom prst="rect">
            <a:avLst/>
          </a:prstGeom>
          <a:noFill/>
        </p:spPr>
        <p:txBody>
          <a:bodyPr wrap="square" rtlCol="0">
            <a:spAutoFit/>
          </a:bodyPr>
          <a:lstStyle/>
          <a:p>
            <a:r>
              <a:rPr lang="en-US" sz="2000">
                <a:solidFill>
                  <a:srgbClr val="0432FF"/>
                </a:solidFill>
                <a:latin typeface="Candara" panose="020E0502030303020204" pitchFamily="34" charset="0"/>
              </a:rPr>
              <a:t>Because isotope frequency varies with geography or place, analysis of isotopes can be used to </a:t>
            </a:r>
            <a:r>
              <a:rPr lang="en-US" sz="2000" b="1">
                <a:solidFill>
                  <a:srgbClr val="0432FF"/>
                </a:solidFill>
                <a:latin typeface="Candara" panose="020E0502030303020204" pitchFamily="34" charset="0"/>
              </a:rPr>
              <a:t>track to origin</a:t>
            </a:r>
            <a:r>
              <a:rPr lang="en-US" sz="2000">
                <a:solidFill>
                  <a:srgbClr val="0432FF"/>
                </a:solidFill>
                <a:latin typeface="Candara" panose="020E0502030303020204" pitchFamily="34" charset="0"/>
              </a:rPr>
              <a:t> of most materials.</a:t>
            </a:r>
          </a:p>
        </p:txBody>
      </p:sp>
    </p:spTree>
    <p:extLst>
      <p:ext uri="{BB962C8B-B14F-4D97-AF65-F5344CB8AC3E}">
        <p14:creationId xmlns:p14="http://schemas.microsoft.com/office/powerpoint/2010/main" val="202619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68" y="0"/>
            <a:ext cx="11524704" cy="67843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13732" y="-169"/>
            <a:ext cx="8706230" cy="646331"/>
          </a:xfrm>
          <a:prstGeom prst="rect">
            <a:avLst/>
          </a:prstGeom>
          <a:noFill/>
        </p:spPr>
        <p:txBody>
          <a:bodyPr wrap="none" rtlCol="0">
            <a:spAutoFit/>
          </a:bodyPr>
          <a:lstStyle/>
          <a:p>
            <a:pPr defTabSz="914400"/>
            <a:r>
              <a:rPr lang="en-US" sz="3600" b="1">
                <a:solidFill>
                  <a:prstClr val="white"/>
                </a:solidFill>
                <a:latin typeface="Candara"/>
                <a:cs typeface="Candara"/>
              </a:rPr>
              <a:t>Calculating numbers of subatomic particles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9836" y="-2506"/>
            <a:ext cx="697500" cy="697500"/>
          </a:xfrm>
          <a:prstGeom prst="rect">
            <a:avLst/>
          </a:prstGeom>
        </p:spPr>
      </p:pic>
      <p:sp>
        <p:nvSpPr>
          <p:cNvPr id="15" name="TextBox 14"/>
          <p:cNvSpPr txBox="1"/>
          <p:nvPr/>
        </p:nvSpPr>
        <p:spPr>
          <a:xfrm>
            <a:off x="213732" y="742685"/>
            <a:ext cx="11524704" cy="1200328"/>
          </a:xfrm>
          <a:prstGeom prst="rect">
            <a:avLst/>
          </a:prstGeom>
          <a:noFill/>
        </p:spPr>
        <p:txBody>
          <a:bodyPr wrap="square" rtlCol="0">
            <a:spAutoFit/>
          </a:bodyPr>
          <a:lstStyle/>
          <a:p>
            <a:r>
              <a:rPr lang="en-US" sz="2400">
                <a:latin typeface="Candara"/>
                <a:cs typeface="Candara"/>
              </a:rPr>
              <a:t>Iodine is atomic number 53 and has a mass of 127 </a:t>
            </a:r>
            <a:r>
              <a:rPr lang="en-US" sz="2400" err="1">
                <a:latin typeface="Candara"/>
                <a:cs typeface="Candara"/>
              </a:rPr>
              <a:t>amu</a:t>
            </a:r>
            <a:r>
              <a:rPr lang="en-US" sz="2400">
                <a:latin typeface="Candara"/>
                <a:cs typeface="Candara"/>
              </a:rPr>
              <a:t>. </a:t>
            </a:r>
            <a:br>
              <a:rPr lang="en-US" sz="2400">
                <a:latin typeface="Candara"/>
                <a:cs typeface="Candara"/>
              </a:rPr>
            </a:br>
            <a:r>
              <a:rPr lang="en-US" sz="2400">
                <a:latin typeface="Candara"/>
                <a:cs typeface="Candara"/>
              </a:rPr>
              <a:t>Iodine gains one electron to form iodide ions, I</a:t>
            </a:r>
            <a:r>
              <a:rPr lang="en-US" sz="2800" baseline="30000">
                <a:latin typeface="Candara"/>
                <a:cs typeface="Candara"/>
              </a:rPr>
              <a:t>-1</a:t>
            </a:r>
            <a:r>
              <a:rPr lang="en-US" sz="2400">
                <a:latin typeface="Candara"/>
                <a:cs typeface="Candara"/>
              </a:rPr>
              <a:t>.</a:t>
            </a:r>
          </a:p>
          <a:p>
            <a:pPr marL="342900" indent="-342900">
              <a:buFont typeface="Arial" panose="020B0604020202020204" pitchFamily="34" charset="0"/>
              <a:buChar char="•"/>
            </a:pPr>
            <a:r>
              <a:rPr lang="en-US" sz="2400" i="1">
                <a:latin typeface="Candara"/>
                <a:cs typeface="Candara"/>
              </a:rPr>
              <a:t>How many protons, neutrons &amp; electrons are there in an iodide ion?</a:t>
            </a:r>
          </a:p>
        </p:txBody>
      </p:sp>
      <p:sp>
        <p:nvSpPr>
          <p:cNvPr id="11" name="TextBox 10"/>
          <p:cNvSpPr txBox="1"/>
          <p:nvPr/>
        </p:nvSpPr>
        <p:spPr>
          <a:xfrm>
            <a:off x="289336" y="2257306"/>
            <a:ext cx="11448255" cy="830997"/>
          </a:xfrm>
          <a:prstGeom prst="rect">
            <a:avLst/>
          </a:prstGeom>
          <a:noFill/>
        </p:spPr>
        <p:txBody>
          <a:bodyPr wrap="square" rtlCol="0">
            <a:spAutoFit/>
          </a:bodyPr>
          <a:lstStyle/>
          <a:p>
            <a:r>
              <a:rPr lang="en-US" sz="2400">
                <a:solidFill>
                  <a:srgbClr val="0000FF"/>
                </a:solidFill>
                <a:latin typeface="Candara"/>
                <a:cs typeface="Candara"/>
              </a:rPr>
              <a:t>Iodine’s atomic number is 53, so both atoms and iodide ions both have 53 protons.</a:t>
            </a:r>
          </a:p>
          <a:p>
            <a:pPr marL="800100" lvl="1" indent="-342900">
              <a:buFont typeface="Arial"/>
              <a:buChar char="•"/>
            </a:pPr>
            <a:r>
              <a:rPr lang="en-US" sz="2400" i="1">
                <a:solidFill>
                  <a:srgbClr val="0000FF"/>
                </a:solidFill>
                <a:latin typeface="Candara"/>
                <a:cs typeface="Candara"/>
              </a:rPr>
              <a:t>The number of protons in an atom never changes.</a:t>
            </a:r>
          </a:p>
        </p:txBody>
      </p:sp>
      <p:sp>
        <p:nvSpPr>
          <p:cNvPr id="14" name="TextBox 13"/>
          <p:cNvSpPr txBox="1"/>
          <p:nvPr/>
        </p:nvSpPr>
        <p:spPr>
          <a:xfrm>
            <a:off x="289758" y="3355045"/>
            <a:ext cx="11742408" cy="1354217"/>
          </a:xfrm>
          <a:prstGeom prst="rect">
            <a:avLst/>
          </a:prstGeom>
          <a:noFill/>
        </p:spPr>
        <p:txBody>
          <a:bodyPr wrap="square" rtlCol="0">
            <a:spAutoFit/>
          </a:bodyPr>
          <a:lstStyle/>
          <a:p>
            <a:r>
              <a:rPr lang="en-US" sz="2400">
                <a:solidFill>
                  <a:srgbClr val="0000FF"/>
                </a:solidFill>
                <a:latin typeface="Candara"/>
                <a:cs typeface="Candara"/>
              </a:rPr>
              <a:t>Iodine </a:t>
            </a:r>
            <a:r>
              <a:rPr lang="en-US" sz="2400" b="1">
                <a:solidFill>
                  <a:srgbClr val="0000FF"/>
                </a:solidFill>
                <a:latin typeface="Candara"/>
                <a:cs typeface="Candara"/>
              </a:rPr>
              <a:t>atoms</a:t>
            </a:r>
            <a:r>
              <a:rPr lang="en-US" sz="2400">
                <a:solidFill>
                  <a:srgbClr val="0000FF"/>
                </a:solidFill>
                <a:latin typeface="Candara"/>
                <a:cs typeface="Candara"/>
              </a:rPr>
              <a:t> have the same number of protons and electrons, so 53 electrons.  </a:t>
            </a:r>
          </a:p>
          <a:p>
            <a:endParaRPr lang="en-US" sz="1000">
              <a:solidFill>
                <a:srgbClr val="0000FF"/>
              </a:solidFill>
              <a:latin typeface="Candara"/>
              <a:cs typeface="Candara"/>
            </a:endParaRPr>
          </a:p>
          <a:p>
            <a:r>
              <a:rPr lang="en-US" sz="2400">
                <a:solidFill>
                  <a:srgbClr val="0000FF"/>
                </a:solidFill>
                <a:latin typeface="Candara"/>
                <a:cs typeface="Candara"/>
              </a:rPr>
              <a:t>Iodide </a:t>
            </a:r>
            <a:r>
              <a:rPr lang="en-US" sz="2400" b="1">
                <a:solidFill>
                  <a:srgbClr val="0000FF"/>
                </a:solidFill>
                <a:latin typeface="Candara"/>
                <a:cs typeface="Candara"/>
              </a:rPr>
              <a:t>ions</a:t>
            </a:r>
            <a:r>
              <a:rPr lang="en-US" sz="2400">
                <a:solidFill>
                  <a:srgbClr val="0000FF"/>
                </a:solidFill>
                <a:latin typeface="Candara"/>
                <a:cs typeface="Candara"/>
              </a:rPr>
              <a:t> have gained one electron (-1) to create the overall ionic charge of -1.</a:t>
            </a:r>
          </a:p>
          <a:p>
            <a:pPr marL="800100" lvl="1" indent="-342900">
              <a:buFont typeface="Arial" panose="020B0604020202020204" pitchFamily="34" charset="0"/>
              <a:buChar char="•"/>
            </a:pPr>
            <a:r>
              <a:rPr lang="en-US" sz="2400">
                <a:solidFill>
                  <a:srgbClr val="0000FF"/>
                </a:solidFill>
                <a:latin typeface="Candara"/>
                <a:cs typeface="Candara"/>
              </a:rPr>
              <a:t>So, iodide ions have 53 + 1 = 54 electrons.</a:t>
            </a:r>
            <a:endParaRPr lang="en-US" sz="2400" i="1">
              <a:solidFill>
                <a:srgbClr val="0000FF"/>
              </a:solidFill>
              <a:latin typeface="Candara"/>
              <a:cs typeface="Candara"/>
            </a:endParaRPr>
          </a:p>
        </p:txBody>
      </p:sp>
      <p:sp>
        <p:nvSpPr>
          <p:cNvPr id="16" name="TextBox 15"/>
          <p:cNvSpPr txBox="1"/>
          <p:nvPr/>
        </p:nvSpPr>
        <p:spPr>
          <a:xfrm>
            <a:off x="290180" y="4971942"/>
            <a:ext cx="11448255" cy="1200329"/>
          </a:xfrm>
          <a:prstGeom prst="rect">
            <a:avLst/>
          </a:prstGeom>
          <a:noFill/>
        </p:spPr>
        <p:txBody>
          <a:bodyPr wrap="square" rtlCol="0">
            <a:spAutoFit/>
          </a:bodyPr>
          <a:lstStyle/>
          <a:p>
            <a:r>
              <a:rPr lang="en-US" sz="2400">
                <a:solidFill>
                  <a:srgbClr val="0000FF"/>
                </a:solidFill>
                <a:latin typeface="Candara"/>
                <a:cs typeface="Candara"/>
              </a:rPr>
              <a:t>The number of neutrons = 127 – 53 = 74</a:t>
            </a:r>
          </a:p>
          <a:p>
            <a:pPr marL="800100" lvl="1" indent="-342900">
              <a:buFont typeface="Arial"/>
              <a:buChar char="•"/>
            </a:pPr>
            <a:r>
              <a:rPr lang="en-US" sz="2400" i="1">
                <a:solidFill>
                  <a:srgbClr val="0000FF"/>
                </a:solidFill>
                <a:latin typeface="Candara"/>
                <a:cs typeface="Candara"/>
              </a:rPr>
              <a:t>The number of neutrons is always calculated as atomic mass– atomic number.</a:t>
            </a:r>
          </a:p>
          <a:p>
            <a:pPr marL="800100" lvl="1" indent="-342900">
              <a:buFont typeface="Arial"/>
              <a:buChar char="•"/>
            </a:pPr>
            <a:r>
              <a:rPr lang="en-US" sz="2400" i="1">
                <a:solidFill>
                  <a:srgbClr val="0000FF"/>
                </a:solidFill>
                <a:latin typeface="Candara"/>
                <a:cs typeface="Candara"/>
              </a:rPr>
              <a:t>The number of neutrons is the same in atoms and ions.</a:t>
            </a:r>
          </a:p>
        </p:txBody>
      </p:sp>
      <p:sp>
        <p:nvSpPr>
          <p:cNvPr id="12" name="TextBox 11">
            <a:extLst>
              <a:ext uri="{FF2B5EF4-FFF2-40B4-BE49-F238E27FC236}">
                <a16:creationId xmlns:a16="http://schemas.microsoft.com/office/drawing/2014/main" id="{A343C354-4BC0-8342-8726-805F17B3845E}"/>
              </a:ext>
            </a:extLst>
          </p:cNvPr>
          <p:cNvSpPr txBox="1"/>
          <p:nvPr/>
        </p:nvSpPr>
        <p:spPr>
          <a:xfrm>
            <a:off x="54428" y="6532081"/>
            <a:ext cx="3828141" cy="307777"/>
          </a:xfrm>
          <a:prstGeom prst="rect">
            <a:avLst/>
          </a:prstGeom>
          <a:noFill/>
        </p:spPr>
        <p:txBody>
          <a:bodyPr wrap="square" rtlCol="0">
            <a:spAutoFit/>
          </a:bodyPr>
          <a:lstStyle/>
          <a:p>
            <a:r>
              <a:rPr lang="en-US" sz="1400">
                <a:latin typeface="Avenir Medium"/>
                <a:cs typeface="Avenir Medium"/>
              </a:rPr>
              <a:t>Chemistry OpenStax</a:t>
            </a:r>
          </a:p>
        </p:txBody>
      </p:sp>
    </p:spTree>
    <p:extLst>
      <p:ext uri="{BB962C8B-B14F-4D97-AF65-F5344CB8AC3E}">
        <p14:creationId xmlns:p14="http://schemas.microsoft.com/office/powerpoint/2010/main" val="10667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5" y="0"/>
            <a:ext cx="11502402"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5" y="-169"/>
            <a:ext cx="1643148" cy="646331"/>
          </a:xfrm>
          <a:prstGeom prst="rect">
            <a:avLst/>
          </a:prstGeom>
          <a:noFill/>
        </p:spPr>
        <p:txBody>
          <a:bodyPr wrap="none" rtlCol="0">
            <a:spAutoFit/>
          </a:bodyPr>
          <a:lstStyle/>
          <a:p>
            <a:pPr defTabSz="914400"/>
            <a:r>
              <a:rPr lang="en-US" sz="3600" b="1">
                <a:solidFill>
                  <a:prstClr val="white"/>
                </a:solidFill>
                <a:latin typeface="Candara"/>
                <a:cs typeface="Candara"/>
              </a:rPr>
              <a:t>Try this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8687" y="-2506"/>
            <a:ext cx="697500" cy="697500"/>
          </a:xfrm>
          <a:prstGeom prst="rect">
            <a:avLst/>
          </a:prstGeom>
        </p:spPr>
      </p:pic>
      <p:sp>
        <p:nvSpPr>
          <p:cNvPr id="15" name="TextBox 14"/>
          <p:cNvSpPr txBox="1"/>
          <p:nvPr/>
        </p:nvSpPr>
        <p:spPr>
          <a:xfrm>
            <a:off x="224884" y="742685"/>
            <a:ext cx="10872083" cy="1200328"/>
          </a:xfrm>
          <a:prstGeom prst="rect">
            <a:avLst/>
          </a:prstGeom>
          <a:noFill/>
        </p:spPr>
        <p:txBody>
          <a:bodyPr wrap="square" rtlCol="0">
            <a:spAutoFit/>
          </a:bodyPr>
          <a:lstStyle/>
          <a:p>
            <a:r>
              <a:rPr lang="en-US" sz="2400">
                <a:latin typeface="Candara"/>
                <a:cs typeface="Candara"/>
              </a:rPr>
              <a:t>An </a:t>
            </a:r>
            <a:r>
              <a:rPr lang="en-US" sz="2400" b="1">
                <a:latin typeface="Candara"/>
                <a:cs typeface="Candara"/>
              </a:rPr>
              <a:t>ion</a:t>
            </a:r>
            <a:r>
              <a:rPr lang="en-US" sz="2400">
                <a:latin typeface="Candara"/>
                <a:cs typeface="Candara"/>
              </a:rPr>
              <a:t> of platinum has a mass number of 195 and has 74 electrons.</a:t>
            </a:r>
          </a:p>
          <a:p>
            <a:pPr marL="342900" indent="-342900">
              <a:buFont typeface="Arial" panose="020B0604020202020204" pitchFamily="34" charset="0"/>
              <a:buChar char="•"/>
            </a:pPr>
            <a:r>
              <a:rPr lang="en-US" sz="2400" i="1">
                <a:latin typeface="Candara"/>
                <a:cs typeface="Candara"/>
              </a:rPr>
              <a:t>How many protons and neutrons does it have?</a:t>
            </a:r>
          </a:p>
          <a:p>
            <a:pPr marL="342900" indent="-342900">
              <a:buFont typeface="Arial" panose="020B0604020202020204" pitchFamily="34" charset="0"/>
              <a:buChar char="•"/>
            </a:pPr>
            <a:r>
              <a:rPr lang="en-US" sz="2400" i="1">
                <a:latin typeface="Candara"/>
                <a:cs typeface="Candara"/>
              </a:rPr>
              <a:t>What is its charge?</a:t>
            </a:r>
          </a:p>
        </p:txBody>
      </p:sp>
      <p:sp>
        <p:nvSpPr>
          <p:cNvPr id="8" name="TextBox 7">
            <a:extLst>
              <a:ext uri="{FF2B5EF4-FFF2-40B4-BE49-F238E27FC236}">
                <a16:creationId xmlns:a16="http://schemas.microsoft.com/office/drawing/2014/main" id="{ABAC670E-7615-0349-9CCA-A547C2172629}"/>
              </a:ext>
            </a:extLst>
          </p:cNvPr>
          <p:cNvSpPr txBox="1"/>
          <p:nvPr/>
        </p:nvSpPr>
        <p:spPr>
          <a:xfrm>
            <a:off x="54428" y="6532081"/>
            <a:ext cx="3828141" cy="307777"/>
          </a:xfrm>
          <a:prstGeom prst="rect">
            <a:avLst/>
          </a:prstGeom>
          <a:noFill/>
        </p:spPr>
        <p:txBody>
          <a:bodyPr wrap="square" rtlCol="0">
            <a:spAutoFit/>
          </a:bodyPr>
          <a:lstStyle/>
          <a:p>
            <a:r>
              <a:rPr lang="en-US" sz="1400">
                <a:latin typeface="Avenir Medium"/>
                <a:cs typeface="Avenir Medium"/>
              </a:rPr>
              <a:t>Chemistry OpenStax</a:t>
            </a:r>
          </a:p>
        </p:txBody>
      </p:sp>
    </p:spTree>
    <p:extLst>
      <p:ext uri="{BB962C8B-B14F-4D97-AF65-F5344CB8AC3E}">
        <p14:creationId xmlns:p14="http://schemas.microsoft.com/office/powerpoint/2010/main" val="28035489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3" y="0"/>
            <a:ext cx="11701342"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7" y="-169"/>
            <a:ext cx="11107849" cy="646331"/>
          </a:xfrm>
          <a:prstGeom prst="rect">
            <a:avLst/>
          </a:prstGeom>
          <a:noFill/>
        </p:spPr>
        <p:txBody>
          <a:bodyPr wrap="none" rtlCol="0">
            <a:spAutoFit/>
          </a:bodyPr>
          <a:lstStyle/>
          <a:p>
            <a:pPr defTabSz="914400"/>
            <a:r>
              <a:rPr lang="en-US" sz="3600" b="1">
                <a:solidFill>
                  <a:prstClr val="white"/>
                </a:solidFill>
                <a:latin typeface="Candara"/>
                <a:cs typeface="Candara"/>
              </a:rPr>
              <a:t>Average atomic mass depends on isotopes, frequencies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8" y="-2506"/>
            <a:ext cx="697500" cy="697500"/>
          </a:xfrm>
          <a:prstGeom prst="rect">
            <a:avLst/>
          </a:prstGeom>
        </p:spPr>
      </p:pic>
      <p:sp>
        <p:nvSpPr>
          <p:cNvPr id="15" name="TextBox 14"/>
          <p:cNvSpPr txBox="1"/>
          <p:nvPr/>
        </p:nvSpPr>
        <p:spPr>
          <a:xfrm>
            <a:off x="224886" y="742685"/>
            <a:ext cx="11262651" cy="830997"/>
          </a:xfrm>
          <a:prstGeom prst="rect">
            <a:avLst/>
          </a:prstGeom>
          <a:noFill/>
        </p:spPr>
        <p:txBody>
          <a:bodyPr wrap="square" rtlCol="0">
            <a:spAutoFit/>
          </a:bodyPr>
          <a:lstStyle/>
          <a:p>
            <a:r>
              <a:rPr lang="en-US" sz="2400">
                <a:latin typeface="Candara"/>
                <a:cs typeface="Candara"/>
              </a:rPr>
              <a:t>The frequency of isotopes for each elements determines the </a:t>
            </a:r>
            <a:r>
              <a:rPr lang="en-US" sz="2400" b="1">
                <a:latin typeface="Candara"/>
                <a:cs typeface="Candara"/>
              </a:rPr>
              <a:t>average atomic mass </a:t>
            </a:r>
            <a:r>
              <a:rPr lang="en-US" sz="2400">
                <a:latin typeface="Candara"/>
                <a:cs typeface="Candara"/>
              </a:rPr>
              <a:t>shown in the periodic table.</a:t>
            </a:r>
          </a:p>
        </p:txBody>
      </p:sp>
      <p:sp>
        <p:nvSpPr>
          <p:cNvPr id="8" name="TextBox 7"/>
          <p:cNvSpPr txBox="1"/>
          <p:nvPr/>
        </p:nvSpPr>
        <p:spPr>
          <a:xfrm>
            <a:off x="1979740" y="2121404"/>
            <a:ext cx="8042959" cy="461665"/>
          </a:xfrm>
          <a:prstGeom prst="rect">
            <a:avLst/>
          </a:prstGeom>
          <a:noFill/>
        </p:spPr>
        <p:txBody>
          <a:bodyPr wrap="square" rtlCol="0">
            <a:spAutoFit/>
          </a:bodyPr>
          <a:lstStyle/>
          <a:p>
            <a:r>
              <a:rPr lang="en-US" sz="2400">
                <a:latin typeface="Candara"/>
                <a:cs typeface="Candara"/>
              </a:rPr>
              <a:t>average atomic mass = </a:t>
            </a:r>
            <a:r>
              <a:rPr lang="en-US" sz="2400" err="1">
                <a:latin typeface="Candara"/>
                <a:cs typeface="Candara"/>
              </a:rPr>
              <a:t>Σ</a:t>
            </a:r>
            <a:r>
              <a:rPr lang="en-US" sz="2400">
                <a:latin typeface="Candara"/>
                <a:cs typeface="Candara"/>
              </a:rPr>
              <a:t> (isotopic mass)(isotopic frequency)</a:t>
            </a:r>
          </a:p>
        </p:txBody>
      </p:sp>
      <p:cxnSp>
        <p:nvCxnSpPr>
          <p:cNvPr id="10" name="Straight Connector 9"/>
          <p:cNvCxnSpPr>
            <a:cxnSpLocks/>
          </p:cNvCxnSpPr>
          <p:nvPr/>
        </p:nvCxnSpPr>
        <p:spPr>
          <a:xfrm>
            <a:off x="280172" y="2993116"/>
            <a:ext cx="11556116" cy="0"/>
          </a:xfrm>
          <a:prstGeom prst="line">
            <a:avLst/>
          </a:prstGeom>
          <a:ln w="5715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24886" y="3061760"/>
            <a:ext cx="10770215" cy="1200328"/>
          </a:xfrm>
          <a:prstGeom prst="rect">
            <a:avLst/>
          </a:prstGeom>
          <a:noFill/>
        </p:spPr>
        <p:txBody>
          <a:bodyPr wrap="square" rtlCol="0">
            <a:spAutoFit/>
          </a:bodyPr>
          <a:lstStyle/>
          <a:p>
            <a:r>
              <a:rPr lang="en-US" sz="2400">
                <a:latin typeface="Candara"/>
                <a:cs typeface="Candara"/>
              </a:rPr>
              <a:t>Boron occurs in two isotopes: 19.9% have a mass of 10.0129 </a:t>
            </a:r>
            <a:r>
              <a:rPr lang="en-US" sz="2400" err="1">
                <a:latin typeface="Candara"/>
                <a:cs typeface="Candara"/>
              </a:rPr>
              <a:t>amu</a:t>
            </a:r>
            <a:r>
              <a:rPr lang="en-US" sz="2400">
                <a:latin typeface="Candara"/>
                <a:cs typeface="Candara"/>
              </a:rPr>
              <a:t> while 80.1% have a mass of 11.0093.</a:t>
            </a:r>
          </a:p>
          <a:p>
            <a:r>
              <a:rPr lang="en-US" sz="2400" i="1">
                <a:latin typeface="Candara"/>
                <a:cs typeface="Candara"/>
              </a:rPr>
              <a:t>Calculate the average atomic mass of boron.</a:t>
            </a:r>
          </a:p>
        </p:txBody>
      </p:sp>
      <p:sp>
        <p:nvSpPr>
          <p:cNvPr id="13" name="TextBox 12"/>
          <p:cNvSpPr txBox="1"/>
          <p:nvPr/>
        </p:nvSpPr>
        <p:spPr>
          <a:xfrm>
            <a:off x="552384" y="4514837"/>
            <a:ext cx="8042959" cy="461665"/>
          </a:xfrm>
          <a:prstGeom prst="rect">
            <a:avLst/>
          </a:prstGeom>
          <a:noFill/>
        </p:spPr>
        <p:txBody>
          <a:bodyPr wrap="square" rtlCol="0">
            <a:spAutoFit/>
          </a:bodyPr>
          <a:lstStyle/>
          <a:p>
            <a:r>
              <a:rPr lang="en-US" sz="2400" dirty="0">
                <a:solidFill>
                  <a:srgbClr val="0000FF"/>
                </a:solidFill>
                <a:latin typeface="Candara"/>
                <a:cs typeface="Candara"/>
              </a:rPr>
              <a:t>average atomic mass = (10.0129)(0.199) + (11.0093)(0.801)</a:t>
            </a:r>
          </a:p>
        </p:txBody>
      </p:sp>
      <p:sp>
        <p:nvSpPr>
          <p:cNvPr id="14" name="TextBox 13"/>
          <p:cNvSpPr txBox="1"/>
          <p:nvPr/>
        </p:nvSpPr>
        <p:spPr>
          <a:xfrm>
            <a:off x="8048164" y="4491686"/>
            <a:ext cx="2516219" cy="461665"/>
          </a:xfrm>
          <a:prstGeom prst="rect">
            <a:avLst/>
          </a:prstGeom>
          <a:noFill/>
        </p:spPr>
        <p:txBody>
          <a:bodyPr wrap="square" rtlCol="0">
            <a:spAutoFit/>
          </a:bodyPr>
          <a:lstStyle/>
          <a:p>
            <a:r>
              <a:rPr lang="en-US" sz="2400">
                <a:solidFill>
                  <a:srgbClr val="0000FF"/>
                </a:solidFill>
                <a:latin typeface="Candara"/>
                <a:cs typeface="Candara"/>
              </a:rPr>
              <a:t>= 10.8110 </a:t>
            </a:r>
            <a:r>
              <a:rPr lang="en-US" sz="2400" err="1">
                <a:solidFill>
                  <a:srgbClr val="0000FF"/>
                </a:solidFill>
                <a:latin typeface="Candara"/>
                <a:cs typeface="Candara"/>
              </a:rPr>
              <a:t>amu</a:t>
            </a:r>
            <a:endParaRPr lang="en-US" sz="2400">
              <a:solidFill>
                <a:srgbClr val="0000FF"/>
              </a:solidFill>
              <a:latin typeface="Candara"/>
              <a:cs typeface="Candara"/>
            </a:endParaRPr>
          </a:p>
        </p:txBody>
      </p:sp>
      <p:sp>
        <p:nvSpPr>
          <p:cNvPr id="16" name="TextBox 15"/>
          <p:cNvSpPr txBox="1"/>
          <p:nvPr/>
        </p:nvSpPr>
        <p:spPr>
          <a:xfrm>
            <a:off x="8595343" y="5291239"/>
            <a:ext cx="3158350" cy="1015663"/>
          </a:xfrm>
          <a:prstGeom prst="rect">
            <a:avLst/>
          </a:prstGeom>
          <a:noFill/>
          <a:ln>
            <a:solidFill>
              <a:srgbClr val="0000FF"/>
            </a:solidFill>
            <a:prstDash val="dash"/>
          </a:ln>
        </p:spPr>
        <p:txBody>
          <a:bodyPr wrap="square" rtlCol="0">
            <a:spAutoFit/>
          </a:bodyPr>
          <a:lstStyle/>
          <a:p>
            <a:r>
              <a:rPr lang="en-US" sz="2000" i="1">
                <a:solidFill>
                  <a:srgbClr val="0000FF"/>
                </a:solidFill>
                <a:latin typeface="Candara"/>
                <a:cs typeface="Candara"/>
              </a:rPr>
              <a:t>Remember to move the decimal 2 places when multiplying by a percentage.</a:t>
            </a:r>
          </a:p>
        </p:txBody>
      </p:sp>
      <p:sp>
        <p:nvSpPr>
          <p:cNvPr id="18" name="TextBox 17">
            <a:extLst>
              <a:ext uri="{FF2B5EF4-FFF2-40B4-BE49-F238E27FC236}">
                <a16:creationId xmlns:a16="http://schemas.microsoft.com/office/drawing/2014/main" id="{594B12DD-AFF4-1B42-9D2A-169D6B509671}"/>
              </a:ext>
            </a:extLst>
          </p:cNvPr>
          <p:cNvSpPr txBox="1"/>
          <p:nvPr/>
        </p:nvSpPr>
        <p:spPr>
          <a:xfrm>
            <a:off x="270944" y="1579962"/>
            <a:ext cx="11262651" cy="461665"/>
          </a:xfrm>
          <a:prstGeom prst="rect">
            <a:avLst/>
          </a:prstGeom>
          <a:noFill/>
        </p:spPr>
        <p:txBody>
          <a:bodyPr wrap="square" rtlCol="0">
            <a:spAutoFit/>
          </a:bodyPr>
          <a:lstStyle/>
          <a:p>
            <a:pPr marL="342900" indent="-342900">
              <a:buFont typeface="Arial" panose="020B0604020202020204" pitchFamily="34" charset="0"/>
              <a:buChar char="•"/>
            </a:pPr>
            <a:r>
              <a:rPr lang="en-US" sz="2400" u="sng">
                <a:latin typeface="Candara"/>
                <a:cs typeface="Candara"/>
              </a:rPr>
              <a:t>Weighted average </a:t>
            </a:r>
            <a:r>
              <a:rPr lang="en-US" sz="2400">
                <a:latin typeface="Candara"/>
                <a:cs typeface="Candara"/>
              </a:rPr>
              <a:t>takes frequency &amp; mass into account.</a:t>
            </a:r>
          </a:p>
        </p:txBody>
      </p:sp>
      <p:sp>
        <p:nvSpPr>
          <p:cNvPr id="19" name="TextBox 18">
            <a:extLst>
              <a:ext uri="{FF2B5EF4-FFF2-40B4-BE49-F238E27FC236}">
                <a16:creationId xmlns:a16="http://schemas.microsoft.com/office/drawing/2014/main" id="{3E91A4EF-5D18-6A48-868E-D2B33F21C094}"/>
              </a:ext>
            </a:extLst>
          </p:cNvPr>
          <p:cNvSpPr txBox="1"/>
          <p:nvPr/>
        </p:nvSpPr>
        <p:spPr>
          <a:xfrm>
            <a:off x="54428" y="6532081"/>
            <a:ext cx="3828141" cy="307777"/>
          </a:xfrm>
          <a:prstGeom prst="rect">
            <a:avLst/>
          </a:prstGeom>
          <a:noFill/>
        </p:spPr>
        <p:txBody>
          <a:bodyPr wrap="square" rtlCol="0">
            <a:spAutoFit/>
          </a:bodyPr>
          <a:lstStyle/>
          <a:p>
            <a:r>
              <a:rPr lang="en-US" sz="1400">
                <a:latin typeface="Avenir Medium"/>
                <a:cs typeface="Avenir Medium"/>
              </a:rPr>
              <a:t>Chemistry OpenStax</a:t>
            </a:r>
          </a:p>
        </p:txBody>
      </p:sp>
    </p:spTree>
    <p:extLst>
      <p:ext uri="{BB962C8B-B14F-4D97-AF65-F5344CB8AC3E}">
        <p14:creationId xmlns:p14="http://schemas.microsoft.com/office/powerpoint/2010/main" val="142352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6"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 y="0"/>
            <a:ext cx="11495236"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597" y="-169"/>
            <a:ext cx="7372531" cy="646331"/>
          </a:xfrm>
          <a:prstGeom prst="rect">
            <a:avLst/>
          </a:prstGeom>
          <a:noFill/>
        </p:spPr>
        <p:txBody>
          <a:bodyPr wrap="none" rtlCol="0">
            <a:spAutoFit/>
          </a:bodyPr>
          <a:lstStyle/>
          <a:p>
            <a:pPr defTabSz="914400"/>
            <a:r>
              <a:rPr lang="en-US" sz="3600" b="1" dirty="0">
                <a:solidFill>
                  <a:prstClr val="white"/>
                </a:solidFill>
                <a:latin typeface="Candara"/>
                <a:cs typeface="Candara"/>
              </a:rPr>
              <a:t>Here’s a look at Dalton’s experiment</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5233" y="-2506"/>
            <a:ext cx="697500" cy="697500"/>
          </a:xfrm>
          <a:prstGeom prst="rect">
            <a:avLst/>
          </a:prstGeom>
        </p:spPr>
      </p:pic>
      <p:pic>
        <p:nvPicPr>
          <p:cNvPr id="2" name="Picture 1"/>
          <p:cNvPicPr>
            <a:picLocks noChangeAspect="1"/>
          </p:cNvPicPr>
          <p:nvPr/>
        </p:nvPicPr>
        <p:blipFill rotWithShape="1">
          <a:blip r:embed="rId3"/>
          <a:srcRect r="47179"/>
          <a:stretch/>
        </p:blipFill>
        <p:spPr>
          <a:xfrm>
            <a:off x="667391" y="742913"/>
            <a:ext cx="4829895" cy="4998720"/>
          </a:xfrm>
          <a:prstGeom prst="rect">
            <a:avLst/>
          </a:prstGeom>
        </p:spPr>
      </p:pic>
      <p:sp>
        <p:nvSpPr>
          <p:cNvPr id="17" name="TextBox 16"/>
          <p:cNvSpPr txBox="1"/>
          <p:nvPr/>
        </p:nvSpPr>
        <p:spPr>
          <a:xfrm>
            <a:off x="54428" y="6532081"/>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pic>
        <p:nvPicPr>
          <p:cNvPr id="8" name="Picture 7">
            <a:extLst>
              <a:ext uri="{FF2B5EF4-FFF2-40B4-BE49-F238E27FC236}">
                <a16:creationId xmlns:a16="http://schemas.microsoft.com/office/drawing/2014/main" id="{212A657B-6635-E542-B2DB-1AD0F1C8D29A}"/>
              </a:ext>
            </a:extLst>
          </p:cNvPr>
          <p:cNvPicPr>
            <a:picLocks noChangeAspect="1"/>
          </p:cNvPicPr>
          <p:nvPr/>
        </p:nvPicPr>
        <p:blipFill rotWithShape="1">
          <a:blip r:embed="rId3"/>
          <a:srcRect l="54606"/>
          <a:stretch/>
        </p:blipFill>
        <p:spPr>
          <a:xfrm>
            <a:off x="7596845" y="742913"/>
            <a:ext cx="4150819" cy="4998720"/>
          </a:xfrm>
          <a:prstGeom prst="rect">
            <a:avLst/>
          </a:prstGeom>
        </p:spPr>
      </p:pic>
      <p:sp>
        <p:nvSpPr>
          <p:cNvPr id="3" name="Right Arrow 2"/>
          <p:cNvSpPr/>
          <p:nvPr/>
        </p:nvSpPr>
        <p:spPr>
          <a:xfrm>
            <a:off x="4845527" y="2031030"/>
            <a:ext cx="2796244" cy="1029665"/>
          </a:xfrm>
          <a:prstGeom prst="righ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FF"/>
                </a:solidFill>
              </a:rPr>
              <a:t>chemical reaction</a:t>
            </a:r>
          </a:p>
        </p:txBody>
      </p:sp>
      <p:sp>
        <p:nvSpPr>
          <p:cNvPr id="6" name="TextBox 5">
            <a:extLst>
              <a:ext uri="{FF2B5EF4-FFF2-40B4-BE49-F238E27FC236}">
                <a16:creationId xmlns:a16="http://schemas.microsoft.com/office/drawing/2014/main" id="{8D70F4B0-2C69-9946-8A95-13A662D85C95}"/>
              </a:ext>
            </a:extLst>
          </p:cNvPr>
          <p:cNvSpPr txBox="1"/>
          <p:nvPr/>
        </p:nvSpPr>
        <p:spPr>
          <a:xfrm>
            <a:off x="522514" y="5987142"/>
            <a:ext cx="8257389"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latin typeface="Candara" panose="020E0502030303020204" pitchFamily="34" charset="0"/>
              </a:rPr>
              <a:t>Now let’s look at the </a:t>
            </a:r>
            <a:r>
              <a:rPr lang="en-US" sz="2400" b="1" dirty="0">
                <a:latin typeface="Candara" panose="020E0502030303020204" pitchFamily="34" charset="0"/>
              </a:rPr>
              <a:t>rules (or laws) that govern chemistry</a:t>
            </a:r>
            <a:r>
              <a:rPr lang="en-US" sz="2400" dirty="0">
                <a:latin typeface="Candara" panose="020E0502030303020204" pitchFamily="34" charset="0"/>
              </a:rPr>
              <a:t>.</a:t>
            </a:r>
          </a:p>
        </p:txBody>
      </p:sp>
    </p:spTree>
    <p:extLst>
      <p:ext uri="{BB962C8B-B14F-4D97-AF65-F5344CB8AC3E}">
        <p14:creationId xmlns:p14="http://schemas.microsoft.com/office/powerpoint/2010/main" val="142175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7" y="0"/>
            <a:ext cx="11589834"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3" y="-169"/>
            <a:ext cx="1643148" cy="646331"/>
          </a:xfrm>
          <a:prstGeom prst="rect">
            <a:avLst/>
          </a:prstGeom>
          <a:noFill/>
        </p:spPr>
        <p:txBody>
          <a:bodyPr wrap="none" rtlCol="0">
            <a:spAutoFit/>
          </a:bodyPr>
          <a:lstStyle/>
          <a:p>
            <a:pPr defTabSz="914400"/>
            <a:r>
              <a:rPr lang="en-US" sz="3600" b="1">
                <a:solidFill>
                  <a:prstClr val="white"/>
                </a:solidFill>
                <a:latin typeface="Candara"/>
                <a:cs typeface="Candara"/>
              </a:rPr>
              <a:t>Try this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8685" y="-2506"/>
            <a:ext cx="697500" cy="697500"/>
          </a:xfrm>
          <a:prstGeom prst="rect">
            <a:avLst/>
          </a:prstGeom>
        </p:spPr>
      </p:pic>
      <p:sp>
        <p:nvSpPr>
          <p:cNvPr id="12" name="TextBox 11"/>
          <p:cNvSpPr txBox="1"/>
          <p:nvPr/>
        </p:nvSpPr>
        <p:spPr>
          <a:xfrm>
            <a:off x="224883" y="694994"/>
            <a:ext cx="11113870" cy="1200329"/>
          </a:xfrm>
          <a:prstGeom prst="rect">
            <a:avLst/>
          </a:prstGeom>
          <a:noFill/>
        </p:spPr>
        <p:txBody>
          <a:bodyPr wrap="square" rtlCol="0">
            <a:spAutoFit/>
          </a:bodyPr>
          <a:lstStyle/>
          <a:p>
            <a:r>
              <a:rPr lang="en-US" sz="2400">
                <a:latin typeface="Candara"/>
                <a:cs typeface="Candara"/>
              </a:rPr>
              <a:t>Chlorine has two naturally occurring isotopes. In a sample of chlorine,  75.77%  of the atoms are  Cl-35, with a mass of  34.97amu . Another  24.23%  of the atoms are  Cl-37, with a mass of  36.97amu . What is the atomic mass of chlorine?</a:t>
            </a:r>
            <a:endParaRPr lang="en-US" sz="2400" i="1">
              <a:latin typeface="Candara"/>
              <a:cs typeface="Candara"/>
            </a:endParaRPr>
          </a:p>
        </p:txBody>
      </p:sp>
      <p:sp>
        <p:nvSpPr>
          <p:cNvPr id="8" name="Oval 7"/>
          <p:cNvSpPr/>
          <p:nvPr/>
        </p:nvSpPr>
        <p:spPr>
          <a:xfrm>
            <a:off x="11115729" y="774009"/>
            <a:ext cx="401719" cy="412407"/>
          </a:xfrm>
          <a:prstGeom prst="ellipse">
            <a:avLst/>
          </a:prstGeom>
          <a:noFill/>
          <a:ln w="28575" cmpd="sng">
            <a:solidFill>
              <a:srgbClr val="52D1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52D128"/>
                </a:solidFill>
              </a:rPr>
              <a:t>6</a:t>
            </a:r>
          </a:p>
        </p:txBody>
      </p:sp>
      <p:sp>
        <p:nvSpPr>
          <p:cNvPr id="10" name="TextBox 9">
            <a:extLst>
              <a:ext uri="{FF2B5EF4-FFF2-40B4-BE49-F238E27FC236}">
                <a16:creationId xmlns:a16="http://schemas.microsoft.com/office/drawing/2014/main" id="{9E9B306C-CD09-CF42-8B84-EED9209579B5}"/>
              </a:ext>
            </a:extLst>
          </p:cNvPr>
          <p:cNvSpPr txBox="1"/>
          <p:nvPr/>
        </p:nvSpPr>
        <p:spPr>
          <a:xfrm>
            <a:off x="54428" y="6532081"/>
            <a:ext cx="3828141" cy="307777"/>
          </a:xfrm>
          <a:prstGeom prst="rect">
            <a:avLst/>
          </a:prstGeom>
          <a:noFill/>
        </p:spPr>
        <p:txBody>
          <a:bodyPr wrap="square" rtlCol="0">
            <a:spAutoFit/>
          </a:bodyPr>
          <a:lstStyle/>
          <a:p>
            <a:r>
              <a:rPr lang="en-US" sz="1400">
                <a:latin typeface="Avenir Medium"/>
                <a:cs typeface="Avenir Medium"/>
              </a:rPr>
              <a:t>Chemistry OpenStax</a:t>
            </a:r>
          </a:p>
        </p:txBody>
      </p:sp>
    </p:spTree>
    <p:extLst>
      <p:ext uri="{BB962C8B-B14F-4D97-AF65-F5344CB8AC3E}">
        <p14:creationId xmlns:p14="http://schemas.microsoft.com/office/powerpoint/2010/main" val="17147148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4" y="0"/>
            <a:ext cx="11578680"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7" y="-169"/>
            <a:ext cx="1641411" cy="646331"/>
          </a:xfrm>
          <a:prstGeom prst="rect">
            <a:avLst/>
          </a:prstGeom>
          <a:noFill/>
        </p:spPr>
        <p:txBody>
          <a:bodyPr wrap="none" rtlCol="0">
            <a:spAutoFit/>
          </a:bodyPr>
          <a:lstStyle/>
          <a:p>
            <a:pPr defTabSz="914400"/>
            <a:r>
              <a:rPr lang="en-US" sz="3600" b="1">
                <a:solidFill>
                  <a:prstClr val="white"/>
                </a:solidFill>
                <a:latin typeface="Candara"/>
                <a:cs typeface="Candara"/>
              </a:rPr>
              <a:t>Try this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7" y="-2506"/>
            <a:ext cx="697500" cy="697500"/>
          </a:xfrm>
          <a:prstGeom prst="rect">
            <a:avLst/>
          </a:prstGeom>
        </p:spPr>
      </p:pic>
      <p:sp>
        <p:nvSpPr>
          <p:cNvPr id="12" name="TextBox 11"/>
          <p:cNvSpPr txBox="1"/>
          <p:nvPr/>
        </p:nvSpPr>
        <p:spPr>
          <a:xfrm>
            <a:off x="224886" y="694994"/>
            <a:ext cx="10682520" cy="2308324"/>
          </a:xfrm>
          <a:prstGeom prst="rect">
            <a:avLst/>
          </a:prstGeom>
          <a:noFill/>
        </p:spPr>
        <p:txBody>
          <a:bodyPr wrap="square" rtlCol="0">
            <a:spAutoFit/>
          </a:bodyPr>
          <a:lstStyle/>
          <a:p>
            <a:r>
              <a:rPr lang="en-US" sz="2400">
                <a:latin typeface="Candara"/>
                <a:cs typeface="Candara"/>
              </a:rPr>
              <a:t>Neon has three naturally occurring isotopes. In a sample of neon,  90.92%  of the atoms are  Ne -20, which is an isotope of neon with 10 neutrons and a mass of  19.99amu . Another  0.3%  of the atoms are  Ne -21, which is an isotope of neon with 11 neutrons and a mass of  20.99amu . The final  8.85%  of the atoms are  Ne -22, which is an isotope of neon with 12 neutrons and a mass of  21.99amu . What is the atomic mass of neon?</a:t>
            </a:r>
            <a:endParaRPr lang="en-US" sz="2400" i="1">
              <a:latin typeface="Candara"/>
              <a:cs typeface="Candara"/>
            </a:endParaRPr>
          </a:p>
        </p:txBody>
      </p:sp>
      <p:sp>
        <p:nvSpPr>
          <p:cNvPr id="14" name="Oval 13"/>
          <p:cNvSpPr/>
          <p:nvPr/>
        </p:nvSpPr>
        <p:spPr>
          <a:xfrm>
            <a:off x="10996612" y="694994"/>
            <a:ext cx="401719" cy="412407"/>
          </a:xfrm>
          <a:prstGeom prst="ellipse">
            <a:avLst/>
          </a:prstGeom>
          <a:noFill/>
          <a:ln w="28575" cmpd="sng">
            <a:solidFill>
              <a:srgbClr val="52D1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52D128"/>
                </a:solidFill>
              </a:rPr>
              <a:t>7</a:t>
            </a:r>
          </a:p>
        </p:txBody>
      </p:sp>
      <p:sp>
        <p:nvSpPr>
          <p:cNvPr id="16" name="TextBox 15">
            <a:extLst>
              <a:ext uri="{FF2B5EF4-FFF2-40B4-BE49-F238E27FC236}">
                <a16:creationId xmlns:a16="http://schemas.microsoft.com/office/drawing/2014/main" id="{E36FE02A-9898-4843-A636-411F42205DF2}"/>
              </a:ext>
            </a:extLst>
          </p:cNvPr>
          <p:cNvSpPr txBox="1"/>
          <p:nvPr/>
        </p:nvSpPr>
        <p:spPr>
          <a:xfrm>
            <a:off x="54428" y="6532081"/>
            <a:ext cx="3828141" cy="307777"/>
          </a:xfrm>
          <a:prstGeom prst="rect">
            <a:avLst/>
          </a:prstGeom>
          <a:noFill/>
        </p:spPr>
        <p:txBody>
          <a:bodyPr wrap="square" rtlCol="0">
            <a:spAutoFit/>
          </a:bodyPr>
          <a:lstStyle/>
          <a:p>
            <a:r>
              <a:rPr lang="en-US" sz="1400">
                <a:latin typeface="Avenir Medium"/>
                <a:cs typeface="Avenir Medium"/>
              </a:rPr>
              <a:t>Chemistry OpenStax</a:t>
            </a:r>
          </a:p>
        </p:txBody>
      </p:sp>
    </p:spTree>
    <p:extLst>
      <p:ext uri="{BB962C8B-B14F-4D97-AF65-F5344CB8AC3E}">
        <p14:creationId xmlns:p14="http://schemas.microsoft.com/office/powerpoint/2010/main" val="6907235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5" y="0"/>
            <a:ext cx="11491248"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6" y="-169"/>
            <a:ext cx="2685351" cy="646331"/>
          </a:xfrm>
          <a:prstGeom prst="rect">
            <a:avLst/>
          </a:prstGeom>
          <a:noFill/>
        </p:spPr>
        <p:txBody>
          <a:bodyPr wrap="none" rtlCol="0">
            <a:spAutoFit/>
          </a:bodyPr>
          <a:lstStyle/>
          <a:p>
            <a:pPr defTabSz="914400"/>
            <a:r>
              <a:rPr lang="en-US" sz="3600" b="1">
                <a:solidFill>
                  <a:prstClr val="white"/>
                </a:solidFill>
                <a:latin typeface="Candara"/>
                <a:cs typeface="Candara"/>
              </a:rPr>
              <a:t>3.5: Can you?</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4" y="-2506"/>
            <a:ext cx="697500" cy="697500"/>
          </a:xfrm>
          <a:prstGeom prst="rect">
            <a:avLst/>
          </a:prstGeom>
        </p:spPr>
      </p:pic>
      <p:sp>
        <p:nvSpPr>
          <p:cNvPr id="11" name="TextBox 10"/>
          <p:cNvSpPr txBox="1"/>
          <p:nvPr/>
        </p:nvSpPr>
        <p:spPr>
          <a:xfrm>
            <a:off x="224884" y="3429000"/>
            <a:ext cx="11262649" cy="461665"/>
          </a:xfrm>
          <a:prstGeom prst="rect">
            <a:avLst/>
          </a:prstGeom>
          <a:noFill/>
        </p:spPr>
        <p:txBody>
          <a:bodyPr wrap="square" rtlCol="0">
            <a:spAutoFit/>
          </a:bodyPr>
          <a:lstStyle/>
          <a:p>
            <a:r>
              <a:rPr lang="en-US" sz="2400">
                <a:latin typeface="Candara"/>
                <a:cs typeface="Candara"/>
              </a:rPr>
              <a:t>(4) Describe and write the nuclear symbol used to identify an isotope?</a:t>
            </a:r>
            <a:endParaRPr lang="en-US" sz="2400" i="1">
              <a:latin typeface="Candara"/>
              <a:cs typeface="Candara"/>
            </a:endParaRPr>
          </a:p>
        </p:txBody>
      </p:sp>
      <p:sp>
        <p:nvSpPr>
          <p:cNvPr id="13" name="TextBox 12"/>
          <p:cNvSpPr txBox="1"/>
          <p:nvPr/>
        </p:nvSpPr>
        <p:spPr>
          <a:xfrm>
            <a:off x="224884" y="4214943"/>
            <a:ext cx="11262649" cy="461665"/>
          </a:xfrm>
          <a:prstGeom prst="rect">
            <a:avLst/>
          </a:prstGeom>
          <a:noFill/>
        </p:spPr>
        <p:txBody>
          <a:bodyPr wrap="square" rtlCol="0">
            <a:spAutoFit/>
          </a:bodyPr>
          <a:lstStyle/>
          <a:p>
            <a:r>
              <a:rPr lang="en-US" sz="2400">
                <a:latin typeface="Candara"/>
                <a:cs typeface="Candara"/>
              </a:rPr>
              <a:t>(5) Calculate average atomic mass from isotopic mass and frequency?</a:t>
            </a:r>
            <a:endParaRPr lang="en-US" sz="2400" i="1">
              <a:latin typeface="Candara"/>
              <a:cs typeface="Candara"/>
            </a:endParaRPr>
          </a:p>
        </p:txBody>
      </p:sp>
      <p:sp>
        <p:nvSpPr>
          <p:cNvPr id="14" name="TextBox 13">
            <a:extLst>
              <a:ext uri="{FF2B5EF4-FFF2-40B4-BE49-F238E27FC236}">
                <a16:creationId xmlns:a16="http://schemas.microsoft.com/office/drawing/2014/main" id="{83D002B3-55CE-2343-81BA-1E7FDE46B75B}"/>
              </a:ext>
            </a:extLst>
          </p:cNvPr>
          <p:cNvSpPr txBox="1"/>
          <p:nvPr/>
        </p:nvSpPr>
        <p:spPr>
          <a:xfrm>
            <a:off x="224883" y="902894"/>
            <a:ext cx="11262649" cy="461665"/>
          </a:xfrm>
          <a:prstGeom prst="rect">
            <a:avLst/>
          </a:prstGeom>
          <a:noFill/>
        </p:spPr>
        <p:txBody>
          <a:bodyPr wrap="square" rtlCol="0">
            <a:spAutoFit/>
          </a:bodyPr>
          <a:lstStyle/>
          <a:p>
            <a:pPr marL="466725" indent="-455613"/>
            <a:r>
              <a:rPr lang="en-US" sz="2400">
                <a:latin typeface="Candara"/>
                <a:cs typeface="Candara"/>
              </a:rPr>
              <a:t>(1) Define the terms isotope?</a:t>
            </a:r>
            <a:endParaRPr lang="en-US" sz="2400" i="1">
              <a:latin typeface="Candara"/>
              <a:cs typeface="Candara"/>
            </a:endParaRPr>
          </a:p>
        </p:txBody>
      </p:sp>
      <p:sp>
        <p:nvSpPr>
          <p:cNvPr id="16" name="TextBox 15">
            <a:extLst>
              <a:ext uri="{FF2B5EF4-FFF2-40B4-BE49-F238E27FC236}">
                <a16:creationId xmlns:a16="http://schemas.microsoft.com/office/drawing/2014/main" id="{A9D305FD-8B21-1449-8867-35A1777EE9A1}"/>
              </a:ext>
            </a:extLst>
          </p:cNvPr>
          <p:cNvSpPr txBox="1"/>
          <p:nvPr/>
        </p:nvSpPr>
        <p:spPr>
          <a:xfrm>
            <a:off x="224883" y="2650799"/>
            <a:ext cx="11262649" cy="461665"/>
          </a:xfrm>
          <a:prstGeom prst="rect">
            <a:avLst/>
          </a:prstGeom>
          <a:noFill/>
        </p:spPr>
        <p:txBody>
          <a:bodyPr wrap="square" rtlCol="0">
            <a:spAutoFit/>
          </a:bodyPr>
          <a:lstStyle/>
          <a:p>
            <a:pPr marL="466725" indent="-455613"/>
            <a:r>
              <a:rPr lang="en-US" sz="2400">
                <a:latin typeface="Candara"/>
                <a:cs typeface="Candara"/>
              </a:rPr>
              <a:t>(3) Calculate the number of subatomic particles in isotopes?</a:t>
            </a:r>
            <a:endParaRPr lang="en-US" sz="2400" i="1">
              <a:latin typeface="Candara"/>
              <a:cs typeface="Candara"/>
            </a:endParaRPr>
          </a:p>
        </p:txBody>
      </p:sp>
      <p:sp>
        <p:nvSpPr>
          <p:cNvPr id="17" name="TextBox 16">
            <a:extLst>
              <a:ext uri="{FF2B5EF4-FFF2-40B4-BE49-F238E27FC236}">
                <a16:creationId xmlns:a16="http://schemas.microsoft.com/office/drawing/2014/main" id="{42E9CBAF-573D-4843-99F7-088EBBE6030A}"/>
              </a:ext>
            </a:extLst>
          </p:cNvPr>
          <p:cNvSpPr txBox="1"/>
          <p:nvPr/>
        </p:nvSpPr>
        <p:spPr>
          <a:xfrm>
            <a:off x="224882" y="1593175"/>
            <a:ext cx="11262649" cy="830997"/>
          </a:xfrm>
          <a:prstGeom prst="rect">
            <a:avLst/>
          </a:prstGeom>
          <a:noFill/>
        </p:spPr>
        <p:txBody>
          <a:bodyPr wrap="square" rtlCol="0">
            <a:spAutoFit/>
          </a:bodyPr>
          <a:lstStyle/>
          <a:p>
            <a:pPr marL="466725" indent="-455613"/>
            <a:r>
              <a:rPr lang="en-US" sz="2400">
                <a:latin typeface="Candara"/>
                <a:cs typeface="Candara"/>
              </a:rPr>
              <a:t>(2) Understand that each element has a characteristic number and abundance of isotopes?</a:t>
            </a:r>
            <a:endParaRPr lang="en-US" sz="2400" i="1">
              <a:latin typeface="Candara"/>
              <a:cs typeface="Candara"/>
            </a:endParaRPr>
          </a:p>
        </p:txBody>
      </p:sp>
    </p:spTree>
    <p:extLst>
      <p:ext uri="{BB962C8B-B14F-4D97-AF65-F5344CB8AC3E}">
        <p14:creationId xmlns:p14="http://schemas.microsoft.com/office/powerpoint/2010/main" val="8737978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0" y="0"/>
            <a:ext cx="11485538"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245074" y="16329"/>
            <a:ext cx="3491661" cy="646331"/>
          </a:xfrm>
          <a:prstGeom prst="rect">
            <a:avLst/>
          </a:prstGeom>
          <a:noFill/>
        </p:spPr>
        <p:txBody>
          <a:bodyPr wrap="none" rtlCol="0">
            <a:spAutoFit/>
          </a:bodyPr>
          <a:lstStyle/>
          <a:p>
            <a:r>
              <a:rPr lang="en-US" sz="3600" b="1">
                <a:solidFill>
                  <a:prstClr val="white"/>
                </a:solidFill>
                <a:latin typeface="Candara" panose="020E0502030303020204" pitchFamily="34" charset="0"/>
                <a:cs typeface="Avenir Heavy"/>
              </a:rPr>
              <a:t>3.5: Assignments</a:t>
            </a:r>
          </a:p>
        </p:txBody>
      </p:sp>
      <p:sp>
        <p:nvSpPr>
          <p:cNvPr id="8" name="TextBox 7"/>
          <p:cNvSpPr txBox="1"/>
          <p:nvPr/>
        </p:nvSpPr>
        <p:spPr>
          <a:xfrm>
            <a:off x="292918" y="980515"/>
            <a:ext cx="11209092" cy="461665"/>
          </a:xfrm>
          <a:prstGeom prst="rect">
            <a:avLst/>
          </a:prstGeom>
          <a:noFill/>
        </p:spPr>
        <p:txBody>
          <a:bodyPr wrap="square" rtlCol="0">
            <a:spAutoFit/>
          </a:bodyPr>
          <a:lstStyle/>
          <a:p>
            <a:pPr marL="52388" lvl="1"/>
            <a:r>
              <a:rPr lang="en-US" sz="2400" b="1">
                <a:latin typeface="Candara"/>
                <a:cs typeface="Candara"/>
              </a:rPr>
              <a:t>Canvas: Quick review questions quiz 3.5</a:t>
            </a:r>
            <a:endParaRPr lang="en-US" sz="6600" b="1">
              <a:latin typeface="Candara"/>
              <a:cs typeface="Candara"/>
            </a:endParaRPr>
          </a:p>
        </p:txBody>
      </p:sp>
      <p:pic>
        <p:nvPicPr>
          <p:cNvPr id="7" name="Picture 6"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010" y="-2506"/>
            <a:ext cx="697500" cy="697500"/>
          </a:xfrm>
          <a:prstGeom prst="rect">
            <a:avLst/>
          </a:prstGeom>
        </p:spPr>
      </p:pic>
      <p:sp>
        <p:nvSpPr>
          <p:cNvPr id="10" name="TextBox 9">
            <a:extLst>
              <a:ext uri="{FF2B5EF4-FFF2-40B4-BE49-F238E27FC236}">
                <a16:creationId xmlns:a16="http://schemas.microsoft.com/office/drawing/2014/main" id="{D09987E2-A99B-FD4E-A26F-6531285DBEE1}"/>
              </a:ext>
            </a:extLst>
          </p:cNvPr>
          <p:cNvSpPr txBox="1"/>
          <p:nvPr/>
        </p:nvSpPr>
        <p:spPr>
          <a:xfrm>
            <a:off x="292918" y="1816033"/>
            <a:ext cx="11209092" cy="461665"/>
          </a:xfrm>
          <a:prstGeom prst="rect">
            <a:avLst/>
          </a:prstGeom>
          <a:noFill/>
        </p:spPr>
        <p:txBody>
          <a:bodyPr wrap="square" rtlCol="0">
            <a:spAutoFit/>
          </a:bodyPr>
          <a:lstStyle/>
          <a:p>
            <a:pPr marL="52388" lvl="1"/>
            <a:r>
              <a:rPr lang="en-US" sz="2400" b="1" dirty="0">
                <a:latin typeface="Candara"/>
                <a:cs typeface="Candara"/>
              </a:rPr>
              <a:t>Canvas: HW set 3, problems 9 - 11</a:t>
            </a:r>
            <a:endParaRPr lang="en-US" sz="6600" b="1" dirty="0">
              <a:latin typeface="Candara"/>
              <a:cs typeface="Candara"/>
            </a:endParaRPr>
          </a:p>
        </p:txBody>
      </p:sp>
      <p:sp>
        <p:nvSpPr>
          <p:cNvPr id="11" name="TextBox 10">
            <a:extLst>
              <a:ext uri="{FF2B5EF4-FFF2-40B4-BE49-F238E27FC236}">
                <a16:creationId xmlns:a16="http://schemas.microsoft.com/office/drawing/2014/main" id="{113C38CE-2269-514C-A015-DCD9627F69A6}"/>
              </a:ext>
            </a:extLst>
          </p:cNvPr>
          <p:cNvSpPr txBox="1"/>
          <p:nvPr/>
        </p:nvSpPr>
        <p:spPr>
          <a:xfrm>
            <a:off x="292918" y="2793572"/>
            <a:ext cx="11209092" cy="3908762"/>
          </a:xfrm>
          <a:prstGeom prst="rect">
            <a:avLst/>
          </a:prstGeom>
          <a:noFill/>
        </p:spPr>
        <p:txBody>
          <a:bodyPr wrap="square" rtlCol="0">
            <a:spAutoFit/>
          </a:bodyPr>
          <a:lstStyle/>
          <a:p>
            <a:pPr marL="52388" lvl="1"/>
            <a:r>
              <a:rPr lang="en-US" sz="2400" b="1" dirty="0">
                <a:latin typeface="Candara"/>
                <a:cs typeface="Candara"/>
              </a:rPr>
              <a:t>Optional extras – great videos on this topic:</a:t>
            </a:r>
          </a:p>
          <a:p>
            <a:pPr marL="52388" lvl="1"/>
            <a:endParaRPr lang="en-US" sz="1200" b="1" dirty="0">
              <a:latin typeface="Candara"/>
              <a:cs typeface="Candara"/>
            </a:endParaRPr>
          </a:p>
          <a:p>
            <a:pPr marL="395288" lvl="1" indent="-342900">
              <a:buFont typeface="Arial" panose="020B0604020202020204" pitchFamily="34" charset="0"/>
              <a:buChar char="•"/>
            </a:pPr>
            <a:r>
              <a:rPr lang="en-US" sz="2400" dirty="0">
                <a:latin typeface="Candara"/>
                <a:cs typeface="Candara"/>
              </a:rPr>
              <a:t>'Atomic Number, Mass Number, and Net Charge' (Tyler DeWitt)</a:t>
            </a:r>
            <a:br>
              <a:rPr lang="en-US" sz="2400" dirty="0">
                <a:latin typeface="Candara"/>
                <a:cs typeface="Candara"/>
              </a:rPr>
            </a:br>
            <a:r>
              <a:rPr lang="en-US" sz="2400" dirty="0">
                <a:latin typeface="Candara"/>
                <a:cs typeface="Candara"/>
                <a:hlinkClick r:id="rId3"/>
              </a:rPr>
              <a:t>https://www.youtube.com/watch?v=dRfrvpVdKGM&amp;list=PL3hPm0ZdYhywb0pyaNIsXFzIOB3FESr0y&amp;index=2&amp;pbjreload=10</a:t>
            </a:r>
            <a:r>
              <a:rPr lang="en-US" sz="2400" dirty="0">
                <a:latin typeface="Candara"/>
                <a:cs typeface="Candara"/>
              </a:rPr>
              <a:t>  </a:t>
            </a:r>
          </a:p>
          <a:p>
            <a:pPr marL="52388" lvl="1"/>
            <a:endParaRPr lang="en-US" sz="1000" dirty="0">
              <a:latin typeface="Candara"/>
              <a:cs typeface="Candara"/>
            </a:endParaRPr>
          </a:p>
          <a:p>
            <a:pPr marL="395288" lvl="1" indent="-342900">
              <a:buFont typeface="Arial" panose="020B0604020202020204" pitchFamily="34" charset="0"/>
              <a:buChar char="•"/>
            </a:pPr>
            <a:r>
              <a:rPr lang="en-US" sz="2400" dirty="0">
                <a:latin typeface="Candara"/>
                <a:cs typeface="Candara"/>
              </a:rPr>
              <a:t>'What are isotopes'  (Tyler DeWitt)</a:t>
            </a:r>
            <a:br>
              <a:rPr lang="en-US" sz="2400" dirty="0">
                <a:latin typeface="Candara"/>
                <a:cs typeface="Candara"/>
              </a:rPr>
            </a:br>
            <a:r>
              <a:rPr lang="en-US" sz="2400" dirty="0">
                <a:latin typeface="Candara"/>
                <a:cs typeface="Candara"/>
                <a:hlinkClick r:id="rId4"/>
              </a:rPr>
              <a:t>https://www.youtube.com/watch?v=EboWeWmh5Pg&amp;list=PL3hPm0ZdYhywb0pyaNIsXFzIOB3FESr0y&amp;index=4</a:t>
            </a:r>
            <a:r>
              <a:rPr lang="en-US" sz="2400" dirty="0">
                <a:latin typeface="Candara"/>
                <a:cs typeface="Candara"/>
              </a:rPr>
              <a:t>  </a:t>
            </a:r>
          </a:p>
          <a:p>
            <a:pPr marL="52388" lvl="1"/>
            <a:endParaRPr lang="en-US" sz="1000" dirty="0">
              <a:latin typeface="Candara"/>
              <a:cs typeface="Candara"/>
            </a:endParaRPr>
          </a:p>
          <a:p>
            <a:pPr marL="395288" lvl="1" indent="-342900">
              <a:buFont typeface="Arial" panose="020B0604020202020204" pitchFamily="34" charset="0"/>
              <a:buChar char="•"/>
            </a:pPr>
            <a:r>
              <a:rPr lang="en-US" sz="2400" dirty="0">
                <a:latin typeface="Candara"/>
                <a:cs typeface="Candara"/>
              </a:rPr>
              <a:t>'Mass Spectrometry'  (Bozeman Science)</a:t>
            </a:r>
            <a:br>
              <a:rPr lang="en-US" sz="2400" dirty="0">
                <a:latin typeface="Candara"/>
                <a:cs typeface="Candara"/>
              </a:rPr>
            </a:br>
            <a:r>
              <a:rPr lang="en-US" sz="2400" dirty="0">
                <a:latin typeface="Candara"/>
                <a:cs typeface="Candara"/>
                <a:hlinkClick r:id="rId5"/>
              </a:rPr>
              <a:t>https://www.youtube.com/watch?v=mBT73Pesiog</a:t>
            </a:r>
            <a:r>
              <a:rPr lang="en-US" sz="2400" dirty="0">
                <a:latin typeface="Candara"/>
                <a:cs typeface="Candara"/>
              </a:rPr>
              <a:t>  </a:t>
            </a:r>
          </a:p>
        </p:txBody>
      </p:sp>
    </p:spTree>
    <p:extLst>
      <p:ext uri="{BB962C8B-B14F-4D97-AF65-F5344CB8AC3E}">
        <p14:creationId xmlns:p14="http://schemas.microsoft.com/office/powerpoint/2010/main" val="5900226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7" y="-12357"/>
            <a:ext cx="11473181"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245070" y="3972"/>
            <a:ext cx="10296408" cy="646331"/>
          </a:xfrm>
          <a:prstGeom prst="rect">
            <a:avLst/>
          </a:prstGeom>
          <a:noFill/>
        </p:spPr>
        <p:txBody>
          <a:bodyPr wrap="none" rtlCol="0">
            <a:spAutoFit/>
          </a:bodyPr>
          <a:lstStyle/>
          <a:p>
            <a:r>
              <a:rPr lang="en-US" sz="3600" b="1">
                <a:solidFill>
                  <a:prstClr val="white"/>
                </a:solidFill>
                <a:latin typeface="Candara"/>
                <a:cs typeface="Candara"/>
              </a:rPr>
              <a:t>Module 3: Atoms, ions, isotopes and atomic models</a:t>
            </a:r>
          </a:p>
        </p:txBody>
      </p:sp>
      <p:sp>
        <p:nvSpPr>
          <p:cNvPr id="8" name="TextBox 7"/>
          <p:cNvSpPr txBox="1"/>
          <p:nvPr/>
        </p:nvSpPr>
        <p:spPr>
          <a:xfrm>
            <a:off x="743524" y="873646"/>
            <a:ext cx="11343380" cy="4328557"/>
          </a:xfrm>
          <a:prstGeom prst="rect">
            <a:avLst/>
          </a:prstGeom>
          <a:noFill/>
        </p:spPr>
        <p:txBody>
          <a:bodyPr wrap="square" rtlCol="0">
            <a:spAutoFit/>
          </a:bodyPr>
          <a:lstStyle/>
          <a:p>
            <a:endParaRPr lang="en-US" sz="900" b="1" dirty="0">
              <a:latin typeface="Candara"/>
              <a:cs typeface="Candara"/>
            </a:endParaRPr>
          </a:p>
          <a:p>
            <a:pPr lvl="1"/>
            <a:r>
              <a:rPr lang="en-US" sz="3200" b="1" dirty="0">
                <a:latin typeface="Candara"/>
                <a:cs typeface="Candara"/>
              </a:rPr>
              <a:t>3.6: Development of the Bohr model of the atom</a:t>
            </a:r>
          </a:p>
          <a:p>
            <a:pPr lvl="1"/>
            <a:endParaRPr lang="en-US" sz="700" dirty="0">
              <a:latin typeface="Candara"/>
              <a:cs typeface="Candara"/>
            </a:endParaRPr>
          </a:p>
          <a:p>
            <a:pPr marL="1257300" lvl="3" indent="-342900">
              <a:lnSpc>
                <a:spcPct val="120000"/>
              </a:lnSpc>
              <a:buFont typeface="Arial" panose="020B0604020202020204" pitchFamily="34" charset="0"/>
              <a:buChar char="•"/>
            </a:pPr>
            <a:r>
              <a:rPr lang="en-US" sz="2400" dirty="0">
                <a:latin typeface="Candara"/>
                <a:cs typeface="Candara"/>
              </a:rPr>
              <a:t>Changing our frame of reference</a:t>
            </a:r>
          </a:p>
          <a:p>
            <a:pPr marL="914400" lvl="3">
              <a:lnSpc>
                <a:spcPct val="120000"/>
              </a:lnSpc>
            </a:pPr>
            <a:endParaRPr lang="en-US" sz="1000" dirty="0">
              <a:latin typeface="Candara"/>
              <a:cs typeface="Candara"/>
            </a:endParaRPr>
          </a:p>
          <a:p>
            <a:pPr marL="1257300" lvl="3" indent="-342900">
              <a:lnSpc>
                <a:spcPct val="120000"/>
              </a:lnSpc>
              <a:buFont typeface="Arial" panose="020B0604020202020204" pitchFamily="34" charset="0"/>
              <a:buChar char="•"/>
            </a:pPr>
            <a:r>
              <a:rPr lang="en-US" sz="2400" dirty="0">
                <a:latin typeface="Candara"/>
                <a:cs typeface="Candara"/>
              </a:rPr>
              <a:t>Light is electromagnetic radiation</a:t>
            </a:r>
          </a:p>
          <a:p>
            <a:pPr marL="914400" lvl="3">
              <a:lnSpc>
                <a:spcPct val="120000"/>
              </a:lnSpc>
            </a:pPr>
            <a:endParaRPr lang="en-US" sz="1000" dirty="0">
              <a:latin typeface="Candara"/>
              <a:cs typeface="Candara"/>
            </a:endParaRPr>
          </a:p>
          <a:p>
            <a:pPr marL="1257300" lvl="3" indent="-342900">
              <a:lnSpc>
                <a:spcPct val="120000"/>
              </a:lnSpc>
              <a:buFont typeface="Arial" panose="020B0604020202020204" pitchFamily="34" charset="0"/>
              <a:buChar char="•"/>
            </a:pPr>
            <a:r>
              <a:rPr lang="en-US" sz="2400" dirty="0">
                <a:latin typeface="Candara"/>
                <a:cs typeface="Candara"/>
              </a:rPr>
              <a:t>Waves have wavelength, frequency and amplitude</a:t>
            </a:r>
          </a:p>
          <a:p>
            <a:pPr marL="914400" lvl="3">
              <a:lnSpc>
                <a:spcPct val="120000"/>
              </a:lnSpc>
            </a:pPr>
            <a:endParaRPr lang="en-US" sz="1000" dirty="0">
              <a:latin typeface="Candara"/>
              <a:cs typeface="Candara"/>
            </a:endParaRPr>
          </a:p>
          <a:p>
            <a:pPr marL="1257300" lvl="3" indent="-342900">
              <a:lnSpc>
                <a:spcPct val="120000"/>
              </a:lnSpc>
              <a:buFont typeface="Arial" panose="020B0604020202020204" pitchFamily="34" charset="0"/>
              <a:buChar char="•"/>
            </a:pPr>
            <a:r>
              <a:rPr lang="en-US" sz="2400" dirty="0">
                <a:latin typeface="Candara"/>
                <a:cs typeface="Candara"/>
              </a:rPr>
              <a:t>Line spectra are discontinuous (waves)</a:t>
            </a:r>
          </a:p>
          <a:p>
            <a:pPr lvl="3" indent="-457200">
              <a:lnSpc>
                <a:spcPct val="120000"/>
              </a:lnSpc>
              <a:buFont typeface="Arial"/>
              <a:buChar char="•"/>
            </a:pPr>
            <a:endParaRPr lang="en-US" sz="700" dirty="0">
              <a:latin typeface="Candara"/>
              <a:cs typeface="Candara"/>
            </a:endParaRPr>
          </a:p>
          <a:p>
            <a:pPr marL="1257300" lvl="3" indent="-342900">
              <a:lnSpc>
                <a:spcPct val="120000"/>
              </a:lnSpc>
              <a:buFont typeface="Arial" panose="020B0604020202020204" pitchFamily="34" charset="0"/>
              <a:buChar char="•"/>
            </a:pPr>
            <a:r>
              <a:rPr lang="en-US" sz="2400" dirty="0">
                <a:latin typeface="Candara"/>
                <a:cs typeface="Candara"/>
              </a:rPr>
              <a:t>Bohr created an atomic model that explains line spectra</a:t>
            </a:r>
          </a:p>
          <a:p>
            <a:pPr marL="1257300" lvl="3" indent="-342900">
              <a:lnSpc>
                <a:spcPct val="120000"/>
              </a:lnSpc>
              <a:buFont typeface="Arial" panose="020B0604020202020204" pitchFamily="34" charset="0"/>
              <a:buChar char="•"/>
            </a:pPr>
            <a:endParaRPr lang="en-US" sz="1000" dirty="0">
              <a:latin typeface="Candara"/>
              <a:cs typeface="Candara"/>
            </a:endParaRPr>
          </a:p>
          <a:p>
            <a:pPr marL="1257300" lvl="3" indent="-342900">
              <a:lnSpc>
                <a:spcPct val="120000"/>
              </a:lnSpc>
              <a:buFont typeface="Arial" panose="020B0604020202020204" pitchFamily="34" charset="0"/>
              <a:buChar char="•"/>
            </a:pPr>
            <a:r>
              <a:rPr lang="en-US" sz="2400" dirty="0">
                <a:latin typeface="Candara"/>
                <a:cs typeface="Candara"/>
              </a:rPr>
              <a:t>Calculating average atomic mass with isotopic information</a:t>
            </a:r>
            <a:endParaRPr lang="en-US" sz="700" dirty="0">
              <a:latin typeface="Candara"/>
              <a:cs typeface="Candara"/>
            </a:endParaRP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9651" y="-14863"/>
            <a:ext cx="697500" cy="697500"/>
          </a:xfrm>
          <a:prstGeom prst="rect">
            <a:avLst/>
          </a:prstGeom>
        </p:spPr>
      </p:pic>
      <p:sp>
        <p:nvSpPr>
          <p:cNvPr id="3" name="TextBox 2">
            <a:extLst>
              <a:ext uri="{FF2B5EF4-FFF2-40B4-BE49-F238E27FC236}">
                <a16:creationId xmlns:a16="http://schemas.microsoft.com/office/drawing/2014/main" id="{9D9A3377-AD15-A941-A8F5-838051D80D6C}"/>
              </a:ext>
            </a:extLst>
          </p:cNvPr>
          <p:cNvSpPr txBox="1"/>
          <p:nvPr/>
        </p:nvSpPr>
        <p:spPr>
          <a:xfrm>
            <a:off x="8178304" y="6370609"/>
            <a:ext cx="3910045" cy="400110"/>
          </a:xfrm>
          <a:prstGeom prst="rect">
            <a:avLst/>
          </a:prstGeom>
          <a:noFill/>
        </p:spPr>
        <p:txBody>
          <a:bodyPr wrap="none" rtlCol="0">
            <a:spAutoFit/>
          </a:bodyPr>
          <a:lstStyle/>
          <a:p>
            <a:r>
              <a:rPr lang="en-US" sz="2000" b="1" dirty="0">
                <a:latin typeface="Candara" panose="020E0502030303020204" pitchFamily="34" charset="0"/>
              </a:rPr>
              <a:t>OpenStax Chemistry 2/e p.116 - 135</a:t>
            </a:r>
          </a:p>
        </p:txBody>
      </p:sp>
      <p:sp>
        <p:nvSpPr>
          <p:cNvPr id="7" name="Right Arrow 6">
            <a:extLst>
              <a:ext uri="{FF2B5EF4-FFF2-40B4-BE49-F238E27FC236}">
                <a16:creationId xmlns:a16="http://schemas.microsoft.com/office/drawing/2014/main" id="{38654B0D-E75E-FC4D-9CF5-FD777CE91FBE}"/>
              </a:ext>
            </a:extLst>
          </p:cNvPr>
          <p:cNvSpPr/>
          <p:nvPr/>
        </p:nvSpPr>
        <p:spPr>
          <a:xfrm>
            <a:off x="598087" y="114989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7999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876567" cy="6975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8" name="TextBox 7"/>
          <p:cNvSpPr txBox="1"/>
          <p:nvPr/>
        </p:nvSpPr>
        <p:spPr>
          <a:xfrm>
            <a:off x="1049870" y="856565"/>
            <a:ext cx="10273450" cy="3847207"/>
          </a:xfrm>
          <a:prstGeom prst="rect">
            <a:avLst/>
          </a:prstGeom>
          <a:noFill/>
        </p:spPr>
        <p:txBody>
          <a:bodyPr wrap="square" rtlCol="0">
            <a:spAutoFit/>
          </a:bodyPr>
          <a:lstStyle/>
          <a:p>
            <a:endParaRPr lang="en-US" sz="900" b="1">
              <a:latin typeface="Candara"/>
              <a:cs typeface="Candara"/>
            </a:endParaRPr>
          </a:p>
          <a:p>
            <a:endParaRPr lang="en-US" sz="900" b="1">
              <a:latin typeface="Candara"/>
              <a:cs typeface="Candara"/>
            </a:endParaRPr>
          </a:p>
          <a:p>
            <a:endParaRPr lang="en-US" sz="900" b="1">
              <a:latin typeface="Candara"/>
              <a:cs typeface="Candara"/>
            </a:endParaRPr>
          </a:p>
          <a:p>
            <a:endParaRPr lang="en-US" sz="900" b="1">
              <a:latin typeface="Candara"/>
              <a:cs typeface="Candara"/>
            </a:endParaRPr>
          </a:p>
          <a:p>
            <a:pPr lvl="1"/>
            <a:endParaRPr lang="en-US" sz="2800" b="1">
              <a:latin typeface="Candara"/>
              <a:cs typeface="Candara"/>
            </a:endParaRPr>
          </a:p>
          <a:p>
            <a:r>
              <a:rPr lang="en-US" sz="2800" b="1">
                <a:latin typeface="Candara"/>
                <a:cs typeface="Candara"/>
              </a:rPr>
              <a:t>Big ideas?</a:t>
            </a:r>
            <a:endParaRPr lang="en-US" sz="2000" b="1">
              <a:latin typeface="Candara"/>
              <a:cs typeface="Candara"/>
            </a:endParaRPr>
          </a:p>
          <a:p>
            <a:endParaRPr lang="en-US" sz="2000" b="1">
              <a:latin typeface="Candara"/>
              <a:cs typeface="Candara"/>
            </a:endParaRPr>
          </a:p>
          <a:p>
            <a:pPr marL="457200" indent="-457200">
              <a:buAutoNum type="arabicPeriod"/>
            </a:pPr>
            <a:r>
              <a:rPr lang="en-US" sz="2800" b="1" i="1">
                <a:latin typeface="Candara"/>
                <a:cs typeface="Candara"/>
              </a:rPr>
              <a:t>Ions </a:t>
            </a:r>
            <a:r>
              <a:rPr lang="en-US" sz="2800" i="1">
                <a:latin typeface="Candara"/>
                <a:cs typeface="Candara"/>
              </a:rPr>
              <a:t>and</a:t>
            </a:r>
            <a:r>
              <a:rPr lang="en-US" sz="2800" b="1" i="1">
                <a:latin typeface="Candara"/>
                <a:cs typeface="Candara"/>
              </a:rPr>
              <a:t> isotopes </a:t>
            </a:r>
            <a:r>
              <a:rPr lang="en-US" sz="2800" b="1">
                <a:latin typeface="Candara"/>
                <a:cs typeface="Candara"/>
              </a:rPr>
              <a:t>are variants of atoms with different numbers of electrons or neutrons, respectively.</a:t>
            </a:r>
            <a:endParaRPr lang="en-US" sz="2800">
              <a:latin typeface="Candara"/>
              <a:cs typeface="Candara"/>
            </a:endParaRPr>
          </a:p>
          <a:p>
            <a:pPr marL="457200" indent="-457200">
              <a:buAutoNum type="arabicPeriod"/>
            </a:pPr>
            <a:endParaRPr lang="en-US" sz="2000" i="1">
              <a:latin typeface="Candara"/>
              <a:cs typeface="Candara"/>
            </a:endParaRPr>
          </a:p>
          <a:p>
            <a:pPr marL="457200" indent="-457200">
              <a:buAutoNum type="arabicPeriod"/>
            </a:pPr>
            <a:r>
              <a:rPr lang="en-US" sz="2800" b="1" i="1">
                <a:latin typeface="Candara"/>
                <a:cs typeface="Candara"/>
              </a:rPr>
              <a:t>Quantum mechanics </a:t>
            </a:r>
            <a:r>
              <a:rPr lang="en-US" sz="2800" i="1">
                <a:latin typeface="Candara"/>
                <a:cs typeface="Candara"/>
              </a:rPr>
              <a:t>is a strange form of physics that explains that structure and behavior of atoms.</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4500" y="0"/>
            <a:ext cx="697500" cy="697500"/>
          </a:xfrm>
          <a:prstGeom prst="rect">
            <a:avLst/>
          </a:prstGeom>
        </p:spPr>
      </p:pic>
      <p:sp>
        <p:nvSpPr>
          <p:cNvPr id="3" name="Right Arrow 2">
            <a:extLst>
              <a:ext uri="{FF2B5EF4-FFF2-40B4-BE49-F238E27FC236}">
                <a16:creationId xmlns:a16="http://schemas.microsoft.com/office/drawing/2014/main" id="{4962AC51-98FE-D249-97B4-F0AD366F249E}"/>
              </a:ext>
            </a:extLst>
          </p:cNvPr>
          <p:cNvSpPr/>
          <p:nvPr/>
        </p:nvSpPr>
        <p:spPr>
          <a:xfrm>
            <a:off x="486345" y="378963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0ABC66-462B-C04A-8C89-9797CC14A6D4}"/>
              </a:ext>
            </a:extLst>
          </p:cNvPr>
          <p:cNvSpPr txBox="1"/>
          <p:nvPr/>
        </p:nvSpPr>
        <p:spPr>
          <a:xfrm>
            <a:off x="242773" y="16327"/>
            <a:ext cx="10296408" cy="646331"/>
          </a:xfrm>
          <a:prstGeom prst="rect">
            <a:avLst/>
          </a:prstGeom>
          <a:noFill/>
        </p:spPr>
        <p:txBody>
          <a:bodyPr wrap="none" rtlCol="0">
            <a:spAutoFit/>
          </a:bodyPr>
          <a:lstStyle/>
          <a:p>
            <a:pPr defTabSz="914400"/>
            <a:r>
              <a:rPr lang="en-US" sz="3600" b="1">
                <a:solidFill>
                  <a:prstClr val="white"/>
                </a:solidFill>
                <a:latin typeface="Candara" panose="020E0502030303020204" pitchFamily="34" charset="0"/>
                <a:cs typeface="Avenir Heavy"/>
              </a:rPr>
              <a:t>Module 3. Atoms, ions, isotopes and atomic models</a:t>
            </a:r>
          </a:p>
        </p:txBody>
      </p:sp>
    </p:spTree>
    <p:extLst>
      <p:ext uri="{BB962C8B-B14F-4D97-AF65-F5344CB8AC3E}">
        <p14:creationId xmlns:p14="http://schemas.microsoft.com/office/powerpoint/2010/main" val="15522006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 y="0"/>
            <a:ext cx="11711940" cy="683358"/>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32410" y="-169"/>
            <a:ext cx="7672293" cy="646331"/>
          </a:xfrm>
          <a:prstGeom prst="rect">
            <a:avLst/>
          </a:prstGeom>
          <a:noFill/>
        </p:spPr>
        <p:txBody>
          <a:bodyPr wrap="none" rtlCol="0">
            <a:spAutoFit/>
          </a:bodyPr>
          <a:lstStyle/>
          <a:p>
            <a:pPr defTabSz="914400"/>
            <a:r>
              <a:rPr lang="en-US" sz="3600" b="1">
                <a:solidFill>
                  <a:prstClr val="white"/>
                </a:solidFill>
                <a:latin typeface="Candara"/>
                <a:cs typeface="Candara"/>
              </a:rPr>
              <a:t>To set the stage let’s talk about waves</a:t>
            </a:r>
          </a:p>
        </p:txBody>
      </p:sp>
      <p:sp>
        <p:nvSpPr>
          <p:cNvPr id="2" name="TextBox 1"/>
          <p:cNvSpPr txBox="1"/>
          <p:nvPr/>
        </p:nvSpPr>
        <p:spPr>
          <a:xfrm>
            <a:off x="287696" y="806829"/>
            <a:ext cx="11252639" cy="461665"/>
          </a:xfrm>
          <a:prstGeom prst="rect">
            <a:avLst/>
          </a:prstGeom>
          <a:noFill/>
        </p:spPr>
        <p:txBody>
          <a:bodyPr wrap="square" rtlCol="0">
            <a:spAutoFit/>
          </a:bodyPr>
          <a:lstStyle/>
          <a:p>
            <a:r>
              <a:rPr lang="en-US" sz="2400" b="1">
                <a:latin typeface="Candara"/>
                <a:cs typeface="Candara"/>
              </a:rPr>
              <a:t>Thomson to Rutherford to Bohr: </a:t>
            </a:r>
            <a:r>
              <a:rPr lang="en-US" sz="2400" i="1">
                <a:latin typeface="Candara"/>
                <a:cs typeface="Candara"/>
              </a:rPr>
              <a:t>electrons are corpuscular: tiny particles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3743" y="-2506"/>
            <a:ext cx="697500" cy="697500"/>
          </a:xfrm>
          <a:prstGeom prst="rect">
            <a:avLst/>
          </a:prstGeom>
        </p:spPr>
      </p:pic>
      <p:sp>
        <p:nvSpPr>
          <p:cNvPr id="23" name="TextBox 22">
            <a:extLst>
              <a:ext uri="{FF2B5EF4-FFF2-40B4-BE49-F238E27FC236}">
                <a16:creationId xmlns:a16="http://schemas.microsoft.com/office/drawing/2014/main" id="{697709D6-9167-274A-BEFC-6B1157882E59}"/>
              </a:ext>
            </a:extLst>
          </p:cNvPr>
          <p:cNvSpPr txBox="1"/>
          <p:nvPr/>
        </p:nvSpPr>
        <p:spPr>
          <a:xfrm>
            <a:off x="8302900" y="6486361"/>
            <a:ext cx="3828141" cy="307777"/>
          </a:xfrm>
          <a:prstGeom prst="rect">
            <a:avLst/>
          </a:prstGeom>
          <a:noFill/>
        </p:spPr>
        <p:txBody>
          <a:bodyPr wrap="square" rtlCol="0">
            <a:spAutoFit/>
          </a:bodyPr>
          <a:lstStyle/>
          <a:p>
            <a:pPr algn="r"/>
            <a:r>
              <a:rPr lang="en-US" sz="1400">
                <a:latin typeface="Avenir Medium"/>
                <a:cs typeface="Avenir Medium"/>
              </a:rPr>
              <a:t>Chemistry OpenStax</a:t>
            </a:r>
          </a:p>
        </p:txBody>
      </p:sp>
      <p:sp>
        <p:nvSpPr>
          <p:cNvPr id="24" name="TextBox 23">
            <a:extLst>
              <a:ext uri="{FF2B5EF4-FFF2-40B4-BE49-F238E27FC236}">
                <a16:creationId xmlns:a16="http://schemas.microsoft.com/office/drawing/2014/main" id="{82A2EA32-F79E-5548-9842-A3163271CDC7}"/>
              </a:ext>
            </a:extLst>
          </p:cNvPr>
          <p:cNvSpPr txBox="1"/>
          <p:nvPr/>
        </p:nvSpPr>
        <p:spPr>
          <a:xfrm>
            <a:off x="287695" y="1247089"/>
            <a:ext cx="11252639" cy="1200329"/>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Candara"/>
                <a:cs typeface="Candara"/>
              </a:rPr>
              <a:t>And we all know a good deal about the behavior of </a:t>
            </a:r>
            <a:r>
              <a:rPr lang="en-US" sz="2400" b="1">
                <a:latin typeface="Candara"/>
                <a:cs typeface="Candara"/>
              </a:rPr>
              <a:t>particles</a:t>
            </a:r>
            <a:r>
              <a:rPr lang="en-US" sz="2400">
                <a:latin typeface="Candara"/>
                <a:cs typeface="Candara"/>
              </a:rPr>
              <a:t> from our experience in the everyday world.</a:t>
            </a:r>
          </a:p>
          <a:p>
            <a:pPr marL="800100" lvl="1" indent="-342900">
              <a:buFont typeface="Arial" panose="020B0604020202020204" pitchFamily="34" charset="0"/>
              <a:buChar char="•"/>
            </a:pPr>
            <a:r>
              <a:rPr lang="en-US" sz="2400" i="1">
                <a:latin typeface="Candara"/>
                <a:cs typeface="Candara"/>
              </a:rPr>
              <a:t>Give me some examples!</a:t>
            </a:r>
          </a:p>
        </p:txBody>
      </p:sp>
      <p:sp>
        <p:nvSpPr>
          <p:cNvPr id="25" name="TextBox 24">
            <a:extLst>
              <a:ext uri="{FF2B5EF4-FFF2-40B4-BE49-F238E27FC236}">
                <a16:creationId xmlns:a16="http://schemas.microsoft.com/office/drawing/2014/main" id="{8F4226D3-ECD7-D44E-B29F-6EA7A6C88002}"/>
              </a:ext>
            </a:extLst>
          </p:cNvPr>
          <p:cNvSpPr txBox="1"/>
          <p:nvPr/>
        </p:nvSpPr>
        <p:spPr>
          <a:xfrm>
            <a:off x="287695" y="3729528"/>
            <a:ext cx="11252639" cy="1200329"/>
          </a:xfrm>
          <a:prstGeom prst="rect">
            <a:avLst/>
          </a:prstGeom>
          <a:noFill/>
        </p:spPr>
        <p:txBody>
          <a:bodyPr wrap="square" rtlCol="0">
            <a:spAutoFit/>
          </a:bodyPr>
          <a:lstStyle/>
          <a:p>
            <a:pPr marL="342900" indent="-342900">
              <a:buFont typeface="Arial" panose="020B0604020202020204" pitchFamily="34" charset="0"/>
              <a:buChar char="•"/>
            </a:pPr>
            <a:r>
              <a:rPr lang="en-US" sz="2400" b="1">
                <a:latin typeface="Candara"/>
                <a:cs typeface="Candara"/>
              </a:rPr>
              <a:t>Challenge: </a:t>
            </a:r>
            <a:r>
              <a:rPr lang="en-US" sz="2400">
                <a:latin typeface="Candara"/>
                <a:cs typeface="Candara"/>
              </a:rPr>
              <a:t>to understand the behavior of atoms and electrons you’ve got to have a basic understanding of waves</a:t>
            </a:r>
          </a:p>
          <a:p>
            <a:pPr marL="800100" lvl="1" indent="-342900">
              <a:buFont typeface="Arial" panose="020B0604020202020204" pitchFamily="34" charset="0"/>
              <a:buChar char="•"/>
            </a:pPr>
            <a:r>
              <a:rPr lang="en-US" sz="2400" i="1">
                <a:latin typeface="Candara"/>
                <a:cs typeface="Candara"/>
              </a:rPr>
              <a:t>And most of us are less familiar with waves than particles.</a:t>
            </a:r>
          </a:p>
        </p:txBody>
      </p:sp>
      <p:pic>
        <p:nvPicPr>
          <p:cNvPr id="6" name="Picture 5">
            <a:extLst>
              <a:ext uri="{FF2B5EF4-FFF2-40B4-BE49-F238E27FC236}">
                <a16:creationId xmlns:a16="http://schemas.microsoft.com/office/drawing/2014/main" id="{BBF46F76-4FBC-0B42-B7FB-6FB40F84FF29}"/>
              </a:ext>
            </a:extLst>
          </p:cNvPr>
          <p:cNvPicPr>
            <a:picLocks noChangeAspect="1"/>
          </p:cNvPicPr>
          <p:nvPr/>
        </p:nvPicPr>
        <p:blipFill rotWithShape="1">
          <a:blip r:embed="rId3">
            <a:extLst>
              <a:ext uri="{28A0092B-C50C-407E-A947-70E740481C1C}">
                <a14:useLocalDpi xmlns:a14="http://schemas.microsoft.com/office/drawing/2010/main"/>
              </a:ext>
            </a:extLst>
          </a:blip>
          <a:srcRect t="50000" b="8167"/>
          <a:stretch/>
        </p:blipFill>
        <p:spPr>
          <a:xfrm>
            <a:off x="5682207" y="1629500"/>
            <a:ext cx="3095145" cy="1653346"/>
          </a:xfrm>
          <a:prstGeom prst="rect">
            <a:avLst/>
          </a:prstGeom>
        </p:spPr>
      </p:pic>
      <p:pic>
        <p:nvPicPr>
          <p:cNvPr id="35" name="Picture 34">
            <a:extLst>
              <a:ext uri="{FF2B5EF4-FFF2-40B4-BE49-F238E27FC236}">
                <a16:creationId xmlns:a16="http://schemas.microsoft.com/office/drawing/2014/main" id="{0FBF5EC1-2033-A040-BBE5-A1854DE1D18A}"/>
              </a:ext>
            </a:extLst>
          </p:cNvPr>
          <p:cNvPicPr>
            <a:picLocks noChangeAspect="1"/>
          </p:cNvPicPr>
          <p:nvPr/>
        </p:nvPicPr>
        <p:blipFill rotWithShape="1">
          <a:blip r:embed="rId3">
            <a:extLst>
              <a:ext uri="{28A0092B-C50C-407E-A947-70E740481C1C}">
                <a14:useLocalDpi xmlns:a14="http://schemas.microsoft.com/office/drawing/2010/main"/>
              </a:ext>
            </a:extLst>
          </a:blip>
          <a:srcRect b="65200"/>
          <a:stretch/>
        </p:blipFill>
        <p:spPr>
          <a:xfrm>
            <a:off x="5682207" y="5157870"/>
            <a:ext cx="3825948" cy="1700130"/>
          </a:xfrm>
          <a:prstGeom prst="rect">
            <a:avLst/>
          </a:prstGeom>
        </p:spPr>
      </p:pic>
    </p:spTree>
    <p:extLst>
      <p:ext uri="{BB962C8B-B14F-4D97-AF65-F5344CB8AC3E}">
        <p14:creationId xmlns:p14="http://schemas.microsoft.com/office/powerpoint/2010/main" val="111761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09" y="0"/>
            <a:ext cx="11509933"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32411" y="-169"/>
            <a:ext cx="8125942" cy="646331"/>
          </a:xfrm>
          <a:prstGeom prst="rect">
            <a:avLst/>
          </a:prstGeom>
          <a:noFill/>
        </p:spPr>
        <p:txBody>
          <a:bodyPr wrap="none" rtlCol="0">
            <a:spAutoFit/>
          </a:bodyPr>
          <a:lstStyle/>
          <a:p>
            <a:pPr defTabSz="914400"/>
            <a:r>
              <a:rPr lang="en-US" sz="3600" b="1">
                <a:solidFill>
                  <a:prstClr val="white"/>
                </a:solidFill>
                <a:latin typeface="Candara"/>
                <a:cs typeface="Candara"/>
              </a:rPr>
              <a:t>Scale and the electromagnetic spectrum</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3743" y="-2506"/>
            <a:ext cx="697500" cy="697500"/>
          </a:xfrm>
          <a:prstGeom prst="rect">
            <a:avLst/>
          </a:prstGeom>
        </p:spPr>
      </p:pic>
      <p:sp>
        <p:nvSpPr>
          <p:cNvPr id="12" name="TextBox 11"/>
          <p:cNvSpPr txBox="1"/>
          <p:nvPr/>
        </p:nvSpPr>
        <p:spPr>
          <a:xfrm>
            <a:off x="4931766" y="6472121"/>
            <a:ext cx="7207896" cy="338554"/>
          </a:xfrm>
          <a:prstGeom prst="rect">
            <a:avLst/>
          </a:prstGeom>
          <a:noFill/>
        </p:spPr>
        <p:txBody>
          <a:bodyPr wrap="square" rtlCol="0">
            <a:spAutoFit/>
          </a:bodyPr>
          <a:lstStyle/>
          <a:p>
            <a:pPr algn="r"/>
            <a:r>
              <a:rPr lang="en-US" sz="1600">
                <a:hlinkClick r:id="rId3"/>
              </a:rPr>
              <a:t>https://courses.lumenlearning.com/introchem/chapter/electromagnetic-spectrum/</a:t>
            </a:r>
            <a:endParaRPr lang="en-US" sz="1600">
              <a:latin typeface="Avenir Medium"/>
              <a:cs typeface="Avenir Medium"/>
            </a:endParaRPr>
          </a:p>
        </p:txBody>
      </p:sp>
      <p:pic>
        <p:nvPicPr>
          <p:cNvPr id="3" name="Picture 2" descr="A screenshot of text&#10;&#10;Description automatically generated">
            <a:extLst>
              <a:ext uri="{FF2B5EF4-FFF2-40B4-BE49-F238E27FC236}">
                <a16:creationId xmlns:a16="http://schemas.microsoft.com/office/drawing/2014/main" id="{1261B257-A546-F949-ADFD-003DF109308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46050" y="1783824"/>
            <a:ext cx="11899900" cy="4708265"/>
          </a:xfrm>
          <a:prstGeom prst="rect">
            <a:avLst/>
          </a:prstGeom>
        </p:spPr>
      </p:pic>
      <p:sp>
        <p:nvSpPr>
          <p:cNvPr id="10" name="TextBox 9">
            <a:extLst>
              <a:ext uri="{FF2B5EF4-FFF2-40B4-BE49-F238E27FC236}">
                <a16:creationId xmlns:a16="http://schemas.microsoft.com/office/drawing/2014/main" id="{78C1E80A-3401-A54A-99AF-8FDD0F75B5FE}"/>
              </a:ext>
            </a:extLst>
          </p:cNvPr>
          <p:cNvSpPr txBox="1"/>
          <p:nvPr/>
        </p:nvSpPr>
        <p:spPr>
          <a:xfrm>
            <a:off x="299126" y="746361"/>
            <a:ext cx="11746824" cy="830997"/>
          </a:xfrm>
          <a:prstGeom prst="rect">
            <a:avLst/>
          </a:prstGeom>
          <a:noFill/>
        </p:spPr>
        <p:txBody>
          <a:bodyPr wrap="square" rtlCol="0">
            <a:spAutoFit/>
          </a:bodyPr>
          <a:lstStyle/>
          <a:p>
            <a:r>
              <a:rPr lang="en-US" sz="2400">
                <a:latin typeface="Candara"/>
                <a:cs typeface="Candara"/>
              </a:rPr>
              <a:t>We use the </a:t>
            </a:r>
            <a:r>
              <a:rPr lang="en-US" sz="2400" b="1">
                <a:solidFill>
                  <a:srgbClr val="0432FF"/>
                </a:solidFill>
                <a:latin typeface="Candara"/>
                <a:cs typeface="Candara"/>
              </a:rPr>
              <a:t>visible range </a:t>
            </a:r>
            <a:r>
              <a:rPr lang="en-US" sz="2400">
                <a:latin typeface="Candara"/>
                <a:cs typeface="Candara"/>
              </a:rPr>
              <a:t>of the spectrum in our everyday world, we need to use the far end of the spectrum to investigate the structure and behavior of atoms and electrons.</a:t>
            </a:r>
            <a:endParaRPr lang="en-US" sz="2400" i="1">
              <a:latin typeface="Candara"/>
              <a:cs typeface="Candara"/>
            </a:endParaRPr>
          </a:p>
        </p:txBody>
      </p:sp>
      <p:sp>
        <p:nvSpPr>
          <p:cNvPr id="7" name="Rounded Rectangle 6">
            <a:extLst>
              <a:ext uri="{FF2B5EF4-FFF2-40B4-BE49-F238E27FC236}">
                <a16:creationId xmlns:a16="http://schemas.microsoft.com/office/drawing/2014/main" id="{198B738C-443B-2941-A66D-3076AB055C1A}"/>
              </a:ext>
            </a:extLst>
          </p:cNvPr>
          <p:cNvSpPr/>
          <p:nvPr/>
        </p:nvSpPr>
        <p:spPr>
          <a:xfrm>
            <a:off x="6460761" y="1573967"/>
            <a:ext cx="1903753" cy="4918122"/>
          </a:xfrm>
          <a:prstGeom prst="roundRect">
            <a:avLst/>
          </a:prstGeom>
          <a:noFill/>
          <a:ln w="381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FD07C6F-1622-8D40-9529-B2F85B81172E}"/>
              </a:ext>
            </a:extLst>
          </p:cNvPr>
          <p:cNvSpPr/>
          <p:nvPr/>
        </p:nvSpPr>
        <p:spPr>
          <a:xfrm>
            <a:off x="9596203" y="1546487"/>
            <a:ext cx="2296671" cy="4918122"/>
          </a:xfrm>
          <a:prstGeom prst="roundRect">
            <a:avLst/>
          </a:prstGeom>
          <a:noFill/>
          <a:ln w="76200">
            <a:solidFill>
              <a:srgbClr val="0432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596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 y="0"/>
            <a:ext cx="11631930"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32411" y="-169"/>
            <a:ext cx="1483549" cy="646331"/>
          </a:xfrm>
          <a:prstGeom prst="rect">
            <a:avLst/>
          </a:prstGeom>
          <a:noFill/>
        </p:spPr>
        <p:txBody>
          <a:bodyPr wrap="none" rtlCol="0">
            <a:spAutoFit/>
          </a:bodyPr>
          <a:lstStyle/>
          <a:p>
            <a:pPr defTabSz="914400"/>
            <a:r>
              <a:rPr lang="en-US" sz="3600" b="1">
                <a:solidFill>
                  <a:prstClr val="white"/>
                </a:solidFill>
                <a:latin typeface="Candara"/>
                <a:cs typeface="Candara"/>
              </a:rPr>
              <a:t>Waves</a:t>
            </a:r>
          </a:p>
        </p:txBody>
      </p:sp>
      <p:sp>
        <p:nvSpPr>
          <p:cNvPr id="2" name="TextBox 1"/>
          <p:cNvSpPr txBox="1"/>
          <p:nvPr/>
        </p:nvSpPr>
        <p:spPr>
          <a:xfrm>
            <a:off x="287696" y="806829"/>
            <a:ext cx="11162880" cy="830997"/>
          </a:xfrm>
          <a:prstGeom prst="rect">
            <a:avLst/>
          </a:prstGeom>
          <a:noFill/>
        </p:spPr>
        <p:txBody>
          <a:bodyPr wrap="square" rtlCol="0">
            <a:spAutoFit/>
          </a:bodyPr>
          <a:lstStyle/>
          <a:p>
            <a:r>
              <a:rPr lang="en-US" sz="2400" b="1">
                <a:latin typeface="Candara"/>
                <a:cs typeface="Candara"/>
              </a:rPr>
              <a:t>Wave: (traveling waves) </a:t>
            </a:r>
            <a:r>
              <a:rPr lang="en-US" sz="2400" i="1">
                <a:latin typeface="Candara"/>
                <a:cs typeface="Candara"/>
              </a:rPr>
              <a:t>oscillation or periodic movement that can transport energy from one point in space to another</a:t>
            </a:r>
          </a:p>
        </p:txBody>
      </p:sp>
      <p:pic>
        <p:nvPicPr>
          <p:cNvPr id="9" name="Picture 8" descr="images.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470734" y="-2965"/>
            <a:ext cx="697500" cy="697500"/>
          </a:xfrm>
          <a:prstGeom prst="rect">
            <a:avLst/>
          </a:prstGeom>
        </p:spPr>
      </p:pic>
      <p:sp>
        <p:nvSpPr>
          <p:cNvPr id="11" name="TextBox 10"/>
          <p:cNvSpPr txBox="1"/>
          <p:nvPr/>
        </p:nvSpPr>
        <p:spPr>
          <a:xfrm>
            <a:off x="278832" y="1684844"/>
            <a:ext cx="11162880" cy="1569660"/>
          </a:xfrm>
          <a:prstGeom prst="rect">
            <a:avLst/>
          </a:prstGeom>
          <a:noFill/>
        </p:spPr>
        <p:txBody>
          <a:bodyPr wrap="square" rtlCol="0">
            <a:spAutoFit/>
          </a:bodyPr>
          <a:lstStyle/>
          <a:p>
            <a:pPr marL="342900" indent="-342900">
              <a:buFont typeface="Arial"/>
              <a:buChar char="•"/>
            </a:pPr>
            <a:r>
              <a:rPr lang="en-US" sz="2400">
                <a:latin typeface="Candara"/>
                <a:cs typeface="Candara"/>
              </a:rPr>
              <a:t>A shaken rope</a:t>
            </a:r>
          </a:p>
          <a:p>
            <a:pPr marL="342900" indent="-342900">
              <a:buFont typeface="Arial"/>
              <a:buChar char="•"/>
            </a:pPr>
            <a:r>
              <a:rPr lang="en-US" sz="2400">
                <a:latin typeface="Candara"/>
                <a:cs typeface="Candara"/>
              </a:rPr>
              <a:t>Ripples caused by a pebble thrown into a pond</a:t>
            </a:r>
          </a:p>
          <a:p>
            <a:pPr marL="342900" indent="-342900">
              <a:buFont typeface="Arial"/>
              <a:buChar char="•"/>
            </a:pPr>
            <a:r>
              <a:rPr lang="en-US" sz="2400">
                <a:latin typeface="Candara"/>
                <a:cs typeface="Candara"/>
              </a:rPr>
              <a:t>Thunder (waves of sound)</a:t>
            </a:r>
          </a:p>
          <a:p>
            <a:pPr marL="342900" indent="-342900">
              <a:buFont typeface="Arial"/>
              <a:buChar char="•"/>
            </a:pPr>
            <a:r>
              <a:rPr lang="en-US" sz="2400">
                <a:latin typeface="Candara"/>
                <a:cs typeface="Candara"/>
              </a:rPr>
              <a:t>‘the wave’ by a crowd of people</a:t>
            </a:r>
          </a:p>
        </p:txBody>
      </p:sp>
      <p:sp>
        <p:nvSpPr>
          <p:cNvPr id="10" name="TextBox 9"/>
          <p:cNvSpPr txBox="1"/>
          <p:nvPr/>
        </p:nvSpPr>
        <p:spPr>
          <a:xfrm>
            <a:off x="307854" y="3477465"/>
            <a:ext cx="11162880" cy="830997"/>
          </a:xfrm>
          <a:prstGeom prst="rect">
            <a:avLst/>
          </a:prstGeom>
          <a:noFill/>
        </p:spPr>
        <p:txBody>
          <a:bodyPr wrap="square" rtlCol="0">
            <a:spAutoFit/>
          </a:bodyPr>
          <a:lstStyle/>
          <a:p>
            <a:r>
              <a:rPr lang="en-US" sz="2400" u="sng">
                <a:latin typeface="Candara"/>
                <a:cs typeface="Candara"/>
              </a:rPr>
              <a:t>Kinetic energy is transferred </a:t>
            </a:r>
            <a:r>
              <a:rPr lang="en-US" sz="2400">
                <a:latin typeface="Candara"/>
                <a:cs typeface="Candara"/>
              </a:rPr>
              <a:t>through matter, </a:t>
            </a:r>
            <a:br>
              <a:rPr lang="en-US" sz="2400">
                <a:latin typeface="Candara"/>
                <a:cs typeface="Candara"/>
              </a:rPr>
            </a:br>
            <a:r>
              <a:rPr lang="en-US" sz="2400">
                <a:latin typeface="Candara"/>
                <a:cs typeface="Candara"/>
              </a:rPr>
              <a:t>along the wave, though the matter doesn’t move.</a:t>
            </a:r>
          </a:p>
        </p:txBody>
      </p:sp>
      <p:sp>
        <p:nvSpPr>
          <p:cNvPr id="13" name="TextBox 12">
            <a:extLst>
              <a:ext uri="{FF2B5EF4-FFF2-40B4-BE49-F238E27FC236}">
                <a16:creationId xmlns:a16="http://schemas.microsoft.com/office/drawing/2014/main" id="{3E30964E-CF88-D44A-866B-0CD3EADBDAD3}"/>
              </a:ext>
            </a:extLst>
          </p:cNvPr>
          <p:cNvSpPr txBox="1"/>
          <p:nvPr/>
        </p:nvSpPr>
        <p:spPr>
          <a:xfrm>
            <a:off x="85845" y="6480179"/>
            <a:ext cx="3828141" cy="307777"/>
          </a:xfrm>
          <a:prstGeom prst="rect">
            <a:avLst/>
          </a:prstGeom>
          <a:noFill/>
        </p:spPr>
        <p:txBody>
          <a:bodyPr wrap="square" rtlCol="0">
            <a:spAutoFit/>
          </a:bodyPr>
          <a:lstStyle/>
          <a:p>
            <a:r>
              <a:rPr lang="en-US" sz="1400">
                <a:latin typeface="Avenir Medium"/>
                <a:cs typeface="Avenir Medium"/>
              </a:rPr>
              <a:t>Chemistry OpenStax</a:t>
            </a:r>
          </a:p>
        </p:txBody>
      </p:sp>
      <p:pic>
        <p:nvPicPr>
          <p:cNvPr id="6" name="Online Media 5" descr="Snowy Owl Rides on a Small Ice Floe">
            <a:hlinkClick r:id="" action="ppaction://media"/>
            <a:extLst>
              <a:ext uri="{FF2B5EF4-FFF2-40B4-BE49-F238E27FC236}">
                <a16:creationId xmlns:a16="http://schemas.microsoft.com/office/drawing/2014/main" id="{A6B69A4A-397B-5946-AFAF-849316A91A85}"/>
              </a:ext>
            </a:extLst>
          </p:cNvPr>
          <p:cNvPicPr>
            <a:picLocks noRot="1" noChangeAspect="1"/>
          </p:cNvPicPr>
          <p:nvPr>
            <a:videoFile r:link="rId1"/>
          </p:nvPr>
        </p:nvPicPr>
        <p:blipFill>
          <a:blip r:embed="rId4"/>
          <a:stretch>
            <a:fillRect/>
          </a:stretch>
        </p:blipFill>
        <p:spPr>
          <a:xfrm>
            <a:off x="6895343" y="2882685"/>
            <a:ext cx="5210812" cy="3905271"/>
          </a:xfrm>
          <a:prstGeom prst="rect">
            <a:avLst/>
          </a:prstGeom>
        </p:spPr>
      </p:pic>
    </p:spTree>
    <p:extLst>
      <p:ext uri="{BB962C8B-B14F-4D97-AF65-F5344CB8AC3E}">
        <p14:creationId xmlns:p14="http://schemas.microsoft.com/office/powerpoint/2010/main" val="41828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bldLst>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8" y="0"/>
            <a:ext cx="11711940" cy="69200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343" y="-169"/>
            <a:ext cx="7471917" cy="646331"/>
          </a:xfrm>
          <a:prstGeom prst="rect">
            <a:avLst/>
          </a:prstGeom>
          <a:noFill/>
        </p:spPr>
        <p:txBody>
          <a:bodyPr wrap="none" rtlCol="0">
            <a:spAutoFit/>
          </a:bodyPr>
          <a:lstStyle/>
          <a:p>
            <a:pPr defTabSz="914400"/>
            <a:r>
              <a:rPr lang="en-US" sz="3600" b="1" dirty="0">
                <a:solidFill>
                  <a:prstClr val="white"/>
                </a:solidFill>
                <a:latin typeface="Candara"/>
                <a:cs typeface="Candara"/>
              </a:rPr>
              <a:t>Describing waves: </a:t>
            </a:r>
            <a:r>
              <a:rPr lang="el-GR" sz="3600" b="1" dirty="0">
                <a:solidFill>
                  <a:prstClr val="white"/>
                </a:solidFill>
                <a:latin typeface="Candara"/>
                <a:cs typeface="Candara"/>
              </a:rPr>
              <a:t>λ, </a:t>
            </a:r>
            <a:r>
              <a:rPr lang="en-US" sz="3600" b="1" i="1" dirty="0">
                <a:solidFill>
                  <a:prstClr val="white"/>
                </a:solidFill>
                <a:latin typeface="Candara"/>
                <a:cs typeface="Candara"/>
              </a:rPr>
              <a:t>v</a:t>
            </a:r>
            <a:r>
              <a:rPr lang="en-US" sz="3600" b="1" dirty="0">
                <a:solidFill>
                  <a:prstClr val="white"/>
                </a:solidFill>
                <a:latin typeface="Candara"/>
                <a:cs typeface="Candara"/>
              </a:rPr>
              <a:t> and amplitude</a:t>
            </a:r>
          </a:p>
        </p:txBody>
      </p:sp>
      <p:sp>
        <p:nvSpPr>
          <p:cNvPr id="2" name="TextBox 1"/>
          <p:cNvSpPr txBox="1"/>
          <p:nvPr/>
        </p:nvSpPr>
        <p:spPr>
          <a:xfrm>
            <a:off x="299126" y="746361"/>
            <a:ext cx="8624113" cy="461665"/>
          </a:xfrm>
          <a:prstGeom prst="rect">
            <a:avLst/>
          </a:prstGeom>
          <a:noFill/>
        </p:spPr>
        <p:txBody>
          <a:bodyPr wrap="square" rtlCol="0">
            <a:spAutoFit/>
          </a:bodyPr>
          <a:lstStyle/>
          <a:p>
            <a:r>
              <a:rPr lang="en-US" sz="2400" b="1">
                <a:latin typeface="Candara"/>
                <a:cs typeface="Candara"/>
              </a:rPr>
              <a:t>Wavelength (</a:t>
            </a:r>
            <a:r>
              <a:rPr lang="en-US" sz="2400" b="1" err="1">
                <a:latin typeface="Candara"/>
                <a:cs typeface="Candara"/>
              </a:rPr>
              <a:t>λ</a:t>
            </a:r>
            <a:r>
              <a:rPr lang="en-US" sz="2400" b="1">
                <a:latin typeface="Candara"/>
                <a:cs typeface="Candara"/>
              </a:rPr>
              <a:t>): </a:t>
            </a:r>
            <a:r>
              <a:rPr lang="en-US" sz="2400" i="1">
                <a:latin typeface="Candara"/>
                <a:cs typeface="Candara"/>
              </a:rPr>
              <a:t>trough-to-trough or peak-to-peak distance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3743" y="-2506"/>
            <a:ext cx="697500" cy="697500"/>
          </a:xfrm>
          <a:prstGeom prst="rect">
            <a:avLst/>
          </a:prstGeom>
        </p:spPr>
      </p:pic>
      <p:pic>
        <p:nvPicPr>
          <p:cNvPr id="3" name="Picture 2"/>
          <p:cNvPicPr>
            <a:picLocks noChangeAspect="1"/>
          </p:cNvPicPr>
          <p:nvPr/>
        </p:nvPicPr>
        <p:blipFill>
          <a:blip r:embed="rId3"/>
          <a:stretch>
            <a:fillRect/>
          </a:stretch>
        </p:blipFill>
        <p:spPr>
          <a:xfrm>
            <a:off x="506730" y="2248789"/>
            <a:ext cx="9144000" cy="4452425"/>
          </a:xfrm>
          <a:prstGeom prst="rect">
            <a:avLst/>
          </a:prstGeom>
        </p:spPr>
      </p:pic>
      <p:sp>
        <p:nvSpPr>
          <p:cNvPr id="13" name="TextBox 12"/>
          <p:cNvSpPr txBox="1"/>
          <p:nvPr/>
        </p:nvSpPr>
        <p:spPr>
          <a:xfrm>
            <a:off x="299126" y="1351309"/>
            <a:ext cx="8624113" cy="461665"/>
          </a:xfrm>
          <a:prstGeom prst="rect">
            <a:avLst/>
          </a:prstGeom>
          <a:noFill/>
        </p:spPr>
        <p:txBody>
          <a:bodyPr wrap="square" rtlCol="0">
            <a:spAutoFit/>
          </a:bodyPr>
          <a:lstStyle/>
          <a:p>
            <a:r>
              <a:rPr lang="en-US" sz="2400" b="1" dirty="0">
                <a:latin typeface="Candara"/>
                <a:cs typeface="Candara"/>
              </a:rPr>
              <a:t>Frequency (</a:t>
            </a:r>
            <a:r>
              <a:rPr lang="en-US" sz="2400" b="1" dirty="0" err="1">
                <a:latin typeface="Candara"/>
                <a:cs typeface="Candara"/>
              </a:rPr>
              <a:t>ν</a:t>
            </a:r>
            <a:r>
              <a:rPr lang="en-US" sz="2400" b="1" dirty="0">
                <a:latin typeface="Candara"/>
                <a:cs typeface="Candara"/>
              </a:rPr>
              <a:t>): </a:t>
            </a:r>
            <a:r>
              <a:rPr lang="en-US" sz="2400" i="1" dirty="0">
                <a:latin typeface="Candara"/>
                <a:cs typeface="Candara"/>
              </a:rPr>
              <a:t>number of cycles per unit time (Hz = cycles/s)</a:t>
            </a:r>
          </a:p>
        </p:txBody>
      </p:sp>
      <p:sp>
        <p:nvSpPr>
          <p:cNvPr id="15" name="TextBox 14"/>
          <p:cNvSpPr txBox="1"/>
          <p:nvPr/>
        </p:nvSpPr>
        <p:spPr>
          <a:xfrm>
            <a:off x="299126" y="1956257"/>
            <a:ext cx="8624113" cy="461665"/>
          </a:xfrm>
          <a:prstGeom prst="rect">
            <a:avLst/>
          </a:prstGeom>
          <a:noFill/>
        </p:spPr>
        <p:txBody>
          <a:bodyPr wrap="square" rtlCol="0">
            <a:spAutoFit/>
          </a:bodyPr>
          <a:lstStyle/>
          <a:p>
            <a:r>
              <a:rPr lang="en-US" sz="2400" b="1">
                <a:latin typeface="Candara"/>
                <a:cs typeface="Candara"/>
              </a:rPr>
              <a:t>Amplitude: </a:t>
            </a:r>
            <a:r>
              <a:rPr lang="en-US" sz="2400" i="1">
                <a:latin typeface="Candara"/>
                <a:cs typeface="Candara"/>
              </a:rPr>
              <a:t>(half) height of waves from origin to peak or trough</a:t>
            </a:r>
          </a:p>
        </p:txBody>
      </p:sp>
      <p:sp>
        <p:nvSpPr>
          <p:cNvPr id="16" name="TextBox 15"/>
          <p:cNvSpPr txBox="1"/>
          <p:nvPr/>
        </p:nvSpPr>
        <p:spPr>
          <a:xfrm>
            <a:off x="5234940" y="5360622"/>
            <a:ext cx="6492240" cy="984885"/>
          </a:xfrm>
          <a:prstGeom prst="rect">
            <a:avLst/>
          </a:prstGeom>
          <a:noFill/>
        </p:spPr>
        <p:txBody>
          <a:bodyPr wrap="square" rtlCol="0">
            <a:spAutoFit/>
          </a:bodyPr>
          <a:lstStyle/>
          <a:p>
            <a:r>
              <a:rPr lang="en-US" sz="2400" b="1" dirty="0">
                <a:latin typeface="Candara"/>
                <a:cs typeface="Candara"/>
              </a:rPr>
              <a:t>Speed of electromagnetic radiation in a vacuum:</a:t>
            </a:r>
          </a:p>
          <a:p>
            <a:endParaRPr lang="en-US" sz="1000" dirty="0">
              <a:latin typeface="Candara"/>
              <a:cs typeface="Candara"/>
            </a:endParaRPr>
          </a:p>
          <a:p>
            <a:r>
              <a:rPr lang="en-US" sz="2400" dirty="0">
                <a:solidFill>
                  <a:srgbClr val="0432FF"/>
                </a:solidFill>
                <a:latin typeface="Candara"/>
                <a:cs typeface="Candara"/>
              </a:rPr>
              <a:t>c = 2.998 E8 m/s= (</a:t>
            </a:r>
            <a:r>
              <a:rPr lang="en-US" sz="2400" dirty="0" err="1">
                <a:solidFill>
                  <a:srgbClr val="0432FF"/>
                </a:solidFill>
                <a:latin typeface="Candara"/>
                <a:cs typeface="Candara"/>
              </a:rPr>
              <a:t>λ</a:t>
            </a:r>
            <a:r>
              <a:rPr lang="en-US" sz="2400" dirty="0">
                <a:solidFill>
                  <a:srgbClr val="0432FF"/>
                </a:solidFill>
                <a:latin typeface="Candara"/>
                <a:cs typeface="Candara"/>
              </a:rPr>
              <a:t>)(</a:t>
            </a:r>
            <a:r>
              <a:rPr lang="en-US" sz="2400" dirty="0" err="1">
                <a:solidFill>
                  <a:srgbClr val="0432FF"/>
                </a:solidFill>
                <a:latin typeface="Candara"/>
                <a:cs typeface="Candara"/>
              </a:rPr>
              <a:t>ν</a:t>
            </a:r>
            <a:r>
              <a:rPr lang="en-US" sz="2400" dirty="0">
                <a:solidFill>
                  <a:srgbClr val="0432FF"/>
                </a:solidFill>
                <a:latin typeface="Candara"/>
                <a:cs typeface="Candara"/>
              </a:rPr>
              <a:t>) </a:t>
            </a:r>
            <a:endParaRPr lang="en-US" sz="2400" i="1" dirty="0">
              <a:solidFill>
                <a:srgbClr val="0432FF"/>
              </a:solidFill>
              <a:latin typeface="Candara"/>
              <a:cs typeface="Candara"/>
            </a:endParaRPr>
          </a:p>
        </p:txBody>
      </p:sp>
      <p:sp>
        <p:nvSpPr>
          <p:cNvPr id="12" name="TextBox 11"/>
          <p:cNvSpPr txBox="1"/>
          <p:nvPr/>
        </p:nvSpPr>
        <p:spPr>
          <a:xfrm>
            <a:off x="8302900" y="6486361"/>
            <a:ext cx="3828141" cy="307777"/>
          </a:xfrm>
          <a:prstGeom prst="rect">
            <a:avLst/>
          </a:prstGeom>
          <a:noFill/>
        </p:spPr>
        <p:txBody>
          <a:bodyPr wrap="square" rtlCol="0">
            <a:spAutoFit/>
          </a:bodyPr>
          <a:lstStyle/>
          <a:p>
            <a:pPr algn="r"/>
            <a:r>
              <a:rPr lang="en-US" sz="1400">
                <a:latin typeface="Avenir Medium"/>
                <a:cs typeface="Avenir Medium"/>
              </a:rPr>
              <a:t>Chemistry OpenStax</a:t>
            </a:r>
          </a:p>
        </p:txBody>
      </p:sp>
    </p:spTree>
    <p:extLst>
      <p:ext uri="{BB962C8B-B14F-4D97-AF65-F5344CB8AC3E}">
        <p14:creationId xmlns:p14="http://schemas.microsoft.com/office/powerpoint/2010/main" val="259054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 y="0"/>
            <a:ext cx="11647718" cy="6975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schemeClr val="bg1"/>
              </a:solidFill>
              <a:latin typeface="Calibri"/>
            </a:endParaRPr>
          </a:p>
        </p:txBody>
      </p:sp>
      <p:sp>
        <p:nvSpPr>
          <p:cNvPr id="5" name="TextBox 4"/>
          <p:cNvSpPr txBox="1"/>
          <p:nvPr/>
        </p:nvSpPr>
        <p:spPr>
          <a:xfrm>
            <a:off x="228597" y="-169"/>
            <a:ext cx="5816016" cy="646331"/>
          </a:xfrm>
          <a:prstGeom prst="rect">
            <a:avLst/>
          </a:prstGeom>
          <a:noFill/>
        </p:spPr>
        <p:txBody>
          <a:bodyPr wrap="none" rtlCol="0">
            <a:spAutoFit/>
          </a:bodyPr>
          <a:lstStyle/>
          <a:p>
            <a:pPr defTabSz="914400"/>
            <a:r>
              <a:rPr lang="en-US" sz="3600" b="1" dirty="0">
                <a:solidFill>
                  <a:schemeClr val="bg1"/>
                </a:solidFill>
                <a:latin typeface="Candara"/>
                <a:cs typeface="Candara"/>
              </a:rPr>
              <a:t>Law of conservation of mass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6115" y="8380"/>
            <a:ext cx="697500" cy="697500"/>
          </a:xfrm>
          <a:prstGeom prst="rect">
            <a:avLst/>
          </a:prstGeom>
        </p:spPr>
      </p:pic>
      <p:sp>
        <p:nvSpPr>
          <p:cNvPr id="17" name="TextBox 16"/>
          <p:cNvSpPr txBox="1"/>
          <p:nvPr/>
        </p:nvSpPr>
        <p:spPr>
          <a:xfrm>
            <a:off x="92036" y="6532081"/>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pic>
        <p:nvPicPr>
          <p:cNvPr id="6" name="Picture 5"/>
          <p:cNvPicPr>
            <a:picLocks noChangeAspect="1"/>
          </p:cNvPicPr>
          <p:nvPr/>
        </p:nvPicPr>
        <p:blipFill rotWithShape="1">
          <a:blip r:embed="rId3"/>
          <a:srcRect r="14246" b="36740"/>
          <a:stretch/>
        </p:blipFill>
        <p:spPr>
          <a:xfrm>
            <a:off x="598714" y="2779758"/>
            <a:ext cx="5420814" cy="652122"/>
          </a:xfrm>
          <a:prstGeom prst="rect">
            <a:avLst/>
          </a:prstGeom>
        </p:spPr>
      </p:pic>
      <p:pic>
        <p:nvPicPr>
          <p:cNvPr id="7" name="Picture 6"/>
          <p:cNvPicPr>
            <a:picLocks noChangeAspect="1"/>
          </p:cNvPicPr>
          <p:nvPr/>
        </p:nvPicPr>
        <p:blipFill rotWithShape="1">
          <a:blip r:embed="rId4"/>
          <a:srcRect b="35016"/>
          <a:stretch/>
        </p:blipFill>
        <p:spPr>
          <a:xfrm>
            <a:off x="598714" y="4834870"/>
            <a:ext cx="9144000" cy="635807"/>
          </a:xfrm>
          <a:prstGeom prst="rect">
            <a:avLst/>
          </a:prstGeom>
        </p:spPr>
      </p:pic>
      <p:sp>
        <p:nvSpPr>
          <p:cNvPr id="10" name="TextBox 9"/>
          <p:cNvSpPr txBox="1"/>
          <p:nvPr/>
        </p:nvSpPr>
        <p:spPr>
          <a:xfrm>
            <a:off x="315684" y="1616103"/>
            <a:ext cx="11190431" cy="830997"/>
          </a:xfrm>
          <a:prstGeom prst="rect">
            <a:avLst/>
          </a:prstGeom>
          <a:noFill/>
        </p:spPr>
        <p:txBody>
          <a:bodyPr wrap="square" rtlCol="0">
            <a:spAutoFit/>
          </a:bodyPr>
          <a:lstStyle/>
          <a:p>
            <a:r>
              <a:rPr lang="en-US" sz="2400" dirty="0">
                <a:latin typeface="Candara"/>
                <a:cs typeface="Candara"/>
              </a:rPr>
              <a:t>Do the chemical reactions shown here obey the </a:t>
            </a:r>
            <a:r>
              <a:rPr lang="en-US" sz="2400" b="1" dirty="0">
                <a:latin typeface="Candara"/>
                <a:cs typeface="Candara"/>
              </a:rPr>
              <a:t>law of conservation of mass</a:t>
            </a:r>
            <a:r>
              <a:rPr lang="en-US" sz="2400" dirty="0">
                <a:latin typeface="Candara"/>
                <a:cs typeface="Candara"/>
              </a:rPr>
              <a:t>?</a:t>
            </a:r>
          </a:p>
          <a:p>
            <a:r>
              <a:rPr lang="en-US" sz="2400" dirty="0">
                <a:latin typeface="Candara"/>
                <a:cs typeface="Candara"/>
              </a:rPr>
              <a:t>Each sphere represents an atom.</a:t>
            </a:r>
          </a:p>
        </p:txBody>
      </p:sp>
      <p:sp>
        <p:nvSpPr>
          <p:cNvPr id="13" name="TextBox 12">
            <a:extLst>
              <a:ext uri="{FF2B5EF4-FFF2-40B4-BE49-F238E27FC236}">
                <a16:creationId xmlns:a16="http://schemas.microsoft.com/office/drawing/2014/main" id="{01F2B029-39C7-7E48-9E8B-C159A44B3EA0}"/>
              </a:ext>
            </a:extLst>
          </p:cNvPr>
          <p:cNvSpPr txBox="1"/>
          <p:nvPr/>
        </p:nvSpPr>
        <p:spPr>
          <a:xfrm>
            <a:off x="315683" y="880255"/>
            <a:ext cx="11190431" cy="461665"/>
          </a:xfrm>
          <a:prstGeom prst="rect">
            <a:avLst/>
          </a:prstGeom>
          <a:noFill/>
        </p:spPr>
        <p:txBody>
          <a:bodyPr wrap="square" rtlCol="0">
            <a:spAutoFit/>
          </a:bodyPr>
          <a:lstStyle/>
          <a:p>
            <a:r>
              <a:rPr lang="en-US" sz="2400" b="1" dirty="0">
                <a:latin typeface="Candara"/>
                <a:cs typeface="Candara"/>
              </a:rPr>
              <a:t>Law of conservation of mass: </a:t>
            </a:r>
            <a:r>
              <a:rPr lang="en-US" sz="2400" i="1" dirty="0">
                <a:latin typeface="Candara"/>
                <a:cs typeface="Candara"/>
              </a:rPr>
              <a:t>mass is conserved, neither created nor destroyed.</a:t>
            </a:r>
          </a:p>
        </p:txBody>
      </p:sp>
    </p:spTree>
    <p:extLst>
      <p:ext uri="{BB962C8B-B14F-4D97-AF65-F5344CB8AC3E}">
        <p14:creationId xmlns:p14="http://schemas.microsoft.com/office/powerpoint/2010/main" val="27054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 y="0"/>
            <a:ext cx="11654790" cy="68725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43840" y="-169"/>
            <a:ext cx="7350089" cy="646331"/>
          </a:xfrm>
          <a:prstGeom prst="rect">
            <a:avLst/>
          </a:prstGeom>
          <a:noFill/>
        </p:spPr>
        <p:txBody>
          <a:bodyPr wrap="none" rtlCol="0">
            <a:spAutoFit/>
          </a:bodyPr>
          <a:lstStyle/>
          <a:p>
            <a:pPr defTabSz="914400"/>
            <a:r>
              <a:rPr lang="en-US" sz="3600" b="1">
                <a:solidFill>
                  <a:prstClr val="white"/>
                </a:solidFill>
                <a:latin typeface="Candara"/>
                <a:cs typeface="Candara"/>
              </a:rPr>
              <a:t>Determining the </a:t>
            </a:r>
            <a:r>
              <a:rPr lang="en-US" sz="3600" b="1" err="1">
                <a:solidFill>
                  <a:prstClr val="white"/>
                </a:solidFill>
                <a:latin typeface="Candara"/>
                <a:cs typeface="Candara"/>
              </a:rPr>
              <a:t>ν</a:t>
            </a:r>
            <a:r>
              <a:rPr lang="en-US" sz="3600" b="1">
                <a:solidFill>
                  <a:prstClr val="white"/>
                </a:solidFill>
                <a:latin typeface="Candara"/>
                <a:cs typeface="Candara"/>
              </a:rPr>
              <a:t> and </a:t>
            </a:r>
            <a:r>
              <a:rPr lang="en-US" sz="3600" b="1" err="1">
                <a:solidFill>
                  <a:prstClr val="white"/>
                </a:solidFill>
                <a:latin typeface="Candara"/>
                <a:cs typeface="Candara"/>
              </a:rPr>
              <a:t>λ</a:t>
            </a:r>
            <a:r>
              <a:rPr lang="en-US" sz="3600" b="1">
                <a:solidFill>
                  <a:prstClr val="white"/>
                </a:solidFill>
                <a:latin typeface="Candara"/>
                <a:cs typeface="Candara"/>
              </a:rPr>
              <a:t> of radiation</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3743" y="-2506"/>
            <a:ext cx="697500" cy="697500"/>
          </a:xfrm>
          <a:prstGeom prst="rect">
            <a:avLst/>
          </a:prstGeom>
        </p:spPr>
      </p:pic>
      <p:sp>
        <p:nvSpPr>
          <p:cNvPr id="7" name="TextBox 6"/>
          <p:cNvSpPr txBox="1"/>
          <p:nvPr/>
        </p:nvSpPr>
        <p:spPr>
          <a:xfrm>
            <a:off x="299126" y="746361"/>
            <a:ext cx="11214617" cy="830997"/>
          </a:xfrm>
          <a:prstGeom prst="rect">
            <a:avLst/>
          </a:prstGeom>
          <a:noFill/>
        </p:spPr>
        <p:txBody>
          <a:bodyPr wrap="square" rtlCol="0">
            <a:spAutoFit/>
          </a:bodyPr>
          <a:lstStyle/>
          <a:p>
            <a:r>
              <a:rPr lang="en-US" sz="2400">
                <a:latin typeface="Candara"/>
                <a:cs typeface="Candara"/>
              </a:rPr>
              <a:t>A sodium streetlight gives off yellow light with a </a:t>
            </a:r>
            <a:r>
              <a:rPr lang="en-US" sz="2400" err="1">
                <a:latin typeface="Candara"/>
                <a:cs typeface="Candara"/>
              </a:rPr>
              <a:t>λ</a:t>
            </a:r>
            <a:r>
              <a:rPr lang="en-US" sz="2400">
                <a:latin typeface="Candara"/>
                <a:cs typeface="Candara"/>
              </a:rPr>
              <a:t> of 589 nm.</a:t>
            </a:r>
          </a:p>
          <a:p>
            <a:r>
              <a:rPr lang="en-US" sz="2400">
                <a:latin typeface="Candara"/>
                <a:cs typeface="Candara"/>
              </a:rPr>
              <a:t> </a:t>
            </a:r>
            <a:r>
              <a:rPr lang="en-US" sz="2400" i="1">
                <a:latin typeface="Candara"/>
                <a:cs typeface="Candara"/>
              </a:rPr>
              <a:t>What is the frequency of the light?</a:t>
            </a:r>
          </a:p>
        </p:txBody>
      </p:sp>
      <p:sp>
        <p:nvSpPr>
          <p:cNvPr id="2" name="TextBox 1"/>
          <p:cNvSpPr txBox="1"/>
          <p:nvPr/>
        </p:nvSpPr>
        <p:spPr>
          <a:xfrm>
            <a:off x="789663" y="1595420"/>
            <a:ext cx="2449710" cy="830997"/>
          </a:xfrm>
          <a:prstGeom prst="rect">
            <a:avLst/>
          </a:prstGeom>
          <a:noFill/>
        </p:spPr>
        <p:txBody>
          <a:bodyPr wrap="none" rtlCol="0">
            <a:spAutoFit/>
          </a:bodyPr>
          <a:lstStyle/>
          <a:p>
            <a:r>
              <a:rPr lang="en-US" sz="2400" dirty="0">
                <a:solidFill>
                  <a:srgbClr val="0000FF"/>
                </a:solidFill>
                <a:latin typeface="Candara"/>
                <a:cs typeface="Candara"/>
              </a:rPr>
              <a:t>c = (</a:t>
            </a:r>
            <a:r>
              <a:rPr lang="en-US" sz="2400" dirty="0" err="1">
                <a:solidFill>
                  <a:srgbClr val="0000FF"/>
                </a:solidFill>
                <a:latin typeface="Candara"/>
                <a:cs typeface="Candara"/>
              </a:rPr>
              <a:t>λ</a:t>
            </a:r>
            <a:r>
              <a:rPr lang="en-US" sz="2400" dirty="0">
                <a:solidFill>
                  <a:srgbClr val="0000FF"/>
                </a:solidFill>
                <a:latin typeface="Candara"/>
                <a:cs typeface="Candara"/>
              </a:rPr>
              <a:t>)(</a:t>
            </a:r>
            <a:r>
              <a:rPr lang="en-US" sz="2400" dirty="0" err="1">
                <a:solidFill>
                  <a:srgbClr val="0000FF"/>
                </a:solidFill>
                <a:latin typeface="Candara"/>
                <a:cs typeface="Candara"/>
              </a:rPr>
              <a:t>ν</a:t>
            </a:r>
            <a:r>
              <a:rPr lang="en-US" sz="2400" dirty="0">
                <a:solidFill>
                  <a:srgbClr val="0000FF"/>
                </a:solidFill>
                <a:latin typeface="Candara"/>
                <a:cs typeface="Candara"/>
              </a:rPr>
              <a:t>) </a:t>
            </a:r>
            <a:r>
              <a:rPr lang="en-US" sz="2400" dirty="0">
                <a:solidFill>
                  <a:srgbClr val="0000FF"/>
                </a:solidFill>
                <a:latin typeface="Candara"/>
                <a:cs typeface="Candara"/>
                <a:sym typeface="Wingdings"/>
              </a:rPr>
              <a:t>  </a:t>
            </a:r>
            <a:r>
              <a:rPr lang="en-US" sz="2400" dirty="0" err="1">
                <a:solidFill>
                  <a:srgbClr val="0000FF"/>
                </a:solidFill>
                <a:latin typeface="Candara"/>
                <a:cs typeface="Candara"/>
              </a:rPr>
              <a:t>ν</a:t>
            </a:r>
            <a:r>
              <a:rPr lang="en-US" sz="2400" dirty="0">
                <a:solidFill>
                  <a:srgbClr val="0000FF"/>
                </a:solidFill>
                <a:latin typeface="Candara"/>
                <a:cs typeface="Candara"/>
              </a:rPr>
              <a:t> = </a:t>
            </a:r>
            <a:r>
              <a:rPr lang="en-US" sz="2400" u="sng" dirty="0">
                <a:solidFill>
                  <a:srgbClr val="0000FF"/>
                </a:solidFill>
                <a:latin typeface="Candara"/>
                <a:cs typeface="Candara"/>
              </a:rPr>
              <a:t>c</a:t>
            </a:r>
          </a:p>
          <a:p>
            <a:r>
              <a:rPr lang="en-US" sz="2400" dirty="0">
                <a:solidFill>
                  <a:srgbClr val="0000FF"/>
                </a:solidFill>
                <a:latin typeface="Candara"/>
                <a:cs typeface="Candara"/>
                <a:sym typeface="Wingdings"/>
              </a:rPr>
              <a:t>  	</a:t>
            </a:r>
            <a:r>
              <a:rPr lang="en-US" sz="2400" i="1" dirty="0">
                <a:solidFill>
                  <a:srgbClr val="0000FF"/>
                </a:solidFill>
                <a:latin typeface="Candara"/>
                <a:cs typeface="Candara"/>
                <a:sym typeface="Wingdings"/>
              </a:rPr>
              <a:t>	    </a:t>
            </a:r>
            <a:r>
              <a:rPr lang="en-US" sz="2400" dirty="0" err="1">
                <a:solidFill>
                  <a:srgbClr val="0000FF"/>
                </a:solidFill>
                <a:latin typeface="Candara"/>
                <a:cs typeface="Candara"/>
              </a:rPr>
              <a:t>λ</a:t>
            </a:r>
            <a:endParaRPr lang="en-US" sz="2400" i="1" dirty="0">
              <a:solidFill>
                <a:srgbClr val="0000FF"/>
              </a:solidFill>
              <a:latin typeface="Candara"/>
              <a:cs typeface="Candara"/>
            </a:endParaRPr>
          </a:p>
        </p:txBody>
      </p:sp>
      <p:sp>
        <p:nvSpPr>
          <p:cNvPr id="10" name="TextBox 9"/>
          <p:cNvSpPr txBox="1"/>
          <p:nvPr/>
        </p:nvSpPr>
        <p:spPr>
          <a:xfrm>
            <a:off x="806715" y="2467507"/>
            <a:ext cx="7056740" cy="830997"/>
          </a:xfrm>
          <a:prstGeom prst="rect">
            <a:avLst/>
          </a:prstGeom>
          <a:noFill/>
        </p:spPr>
        <p:txBody>
          <a:bodyPr wrap="none" rtlCol="0">
            <a:spAutoFit/>
          </a:bodyPr>
          <a:lstStyle/>
          <a:p>
            <a:r>
              <a:rPr lang="en-US" sz="2400" dirty="0" err="1">
                <a:solidFill>
                  <a:srgbClr val="0000FF"/>
                </a:solidFill>
                <a:latin typeface="Candara"/>
                <a:cs typeface="Candara"/>
              </a:rPr>
              <a:t>ν</a:t>
            </a:r>
            <a:r>
              <a:rPr lang="en-US" sz="2400" dirty="0">
                <a:solidFill>
                  <a:srgbClr val="0000FF"/>
                </a:solidFill>
                <a:latin typeface="Candara"/>
                <a:cs typeface="Candara"/>
              </a:rPr>
              <a:t> = </a:t>
            </a:r>
            <a:r>
              <a:rPr lang="en-US" sz="2400" u="sng" dirty="0">
                <a:solidFill>
                  <a:srgbClr val="0000FF"/>
                </a:solidFill>
                <a:latin typeface="Candara"/>
                <a:cs typeface="Candara"/>
              </a:rPr>
              <a:t>2.998 E8 m     1 E9 nm	                     </a:t>
            </a:r>
            <a:r>
              <a:rPr lang="en-US" sz="2400" dirty="0">
                <a:solidFill>
                  <a:srgbClr val="0000FF"/>
                </a:solidFill>
                <a:latin typeface="Candara"/>
                <a:cs typeface="Candara"/>
              </a:rPr>
              <a:t>  =  5.09 E14/s </a:t>
            </a:r>
            <a:endParaRPr lang="en-US" sz="2400" u="sng" dirty="0">
              <a:solidFill>
                <a:srgbClr val="0000FF"/>
              </a:solidFill>
              <a:latin typeface="Candara"/>
              <a:cs typeface="Candara"/>
            </a:endParaRPr>
          </a:p>
          <a:p>
            <a:r>
              <a:rPr lang="en-US" sz="2400" dirty="0">
                <a:solidFill>
                  <a:srgbClr val="0000FF"/>
                </a:solidFill>
                <a:latin typeface="Candara"/>
                <a:cs typeface="Candara"/>
                <a:sym typeface="Wingdings"/>
              </a:rPr>
              <a:t>  	</a:t>
            </a:r>
            <a:r>
              <a:rPr lang="en-US" sz="2400" dirty="0">
                <a:solidFill>
                  <a:srgbClr val="0000FF"/>
                </a:solidFill>
                <a:latin typeface="Candara"/>
                <a:cs typeface="Candara"/>
              </a:rPr>
              <a:t>  1 s                   1 m            589 nm</a:t>
            </a:r>
            <a:endParaRPr lang="en-US" sz="2400" i="1" dirty="0">
              <a:solidFill>
                <a:srgbClr val="0000FF"/>
              </a:solidFill>
              <a:latin typeface="Candara"/>
              <a:cs typeface="Candara"/>
            </a:endParaRPr>
          </a:p>
        </p:txBody>
      </p:sp>
      <p:sp>
        <p:nvSpPr>
          <p:cNvPr id="11" name="TextBox 10"/>
          <p:cNvSpPr txBox="1"/>
          <p:nvPr/>
        </p:nvSpPr>
        <p:spPr>
          <a:xfrm>
            <a:off x="299126" y="3845569"/>
            <a:ext cx="11214617" cy="830997"/>
          </a:xfrm>
          <a:prstGeom prst="rect">
            <a:avLst/>
          </a:prstGeom>
          <a:noFill/>
        </p:spPr>
        <p:txBody>
          <a:bodyPr wrap="square" rtlCol="0">
            <a:spAutoFit/>
          </a:bodyPr>
          <a:lstStyle/>
          <a:p>
            <a:r>
              <a:rPr lang="en-US" sz="2400">
                <a:latin typeface="Candara"/>
                <a:cs typeface="Candara"/>
              </a:rPr>
              <a:t>A common US cell phone frequency is 850 </a:t>
            </a:r>
            <a:r>
              <a:rPr lang="en-US" sz="2400" err="1">
                <a:latin typeface="Candara"/>
                <a:cs typeface="Candara"/>
              </a:rPr>
              <a:t>MHz.</a:t>
            </a:r>
            <a:br>
              <a:rPr lang="en-US" sz="2400">
                <a:latin typeface="Candara"/>
                <a:cs typeface="Candara"/>
              </a:rPr>
            </a:br>
            <a:r>
              <a:rPr lang="en-US" sz="2400" i="1">
                <a:latin typeface="Candara"/>
                <a:cs typeface="Candara"/>
              </a:rPr>
              <a:t>What is the wavelength of these radio waves?</a:t>
            </a:r>
          </a:p>
        </p:txBody>
      </p:sp>
      <p:sp>
        <p:nvSpPr>
          <p:cNvPr id="18" name="TextBox 17">
            <a:extLst>
              <a:ext uri="{FF2B5EF4-FFF2-40B4-BE49-F238E27FC236}">
                <a16:creationId xmlns:a16="http://schemas.microsoft.com/office/drawing/2014/main" id="{06B6E96D-FC2B-1F41-94B9-8AE77AFD497D}"/>
              </a:ext>
            </a:extLst>
          </p:cNvPr>
          <p:cNvSpPr txBox="1"/>
          <p:nvPr/>
        </p:nvSpPr>
        <p:spPr>
          <a:xfrm>
            <a:off x="8302900" y="6486361"/>
            <a:ext cx="3828141" cy="307777"/>
          </a:xfrm>
          <a:prstGeom prst="rect">
            <a:avLst/>
          </a:prstGeom>
          <a:noFill/>
        </p:spPr>
        <p:txBody>
          <a:bodyPr wrap="square" rtlCol="0">
            <a:spAutoFit/>
          </a:bodyPr>
          <a:lstStyle/>
          <a:p>
            <a:pPr algn="r"/>
            <a:r>
              <a:rPr lang="en-US" sz="1400">
                <a:latin typeface="Avenir Medium"/>
                <a:cs typeface="Avenir Medium"/>
              </a:rPr>
              <a:t>Chemistry OpenStax</a:t>
            </a:r>
          </a:p>
        </p:txBody>
      </p:sp>
    </p:spTree>
    <p:extLst>
      <p:ext uri="{BB962C8B-B14F-4D97-AF65-F5344CB8AC3E}">
        <p14:creationId xmlns:p14="http://schemas.microsoft.com/office/powerpoint/2010/main" val="148887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5773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169"/>
            <a:ext cx="2579552" cy="646331"/>
          </a:xfrm>
          <a:prstGeom prst="rect">
            <a:avLst/>
          </a:prstGeom>
          <a:noFill/>
        </p:spPr>
        <p:txBody>
          <a:bodyPr wrap="none" rtlCol="0">
            <a:spAutoFit/>
          </a:bodyPr>
          <a:lstStyle/>
          <a:p>
            <a:pPr defTabSz="914400"/>
            <a:r>
              <a:rPr lang="en-US" sz="3600" b="1">
                <a:solidFill>
                  <a:prstClr val="white"/>
                </a:solidFill>
                <a:latin typeface="Candara"/>
                <a:cs typeface="Candara"/>
              </a:rPr>
              <a:t>Line spectra</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490081" y="-2506"/>
            <a:ext cx="697500" cy="697500"/>
          </a:xfrm>
          <a:prstGeom prst="rect">
            <a:avLst/>
          </a:prstGeom>
        </p:spPr>
      </p:pic>
      <p:sp>
        <p:nvSpPr>
          <p:cNvPr id="10" name="TextBox 9"/>
          <p:cNvSpPr txBox="1"/>
          <p:nvPr/>
        </p:nvSpPr>
        <p:spPr>
          <a:xfrm>
            <a:off x="181561" y="722919"/>
            <a:ext cx="11577301" cy="1200328"/>
          </a:xfrm>
          <a:prstGeom prst="rect">
            <a:avLst/>
          </a:prstGeom>
          <a:solidFill>
            <a:srgbClr val="FFFFFF"/>
          </a:solidFill>
        </p:spPr>
        <p:txBody>
          <a:bodyPr wrap="square" rtlCol="0">
            <a:spAutoFit/>
          </a:bodyPr>
          <a:lstStyle/>
          <a:p>
            <a:r>
              <a:rPr lang="en-US" sz="2400">
                <a:latin typeface="Candara"/>
                <a:cs typeface="Candara"/>
              </a:rPr>
              <a:t>When matter is heated sufficiently it will radiate excess energy as light; as photons. The sun is a mixture of many elements, and sunlight is a </a:t>
            </a:r>
            <a:r>
              <a:rPr lang="en-US" sz="2400" u="sng">
                <a:latin typeface="Candara"/>
                <a:cs typeface="Candara"/>
              </a:rPr>
              <a:t>continuous spectrum </a:t>
            </a:r>
            <a:r>
              <a:rPr lang="en-US" sz="2400">
                <a:latin typeface="Candara"/>
                <a:cs typeface="Candara"/>
              </a:rPr>
              <a:t>of wavelengths.</a:t>
            </a:r>
          </a:p>
        </p:txBody>
      </p:sp>
      <p:sp>
        <p:nvSpPr>
          <p:cNvPr id="11" name="TextBox 10"/>
          <p:cNvSpPr txBox="1"/>
          <p:nvPr/>
        </p:nvSpPr>
        <p:spPr>
          <a:xfrm>
            <a:off x="120792" y="2507743"/>
            <a:ext cx="4010657" cy="2092881"/>
          </a:xfrm>
          <a:prstGeom prst="rect">
            <a:avLst/>
          </a:prstGeom>
          <a:solidFill>
            <a:srgbClr val="FFFFFF"/>
          </a:solidFill>
        </p:spPr>
        <p:txBody>
          <a:bodyPr wrap="square" rtlCol="0">
            <a:spAutoFit/>
          </a:bodyPr>
          <a:lstStyle/>
          <a:p>
            <a:r>
              <a:rPr lang="en-US" sz="2400">
                <a:latin typeface="Candara"/>
                <a:cs typeface="Candara"/>
              </a:rPr>
              <a:t>Heating, or excitation, of a single element produces </a:t>
            </a:r>
            <a:r>
              <a:rPr lang="en-US" sz="2400" b="1">
                <a:latin typeface="Candara"/>
                <a:cs typeface="Candara"/>
              </a:rPr>
              <a:t>line spectra </a:t>
            </a:r>
            <a:r>
              <a:rPr lang="en-US" sz="2400">
                <a:latin typeface="Candara"/>
                <a:cs typeface="Candara"/>
              </a:rPr>
              <a:t>at discrete and characteristic wavelengths.</a:t>
            </a:r>
          </a:p>
          <a:p>
            <a:endParaRPr lang="en-US" sz="1000">
              <a:latin typeface="Candara"/>
              <a:cs typeface="Candara"/>
            </a:endParaRPr>
          </a:p>
          <a:p>
            <a:r>
              <a:rPr lang="en-US" sz="2400">
                <a:latin typeface="Candara"/>
                <a:cs typeface="Candara"/>
              </a:rPr>
              <a:t>	   quantum</a:t>
            </a:r>
          </a:p>
        </p:txBody>
      </p:sp>
      <p:sp>
        <p:nvSpPr>
          <p:cNvPr id="12" name="TextBox 11"/>
          <p:cNvSpPr txBox="1"/>
          <p:nvPr/>
        </p:nvSpPr>
        <p:spPr>
          <a:xfrm>
            <a:off x="134867" y="6493873"/>
            <a:ext cx="3828141" cy="307777"/>
          </a:xfrm>
          <a:prstGeom prst="rect">
            <a:avLst/>
          </a:prstGeom>
          <a:noFill/>
        </p:spPr>
        <p:txBody>
          <a:bodyPr wrap="square" rtlCol="0">
            <a:spAutoFit/>
          </a:bodyPr>
          <a:lstStyle/>
          <a:p>
            <a:r>
              <a:rPr lang="en-US" sz="1400">
                <a:latin typeface="Avenir Medium"/>
                <a:cs typeface="Avenir Medium"/>
              </a:rPr>
              <a:t>Chemistry OpenStax</a:t>
            </a:r>
          </a:p>
        </p:txBody>
      </p:sp>
      <p:grpSp>
        <p:nvGrpSpPr>
          <p:cNvPr id="6" name="Group 5">
            <a:extLst>
              <a:ext uri="{FF2B5EF4-FFF2-40B4-BE49-F238E27FC236}">
                <a16:creationId xmlns:a16="http://schemas.microsoft.com/office/drawing/2014/main" id="{8C9F399B-BE8D-6B44-8E0E-6E6BD05B228F}"/>
              </a:ext>
            </a:extLst>
          </p:cNvPr>
          <p:cNvGrpSpPr/>
          <p:nvPr/>
        </p:nvGrpSpPr>
        <p:grpSpPr>
          <a:xfrm>
            <a:off x="361344" y="4140722"/>
            <a:ext cx="442676" cy="502686"/>
            <a:chOff x="228600" y="5944597"/>
            <a:chExt cx="442676" cy="502686"/>
          </a:xfrm>
        </p:grpSpPr>
        <p:sp>
          <p:nvSpPr>
            <p:cNvPr id="3" name="TextBox 2"/>
            <p:cNvSpPr txBox="1"/>
            <p:nvPr/>
          </p:nvSpPr>
          <p:spPr>
            <a:xfrm>
              <a:off x="228600" y="6077951"/>
              <a:ext cx="290276" cy="369332"/>
            </a:xfrm>
            <a:prstGeom prst="rect">
              <a:avLst/>
            </a:prstGeom>
            <a:noFill/>
          </p:spPr>
          <p:txBody>
            <a:bodyPr wrap="none" rtlCol="0">
              <a:spAutoFit/>
            </a:bodyPr>
            <a:lstStyle/>
            <a:p>
              <a:r>
                <a:rPr lang="en-US">
                  <a:latin typeface="Wingdings"/>
                  <a:ea typeface="Wingdings"/>
                  <a:cs typeface="Wingdings"/>
                  <a:sym typeface="Wingdings"/>
                </a:rPr>
                <a:t></a:t>
              </a:r>
              <a:endParaRPr lang="en-US"/>
            </a:p>
          </p:txBody>
        </p:sp>
        <p:sp>
          <p:nvSpPr>
            <p:cNvPr id="13" name="TextBox 12"/>
            <p:cNvSpPr txBox="1"/>
            <p:nvPr/>
          </p:nvSpPr>
          <p:spPr>
            <a:xfrm>
              <a:off x="381000" y="6076415"/>
              <a:ext cx="290276" cy="369332"/>
            </a:xfrm>
            <a:prstGeom prst="rect">
              <a:avLst/>
            </a:prstGeom>
            <a:noFill/>
          </p:spPr>
          <p:txBody>
            <a:bodyPr wrap="none" rtlCol="0">
              <a:spAutoFit/>
            </a:bodyPr>
            <a:lstStyle/>
            <a:p>
              <a:r>
                <a:rPr lang="en-US">
                  <a:latin typeface="Wingdings"/>
                  <a:ea typeface="Wingdings"/>
                  <a:cs typeface="Wingdings"/>
                  <a:sym typeface="Wingdings"/>
                </a:rPr>
                <a:t></a:t>
              </a:r>
              <a:endParaRPr lang="en-US"/>
            </a:p>
          </p:txBody>
        </p:sp>
        <p:sp>
          <p:nvSpPr>
            <p:cNvPr id="14" name="TextBox 13"/>
            <p:cNvSpPr txBox="1"/>
            <p:nvPr/>
          </p:nvSpPr>
          <p:spPr>
            <a:xfrm>
              <a:off x="309593" y="5944597"/>
              <a:ext cx="290276" cy="369332"/>
            </a:xfrm>
            <a:prstGeom prst="rect">
              <a:avLst/>
            </a:prstGeom>
            <a:noFill/>
          </p:spPr>
          <p:txBody>
            <a:bodyPr wrap="none" rtlCol="0">
              <a:spAutoFit/>
            </a:bodyPr>
            <a:lstStyle/>
            <a:p>
              <a:r>
                <a:rPr lang="en-US">
                  <a:latin typeface="Wingdings"/>
                  <a:ea typeface="Wingdings"/>
                  <a:cs typeface="Wingdings"/>
                  <a:sym typeface="Wingdings"/>
                </a:rPr>
                <a:t></a:t>
              </a:r>
              <a:endParaRPr lang="en-US"/>
            </a:p>
          </p:txBody>
        </p:sp>
      </p:grpSp>
      <p:pic>
        <p:nvPicPr>
          <p:cNvPr id="2" name="Picture 1"/>
          <p:cNvPicPr>
            <a:picLocks noChangeAspect="1"/>
          </p:cNvPicPr>
          <p:nvPr/>
        </p:nvPicPr>
        <p:blipFill>
          <a:blip r:embed="rId3"/>
          <a:stretch>
            <a:fillRect/>
          </a:stretch>
        </p:blipFill>
        <p:spPr>
          <a:xfrm>
            <a:off x="4179576" y="1560107"/>
            <a:ext cx="7531160" cy="5300777"/>
          </a:xfrm>
          <a:prstGeom prst="rect">
            <a:avLst/>
          </a:prstGeom>
        </p:spPr>
      </p:pic>
    </p:spTree>
    <p:extLst>
      <p:ext uri="{BB962C8B-B14F-4D97-AF65-F5344CB8AC3E}">
        <p14:creationId xmlns:p14="http://schemas.microsoft.com/office/powerpoint/2010/main" val="154119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5773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169"/>
            <a:ext cx="5240537" cy="646331"/>
          </a:xfrm>
          <a:prstGeom prst="rect">
            <a:avLst/>
          </a:prstGeom>
          <a:noFill/>
        </p:spPr>
        <p:txBody>
          <a:bodyPr wrap="none" rtlCol="0">
            <a:spAutoFit/>
          </a:bodyPr>
          <a:lstStyle/>
          <a:p>
            <a:pPr defTabSz="914400"/>
            <a:r>
              <a:rPr lang="en-US" sz="3600" b="1">
                <a:solidFill>
                  <a:prstClr val="white"/>
                </a:solidFill>
                <a:latin typeface="Candara"/>
                <a:cs typeface="Candara"/>
              </a:rPr>
              <a:t>A closer look at hydrogen</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490081" y="-2506"/>
            <a:ext cx="697500" cy="697500"/>
          </a:xfrm>
          <a:prstGeom prst="rect">
            <a:avLst/>
          </a:prstGeom>
        </p:spPr>
      </p:pic>
      <p:sp>
        <p:nvSpPr>
          <p:cNvPr id="10" name="TextBox 9"/>
          <p:cNvSpPr txBox="1"/>
          <p:nvPr/>
        </p:nvSpPr>
        <p:spPr>
          <a:xfrm>
            <a:off x="181561" y="753399"/>
            <a:ext cx="11577301" cy="1200329"/>
          </a:xfrm>
          <a:prstGeom prst="rect">
            <a:avLst/>
          </a:prstGeom>
          <a:solidFill>
            <a:srgbClr val="FFFFFF"/>
          </a:solidFill>
        </p:spPr>
        <p:txBody>
          <a:bodyPr wrap="square" rtlCol="0">
            <a:spAutoFit/>
          </a:bodyPr>
          <a:lstStyle/>
          <a:p>
            <a:r>
              <a:rPr lang="en-US" sz="2400">
                <a:latin typeface="Candara"/>
                <a:cs typeface="Candara"/>
              </a:rPr>
              <a:t>When a ‘neon light’ tube is filled with hydrogen gas, it glows pink.</a:t>
            </a:r>
          </a:p>
          <a:p>
            <a:pPr marL="342900" indent="-342900">
              <a:buFont typeface="Arial" panose="020B0604020202020204" pitchFamily="34" charset="0"/>
              <a:buChar char="•"/>
            </a:pPr>
            <a:r>
              <a:rPr lang="en-US" sz="2400">
                <a:latin typeface="Candara"/>
                <a:cs typeface="Candara"/>
              </a:rPr>
              <a:t>But when the color is viewed through a prism, we can see that the pink is actually a blend of four line spectra: pink, purple, blue and red.</a:t>
            </a:r>
          </a:p>
        </p:txBody>
      </p:sp>
      <p:sp>
        <p:nvSpPr>
          <p:cNvPr id="12" name="TextBox 11"/>
          <p:cNvSpPr txBox="1"/>
          <p:nvPr/>
        </p:nvSpPr>
        <p:spPr>
          <a:xfrm>
            <a:off x="134867" y="6310993"/>
            <a:ext cx="3828141" cy="523220"/>
          </a:xfrm>
          <a:prstGeom prst="rect">
            <a:avLst/>
          </a:prstGeom>
          <a:noFill/>
        </p:spPr>
        <p:txBody>
          <a:bodyPr wrap="square" rtlCol="0">
            <a:spAutoFit/>
          </a:bodyPr>
          <a:lstStyle/>
          <a:p>
            <a:r>
              <a:rPr lang="en-US" sz="1400">
                <a:latin typeface="Avenir Medium"/>
                <a:cs typeface="Avenir Medium"/>
              </a:rPr>
              <a:t>Chemistry OpenStax; </a:t>
            </a:r>
            <a:r>
              <a:rPr lang="en-US" sz="1400">
                <a:hlinkClick r:id="rId3"/>
              </a:rPr>
              <a:t>http://www.periodictable.ru/001H/slides/H1.jpg</a:t>
            </a:r>
            <a:r>
              <a:rPr lang="en-US" sz="1400">
                <a:latin typeface="Avenir Medium"/>
                <a:cs typeface="Avenir Medium"/>
              </a:rPr>
              <a:t> </a:t>
            </a:r>
          </a:p>
        </p:txBody>
      </p:sp>
      <p:pic>
        <p:nvPicPr>
          <p:cNvPr id="2" name="Picture 1"/>
          <p:cNvPicPr>
            <a:picLocks noChangeAspect="1"/>
          </p:cNvPicPr>
          <p:nvPr/>
        </p:nvPicPr>
        <p:blipFill rotWithShape="1">
          <a:blip r:embed="rId4"/>
          <a:srcRect l="5615" b="73656"/>
          <a:stretch/>
        </p:blipFill>
        <p:spPr>
          <a:xfrm>
            <a:off x="4876800" y="2184947"/>
            <a:ext cx="7108256" cy="1396453"/>
          </a:xfrm>
          <a:prstGeom prst="rect">
            <a:avLst/>
          </a:prstGeom>
        </p:spPr>
      </p:pic>
      <p:pic>
        <p:nvPicPr>
          <p:cNvPr id="15" name="Picture 14">
            <a:extLst>
              <a:ext uri="{FF2B5EF4-FFF2-40B4-BE49-F238E27FC236}">
                <a16:creationId xmlns:a16="http://schemas.microsoft.com/office/drawing/2014/main" id="{CCFF410D-2E56-F246-89A6-151293513BAF}"/>
              </a:ext>
            </a:extLst>
          </p:cNvPr>
          <p:cNvPicPr>
            <a:picLocks noChangeAspect="1"/>
          </p:cNvPicPr>
          <p:nvPr/>
        </p:nvPicPr>
        <p:blipFill rotWithShape="1">
          <a:blip r:embed="rId4"/>
          <a:srcRect t="41254" b="41802"/>
          <a:stretch/>
        </p:blipFill>
        <p:spPr>
          <a:xfrm>
            <a:off x="4447480" y="3581400"/>
            <a:ext cx="7531160" cy="898148"/>
          </a:xfrm>
          <a:prstGeom prst="rect">
            <a:avLst/>
          </a:prstGeom>
        </p:spPr>
      </p:pic>
      <p:pic>
        <p:nvPicPr>
          <p:cNvPr id="7" name="Picture 6">
            <a:extLst>
              <a:ext uri="{FF2B5EF4-FFF2-40B4-BE49-F238E27FC236}">
                <a16:creationId xmlns:a16="http://schemas.microsoft.com/office/drawing/2014/main" id="{36D21071-4B1D-3A4A-8B44-F0C26720AE7B}"/>
              </a:ext>
            </a:extLst>
          </p:cNvPr>
          <p:cNvPicPr>
            <a:picLocks noChangeAspect="1"/>
          </p:cNvPicPr>
          <p:nvPr/>
        </p:nvPicPr>
        <p:blipFill rotWithShape="1">
          <a:blip r:embed="rId5"/>
          <a:srcRect l="20320" t="12332" r="9804" b="21075"/>
          <a:stretch/>
        </p:blipFill>
        <p:spPr>
          <a:xfrm>
            <a:off x="283254" y="2883172"/>
            <a:ext cx="4171682" cy="2984227"/>
          </a:xfrm>
          <a:prstGeom prst="rect">
            <a:avLst/>
          </a:prstGeom>
        </p:spPr>
      </p:pic>
      <p:sp>
        <p:nvSpPr>
          <p:cNvPr id="8" name="Curved Right Arrow 7">
            <a:extLst>
              <a:ext uri="{FF2B5EF4-FFF2-40B4-BE49-F238E27FC236}">
                <a16:creationId xmlns:a16="http://schemas.microsoft.com/office/drawing/2014/main" id="{97D9F73F-410F-2F4D-A5C9-4FDC05F334D5}"/>
              </a:ext>
            </a:extLst>
          </p:cNvPr>
          <p:cNvSpPr/>
          <p:nvPr/>
        </p:nvSpPr>
        <p:spPr>
          <a:xfrm rot="17644404">
            <a:off x="3686835" y="3621813"/>
            <a:ext cx="761392" cy="1432560"/>
          </a:xfrm>
          <a:prstGeom prst="curvedRightArrow">
            <a:avLst/>
          </a:prstGeom>
          <a:solidFill>
            <a:schemeClr val="bg1"/>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4319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5773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169"/>
            <a:ext cx="7178568" cy="646331"/>
          </a:xfrm>
          <a:prstGeom prst="rect">
            <a:avLst/>
          </a:prstGeom>
          <a:noFill/>
        </p:spPr>
        <p:txBody>
          <a:bodyPr wrap="none" rtlCol="0">
            <a:spAutoFit/>
          </a:bodyPr>
          <a:lstStyle/>
          <a:p>
            <a:pPr defTabSz="914400"/>
            <a:r>
              <a:rPr lang="en-US" sz="3600" b="1" dirty="0">
                <a:solidFill>
                  <a:prstClr val="white"/>
                </a:solidFill>
                <a:latin typeface="Candara"/>
                <a:cs typeface="Candara"/>
              </a:rPr>
              <a:t>Elemental spectra in the night skies</a:t>
            </a:r>
          </a:p>
        </p:txBody>
      </p:sp>
      <p:pic>
        <p:nvPicPr>
          <p:cNvPr id="9" name="Picture 8" descr="images.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490081" y="-2506"/>
            <a:ext cx="697500" cy="697500"/>
          </a:xfrm>
          <a:prstGeom prst="rect">
            <a:avLst/>
          </a:prstGeom>
        </p:spPr>
      </p:pic>
      <p:sp>
        <p:nvSpPr>
          <p:cNvPr id="10" name="TextBox 9"/>
          <p:cNvSpPr txBox="1"/>
          <p:nvPr/>
        </p:nvSpPr>
        <p:spPr>
          <a:xfrm>
            <a:off x="181561" y="753399"/>
            <a:ext cx="11577301" cy="461665"/>
          </a:xfrm>
          <a:prstGeom prst="rect">
            <a:avLst/>
          </a:prstGeom>
          <a:solidFill>
            <a:srgbClr val="FFFFFF"/>
          </a:solidFill>
        </p:spPr>
        <p:txBody>
          <a:bodyPr wrap="square" rtlCol="0">
            <a:spAutoFit/>
          </a:bodyPr>
          <a:lstStyle/>
          <a:p>
            <a:r>
              <a:rPr lang="en-US" sz="2400" dirty="0">
                <a:latin typeface="Candara"/>
                <a:cs typeface="Candara"/>
              </a:rPr>
              <a:t>The Aurora Borealis (at 3:20)</a:t>
            </a:r>
          </a:p>
        </p:txBody>
      </p:sp>
      <p:sp>
        <p:nvSpPr>
          <p:cNvPr id="12" name="TextBox 11"/>
          <p:cNvSpPr txBox="1"/>
          <p:nvPr/>
        </p:nvSpPr>
        <p:spPr>
          <a:xfrm>
            <a:off x="134867" y="6310993"/>
            <a:ext cx="4297433" cy="523220"/>
          </a:xfrm>
          <a:prstGeom prst="rect">
            <a:avLst/>
          </a:prstGeom>
          <a:noFill/>
        </p:spPr>
        <p:txBody>
          <a:bodyPr wrap="square" rtlCol="0">
            <a:spAutoFit/>
          </a:bodyPr>
          <a:lstStyle/>
          <a:p>
            <a:r>
              <a:rPr lang="en-US" sz="1400" dirty="0">
                <a:latin typeface="Avenir Medium"/>
                <a:cs typeface="Avenir Medium"/>
              </a:rPr>
              <a:t>Chemistry OpenStax; </a:t>
            </a:r>
            <a:r>
              <a:rPr lang="en-US" sz="1400" dirty="0">
                <a:hlinkClick r:id="rId4"/>
              </a:rPr>
              <a:t>https://vimeo.com/channels/1189865/232307675</a:t>
            </a:r>
            <a:endParaRPr lang="en-US" sz="1400" dirty="0">
              <a:latin typeface="Avenir Medium"/>
              <a:cs typeface="Avenir Medium"/>
            </a:endParaRPr>
          </a:p>
        </p:txBody>
      </p:sp>
      <p:pic>
        <p:nvPicPr>
          <p:cNvPr id="3" name="Online Media 2" descr="LUX CÆLI - 4K (UHD)">
            <a:hlinkClick r:id="" action="ppaction://media"/>
            <a:extLst>
              <a:ext uri="{FF2B5EF4-FFF2-40B4-BE49-F238E27FC236}">
                <a16:creationId xmlns:a16="http://schemas.microsoft.com/office/drawing/2014/main" id="{9546E5C6-F2A0-4947-8087-B5A09C270BE3}"/>
              </a:ext>
            </a:extLst>
          </p:cNvPr>
          <p:cNvPicPr>
            <a:picLocks noRot="1" noChangeAspect="1"/>
          </p:cNvPicPr>
          <p:nvPr>
            <a:videoFile r:link="rId1"/>
          </p:nvPr>
        </p:nvPicPr>
        <p:blipFill>
          <a:blip r:embed="rId5"/>
          <a:stretch>
            <a:fillRect/>
          </a:stretch>
        </p:blipFill>
        <p:spPr>
          <a:xfrm>
            <a:off x="1492139" y="1282663"/>
            <a:ext cx="9321004" cy="5243065"/>
          </a:xfrm>
          <a:prstGeom prst="rect">
            <a:avLst/>
          </a:prstGeom>
        </p:spPr>
      </p:pic>
    </p:spTree>
    <p:extLst>
      <p:ext uri="{BB962C8B-B14F-4D97-AF65-F5344CB8AC3E}">
        <p14:creationId xmlns:p14="http://schemas.microsoft.com/office/powerpoint/2010/main" val="369188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5773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169"/>
            <a:ext cx="7136890" cy="646331"/>
          </a:xfrm>
          <a:prstGeom prst="rect">
            <a:avLst/>
          </a:prstGeom>
          <a:noFill/>
        </p:spPr>
        <p:txBody>
          <a:bodyPr wrap="none" rtlCol="0">
            <a:spAutoFit/>
          </a:bodyPr>
          <a:lstStyle/>
          <a:p>
            <a:pPr defTabSz="914400"/>
            <a:r>
              <a:rPr lang="en-US" sz="3600" b="1">
                <a:solidFill>
                  <a:prstClr val="white"/>
                </a:solidFill>
                <a:latin typeface="Candara"/>
                <a:cs typeface="Candara"/>
              </a:rPr>
              <a:t>Development of the Bohr model (1)</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490081" y="-2506"/>
            <a:ext cx="697500" cy="697500"/>
          </a:xfrm>
          <a:prstGeom prst="rect">
            <a:avLst/>
          </a:prstGeom>
        </p:spPr>
      </p:pic>
      <p:sp>
        <p:nvSpPr>
          <p:cNvPr id="10" name="TextBox 9"/>
          <p:cNvSpPr txBox="1"/>
          <p:nvPr/>
        </p:nvSpPr>
        <p:spPr>
          <a:xfrm>
            <a:off x="181561" y="753399"/>
            <a:ext cx="11577301" cy="1200329"/>
          </a:xfrm>
          <a:prstGeom prst="rect">
            <a:avLst/>
          </a:prstGeom>
          <a:solidFill>
            <a:srgbClr val="FFFFFF"/>
          </a:solidFill>
        </p:spPr>
        <p:txBody>
          <a:bodyPr wrap="square" rtlCol="0">
            <a:spAutoFit/>
          </a:bodyPr>
          <a:lstStyle/>
          <a:p>
            <a:r>
              <a:rPr lang="en-US" sz="2400">
                <a:latin typeface="Candara"/>
                <a:cs typeface="Candara"/>
              </a:rPr>
              <a:t>Rutherford’s nuclear model placed electrons in </a:t>
            </a:r>
            <a:r>
              <a:rPr lang="en-US" sz="2400" b="1">
                <a:latin typeface="Candara"/>
                <a:cs typeface="Candara"/>
              </a:rPr>
              <a:t>an amorphous cloud </a:t>
            </a:r>
            <a:r>
              <a:rPr lang="en-US" sz="2400">
                <a:latin typeface="Candara"/>
                <a:cs typeface="Candara"/>
              </a:rPr>
              <a:t>around a tiny central nucleus.</a:t>
            </a:r>
          </a:p>
          <a:p>
            <a:pPr marL="342900" indent="-342900">
              <a:buFont typeface="Arial" panose="020B0604020202020204" pitchFamily="34" charset="0"/>
              <a:buChar char="•"/>
            </a:pPr>
            <a:r>
              <a:rPr lang="en-US" sz="2400">
                <a:latin typeface="Candara"/>
                <a:cs typeface="Candara"/>
              </a:rPr>
              <a:t>But the nuclear model </a:t>
            </a:r>
            <a:r>
              <a:rPr lang="en-US" sz="2400" b="1">
                <a:latin typeface="Candara"/>
                <a:cs typeface="Candara"/>
              </a:rPr>
              <a:t>couldn’t explain </a:t>
            </a:r>
            <a:r>
              <a:rPr lang="en-US" sz="2400">
                <a:latin typeface="Candara"/>
                <a:cs typeface="Candara"/>
              </a:rPr>
              <a:t>the line spectra produced by all atoms.</a:t>
            </a:r>
          </a:p>
        </p:txBody>
      </p:sp>
      <p:sp>
        <p:nvSpPr>
          <p:cNvPr id="12" name="TextBox 11"/>
          <p:cNvSpPr txBox="1"/>
          <p:nvPr/>
        </p:nvSpPr>
        <p:spPr>
          <a:xfrm>
            <a:off x="134867" y="6463393"/>
            <a:ext cx="4985773" cy="307777"/>
          </a:xfrm>
          <a:prstGeom prst="rect">
            <a:avLst/>
          </a:prstGeom>
          <a:noFill/>
        </p:spPr>
        <p:txBody>
          <a:bodyPr wrap="square" rtlCol="0">
            <a:spAutoFit/>
          </a:bodyPr>
          <a:lstStyle/>
          <a:p>
            <a:r>
              <a:rPr lang="en-US" sz="1400">
                <a:latin typeface="Avenir Medium"/>
                <a:cs typeface="Avenir Medium"/>
              </a:rPr>
              <a:t>Chemistry OpenStax; </a:t>
            </a:r>
            <a:r>
              <a:rPr lang="en-US" sz="1400" err="1">
                <a:latin typeface="Avenir Medium"/>
                <a:cs typeface="Avenir Medium"/>
              </a:rPr>
              <a:t>LibreText</a:t>
            </a:r>
            <a:r>
              <a:rPr lang="en-US" sz="1400">
                <a:latin typeface="Avenir Medium"/>
                <a:cs typeface="Avenir Medium"/>
              </a:rPr>
              <a:t> Chemistry; Wikipedia</a:t>
            </a:r>
          </a:p>
        </p:txBody>
      </p:sp>
      <p:sp>
        <p:nvSpPr>
          <p:cNvPr id="11" name="TextBox 10">
            <a:extLst>
              <a:ext uri="{FF2B5EF4-FFF2-40B4-BE49-F238E27FC236}">
                <a16:creationId xmlns:a16="http://schemas.microsoft.com/office/drawing/2014/main" id="{07C3566C-8B74-8D4F-ABD6-26D787737E4A}"/>
              </a:ext>
            </a:extLst>
          </p:cNvPr>
          <p:cNvSpPr txBox="1"/>
          <p:nvPr/>
        </p:nvSpPr>
        <p:spPr>
          <a:xfrm>
            <a:off x="228601" y="2079279"/>
            <a:ext cx="5364480" cy="1200329"/>
          </a:xfrm>
          <a:prstGeom prst="rect">
            <a:avLst/>
          </a:prstGeom>
          <a:solidFill>
            <a:srgbClr val="FFFFFF"/>
          </a:solidFill>
        </p:spPr>
        <p:txBody>
          <a:bodyPr wrap="square" rtlCol="0">
            <a:spAutoFit/>
          </a:bodyPr>
          <a:lstStyle/>
          <a:p>
            <a:r>
              <a:rPr lang="en-US" sz="2400" dirty="0">
                <a:latin typeface="Candara"/>
                <a:cs typeface="Candara"/>
              </a:rPr>
              <a:t>Niels Bohr created a model that could!</a:t>
            </a:r>
          </a:p>
          <a:p>
            <a:pPr marL="342900" indent="-342900">
              <a:buFont typeface="Arial" panose="020B0604020202020204" pitchFamily="34" charset="0"/>
              <a:buChar char="•"/>
            </a:pPr>
            <a:r>
              <a:rPr lang="en-US" sz="2400" dirty="0">
                <a:latin typeface="Candara"/>
                <a:cs typeface="Candara"/>
              </a:rPr>
              <a:t>Kept the central nucleus of p+ and n.</a:t>
            </a:r>
          </a:p>
          <a:p>
            <a:pPr marL="342900" indent="-342900">
              <a:buFont typeface="Arial" panose="020B0604020202020204" pitchFamily="34" charset="0"/>
              <a:buChar char="•"/>
            </a:pPr>
            <a:r>
              <a:rPr lang="en-US" sz="2400" dirty="0">
                <a:latin typeface="Candara"/>
                <a:cs typeface="Candara"/>
              </a:rPr>
              <a:t>Added energy levels for e-.</a:t>
            </a:r>
          </a:p>
        </p:txBody>
      </p:sp>
      <p:pic>
        <p:nvPicPr>
          <p:cNvPr id="3" name="Picture 2">
            <a:extLst>
              <a:ext uri="{FF2B5EF4-FFF2-40B4-BE49-F238E27FC236}">
                <a16:creationId xmlns:a16="http://schemas.microsoft.com/office/drawing/2014/main" id="{A8680EE4-E8B6-6440-808A-995044A4D81C}"/>
              </a:ext>
            </a:extLst>
          </p:cNvPr>
          <p:cNvPicPr>
            <a:picLocks noChangeAspect="1"/>
          </p:cNvPicPr>
          <p:nvPr/>
        </p:nvPicPr>
        <p:blipFill>
          <a:blip r:embed="rId3"/>
          <a:stretch>
            <a:fillRect/>
          </a:stretch>
        </p:blipFill>
        <p:spPr>
          <a:xfrm>
            <a:off x="5855624" y="2343878"/>
            <a:ext cx="2541618" cy="4274892"/>
          </a:xfrm>
          <a:prstGeom prst="rect">
            <a:avLst/>
          </a:prstGeom>
        </p:spPr>
      </p:pic>
      <p:pic>
        <p:nvPicPr>
          <p:cNvPr id="13" name="Picture 12">
            <a:extLst>
              <a:ext uri="{FF2B5EF4-FFF2-40B4-BE49-F238E27FC236}">
                <a16:creationId xmlns:a16="http://schemas.microsoft.com/office/drawing/2014/main" id="{080E3976-11CC-A340-ABAA-17FA4006CAC6}"/>
              </a:ext>
            </a:extLst>
          </p:cNvPr>
          <p:cNvPicPr>
            <a:picLocks noChangeAspect="1"/>
          </p:cNvPicPr>
          <p:nvPr/>
        </p:nvPicPr>
        <p:blipFill rotWithShape="1">
          <a:blip r:embed="rId4"/>
          <a:srcRect t="41254" b="41802"/>
          <a:stretch/>
        </p:blipFill>
        <p:spPr>
          <a:xfrm rot="6394757">
            <a:off x="6901424" y="4032854"/>
            <a:ext cx="4268408" cy="552985"/>
          </a:xfrm>
          <a:prstGeom prst="rect">
            <a:avLst/>
          </a:prstGeom>
        </p:spPr>
      </p:pic>
      <p:sp>
        <p:nvSpPr>
          <p:cNvPr id="6" name="Cube 5">
            <a:extLst>
              <a:ext uri="{FF2B5EF4-FFF2-40B4-BE49-F238E27FC236}">
                <a16:creationId xmlns:a16="http://schemas.microsoft.com/office/drawing/2014/main" id="{4C8786FA-9B22-7F4A-B97F-EC6CFB18CC47}"/>
              </a:ext>
            </a:extLst>
          </p:cNvPr>
          <p:cNvSpPr/>
          <p:nvPr/>
        </p:nvSpPr>
        <p:spPr>
          <a:xfrm rot="6376313">
            <a:off x="8692494" y="4109610"/>
            <a:ext cx="3700095" cy="661924"/>
          </a:xfrm>
          <a:prstGeom prst="cube">
            <a:avLst>
              <a:gd name="adj" fmla="val 10855"/>
            </a:avLst>
          </a:prstGeom>
          <a:solidFill>
            <a:schemeClr val="accent4">
              <a:lumMod val="40000"/>
              <a:lumOff val="60000"/>
            </a:schemeClr>
          </a:solidFill>
          <a:ln w="508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F6C6276-A7C7-054E-800B-16B654D6C7D3}"/>
              </a:ext>
            </a:extLst>
          </p:cNvPr>
          <p:cNvSpPr txBox="1"/>
          <p:nvPr/>
        </p:nvSpPr>
        <p:spPr>
          <a:xfrm>
            <a:off x="9739094" y="2805980"/>
            <a:ext cx="1552028" cy="3154710"/>
          </a:xfrm>
          <a:prstGeom prst="rect">
            <a:avLst/>
          </a:prstGeom>
          <a:noFill/>
        </p:spPr>
        <p:txBody>
          <a:bodyPr wrap="none" rtlCol="0">
            <a:spAutoFit/>
          </a:bodyPr>
          <a:lstStyle/>
          <a:p>
            <a:r>
              <a:rPr lang="en-US" sz="19900" dirty="0">
                <a:solidFill>
                  <a:srgbClr val="FF0000"/>
                </a:solidFill>
              </a:rPr>
              <a:t>⌀</a:t>
            </a:r>
          </a:p>
        </p:txBody>
      </p:sp>
      <p:pic>
        <p:nvPicPr>
          <p:cNvPr id="19" name="Picture 18">
            <a:extLst>
              <a:ext uri="{FF2B5EF4-FFF2-40B4-BE49-F238E27FC236}">
                <a16:creationId xmlns:a16="http://schemas.microsoft.com/office/drawing/2014/main" id="{C2AD11F6-C964-0E49-8E2A-7E022777E656}"/>
              </a:ext>
            </a:extLst>
          </p:cNvPr>
          <p:cNvPicPr>
            <a:picLocks noChangeAspect="1"/>
          </p:cNvPicPr>
          <p:nvPr/>
        </p:nvPicPr>
        <p:blipFill>
          <a:blip r:embed="rId5"/>
          <a:stretch>
            <a:fillRect/>
          </a:stretch>
        </p:blipFill>
        <p:spPr>
          <a:xfrm>
            <a:off x="1239636" y="3279608"/>
            <a:ext cx="3728604" cy="3246676"/>
          </a:xfrm>
          <a:prstGeom prst="rect">
            <a:avLst/>
          </a:prstGeom>
        </p:spPr>
      </p:pic>
    </p:spTree>
    <p:extLst>
      <p:ext uri="{BB962C8B-B14F-4D97-AF65-F5344CB8AC3E}">
        <p14:creationId xmlns:p14="http://schemas.microsoft.com/office/powerpoint/2010/main" val="151367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18"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5773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169"/>
            <a:ext cx="7204216" cy="646331"/>
          </a:xfrm>
          <a:prstGeom prst="rect">
            <a:avLst/>
          </a:prstGeom>
          <a:noFill/>
        </p:spPr>
        <p:txBody>
          <a:bodyPr wrap="none" rtlCol="0">
            <a:spAutoFit/>
          </a:bodyPr>
          <a:lstStyle/>
          <a:p>
            <a:pPr defTabSz="914400"/>
            <a:r>
              <a:rPr lang="en-US" sz="3600" b="1">
                <a:solidFill>
                  <a:prstClr val="white"/>
                </a:solidFill>
                <a:latin typeface="Candara"/>
                <a:cs typeface="Candara"/>
              </a:rPr>
              <a:t>Development of the Bohr model (2)</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490081" y="-2506"/>
            <a:ext cx="697500" cy="697500"/>
          </a:xfrm>
          <a:prstGeom prst="rect">
            <a:avLst/>
          </a:prstGeom>
        </p:spPr>
      </p:pic>
      <p:sp>
        <p:nvSpPr>
          <p:cNvPr id="10" name="TextBox 9"/>
          <p:cNvSpPr txBox="1"/>
          <p:nvPr/>
        </p:nvSpPr>
        <p:spPr>
          <a:xfrm>
            <a:off x="440106" y="1215136"/>
            <a:ext cx="11577301" cy="461665"/>
          </a:xfrm>
          <a:prstGeom prst="rect">
            <a:avLst/>
          </a:prstGeom>
          <a:solidFill>
            <a:srgbClr val="FFFFFF"/>
          </a:solidFill>
        </p:spPr>
        <p:txBody>
          <a:bodyPr wrap="square" rtlCol="0">
            <a:spAutoFit/>
          </a:bodyPr>
          <a:lstStyle/>
          <a:p>
            <a:r>
              <a:rPr lang="en-US" sz="2400" b="1">
                <a:latin typeface="Candara"/>
                <a:cs typeface="Candara"/>
              </a:rPr>
              <a:t>Ladder: </a:t>
            </a:r>
            <a:r>
              <a:rPr lang="en-US" sz="2400">
                <a:latin typeface="Candara"/>
                <a:cs typeface="Candara"/>
              </a:rPr>
              <a:t>your foot (the electron) can only rest </a:t>
            </a:r>
            <a:r>
              <a:rPr lang="en-US" sz="2400" b="1">
                <a:latin typeface="Candara"/>
                <a:cs typeface="Candara"/>
              </a:rPr>
              <a:t>on the rungs </a:t>
            </a:r>
            <a:r>
              <a:rPr lang="en-US" sz="2400">
                <a:latin typeface="Candara"/>
                <a:cs typeface="Candara"/>
              </a:rPr>
              <a:t>and never between them.</a:t>
            </a:r>
          </a:p>
        </p:txBody>
      </p:sp>
      <p:sp>
        <p:nvSpPr>
          <p:cNvPr id="12" name="TextBox 11"/>
          <p:cNvSpPr txBox="1"/>
          <p:nvPr/>
        </p:nvSpPr>
        <p:spPr>
          <a:xfrm>
            <a:off x="134867" y="6463393"/>
            <a:ext cx="4985773" cy="307777"/>
          </a:xfrm>
          <a:prstGeom prst="rect">
            <a:avLst/>
          </a:prstGeom>
          <a:noFill/>
        </p:spPr>
        <p:txBody>
          <a:bodyPr wrap="square" rtlCol="0">
            <a:spAutoFit/>
          </a:bodyPr>
          <a:lstStyle/>
          <a:p>
            <a:r>
              <a:rPr lang="en-US" sz="1400">
                <a:latin typeface="Avenir Medium"/>
                <a:cs typeface="Avenir Medium"/>
              </a:rPr>
              <a:t>Chemistry OpenStax; </a:t>
            </a:r>
            <a:r>
              <a:rPr lang="en-US" sz="1400" err="1">
                <a:latin typeface="Avenir Medium"/>
                <a:cs typeface="Avenir Medium"/>
              </a:rPr>
              <a:t>LibreText</a:t>
            </a:r>
            <a:r>
              <a:rPr lang="en-US" sz="1400">
                <a:latin typeface="Avenir Medium"/>
                <a:cs typeface="Avenir Medium"/>
              </a:rPr>
              <a:t> Chemistry; Wikipedia</a:t>
            </a:r>
          </a:p>
        </p:txBody>
      </p:sp>
      <p:pic>
        <p:nvPicPr>
          <p:cNvPr id="3" name="Picture 2">
            <a:extLst>
              <a:ext uri="{FF2B5EF4-FFF2-40B4-BE49-F238E27FC236}">
                <a16:creationId xmlns:a16="http://schemas.microsoft.com/office/drawing/2014/main" id="{A8680EE4-E8B6-6440-808A-995044A4D81C}"/>
              </a:ext>
            </a:extLst>
          </p:cNvPr>
          <p:cNvPicPr>
            <a:picLocks noChangeAspect="1"/>
          </p:cNvPicPr>
          <p:nvPr/>
        </p:nvPicPr>
        <p:blipFill>
          <a:blip r:embed="rId3"/>
          <a:stretch>
            <a:fillRect/>
          </a:stretch>
        </p:blipFill>
        <p:spPr>
          <a:xfrm>
            <a:off x="5855624" y="2557238"/>
            <a:ext cx="2541618" cy="4274892"/>
          </a:xfrm>
          <a:prstGeom prst="rect">
            <a:avLst/>
          </a:prstGeom>
        </p:spPr>
      </p:pic>
      <p:pic>
        <p:nvPicPr>
          <p:cNvPr id="13" name="Picture 12">
            <a:extLst>
              <a:ext uri="{FF2B5EF4-FFF2-40B4-BE49-F238E27FC236}">
                <a16:creationId xmlns:a16="http://schemas.microsoft.com/office/drawing/2014/main" id="{080E3976-11CC-A340-ABAA-17FA4006CAC6}"/>
              </a:ext>
            </a:extLst>
          </p:cNvPr>
          <p:cNvPicPr>
            <a:picLocks noChangeAspect="1"/>
          </p:cNvPicPr>
          <p:nvPr/>
        </p:nvPicPr>
        <p:blipFill rotWithShape="1">
          <a:blip r:embed="rId4"/>
          <a:srcRect t="41254" b="41802"/>
          <a:stretch/>
        </p:blipFill>
        <p:spPr>
          <a:xfrm rot="6394757">
            <a:off x="6901424" y="4246214"/>
            <a:ext cx="4268408" cy="552985"/>
          </a:xfrm>
          <a:prstGeom prst="rect">
            <a:avLst/>
          </a:prstGeom>
        </p:spPr>
      </p:pic>
      <p:sp>
        <p:nvSpPr>
          <p:cNvPr id="6" name="Cube 5">
            <a:extLst>
              <a:ext uri="{FF2B5EF4-FFF2-40B4-BE49-F238E27FC236}">
                <a16:creationId xmlns:a16="http://schemas.microsoft.com/office/drawing/2014/main" id="{4C8786FA-9B22-7F4A-B97F-EC6CFB18CC47}"/>
              </a:ext>
            </a:extLst>
          </p:cNvPr>
          <p:cNvSpPr/>
          <p:nvPr/>
        </p:nvSpPr>
        <p:spPr>
          <a:xfrm rot="6376313">
            <a:off x="8692494" y="4322970"/>
            <a:ext cx="3700095" cy="661924"/>
          </a:xfrm>
          <a:prstGeom prst="cube">
            <a:avLst>
              <a:gd name="adj" fmla="val 10855"/>
            </a:avLst>
          </a:prstGeom>
          <a:solidFill>
            <a:schemeClr val="accent4">
              <a:lumMod val="40000"/>
              <a:lumOff val="60000"/>
            </a:schemeClr>
          </a:solidFill>
          <a:ln w="508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F6C6276-A7C7-054E-800B-16B654D6C7D3}"/>
              </a:ext>
            </a:extLst>
          </p:cNvPr>
          <p:cNvSpPr txBox="1"/>
          <p:nvPr/>
        </p:nvSpPr>
        <p:spPr>
          <a:xfrm>
            <a:off x="9739094" y="3019340"/>
            <a:ext cx="1552028" cy="3154710"/>
          </a:xfrm>
          <a:prstGeom prst="rect">
            <a:avLst/>
          </a:prstGeom>
          <a:noFill/>
        </p:spPr>
        <p:txBody>
          <a:bodyPr wrap="none" rtlCol="0">
            <a:spAutoFit/>
          </a:bodyPr>
          <a:lstStyle/>
          <a:p>
            <a:r>
              <a:rPr lang="en-US" sz="19900">
                <a:solidFill>
                  <a:srgbClr val="FF0000"/>
                </a:solidFill>
              </a:rPr>
              <a:t>⌀</a:t>
            </a:r>
          </a:p>
        </p:txBody>
      </p:sp>
      <p:pic>
        <p:nvPicPr>
          <p:cNvPr id="19" name="Picture 18">
            <a:extLst>
              <a:ext uri="{FF2B5EF4-FFF2-40B4-BE49-F238E27FC236}">
                <a16:creationId xmlns:a16="http://schemas.microsoft.com/office/drawing/2014/main" id="{C2AD11F6-C964-0E49-8E2A-7E022777E656}"/>
              </a:ext>
            </a:extLst>
          </p:cNvPr>
          <p:cNvPicPr>
            <a:picLocks noChangeAspect="1"/>
          </p:cNvPicPr>
          <p:nvPr/>
        </p:nvPicPr>
        <p:blipFill>
          <a:blip r:embed="rId5"/>
          <a:stretch>
            <a:fillRect/>
          </a:stretch>
        </p:blipFill>
        <p:spPr>
          <a:xfrm>
            <a:off x="1239636" y="3279608"/>
            <a:ext cx="3728604" cy="3246676"/>
          </a:xfrm>
          <a:prstGeom prst="rect">
            <a:avLst/>
          </a:prstGeom>
        </p:spPr>
      </p:pic>
      <p:sp>
        <p:nvSpPr>
          <p:cNvPr id="14" name="TextBox 13">
            <a:extLst>
              <a:ext uri="{FF2B5EF4-FFF2-40B4-BE49-F238E27FC236}">
                <a16:creationId xmlns:a16="http://schemas.microsoft.com/office/drawing/2014/main" id="{4853BE1A-A19F-3845-82DC-595F27C492C5}"/>
              </a:ext>
            </a:extLst>
          </p:cNvPr>
          <p:cNvSpPr txBox="1"/>
          <p:nvPr/>
        </p:nvSpPr>
        <p:spPr>
          <a:xfrm>
            <a:off x="181026" y="710647"/>
            <a:ext cx="11577301" cy="461665"/>
          </a:xfrm>
          <a:prstGeom prst="rect">
            <a:avLst/>
          </a:prstGeom>
          <a:solidFill>
            <a:srgbClr val="FFFFFF"/>
          </a:solidFill>
        </p:spPr>
        <p:txBody>
          <a:bodyPr wrap="square" rtlCol="0">
            <a:spAutoFit/>
          </a:bodyPr>
          <a:lstStyle/>
          <a:p>
            <a:r>
              <a:rPr lang="en-US" sz="2400">
                <a:latin typeface="Candara"/>
                <a:cs typeface="Candara"/>
              </a:rPr>
              <a:t>Bohr’s model  is </a:t>
            </a:r>
            <a:r>
              <a:rPr lang="en-US" sz="2400" b="1">
                <a:latin typeface="Candara"/>
                <a:cs typeface="Candara"/>
              </a:rPr>
              <a:t>quantum: </a:t>
            </a:r>
            <a:r>
              <a:rPr lang="en-US" sz="2400">
                <a:latin typeface="Candara"/>
                <a:cs typeface="Candara"/>
              </a:rPr>
              <a:t>based on discrete or </a:t>
            </a:r>
            <a:r>
              <a:rPr lang="en-US" sz="2400" b="1">
                <a:latin typeface="Candara"/>
                <a:cs typeface="Candara"/>
              </a:rPr>
              <a:t>discontinuous levels of energy</a:t>
            </a:r>
            <a:endParaRPr lang="en-US" sz="2400">
              <a:latin typeface="Candara"/>
              <a:cs typeface="Candara"/>
            </a:endParaRPr>
          </a:p>
        </p:txBody>
      </p:sp>
      <p:sp>
        <p:nvSpPr>
          <p:cNvPr id="15" name="TextBox 14">
            <a:extLst>
              <a:ext uri="{FF2B5EF4-FFF2-40B4-BE49-F238E27FC236}">
                <a16:creationId xmlns:a16="http://schemas.microsoft.com/office/drawing/2014/main" id="{4CC0B29E-6DA0-2944-B858-A37EBC89C6D2}"/>
              </a:ext>
            </a:extLst>
          </p:cNvPr>
          <p:cNvSpPr txBox="1"/>
          <p:nvPr/>
        </p:nvSpPr>
        <p:spPr>
          <a:xfrm>
            <a:off x="440106" y="1704125"/>
            <a:ext cx="11577301" cy="461665"/>
          </a:xfrm>
          <a:prstGeom prst="rect">
            <a:avLst/>
          </a:prstGeom>
          <a:solidFill>
            <a:srgbClr val="FFFFFF"/>
          </a:solidFill>
        </p:spPr>
        <p:txBody>
          <a:bodyPr wrap="square" rtlCol="0">
            <a:spAutoFit/>
          </a:bodyPr>
          <a:lstStyle/>
          <a:p>
            <a:r>
              <a:rPr lang="en-US" sz="2400" b="1" dirty="0">
                <a:latin typeface="Candara"/>
                <a:cs typeface="Candara"/>
              </a:rPr>
              <a:t>Line spectra: </a:t>
            </a:r>
            <a:r>
              <a:rPr lang="en-US" sz="2400" dirty="0">
                <a:latin typeface="Candara"/>
                <a:cs typeface="Candara"/>
              </a:rPr>
              <a:t>lines of color represent electrons at quantum energy levels</a:t>
            </a:r>
          </a:p>
        </p:txBody>
      </p:sp>
      <p:sp>
        <p:nvSpPr>
          <p:cNvPr id="16" name="TextBox 15">
            <a:extLst>
              <a:ext uri="{FF2B5EF4-FFF2-40B4-BE49-F238E27FC236}">
                <a16:creationId xmlns:a16="http://schemas.microsoft.com/office/drawing/2014/main" id="{53BB0C9D-2E73-6443-863D-2BDD42DA3A7A}"/>
              </a:ext>
            </a:extLst>
          </p:cNvPr>
          <p:cNvSpPr txBox="1"/>
          <p:nvPr/>
        </p:nvSpPr>
        <p:spPr>
          <a:xfrm>
            <a:off x="440106" y="2191915"/>
            <a:ext cx="11577301" cy="461665"/>
          </a:xfrm>
          <a:prstGeom prst="rect">
            <a:avLst/>
          </a:prstGeom>
          <a:noFill/>
        </p:spPr>
        <p:txBody>
          <a:bodyPr wrap="square" rtlCol="0">
            <a:spAutoFit/>
          </a:bodyPr>
          <a:lstStyle/>
          <a:p>
            <a:r>
              <a:rPr lang="en-US" sz="2400" b="1">
                <a:latin typeface="Candara"/>
                <a:cs typeface="Candara"/>
              </a:rPr>
              <a:t>Ramp: </a:t>
            </a:r>
            <a:r>
              <a:rPr lang="en-US" sz="2400">
                <a:latin typeface="Candara"/>
                <a:cs typeface="Candara"/>
              </a:rPr>
              <a:t>electrons could exist at any level of energy on the ramp</a:t>
            </a:r>
          </a:p>
        </p:txBody>
      </p:sp>
      <p:cxnSp>
        <p:nvCxnSpPr>
          <p:cNvPr id="7" name="Straight Connector 6">
            <a:extLst>
              <a:ext uri="{FF2B5EF4-FFF2-40B4-BE49-F238E27FC236}">
                <a16:creationId xmlns:a16="http://schemas.microsoft.com/office/drawing/2014/main" id="{B165096A-3C29-8F4D-9CA0-B49A02E36F5B}"/>
              </a:ext>
            </a:extLst>
          </p:cNvPr>
          <p:cNvCxnSpPr>
            <a:cxnSpLocks/>
          </p:cNvCxnSpPr>
          <p:nvPr/>
        </p:nvCxnSpPr>
        <p:spPr>
          <a:xfrm flipV="1">
            <a:off x="393947" y="2309767"/>
            <a:ext cx="8338573" cy="2948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8154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5773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8600" y="-169"/>
            <a:ext cx="9841156" cy="646331"/>
          </a:xfrm>
          <a:prstGeom prst="rect">
            <a:avLst/>
          </a:prstGeom>
          <a:noFill/>
        </p:spPr>
        <p:txBody>
          <a:bodyPr wrap="none" rtlCol="0">
            <a:spAutoFit/>
          </a:bodyPr>
          <a:lstStyle/>
          <a:p>
            <a:pPr defTabSz="914400"/>
            <a:r>
              <a:rPr lang="en-US" sz="3600" b="1">
                <a:solidFill>
                  <a:prstClr val="white"/>
                </a:solidFill>
                <a:latin typeface="Candara"/>
                <a:cs typeface="Candara"/>
              </a:rPr>
              <a:t>Excitation and emission of photons = line spectra</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490081" y="-2506"/>
            <a:ext cx="697500" cy="697500"/>
          </a:xfrm>
          <a:prstGeom prst="rect">
            <a:avLst/>
          </a:prstGeom>
        </p:spPr>
      </p:pic>
      <p:sp>
        <p:nvSpPr>
          <p:cNvPr id="10" name="TextBox 9"/>
          <p:cNvSpPr txBox="1"/>
          <p:nvPr/>
        </p:nvSpPr>
        <p:spPr>
          <a:xfrm>
            <a:off x="181561" y="753399"/>
            <a:ext cx="11577301" cy="461665"/>
          </a:xfrm>
          <a:prstGeom prst="rect">
            <a:avLst/>
          </a:prstGeom>
          <a:solidFill>
            <a:srgbClr val="FFFFFF"/>
          </a:solidFill>
        </p:spPr>
        <p:txBody>
          <a:bodyPr wrap="square" rtlCol="0">
            <a:spAutoFit/>
          </a:bodyPr>
          <a:lstStyle/>
          <a:p>
            <a:r>
              <a:rPr lang="en-US" sz="2400">
                <a:latin typeface="Candara"/>
                <a:cs typeface="Candara"/>
              </a:rPr>
              <a:t>In Bohr’s model, electrons are ‘assigned’ to a ’ground’ energy level and stay there.</a:t>
            </a:r>
          </a:p>
        </p:txBody>
      </p:sp>
      <p:sp>
        <p:nvSpPr>
          <p:cNvPr id="12" name="TextBox 11"/>
          <p:cNvSpPr txBox="1"/>
          <p:nvPr/>
        </p:nvSpPr>
        <p:spPr>
          <a:xfrm>
            <a:off x="134867" y="6463393"/>
            <a:ext cx="4985773" cy="307777"/>
          </a:xfrm>
          <a:prstGeom prst="rect">
            <a:avLst/>
          </a:prstGeom>
          <a:noFill/>
        </p:spPr>
        <p:txBody>
          <a:bodyPr wrap="square" rtlCol="0">
            <a:spAutoFit/>
          </a:bodyPr>
          <a:lstStyle/>
          <a:p>
            <a:r>
              <a:rPr lang="en-US" sz="1400">
                <a:latin typeface="Avenir Medium"/>
                <a:cs typeface="Avenir Medium"/>
              </a:rPr>
              <a:t>Chemistry OpenStax; </a:t>
            </a:r>
            <a:r>
              <a:rPr lang="en-US" sz="1400" err="1">
                <a:latin typeface="Avenir Medium"/>
                <a:cs typeface="Avenir Medium"/>
              </a:rPr>
              <a:t>LibreText</a:t>
            </a:r>
            <a:r>
              <a:rPr lang="en-US" sz="1400">
                <a:latin typeface="Avenir Medium"/>
                <a:cs typeface="Avenir Medium"/>
              </a:rPr>
              <a:t> Chemistry; Wikipedia</a:t>
            </a:r>
          </a:p>
        </p:txBody>
      </p:sp>
      <p:pic>
        <p:nvPicPr>
          <p:cNvPr id="2" name="Picture 1">
            <a:extLst>
              <a:ext uri="{FF2B5EF4-FFF2-40B4-BE49-F238E27FC236}">
                <a16:creationId xmlns:a16="http://schemas.microsoft.com/office/drawing/2014/main" id="{EEF048BD-21D6-6047-B6E1-18958F583D9A}"/>
              </a:ext>
            </a:extLst>
          </p:cNvPr>
          <p:cNvPicPr>
            <a:picLocks noChangeAspect="1"/>
          </p:cNvPicPr>
          <p:nvPr/>
        </p:nvPicPr>
        <p:blipFill>
          <a:blip r:embed="rId3"/>
          <a:stretch>
            <a:fillRect/>
          </a:stretch>
        </p:blipFill>
        <p:spPr>
          <a:xfrm>
            <a:off x="5086036" y="1778000"/>
            <a:ext cx="6985000" cy="5080000"/>
          </a:xfrm>
          <a:prstGeom prst="rect">
            <a:avLst/>
          </a:prstGeom>
        </p:spPr>
      </p:pic>
      <p:sp>
        <p:nvSpPr>
          <p:cNvPr id="11" name="TextBox 10">
            <a:extLst>
              <a:ext uri="{FF2B5EF4-FFF2-40B4-BE49-F238E27FC236}">
                <a16:creationId xmlns:a16="http://schemas.microsoft.com/office/drawing/2014/main" id="{07C3566C-8B74-8D4F-ABD6-26D787737E4A}"/>
              </a:ext>
            </a:extLst>
          </p:cNvPr>
          <p:cNvSpPr txBox="1"/>
          <p:nvPr/>
        </p:nvSpPr>
        <p:spPr>
          <a:xfrm>
            <a:off x="228600" y="1282663"/>
            <a:ext cx="5867400" cy="1569660"/>
          </a:xfrm>
          <a:prstGeom prst="rect">
            <a:avLst/>
          </a:prstGeom>
          <a:noFill/>
        </p:spPr>
        <p:txBody>
          <a:bodyPr wrap="square" rtlCol="0">
            <a:spAutoFit/>
          </a:bodyPr>
          <a:lstStyle/>
          <a:p>
            <a:r>
              <a:rPr lang="en-US" sz="2400" dirty="0">
                <a:latin typeface="Candara"/>
                <a:cs typeface="Candara"/>
              </a:rPr>
              <a:t>But, if the atom is bombarded with some form of </a:t>
            </a:r>
            <a:r>
              <a:rPr lang="en-US" sz="2400" b="1" dirty="0">
                <a:latin typeface="Candara"/>
                <a:cs typeface="Candara"/>
              </a:rPr>
              <a:t>energy</a:t>
            </a:r>
            <a:r>
              <a:rPr lang="en-US" sz="2400" dirty="0">
                <a:latin typeface="Candara"/>
                <a:cs typeface="Candara"/>
              </a:rPr>
              <a:t>, electrons can be </a:t>
            </a:r>
            <a:r>
              <a:rPr lang="en-US" sz="2400" b="1" dirty="0">
                <a:latin typeface="Candara"/>
                <a:cs typeface="Candara"/>
              </a:rPr>
              <a:t>briefly excited</a:t>
            </a:r>
            <a:r>
              <a:rPr lang="en-US" sz="2400" dirty="0">
                <a:latin typeface="Candara"/>
                <a:cs typeface="Candara"/>
              </a:rPr>
              <a:t> from the </a:t>
            </a:r>
            <a:r>
              <a:rPr lang="en-US" sz="2400" b="1" dirty="0">
                <a:latin typeface="Candara"/>
                <a:cs typeface="Candara"/>
              </a:rPr>
              <a:t>ground state </a:t>
            </a:r>
            <a:r>
              <a:rPr lang="en-US" sz="2400" dirty="0">
                <a:latin typeface="Candara"/>
                <a:cs typeface="Candara"/>
              </a:rPr>
              <a:t>to a </a:t>
            </a:r>
            <a:br>
              <a:rPr lang="en-US" sz="2400" dirty="0">
                <a:latin typeface="Candara"/>
                <a:cs typeface="Candara"/>
              </a:rPr>
            </a:br>
            <a:r>
              <a:rPr lang="en-US" sz="2400" dirty="0">
                <a:latin typeface="Candara"/>
                <a:cs typeface="Candara"/>
              </a:rPr>
              <a:t>higher quantum energy level.</a:t>
            </a:r>
          </a:p>
        </p:txBody>
      </p:sp>
      <p:sp>
        <p:nvSpPr>
          <p:cNvPr id="14" name="TextBox 13">
            <a:extLst>
              <a:ext uri="{FF2B5EF4-FFF2-40B4-BE49-F238E27FC236}">
                <a16:creationId xmlns:a16="http://schemas.microsoft.com/office/drawing/2014/main" id="{DD562673-CD9F-D849-8BDF-75FFF131CFE7}"/>
              </a:ext>
            </a:extLst>
          </p:cNvPr>
          <p:cNvSpPr txBox="1"/>
          <p:nvPr/>
        </p:nvSpPr>
        <p:spPr>
          <a:xfrm>
            <a:off x="228600" y="2919922"/>
            <a:ext cx="4857436" cy="1938992"/>
          </a:xfrm>
          <a:prstGeom prst="rect">
            <a:avLst/>
          </a:prstGeom>
          <a:noFill/>
        </p:spPr>
        <p:txBody>
          <a:bodyPr wrap="square" rtlCol="0">
            <a:spAutoFit/>
          </a:bodyPr>
          <a:lstStyle/>
          <a:p>
            <a:r>
              <a:rPr lang="en-US" sz="2400" dirty="0">
                <a:latin typeface="Candara"/>
                <a:cs typeface="Candara"/>
              </a:rPr>
              <a:t>After a brief period of excitation, each electron </a:t>
            </a:r>
            <a:r>
              <a:rPr lang="en-US" sz="2400" b="1" dirty="0">
                <a:latin typeface="Candara"/>
                <a:cs typeface="Candara"/>
              </a:rPr>
              <a:t>falls back </a:t>
            </a:r>
            <a:r>
              <a:rPr lang="en-US" sz="2400" dirty="0">
                <a:latin typeface="Candara"/>
                <a:cs typeface="Candara"/>
              </a:rPr>
              <a:t>to the ground state, emitting energy </a:t>
            </a:r>
            <a:br>
              <a:rPr lang="en-US" sz="2400" dirty="0">
                <a:latin typeface="Candara"/>
                <a:cs typeface="Candara"/>
              </a:rPr>
            </a:br>
            <a:r>
              <a:rPr lang="en-US" sz="2400" dirty="0">
                <a:latin typeface="Candara"/>
                <a:cs typeface="Candara"/>
              </a:rPr>
              <a:t>as a </a:t>
            </a:r>
            <a:r>
              <a:rPr lang="en-US" sz="2400" b="1" dirty="0">
                <a:latin typeface="Candara"/>
                <a:cs typeface="Candara"/>
              </a:rPr>
              <a:t>photon</a:t>
            </a:r>
            <a:r>
              <a:rPr lang="en-US" sz="2400" dirty="0">
                <a:latin typeface="Candara"/>
                <a:cs typeface="Candara"/>
              </a:rPr>
              <a:t> of light with a</a:t>
            </a:r>
            <a:br>
              <a:rPr lang="en-US" sz="2400" dirty="0">
                <a:latin typeface="Candara"/>
                <a:cs typeface="Candara"/>
              </a:rPr>
            </a:br>
            <a:r>
              <a:rPr lang="en-US" sz="2400" dirty="0">
                <a:latin typeface="Candara"/>
                <a:cs typeface="Candara"/>
              </a:rPr>
              <a:t>specific </a:t>
            </a:r>
            <a:r>
              <a:rPr lang="en-US" sz="2400" b="1" dirty="0">
                <a:latin typeface="Candara"/>
                <a:cs typeface="Candara"/>
              </a:rPr>
              <a:t>wavelength</a:t>
            </a:r>
            <a:r>
              <a:rPr lang="en-US" sz="2400" dirty="0">
                <a:latin typeface="Candara"/>
                <a:cs typeface="Candara"/>
              </a:rPr>
              <a:t>.</a:t>
            </a:r>
          </a:p>
        </p:txBody>
      </p:sp>
      <p:sp>
        <p:nvSpPr>
          <p:cNvPr id="15" name="TextBox 14">
            <a:extLst>
              <a:ext uri="{FF2B5EF4-FFF2-40B4-BE49-F238E27FC236}">
                <a16:creationId xmlns:a16="http://schemas.microsoft.com/office/drawing/2014/main" id="{FB233C51-F169-334A-B0EC-19E8F607A9B6}"/>
              </a:ext>
            </a:extLst>
          </p:cNvPr>
          <p:cNvSpPr txBox="1"/>
          <p:nvPr/>
        </p:nvSpPr>
        <p:spPr>
          <a:xfrm>
            <a:off x="228599" y="4986607"/>
            <a:ext cx="4985773" cy="1200329"/>
          </a:xfrm>
          <a:prstGeom prst="rect">
            <a:avLst/>
          </a:prstGeom>
          <a:noFill/>
        </p:spPr>
        <p:txBody>
          <a:bodyPr wrap="square" rtlCol="0">
            <a:spAutoFit/>
          </a:bodyPr>
          <a:lstStyle/>
          <a:p>
            <a:r>
              <a:rPr lang="en-US" sz="2400" dirty="0">
                <a:latin typeface="Candara"/>
                <a:cs typeface="Candara"/>
              </a:rPr>
              <a:t>Those wavelengths correspond to the colors seen in an </a:t>
            </a:r>
            <a:r>
              <a:rPr lang="en-US" sz="2400" b="1" dirty="0">
                <a:latin typeface="Candara"/>
                <a:cs typeface="Candara"/>
              </a:rPr>
              <a:t>element’s line spectrum.</a:t>
            </a:r>
            <a:endParaRPr lang="en-US" sz="2400" dirty="0">
              <a:latin typeface="Candara"/>
              <a:cs typeface="Candara"/>
            </a:endParaRPr>
          </a:p>
        </p:txBody>
      </p:sp>
    </p:spTree>
    <p:extLst>
      <p:ext uri="{BB962C8B-B14F-4D97-AF65-F5344CB8AC3E}">
        <p14:creationId xmlns:p14="http://schemas.microsoft.com/office/powerpoint/2010/main" val="121888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4" y="0"/>
            <a:ext cx="11501125"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3607" y="-169"/>
            <a:ext cx="8778365" cy="646331"/>
          </a:xfrm>
          <a:prstGeom prst="rect">
            <a:avLst/>
          </a:prstGeom>
          <a:noFill/>
        </p:spPr>
        <p:txBody>
          <a:bodyPr wrap="none" rtlCol="0">
            <a:spAutoFit/>
          </a:bodyPr>
          <a:lstStyle/>
          <a:p>
            <a:pPr defTabSz="914400"/>
            <a:r>
              <a:rPr lang="en-US" sz="3600" b="1">
                <a:solidFill>
                  <a:prstClr val="white"/>
                </a:solidFill>
                <a:latin typeface="Candara"/>
                <a:cs typeface="Candara"/>
              </a:rPr>
              <a:t>Quantum? Quantized? Quantum mechanics?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496132" y="-2506"/>
            <a:ext cx="697500" cy="697500"/>
          </a:xfrm>
          <a:prstGeom prst="rect">
            <a:avLst/>
          </a:prstGeom>
        </p:spPr>
      </p:pic>
      <p:sp>
        <p:nvSpPr>
          <p:cNvPr id="10" name="TextBox 9"/>
          <p:cNvSpPr txBox="1"/>
          <p:nvPr/>
        </p:nvSpPr>
        <p:spPr>
          <a:xfrm>
            <a:off x="176569" y="722920"/>
            <a:ext cx="11319562" cy="461665"/>
          </a:xfrm>
          <a:prstGeom prst="rect">
            <a:avLst/>
          </a:prstGeom>
          <a:solidFill>
            <a:srgbClr val="FFFFFF"/>
          </a:solidFill>
        </p:spPr>
        <p:txBody>
          <a:bodyPr wrap="square" rtlCol="0">
            <a:spAutoFit/>
          </a:bodyPr>
          <a:lstStyle/>
          <a:p>
            <a:r>
              <a:rPr lang="en-US" sz="2400">
                <a:latin typeface="Candara"/>
                <a:cs typeface="Candara"/>
              </a:rPr>
              <a:t>I’ll be tossing these terms around quite a bit, so what do they mean?</a:t>
            </a:r>
          </a:p>
        </p:txBody>
      </p:sp>
      <p:sp>
        <p:nvSpPr>
          <p:cNvPr id="11" name="TextBox 10">
            <a:extLst>
              <a:ext uri="{FF2B5EF4-FFF2-40B4-BE49-F238E27FC236}">
                <a16:creationId xmlns:a16="http://schemas.microsoft.com/office/drawing/2014/main" id="{E416465F-0731-7D4B-8361-BD350DCA9C6E}"/>
              </a:ext>
            </a:extLst>
          </p:cNvPr>
          <p:cNvSpPr txBox="1"/>
          <p:nvPr/>
        </p:nvSpPr>
        <p:spPr>
          <a:xfrm>
            <a:off x="6315075" y="6302934"/>
            <a:ext cx="5876925" cy="523220"/>
          </a:xfrm>
          <a:prstGeom prst="rect">
            <a:avLst/>
          </a:prstGeom>
          <a:noFill/>
        </p:spPr>
        <p:txBody>
          <a:bodyPr wrap="square" rtlCol="0">
            <a:spAutoFit/>
          </a:bodyPr>
          <a:lstStyle/>
          <a:p>
            <a:pPr algn="r"/>
            <a:r>
              <a:rPr lang="en-US" sz="1400">
                <a:latin typeface="Avenir Medium"/>
                <a:cs typeface="Avenir Medium"/>
              </a:rPr>
              <a:t>Chemistry OpenStax</a:t>
            </a:r>
          </a:p>
          <a:p>
            <a:pPr algn="r"/>
            <a:r>
              <a:rPr lang="en-US" sz="1400">
                <a:latin typeface="Avenir Medium"/>
                <a:cs typeface="Avenir Medium"/>
              </a:rPr>
              <a:t>Wikipedia; https://</a:t>
            </a:r>
            <a:r>
              <a:rPr lang="en-US" sz="1400" err="1">
                <a:latin typeface="Avenir Medium"/>
                <a:cs typeface="Avenir Medium"/>
              </a:rPr>
              <a:t>quantumatlas.umd.edu</a:t>
            </a:r>
            <a:r>
              <a:rPr lang="en-US" sz="1400">
                <a:latin typeface="Avenir Medium"/>
                <a:cs typeface="Avenir Medium"/>
              </a:rPr>
              <a:t>/entry/</a:t>
            </a:r>
            <a:r>
              <a:rPr lang="en-US" sz="1400" err="1">
                <a:latin typeface="Avenir Medium"/>
                <a:cs typeface="Avenir Medium"/>
              </a:rPr>
              <a:t>QuantumClassical</a:t>
            </a:r>
            <a:endParaRPr lang="en-US" sz="1400">
              <a:latin typeface="Avenir Medium"/>
              <a:cs typeface="Avenir Medium"/>
            </a:endParaRPr>
          </a:p>
        </p:txBody>
      </p:sp>
      <p:grpSp>
        <p:nvGrpSpPr>
          <p:cNvPr id="7" name="Group 6">
            <a:extLst>
              <a:ext uri="{FF2B5EF4-FFF2-40B4-BE49-F238E27FC236}">
                <a16:creationId xmlns:a16="http://schemas.microsoft.com/office/drawing/2014/main" id="{2391C02C-4A30-0B4F-9CD9-D1D7B448E47F}"/>
              </a:ext>
            </a:extLst>
          </p:cNvPr>
          <p:cNvGrpSpPr/>
          <p:nvPr/>
        </p:nvGrpSpPr>
        <p:grpSpPr>
          <a:xfrm>
            <a:off x="8730505" y="3429000"/>
            <a:ext cx="3328632" cy="2839693"/>
            <a:chOff x="6666466" y="2130983"/>
            <a:chExt cx="5391829" cy="4694926"/>
          </a:xfrm>
        </p:grpSpPr>
        <p:pic>
          <p:nvPicPr>
            <p:cNvPr id="2" name="Picture 1">
              <a:extLst>
                <a:ext uri="{FF2B5EF4-FFF2-40B4-BE49-F238E27FC236}">
                  <a16:creationId xmlns:a16="http://schemas.microsoft.com/office/drawing/2014/main" id="{3FA5629D-1B16-0C41-ADA5-D1FD1F20BF5F}"/>
                </a:ext>
              </a:extLst>
            </p:cNvPr>
            <p:cNvPicPr>
              <a:picLocks noChangeAspect="1"/>
            </p:cNvPicPr>
            <p:nvPr/>
          </p:nvPicPr>
          <p:blipFill>
            <a:blip r:embed="rId3"/>
            <a:stretch>
              <a:fillRect/>
            </a:stretch>
          </p:blipFill>
          <p:spPr>
            <a:xfrm>
              <a:off x="6666466" y="2130983"/>
              <a:ext cx="5391829" cy="4694926"/>
            </a:xfrm>
            <a:prstGeom prst="rect">
              <a:avLst/>
            </a:prstGeom>
          </p:spPr>
        </p:pic>
        <p:sp>
          <p:nvSpPr>
            <p:cNvPr id="3" name="Rounded Rectangle 2">
              <a:extLst>
                <a:ext uri="{FF2B5EF4-FFF2-40B4-BE49-F238E27FC236}">
                  <a16:creationId xmlns:a16="http://schemas.microsoft.com/office/drawing/2014/main" id="{ED4BC59B-F3E5-C345-877C-CA4BBA550C20}"/>
                </a:ext>
              </a:extLst>
            </p:cNvPr>
            <p:cNvSpPr/>
            <p:nvPr/>
          </p:nvSpPr>
          <p:spPr>
            <a:xfrm>
              <a:off x="8965315" y="4793570"/>
              <a:ext cx="606631" cy="31129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A31960CD-DD60-D441-ABF5-9E57A00FCC20}"/>
              </a:ext>
            </a:extLst>
          </p:cNvPr>
          <p:cNvSpPr txBox="1"/>
          <p:nvPr/>
        </p:nvSpPr>
        <p:spPr>
          <a:xfrm>
            <a:off x="176569" y="1201577"/>
            <a:ext cx="11319562" cy="2308324"/>
          </a:xfrm>
          <a:prstGeom prst="rect">
            <a:avLst/>
          </a:prstGeom>
          <a:noFill/>
        </p:spPr>
        <p:txBody>
          <a:bodyPr wrap="square" rtlCol="0">
            <a:spAutoFit/>
          </a:bodyPr>
          <a:lstStyle/>
          <a:p>
            <a:r>
              <a:rPr lang="en-US" sz="2400" b="1">
                <a:latin typeface="Candara"/>
                <a:cs typeface="Candara"/>
              </a:rPr>
              <a:t>Quantization: </a:t>
            </a:r>
            <a:r>
              <a:rPr lang="en-US" sz="2400" i="1">
                <a:latin typeface="Candara"/>
                <a:cs typeface="Candara"/>
              </a:rPr>
              <a:t>limitation of some property to specific discrete values, not continuous</a:t>
            </a:r>
          </a:p>
          <a:p>
            <a:endParaRPr lang="en-US" sz="1200">
              <a:latin typeface="Candara"/>
              <a:cs typeface="Candara"/>
            </a:endParaRPr>
          </a:p>
          <a:p>
            <a:r>
              <a:rPr lang="en-US" sz="2400" b="1">
                <a:latin typeface="Candara"/>
                <a:cs typeface="Candara"/>
              </a:rPr>
              <a:t>Quantum mechanics: </a:t>
            </a:r>
            <a:r>
              <a:rPr lang="en-US" sz="2400" i="1">
                <a:latin typeface="Candara"/>
                <a:cs typeface="Candara"/>
              </a:rPr>
              <a:t>field of study that includes quantization of energy, wave-particle duality, and the Heisenberg uncertainty principle to describe matter</a:t>
            </a:r>
          </a:p>
          <a:p>
            <a:endParaRPr lang="en-US" sz="1200">
              <a:latin typeface="Candara"/>
              <a:cs typeface="Candara"/>
            </a:endParaRPr>
          </a:p>
          <a:p>
            <a:r>
              <a:rPr lang="en-US" sz="2400" b="1">
                <a:latin typeface="Candara"/>
                <a:cs typeface="Candara"/>
              </a:rPr>
              <a:t>Quantum number: </a:t>
            </a:r>
            <a:r>
              <a:rPr lang="en-US" sz="2400" i="1">
                <a:latin typeface="Candara"/>
                <a:cs typeface="Candara"/>
              </a:rPr>
              <a:t>number having only specific allowed values and used to characterize the arrangement of electrons in an atom</a:t>
            </a:r>
          </a:p>
        </p:txBody>
      </p:sp>
      <p:pic>
        <p:nvPicPr>
          <p:cNvPr id="16" name="Picture 15" descr="A close up of a sign&#10;&#10;Description automatically generated">
            <a:extLst>
              <a:ext uri="{FF2B5EF4-FFF2-40B4-BE49-F238E27FC236}">
                <a16:creationId xmlns:a16="http://schemas.microsoft.com/office/drawing/2014/main" id="{2317B357-A475-E642-862B-A7A6E48A9BDA}"/>
              </a:ext>
            </a:extLst>
          </p:cNvPr>
          <p:cNvPicPr>
            <a:picLocks noChangeAspect="1"/>
          </p:cNvPicPr>
          <p:nvPr/>
        </p:nvPicPr>
        <p:blipFill>
          <a:blip r:embed="rId4"/>
          <a:stretch>
            <a:fillRect/>
          </a:stretch>
        </p:blipFill>
        <p:spPr>
          <a:xfrm>
            <a:off x="102561" y="3608823"/>
            <a:ext cx="5657850" cy="3065830"/>
          </a:xfrm>
          <a:prstGeom prst="rect">
            <a:avLst/>
          </a:prstGeom>
        </p:spPr>
      </p:pic>
      <p:pic>
        <p:nvPicPr>
          <p:cNvPr id="17" name="Picture 16">
            <a:extLst>
              <a:ext uri="{FF2B5EF4-FFF2-40B4-BE49-F238E27FC236}">
                <a16:creationId xmlns:a16="http://schemas.microsoft.com/office/drawing/2014/main" id="{1421E259-E918-5649-AB4C-04FFE5E9C6DC}"/>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325662" y="4075749"/>
            <a:ext cx="2001769" cy="1971982"/>
          </a:xfrm>
          <a:prstGeom prst="rect">
            <a:avLst/>
          </a:prstGeom>
        </p:spPr>
      </p:pic>
      <p:sp>
        <p:nvSpPr>
          <p:cNvPr id="18" name="TextBox 17">
            <a:extLst>
              <a:ext uri="{FF2B5EF4-FFF2-40B4-BE49-F238E27FC236}">
                <a16:creationId xmlns:a16="http://schemas.microsoft.com/office/drawing/2014/main" id="{91BF5E8B-7A06-1549-9D80-00C7C59A5F52}"/>
              </a:ext>
            </a:extLst>
          </p:cNvPr>
          <p:cNvSpPr txBox="1"/>
          <p:nvPr/>
        </p:nvSpPr>
        <p:spPr>
          <a:xfrm>
            <a:off x="6390231" y="3176608"/>
            <a:ext cx="1872629" cy="3770263"/>
          </a:xfrm>
          <a:prstGeom prst="rect">
            <a:avLst/>
          </a:prstGeom>
          <a:noFill/>
        </p:spPr>
        <p:txBody>
          <a:bodyPr wrap="none" rtlCol="0">
            <a:spAutoFit/>
          </a:bodyPr>
          <a:lstStyle/>
          <a:p>
            <a:r>
              <a:rPr lang="en-US" sz="23900" b="1">
                <a:solidFill>
                  <a:schemeClr val="accent2"/>
                </a:solidFill>
              </a:rPr>
              <a:t>X</a:t>
            </a:r>
          </a:p>
        </p:txBody>
      </p:sp>
      <p:cxnSp>
        <p:nvCxnSpPr>
          <p:cNvPr id="20" name="Straight Connector 19">
            <a:extLst>
              <a:ext uri="{FF2B5EF4-FFF2-40B4-BE49-F238E27FC236}">
                <a16:creationId xmlns:a16="http://schemas.microsoft.com/office/drawing/2014/main" id="{1B070E13-B258-3B4D-8013-06B8BC7F78FE}"/>
              </a:ext>
            </a:extLst>
          </p:cNvPr>
          <p:cNvCxnSpPr/>
          <p:nvPr/>
        </p:nvCxnSpPr>
        <p:spPr>
          <a:xfrm flipV="1">
            <a:off x="5943600" y="1613517"/>
            <a:ext cx="4886325" cy="9194"/>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CE842E9-8CF2-3C41-B446-1D6768E0F719}"/>
              </a:ext>
            </a:extLst>
          </p:cNvPr>
          <p:cNvCxnSpPr>
            <a:cxnSpLocks/>
          </p:cNvCxnSpPr>
          <p:nvPr/>
        </p:nvCxnSpPr>
        <p:spPr>
          <a:xfrm flipV="1">
            <a:off x="9372600" y="2151745"/>
            <a:ext cx="1801067" cy="8238"/>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E78BE20-C48D-B447-98C6-3D24FCC10F35}"/>
              </a:ext>
            </a:extLst>
          </p:cNvPr>
          <p:cNvCxnSpPr>
            <a:cxnSpLocks/>
          </p:cNvCxnSpPr>
          <p:nvPr/>
        </p:nvCxnSpPr>
        <p:spPr>
          <a:xfrm flipV="1">
            <a:off x="223607" y="2531262"/>
            <a:ext cx="862243" cy="8238"/>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ECADFCE-36F3-9A40-8695-633A687BA3DD}"/>
              </a:ext>
            </a:extLst>
          </p:cNvPr>
          <p:cNvCxnSpPr>
            <a:cxnSpLocks/>
          </p:cNvCxnSpPr>
          <p:nvPr/>
        </p:nvCxnSpPr>
        <p:spPr>
          <a:xfrm>
            <a:off x="4685584" y="3067607"/>
            <a:ext cx="3415429" cy="0"/>
          </a:xfrm>
          <a:prstGeom prst="line">
            <a:avLst/>
          </a:prstGeom>
          <a:ln w="38100">
            <a:solidFill>
              <a:srgbClr val="0432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554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96" y="0"/>
            <a:ext cx="11943405"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38598" y="-2506"/>
            <a:ext cx="2710999" cy="646331"/>
          </a:xfrm>
          <a:prstGeom prst="rect">
            <a:avLst/>
          </a:prstGeom>
          <a:noFill/>
        </p:spPr>
        <p:txBody>
          <a:bodyPr wrap="none" rtlCol="0">
            <a:spAutoFit/>
          </a:bodyPr>
          <a:lstStyle/>
          <a:p>
            <a:pPr defTabSz="914400"/>
            <a:r>
              <a:rPr lang="en-US" sz="3600" b="1">
                <a:solidFill>
                  <a:srgbClr val="FFFFFF"/>
                </a:solidFill>
                <a:latin typeface="Candara"/>
                <a:cs typeface="Candara"/>
              </a:rPr>
              <a:t>3.6: Can you?</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496126" y="-2506"/>
            <a:ext cx="697500" cy="697500"/>
          </a:xfrm>
          <a:prstGeom prst="rect">
            <a:avLst/>
          </a:prstGeom>
        </p:spPr>
      </p:pic>
      <p:sp>
        <p:nvSpPr>
          <p:cNvPr id="29" name="TextBox 28"/>
          <p:cNvSpPr txBox="1"/>
          <p:nvPr/>
        </p:nvSpPr>
        <p:spPr>
          <a:xfrm>
            <a:off x="238597" y="812591"/>
            <a:ext cx="11257529" cy="5262979"/>
          </a:xfrm>
          <a:prstGeom prst="rect">
            <a:avLst/>
          </a:prstGeom>
          <a:noFill/>
        </p:spPr>
        <p:txBody>
          <a:bodyPr wrap="square" rtlCol="0">
            <a:spAutoFit/>
          </a:bodyPr>
          <a:lstStyle/>
          <a:p>
            <a:pPr marL="458788" indent="-458788"/>
            <a:r>
              <a:rPr lang="en-US" sz="2400" dirty="0">
                <a:latin typeface="Candara"/>
                <a:cs typeface="Candara"/>
              </a:rPr>
              <a:t>(1) Understand that electromagnetic radiation has wavelike behavior ?</a:t>
            </a:r>
          </a:p>
          <a:p>
            <a:pPr marL="458788" indent="-458788"/>
            <a:endParaRPr lang="en-US" sz="2400" dirty="0">
              <a:latin typeface="Candara"/>
              <a:cs typeface="Candara"/>
            </a:endParaRPr>
          </a:p>
          <a:p>
            <a:pPr marL="458788" indent="-458788"/>
            <a:r>
              <a:rPr lang="en-US" sz="2400" dirty="0">
                <a:latin typeface="Candara"/>
                <a:cs typeface="Candara"/>
              </a:rPr>
              <a:t>(2) Understand that waves transfer energy, not always mass?</a:t>
            </a:r>
          </a:p>
          <a:p>
            <a:pPr marL="458788" indent="-458788"/>
            <a:endParaRPr lang="en-US" sz="2400" dirty="0">
              <a:latin typeface="Candara"/>
              <a:cs typeface="Candara"/>
            </a:endParaRPr>
          </a:p>
          <a:p>
            <a:pPr marL="458788" indent="-458788"/>
            <a:r>
              <a:rPr lang="en-US" sz="2400" dirty="0">
                <a:latin typeface="Candara"/>
                <a:cs typeface="Candara"/>
              </a:rPr>
              <a:t>(3) Describe how wavelength frequency and amplitude describe the structures of waves? 		</a:t>
            </a:r>
          </a:p>
          <a:p>
            <a:pPr marL="458788" indent="-458788"/>
            <a:endParaRPr lang="en-US" sz="2400" dirty="0">
              <a:latin typeface="Candara"/>
              <a:cs typeface="Candara"/>
            </a:endParaRPr>
          </a:p>
          <a:p>
            <a:pPr marL="458788" indent="-458788"/>
            <a:r>
              <a:rPr lang="en-US" sz="2400" dirty="0">
                <a:latin typeface="Candara"/>
                <a:cs typeface="Candara"/>
              </a:rPr>
              <a:t>(4) Use simple algebra to calculate a wave characteristic given the other two?</a:t>
            </a:r>
          </a:p>
          <a:p>
            <a:pPr marL="458788" indent="-458788"/>
            <a:r>
              <a:rPr lang="en-US" sz="2400" dirty="0">
                <a:latin typeface="Candara"/>
                <a:cs typeface="Candara"/>
              </a:rPr>
              <a:t>       	</a:t>
            </a:r>
          </a:p>
          <a:p>
            <a:pPr marL="458788" indent="-458788"/>
            <a:r>
              <a:rPr lang="en-US" sz="2400" dirty="0">
                <a:latin typeface="Candara"/>
                <a:cs typeface="Candara"/>
              </a:rPr>
              <a:t>(5) Describe how line spectra form?</a:t>
            </a:r>
          </a:p>
          <a:p>
            <a:pPr marL="458788" indent="-458788"/>
            <a:endParaRPr lang="en-US" sz="2400" dirty="0">
              <a:latin typeface="Candara"/>
              <a:cs typeface="Candara"/>
            </a:endParaRPr>
          </a:p>
          <a:p>
            <a:pPr marL="458788" indent="-458788"/>
            <a:r>
              <a:rPr lang="en-US" sz="2400" dirty="0">
                <a:latin typeface="Candara"/>
                <a:cs typeface="Candara"/>
              </a:rPr>
              <a:t>(6) Describe how Bohr’s model accounts for line spectra?</a:t>
            </a:r>
          </a:p>
          <a:p>
            <a:pPr marL="458788" indent="-458788"/>
            <a:endParaRPr lang="en-US" sz="2400" dirty="0">
              <a:latin typeface="Candara"/>
              <a:cs typeface="Candara"/>
            </a:endParaRPr>
          </a:p>
          <a:p>
            <a:pPr marL="458788" indent="-458788"/>
            <a:r>
              <a:rPr lang="en-US" sz="2400" dirty="0">
                <a:latin typeface="Candara"/>
                <a:cs typeface="Candara"/>
              </a:rPr>
              <a:t>(7) Understand the meaning of the term ‘quantum’?</a:t>
            </a:r>
          </a:p>
        </p:txBody>
      </p:sp>
    </p:spTree>
    <p:extLst>
      <p:ext uri="{BB962C8B-B14F-4D97-AF65-F5344CB8AC3E}">
        <p14:creationId xmlns:p14="http://schemas.microsoft.com/office/powerpoint/2010/main" val="23216782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0" y="0"/>
            <a:ext cx="11485538"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245074" y="16329"/>
            <a:ext cx="3517310" cy="646331"/>
          </a:xfrm>
          <a:prstGeom prst="rect">
            <a:avLst/>
          </a:prstGeom>
          <a:noFill/>
        </p:spPr>
        <p:txBody>
          <a:bodyPr wrap="none" rtlCol="0">
            <a:spAutoFit/>
          </a:bodyPr>
          <a:lstStyle/>
          <a:p>
            <a:r>
              <a:rPr lang="en-US" sz="3600" b="1" dirty="0">
                <a:solidFill>
                  <a:prstClr val="white"/>
                </a:solidFill>
                <a:latin typeface="Candara" panose="020E0502030303020204" pitchFamily="34" charset="0"/>
                <a:cs typeface="Avenir Heavy"/>
              </a:rPr>
              <a:t>3.6: Assignments</a:t>
            </a:r>
          </a:p>
        </p:txBody>
      </p:sp>
      <p:sp>
        <p:nvSpPr>
          <p:cNvPr id="8" name="TextBox 7"/>
          <p:cNvSpPr txBox="1"/>
          <p:nvPr/>
        </p:nvSpPr>
        <p:spPr>
          <a:xfrm>
            <a:off x="292918" y="980515"/>
            <a:ext cx="11209092" cy="461665"/>
          </a:xfrm>
          <a:prstGeom prst="rect">
            <a:avLst/>
          </a:prstGeom>
          <a:noFill/>
        </p:spPr>
        <p:txBody>
          <a:bodyPr wrap="square" rtlCol="0">
            <a:spAutoFit/>
          </a:bodyPr>
          <a:lstStyle/>
          <a:p>
            <a:pPr marL="52388" lvl="1"/>
            <a:r>
              <a:rPr lang="en-US" sz="2400" b="1" dirty="0">
                <a:latin typeface="Candara"/>
                <a:cs typeface="Candara"/>
              </a:rPr>
              <a:t>Canvas: Quick review questions quiz 3.6</a:t>
            </a:r>
            <a:endParaRPr lang="en-US" sz="6600" b="1" dirty="0">
              <a:latin typeface="Candara"/>
              <a:cs typeface="Candara"/>
            </a:endParaRPr>
          </a:p>
        </p:txBody>
      </p:sp>
      <p:pic>
        <p:nvPicPr>
          <p:cNvPr id="7" name="Picture 6"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010" y="-2506"/>
            <a:ext cx="697500" cy="697500"/>
          </a:xfrm>
          <a:prstGeom prst="rect">
            <a:avLst/>
          </a:prstGeom>
        </p:spPr>
      </p:pic>
      <p:sp>
        <p:nvSpPr>
          <p:cNvPr id="10" name="TextBox 9">
            <a:extLst>
              <a:ext uri="{FF2B5EF4-FFF2-40B4-BE49-F238E27FC236}">
                <a16:creationId xmlns:a16="http://schemas.microsoft.com/office/drawing/2014/main" id="{D09987E2-A99B-FD4E-A26F-6531285DBEE1}"/>
              </a:ext>
            </a:extLst>
          </p:cNvPr>
          <p:cNvSpPr txBox="1"/>
          <p:nvPr/>
        </p:nvSpPr>
        <p:spPr>
          <a:xfrm>
            <a:off x="292918" y="1506072"/>
            <a:ext cx="11209092" cy="461665"/>
          </a:xfrm>
          <a:prstGeom prst="rect">
            <a:avLst/>
          </a:prstGeom>
          <a:noFill/>
        </p:spPr>
        <p:txBody>
          <a:bodyPr wrap="square" rtlCol="0">
            <a:spAutoFit/>
          </a:bodyPr>
          <a:lstStyle/>
          <a:p>
            <a:pPr marL="52388" lvl="1"/>
            <a:r>
              <a:rPr lang="en-US" sz="2400" b="1" dirty="0">
                <a:latin typeface="Candara"/>
                <a:cs typeface="Candara"/>
              </a:rPr>
              <a:t>Canvas: HW set 3, problems 12 - 14</a:t>
            </a:r>
            <a:endParaRPr lang="en-US" sz="6600" b="1" dirty="0">
              <a:latin typeface="Candara"/>
              <a:cs typeface="Candara"/>
            </a:endParaRPr>
          </a:p>
        </p:txBody>
      </p:sp>
      <p:sp>
        <p:nvSpPr>
          <p:cNvPr id="11" name="TextBox 10">
            <a:extLst>
              <a:ext uri="{FF2B5EF4-FFF2-40B4-BE49-F238E27FC236}">
                <a16:creationId xmlns:a16="http://schemas.microsoft.com/office/drawing/2014/main" id="{113C38CE-2269-514C-A015-DCD9627F69A6}"/>
              </a:ext>
            </a:extLst>
          </p:cNvPr>
          <p:cNvSpPr txBox="1"/>
          <p:nvPr/>
        </p:nvSpPr>
        <p:spPr>
          <a:xfrm>
            <a:off x="292918" y="2390621"/>
            <a:ext cx="11209092" cy="4031873"/>
          </a:xfrm>
          <a:prstGeom prst="rect">
            <a:avLst/>
          </a:prstGeom>
          <a:noFill/>
        </p:spPr>
        <p:txBody>
          <a:bodyPr wrap="square" rtlCol="0">
            <a:spAutoFit/>
          </a:bodyPr>
          <a:lstStyle/>
          <a:p>
            <a:pPr marL="52388" lvl="1"/>
            <a:r>
              <a:rPr lang="en-US" sz="2400" b="1" dirty="0">
                <a:latin typeface="Candara"/>
                <a:cs typeface="Candara"/>
              </a:rPr>
              <a:t>Optional extras – great videos on this topic:</a:t>
            </a:r>
          </a:p>
          <a:p>
            <a:pPr marL="52388" lvl="1"/>
            <a:endParaRPr lang="en-US" sz="1000" b="1" dirty="0">
              <a:latin typeface="Candara"/>
              <a:cs typeface="Candara"/>
            </a:endParaRPr>
          </a:p>
          <a:p>
            <a:pPr marL="354012" indent="-342900">
              <a:buFont typeface="Arial" panose="020B0604020202020204" pitchFamily="34" charset="0"/>
              <a:buChar char="•"/>
            </a:pPr>
            <a:r>
              <a:rPr lang="en-US" sz="2400" dirty="0">
                <a:latin typeface="Candara" panose="020E0502030303020204" pitchFamily="34" charset="0"/>
                <a:cs typeface="Candara"/>
              </a:rPr>
              <a:t>'Emission and absorption spectra’ (Bozeman Science)</a:t>
            </a:r>
            <a:br>
              <a:rPr lang="en-US" sz="2400" dirty="0">
                <a:latin typeface="Candara" panose="020E0502030303020204" pitchFamily="34" charset="0"/>
                <a:cs typeface="Candara"/>
              </a:rPr>
            </a:br>
            <a:r>
              <a:rPr lang="en-US" sz="2400" dirty="0">
                <a:latin typeface="Candara" panose="020E0502030303020204" pitchFamily="34" charset="0"/>
                <a:cs typeface="Candara"/>
                <a:hlinkClick r:id="rId3"/>
              </a:rPr>
              <a:t>https://www.youtube.com/watch?v=1uPyq63aRvg</a:t>
            </a:r>
            <a:endParaRPr lang="en-US" sz="1000" dirty="0">
              <a:latin typeface="Candara" panose="020E0502030303020204" pitchFamily="34" charset="0"/>
              <a:cs typeface="Candara"/>
            </a:endParaRPr>
          </a:p>
          <a:p>
            <a:pPr marL="11112"/>
            <a:r>
              <a:rPr lang="en-US" sz="1000" dirty="0">
                <a:latin typeface="Candara" panose="020E0502030303020204" pitchFamily="34" charset="0"/>
                <a:cs typeface="Candara"/>
              </a:rPr>
              <a:t> </a:t>
            </a:r>
          </a:p>
          <a:p>
            <a:pPr marL="354012" indent="-342900">
              <a:buFont typeface="Arial" panose="020B0604020202020204" pitchFamily="34" charset="0"/>
              <a:buChar char="•"/>
            </a:pPr>
            <a:r>
              <a:rPr lang="en-US" sz="2400" dirty="0">
                <a:latin typeface="Candara" panose="020E0502030303020204" pitchFamily="34" charset="0"/>
                <a:cs typeface="Candara"/>
              </a:rPr>
              <a:t>‘The Bohr atom’  (Bozeman Science)</a:t>
            </a:r>
            <a:br>
              <a:rPr lang="en-US" sz="2400" dirty="0">
                <a:latin typeface="Candara" panose="020E0502030303020204" pitchFamily="34" charset="0"/>
                <a:cs typeface="Candara"/>
              </a:rPr>
            </a:br>
            <a:r>
              <a:rPr lang="en-US" sz="2400" dirty="0">
                <a:latin typeface="Candara" panose="020E0502030303020204" pitchFamily="34" charset="0"/>
                <a:cs typeface="Candara"/>
                <a:hlinkClick r:id="rId4"/>
              </a:rPr>
              <a:t>https://www.youtube.com/watch?v=fAVPRDnzSpE</a:t>
            </a:r>
            <a:r>
              <a:rPr lang="en-US" sz="2400" dirty="0">
                <a:latin typeface="Candara" panose="020E0502030303020204" pitchFamily="34" charset="0"/>
                <a:cs typeface="Candara"/>
              </a:rPr>
              <a:t>  </a:t>
            </a:r>
            <a:endParaRPr lang="en-US" sz="1000" dirty="0">
              <a:latin typeface="Candara" panose="020E0502030303020204" pitchFamily="34" charset="0"/>
              <a:cs typeface="Candara"/>
            </a:endParaRPr>
          </a:p>
          <a:p>
            <a:pPr marL="11112"/>
            <a:endParaRPr lang="en-US" sz="1000" dirty="0">
              <a:latin typeface="Candara" panose="020E0502030303020204" pitchFamily="34" charset="0"/>
              <a:cs typeface="Candara"/>
            </a:endParaRPr>
          </a:p>
          <a:p>
            <a:pPr marL="354012" indent="-342900">
              <a:buFont typeface="Arial" panose="020B0604020202020204" pitchFamily="34" charset="0"/>
              <a:buChar char="•"/>
            </a:pPr>
            <a:r>
              <a:rPr lang="en-US" sz="2400" dirty="0">
                <a:latin typeface="Candara" panose="020E0502030303020204" pitchFamily="34" charset="0"/>
                <a:cs typeface="Candara"/>
              </a:rPr>
              <a:t>‘The rainbow flame test’   (start at 3:30)  (Royal Society of Chemistry)</a:t>
            </a:r>
            <a:br>
              <a:rPr lang="en-US" sz="2400" dirty="0">
                <a:latin typeface="Candara" panose="020E0502030303020204" pitchFamily="34" charset="0"/>
                <a:cs typeface="Candara"/>
              </a:rPr>
            </a:br>
            <a:r>
              <a:rPr lang="en-US" sz="2400" dirty="0">
                <a:latin typeface="Candara" panose="020E0502030303020204" pitchFamily="34" charset="0"/>
                <a:cs typeface="Candara"/>
                <a:hlinkClick r:id="rId5"/>
              </a:rPr>
              <a:t>https://www.youtube.com/watch?v=TOyDzOc2AaI</a:t>
            </a:r>
            <a:r>
              <a:rPr lang="en-US" sz="2400" dirty="0">
                <a:latin typeface="Candara" panose="020E0502030303020204" pitchFamily="34" charset="0"/>
                <a:cs typeface="Candara"/>
              </a:rPr>
              <a:t> </a:t>
            </a:r>
            <a:endParaRPr lang="en-US" sz="1000" dirty="0">
              <a:latin typeface="Candara" panose="020E0502030303020204" pitchFamily="34" charset="0"/>
              <a:cs typeface="Candara"/>
            </a:endParaRPr>
          </a:p>
          <a:p>
            <a:pPr marL="11112"/>
            <a:endParaRPr lang="en-US" sz="1000" dirty="0">
              <a:latin typeface="Candara" panose="020E0502030303020204" pitchFamily="34" charset="0"/>
              <a:cs typeface="Candara"/>
            </a:endParaRPr>
          </a:p>
          <a:p>
            <a:pPr marL="354012" indent="-342900">
              <a:buFont typeface="Arial" panose="020B0604020202020204" pitchFamily="34" charset="0"/>
              <a:buChar char="•"/>
            </a:pPr>
            <a:r>
              <a:rPr lang="en-US" sz="2400" dirty="0">
                <a:latin typeface="Candara" panose="020E0502030303020204" pitchFamily="34" charset="0"/>
                <a:cs typeface="Candara"/>
              </a:rPr>
              <a:t>‘Scintillation – time-lapse video of the aurora borealis’  (Night Lights Films) (at 3:20)</a:t>
            </a:r>
            <a:br>
              <a:rPr lang="en-US" sz="2400" dirty="0">
                <a:latin typeface="Candara" panose="020E0502030303020204" pitchFamily="34" charset="0"/>
                <a:cs typeface="Candara"/>
              </a:rPr>
            </a:br>
            <a:r>
              <a:rPr lang="en-US" sz="2400" dirty="0">
                <a:latin typeface="Candara" panose="020E0502030303020204" pitchFamily="34" charset="0"/>
                <a:cs typeface="Candara"/>
                <a:hlinkClick r:id="rId6"/>
              </a:rPr>
              <a:t>https://vimeo.com/channels/1189865/232307675</a:t>
            </a:r>
            <a:r>
              <a:rPr lang="en-US" sz="2400" dirty="0">
                <a:latin typeface="Candara" panose="020E0502030303020204" pitchFamily="34" charset="0"/>
                <a:cs typeface="Candara"/>
              </a:rPr>
              <a:t>  </a:t>
            </a:r>
          </a:p>
        </p:txBody>
      </p:sp>
    </p:spTree>
    <p:extLst>
      <p:ext uri="{BB962C8B-B14F-4D97-AF65-F5344CB8AC3E}">
        <p14:creationId xmlns:p14="http://schemas.microsoft.com/office/powerpoint/2010/main" val="3055151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 y="0"/>
            <a:ext cx="11636833" cy="67791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39481" y="-169"/>
            <a:ext cx="11245386" cy="646331"/>
          </a:xfrm>
          <a:prstGeom prst="rect">
            <a:avLst/>
          </a:prstGeom>
          <a:noFill/>
        </p:spPr>
        <p:txBody>
          <a:bodyPr wrap="none" rtlCol="0">
            <a:spAutoFit/>
          </a:bodyPr>
          <a:lstStyle/>
          <a:p>
            <a:pPr defTabSz="914400"/>
            <a:r>
              <a:rPr lang="en-US" sz="3600" b="1" dirty="0">
                <a:solidFill>
                  <a:schemeClr val="bg1"/>
                </a:solidFill>
                <a:latin typeface="Candara"/>
                <a:cs typeface="Candara"/>
              </a:rPr>
              <a:t>Law of definite proportions </a:t>
            </a:r>
            <a:r>
              <a:rPr lang="en-US" sz="3600" dirty="0">
                <a:solidFill>
                  <a:schemeClr val="bg1"/>
                </a:solidFill>
                <a:latin typeface="Candara"/>
                <a:cs typeface="Candara"/>
              </a:rPr>
              <a:t>(aka constant composition) </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5232" y="-2506"/>
            <a:ext cx="697500" cy="697500"/>
          </a:xfrm>
          <a:prstGeom prst="rect">
            <a:avLst/>
          </a:prstGeom>
        </p:spPr>
      </p:pic>
      <p:sp>
        <p:nvSpPr>
          <p:cNvPr id="10" name="TextBox 9"/>
          <p:cNvSpPr txBox="1"/>
          <p:nvPr/>
        </p:nvSpPr>
        <p:spPr>
          <a:xfrm>
            <a:off x="239482" y="823042"/>
            <a:ext cx="11408231" cy="830997"/>
          </a:xfrm>
          <a:prstGeom prst="rect">
            <a:avLst/>
          </a:prstGeom>
          <a:noFill/>
        </p:spPr>
        <p:txBody>
          <a:bodyPr wrap="square" rtlCol="0">
            <a:spAutoFit/>
          </a:bodyPr>
          <a:lstStyle/>
          <a:p>
            <a:r>
              <a:rPr lang="en-US" sz="2400" b="1" dirty="0">
                <a:latin typeface="Candara"/>
                <a:cs typeface="Candara"/>
              </a:rPr>
              <a:t>Law of definite proportions: </a:t>
            </a:r>
            <a:r>
              <a:rPr lang="en-US" sz="2400" i="1" dirty="0">
                <a:latin typeface="Candara"/>
                <a:cs typeface="Candara"/>
              </a:rPr>
              <a:t>all samples of one compound have the same elements in the same proportion by mass, or the same atomic ratio</a:t>
            </a:r>
            <a:endParaRPr lang="en-US" sz="2400" dirty="0">
              <a:latin typeface="Candara"/>
              <a:cs typeface="Candara"/>
            </a:endParaRPr>
          </a:p>
        </p:txBody>
      </p:sp>
      <p:graphicFrame>
        <p:nvGraphicFramePr>
          <p:cNvPr id="2" name="Table 1"/>
          <p:cNvGraphicFramePr>
            <a:graphicFrameLocks noGrp="1"/>
          </p:cNvGraphicFramePr>
          <p:nvPr/>
        </p:nvGraphicFramePr>
        <p:xfrm>
          <a:off x="2317634" y="3380740"/>
          <a:ext cx="7959129" cy="1828800"/>
        </p:xfrm>
        <a:graphic>
          <a:graphicData uri="http://schemas.openxmlformats.org/drawingml/2006/table">
            <a:tbl>
              <a:tblPr firstRow="1" bandRow="1">
                <a:tableStyleId>{5940675A-B579-460E-94D1-54222C63F5DA}</a:tableStyleId>
              </a:tblPr>
              <a:tblGrid>
                <a:gridCol w="1433500">
                  <a:extLst>
                    <a:ext uri="{9D8B030D-6E8A-4147-A177-3AD203B41FA5}">
                      <a16:colId xmlns:a16="http://schemas.microsoft.com/office/drawing/2014/main" val="20000"/>
                    </a:ext>
                  </a:extLst>
                </a:gridCol>
                <a:gridCol w="1818618">
                  <a:extLst>
                    <a:ext uri="{9D8B030D-6E8A-4147-A177-3AD203B41FA5}">
                      <a16:colId xmlns:a16="http://schemas.microsoft.com/office/drawing/2014/main" val="20001"/>
                    </a:ext>
                  </a:extLst>
                </a:gridCol>
                <a:gridCol w="2203737">
                  <a:extLst>
                    <a:ext uri="{9D8B030D-6E8A-4147-A177-3AD203B41FA5}">
                      <a16:colId xmlns:a16="http://schemas.microsoft.com/office/drawing/2014/main" val="20002"/>
                    </a:ext>
                  </a:extLst>
                </a:gridCol>
                <a:gridCol w="2503274">
                  <a:extLst>
                    <a:ext uri="{9D8B030D-6E8A-4147-A177-3AD203B41FA5}">
                      <a16:colId xmlns:a16="http://schemas.microsoft.com/office/drawing/2014/main" val="20003"/>
                    </a:ext>
                  </a:extLst>
                </a:gridCol>
              </a:tblGrid>
              <a:tr h="370840">
                <a:tc>
                  <a:txBody>
                    <a:bodyPr/>
                    <a:lstStyle/>
                    <a:p>
                      <a:r>
                        <a:rPr lang="en-US" sz="2400" b="1" dirty="0">
                          <a:solidFill>
                            <a:schemeClr val="bg1"/>
                          </a:solidFill>
                          <a:latin typeface="Candara"/>
                          <a:cs typeface="Candara"/>
                        </a:rPr>
                        <a:t>sample*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r"/>
                      <a:r>
                        <a:rPr lang="en-US" sz="2400" b="1" dirty="0">
                          <a:solidFill>
                            <a:schemeClr val="bg1"/>
                          </a:solidFill>
                          <a:latin typeface="Candara"/>
                          <a:cs typeface="Candara"/>
                        </a:rPr>
                        <a:t>carbon (g)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r"/>
                      <a:r>
                        <a:rPr lang="en-US" sz="2400" b="1" dirty="0">
                          <a:solidFill>
                            <a:schemeClr val="bg1"/>
                          </a:solidFill>
                          <a:latin typeface="Candara"/>
                          <a:cs typeface="Candara"/>
                        </a:rPr>
                        <a:t>hydrogen (g)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tc>
                  <a:txBody>
                    <a:bodyPr/>
                    <a:lstStyle/>
                    <a:p>
                      <a:pPr algn="r"/>
                      <a:r>
                        <a:rPr lang="en-US" sz="2400" b="1" dirty="0">
                          <a:solidFill>
                            <a:schemeClr val="bg1"/>
                          </a:solidFill>
                          <a:latin typeface="Candara"/>
                          <a:cs typeface="Candara"/>
                        </a:rPr>
                        <a:t>mass ratio</a:t>
                      </a:r>
                      <a:r>
                        <a:rPr lang="en-US" sz="2400" b="1" baseline="0" dirty="0">
                          <a:solidFill>
                            <a:schemeClr val="bg1"/>
                          </a:solidFill>
                          <a:latin typeface="Candara"/>
                          <a:cs typeface="Candara"/>
                        </a:rPr>
                        <a:t> (C : H)</a:t>
                      </a:r>
                      <a:endParaRPr lang="en-US" sz="2400" b="1" dirty="0">
                        <a:solidFill>
                          <a:schemeClr val="bg1"/>
                        </a:solidFill>
                        <a:latin typeface="Candara"/>
                        <a:cs typeface="Candar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66FF"/>
                    </a:solidFill>
                  </a:tcPr>
                </a:tc>
                <a:extLst>
                  <a:ext uri="{0D108BD9-81ED-4DB2-BD59-A6C34878D82A}">
                    <a16:rowId xmlns:a16="http://schemas.microsoft.com/office/drawing/2014/main" val="10000"/>
                  </a:ext>
                </a:extLst>
              </a:tr>
              <a:tr h="370840">
                <a:tc>
                  <a:txBody>
                    <a:bodyPr/>
                    <a:lstStyle/>
                    <a:p>
                      <a:r>
                        <a:rPr lang="en-US" sz="2400" dirty="0">
                          <a:latin typeface="Candara"/>
                          <a:cs typeface="Candara"/>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400" dirty="0">
                          <a:latin typeface="Candara"/>
                          <a:cs typeface="Candara"/>
                        </a:rPr>
                        <a:t>14.82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400" dirty="0">
                          <a:latin typeface="Candara"/>
                          <a:cs typeface="Candara"/>
                        </a:rPr>
                        <a:t>2.78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400" dirty="0">
                          <a:latin typeface="Candara"/>
                          <a:cs typeface="Candara"/>
                        </a:rPr>
                        <a:t>5.33 : 1.00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en-US" sz="2400" dirty="0">
                          <a:latin typeface="Candara"/>
                          <a:cs typeface="Candara"/>
                        </a:rPr>
                        <a:t>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400" dirty="0">
                          <a:latin typeface="Candara"/>
                          <a:cs typeface="Candara"/>
                        </a:rPr>
                        <a:t>22.33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2400" dirty="0">
                          <a:latin typeface="Candara"/>
                          <a:cs typeface="Candara"/>
                        </a:rPr>
                        <a:t>4.19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ndara"/>
                          <a:ea typeface="+mn-ea"/>
                          <a:cs typeface="Candara"/>
                        </a:rPr>
                        <a:t>5.33 : 1.00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en-US" sz="2400" dirty="0">
                          <a:latin typeface="Candara"/>
                          <a:cs typeface="Candara"/>
                        </a:rPr>
                        <a:t>C</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dirty="0">
                          <a:latin typeface="Candara"/>
                          <a:cs typeface="Candara"/>
                        </a:rPr>
                        <a:t>19.40</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400" dirty="0">
                          <a:latin typeface="Candara"/>
                          <a:cs typeface="Candara"/>
                        </a:rPr>
                        <a:t>3.64</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2400" dirty="0">
                          <a:latin typeface="Candara"/>
                          <a:cs typeface="Candara"/>
                        </a:rPr>
                        <a:t>5.33 : 1.00</a:t>
                      </a:r>
                    </a:p>
                  </a:txBody>
                  <a:tcP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3" name="TextBox 2"/>
          <p:cNvSpPr txBox="1"/>
          <p:nvPr/>
        </p:nvSpPr>
        <p:spPr>
          <a:xfrm>
            <a:off x="367856" y="2408229"/>
            <a:ext cx="11408231" cy="830997"/>
          </a:xfrm>
          <a:prstGeom prst="rect">
            <a:avLst/>
          </a:prstGeom>
          <a:noFill/>
        </p:spPr>
        <p:txBody>
          <a:bodyPr wrap="square" rtlCol="0">
            <a:spAutoFit/>
          </a:bodyPr>
          <a:lstStyle/>
          <a:p>
            <a:r>
              <a:rPr lang="en-US" sz="2400" dirty="0">
                <a:latin typeface="Candara"/>
                <a:cs typeface="Candara"/>
              </a:rPr>
              <a:t>For example, let’s look at the masses of carbon and hydrogen contained in three samples of of isooctane, C8H18. </a:t>
            </a:r>
          </a:p>
        </p:txBody>
      </p:sp>
      <p:sp>
        <p:nvSpPr>
          <p:cNvPr id="11" name="TextBox 10">
            <a:extLst>
              <a:ext uri="{FF2B5EF4-FFF2-40B4-BE49-F238E27FC236}">
                <a16:creationId xmlns:a16="http://schemas.microsoft.com/office/drawing/2014/main" id="{0BF14948-A30D-3A4E-AF89-D28849FB39A8}"/>
              </a:ext>
            </a:extLst>
          </p:cNvPr>
          <p:cNvSpPr txBox="1"/>
          <p:nvPr/>
        </p:nvSpPr>
        <p:spPr>
          <a:xfrm>
            <a:off x="370111" y="1791963"/>
            <a:ext cx="11408231"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ndara"/>
                <a:cs typeface="Candara"/>
              </a:rPr>
              <a:t>Atoms combine at constant, small, whole-number ratios to form compounds.</a:t>
            </a:r>
          </a:p>
        </p:txBody>
      </p:sp>
      <p:sp>
        <p:nvSpPr>
          <p:cNvPr id="12" name="TextBox 11">
            <a:extLst>
              <a:ext uri="{FF2B5EF4-FFF2-40B4-BE49-F238E27FC236}">
                <a16:creationId xmlns:a16="http://schemas.microsoft.com/office/drawing/2014/main" id="{45D2B898-45C6-064B-8F2A-2F913E22999D}"/>
              </a:ext>
            </a:extLst>
          </p:cNvPr>
          <p:cNvSpPr txBox="1"/>
          <p:nvPr/>
        </p:nvSpPr>
        <p:spPr>
          <a:xfrm>
            <a:off x="367855" y="5471824"/>
            <a:ext cx="11408231" cy="1200329"/>
          </a:xfrm>
          <a:prstGeom prst="rect">
            <a:avLst/>
          </a:prstGeom>
          <a:noFill/>
        </p:spPr>
        <p:txBody>
          <a:bodyPr wrap="square" rtlCol="0">
            <a:spAutoFit/>
          </a:bodyPr>
          <a:lstStyle/>
          <a:p>
            <a:r>
              <a:rPr lang="en-US" sz="2400" dirty="0">
                <a:latin typeface="Candara"/>
                <a:cs typeface="Candara"/>
              </a:rPr>
              <a:t>Because all are isooctane:</a:t>
            </a:r>
          </a:p>
          <a:p>
            <a:pPr marL="342900" indent="-342900">
              <a:buFont typeface="Arial" panose="020B0604020202020204" pitchFamily="34" charset="0"/>
              <a:buChar char="•"/>
            </a:pPr>
            <a:r>
              <a:rPr lang="en-US" sz="2400" dirty="0">
                <a:latin typeface="Candara"/>
                <a:cs typeface="Candara"/>
              </a:rPr>
              <a:t>all have 8 atoms of carbon for every 18 atoms of hydrogen; and </a:t>
            </a:r>
          </a:p>
          <a:p>
            <a:pPr marL="342900" indent="-342900">
              <a:buFont typeface="Arial" panose="020B0604020202020204" pitchFamily="34" charset="0"/>
              <a:buChar char="•"/>
            </a:pPr>
            <a:r>
              <a:rPr lang="en-US" sz="2400" dirty="0">
                <a:latin typeface="Candara"/>
                <a:cs typeface="Candara"/>
              </a:rPr>
              <a:t>thus the mass ratios of these elements is also constant.</a:t>
            </a:r>
          </a:p>
        </p:txBody>
      </p:sp>
      <p:sp>
        <p:nvSpPr>
          <p:cNvPr id="13" name="TextBox 12">
            <a:extLst>
              <a:ext uri="{FF2B5EF4-FFF2-40B4-BE49-F238E27FC236}">
                <a16:creationId xmlns:a16="http://schemas.microsoft.com/office/drawing/2014/main" id="{14C0E46D-A48C-1C42-8CEE-CF90823E05EF}"/>
              </a:ext>
            </a:extLst>
          </p:cNvPr>
          <p:cNvSpPr txBox="1"/>
          <p:nvPr/>
        </p:nvSpPr>
        <p:spPr>
          <a:xfrm>
            <a:off x="8304811" y="6457422"/>
            <a:ext cx="3828141" cy="307777"/>
          </a:xfrm>
          <a:prstGeom prst="rect">
            <a:avLst/>
          </a:prstGeom>
          <a:noFill/>
        </p:spPr>
        <p:txBody>
          <a:bodyPr wrap="square" rtlCol="0">
            <a:spAutoFit/>
          </a:bodyPr>
          <a:lstStyle/>
          <a:p>
            <a:pPr algn="r"/>
            <a:r>
              <a:rPr lang="en-US" sz="1400" dirty="0">
                <a:latin typeface="Avenir Medium"/>
                <a:cs typeface="Avenir Medium"/>
              </a:rPr>
              <a:t>Chemistry OpenStax</a:t>
            </a:r>
          </a:p>
        </p:txBody>
      </p:sp>
    </p:spTree>
    <p:extLst>
      <p:ext uri="{BB962C8B-B14F-4D97-AF65-F5344CB8AC3E}">
        <p14:creationId xmlns:p14="http://schemas.microsoft.com/office/powerpoint/2010/main" val="201601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7" y="-12357"/>
            <a:ext cx="11473181"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245070" y="3972"/>
            <a:ext cx="10296408" cy="646331"/>
          </a:xfrm>
          <a:prstGeom prst="rect">
            <a:avLst/>
          </a:prstGeom>
          <a:noFill/>
        </p:spPr>
        <p:txBody>
          <a:bodyPr wrap="none" rtlCol="0">
            <a:spAutoFit/>
          </a:bodyPr>
          <a:lstStyle/>
          <a:p>
            <a:r>
              <a:rPr lang="en-US" sz="3600" b="1">
                <a:solidFill>
                  <a:prstClr val="white"/>
                </a:solidFill>
                <a:latin typeface="Candara"/>
                <a:cs typeface="Candara"/>
              </a:rPr>
              <a:t>Module 3: Atoms, ions, isotopes and atomic models</a:t>
            </a:r>
          </a:p>
        </p:txBody>
      </p:sp>
      <p:sp>
        <p:nvSpPr>
          <p:cNvPr id="8" name="TextBox 7"/>
          <p:cNvSpPr txBox="1"/>
          <p:nvPr/>
        </p:nvSpPr>
        <p:spPr>
          <a:xfrm>
            <a:off x="721490" y="873646"/>
            <a:ext cx="11343380" cy="2454198"/>
          </a:xfrm>
          <a:prstGeom prst="rect">
            <a:avLst/>
          </a:prstGeom>
          <a:noFill/>
        </p:spPr>
        <p:txBody>
          <a:bodyPr wrap="square" rtlCol="0">
            <a:spAutoFit/>
          </a:bodyPr>
          <a:lstStyle/>
          <a:p>
            <a:endParaRPr lang="en-US" sz="900" b="1" dirty="0">
              <a:latin typeface="Candara"/>
              <a:cs typeface="Candara"/>
            </a:endParaRPr>
          </a:p>
          <a:p>
            <a:pPr lvl="1"/>
            <a:r>
              <a:rPr lang="en-US" sz="3200" b="1" dirty="0">
                <a:latin typeface="Candara"/>
                <a:cs typeface="Candara"/>
              </a:rPr>
              <a:t>3.7:  The quantum mechanical model of the atom</a:t>
            </a:r>
          </a:p>
          <a:p>
            <a:pPr lvl="1"/>
            <a:endParaRPr lang="en-US" sz="1000" b="1" dirty="0">
              <a:latin typeface="Candara"/>
              <a:cs typeface="Candara"/>
            </a:endParaRPr>
          </a:p>
          <a:p>
            <a:pPr lvl="3" indent="-457200">
              <a:lnSpc>
                <a:spcPct val="120000"/>
              </a:lnSpc>
              <a:buFont typeface="Arial"/>
              <a:buChar char="•"/>
            </a:pPr>
            <a:r>
              <a:rPr lang="en-US" sz="2400" dirty="0">
                <a:latin typeface="Candara"/>
                <a:cs typeface="Candara"/>
              </a:rPr>
              <a:t>After Bohr</a:t>
            </a:r>
          </a:p>
          <a:p>
            <a:pPr marL="914400" lvl="3">
              <a:lnSpc>
                <a:spcPct val="120000"/>
              </a:lnSpc>
            </a:pPr>
            <a:endParaRPr lang="en-US" sz="800" dirty="0">
              <a:latin typeface="Candara"/>
              <a:cs typeface="Candara"/>
            </a:endParaRPr>
          </a:p>
          <a:p>
            <a:pPr lvl="3" indent="-457200">
              <a:lnSpc>
                <a:spcPct val="120000"/>
              </a:lnSpc>
              <a:buFont typeface="Arial"/>
              <a:buChar char="•"/>
            </a:pPr>
            <a:r>
              <a:rPr lang="en-US" sz="2400" dirty="0">
                <a:latin typeface="Candara"/>
                <a:cs typeface="Candara"/>
              </a:rPr>
              <a:t>A quick look at quantum mechanics</a:t>
            </a:r>
          </a:p>
          <a:p>
            <a:pPr marL="914400" lvl="3">
              <a:lnSpc>
                <a:spcPct val="120000"/>
              </a:lnSpc>
            </a:pPr>
            <a:endParaRPr lang="en-US" sz="700" dirty="0">
              <a:latin typeface="Candara"/>
              <a:cs typeface="Candara"/>
            </a:endParaRPr>
          </a:p>
          <a:p>
            <a:pPr lvl="3" indent="-457200">
              <a:lnSpc>
                <a:spcPct val="120000"/>
              </a:lnSpc>
              <a:buFont typeface="Arial"/>
              <a:buChar char="•"/>
            </a:pPr>
            <a:r>
              <a:rPr lang="en-US" sz="2400" dirty="0">
                <a:latin typeface="Candara"/>
                <a:cs typeface="Candara"/>
              </a:rPr>
              <a:t>Orbitals are 3D shapes where we’re likely to find specific electrons</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9651" y="-14863"/>
            <a:ext cx="697500" cy="697500"/>
          </a:xfrm>
          <a:prstGeom prst="rect">
            <a:avLst/>
          </a:prstGeom>
        </p:spPr>
      </p:pic>
      <p:sp>
        <p:nvSpPr>
          <p:cNvPr id="3" name="TextBox 2">
            <a:extLst>
              <a:ext uri="{FF2B5EF4-FFF2-40B4-BE49-F238E27FC236}">
                <a16:creationId xmlns:a16="http://schemas.microsoft.com/office/drawing/2014/main" id="{9D9A3377-AD15-A941-A8F5-838051D80D6C}"/>
              </a:ext>
            </a:extLst>
          </p:cNvPr>
          <p:cNvSpPr txBox="1"/>
          <p:nvPr/>
        </p:nvSpPr>
        <p:spPr>
          <a:xfrm>
            <a:off x="8116306" y="6370609"/>
            <a:ext cx="3948517" cy="400110"/>
          </a:xfrm>
          <a:prstGeom prst="rect">
            <a:avLst/>
          </a:prstGeom>
          <a:noFill/>
        </p:spPr>
        <p:txBody>
          <a:bodyPr wrap="none" rtlCol="0">
            <a:spAutoFit/>
          </a:bodyPr>
          <a:lstStyle/>
          <a:p>
            <a:r>
              <a:rPr lang="en-US" sz="2000" b="1" dirty="0">
                <a:latin typeface="Candara" panose="020E0502030303020204" pitchFamily="34" charset="0"/>
              </a:rPr>
              <a:t>OpenStax Chemistry 2/e p.135 - 148</a:t>
            </a:r>
          </a:p>
        </p:txBody>
      </p:sp>
      <p:sp>
        <p:nvSpPr>
          <p:cNvPr id="7" name="Right Arrow 6">
            <a:extLst>
              <a:ext uri="{FF2B5EF4-FFF2-40B4-BE49-F238E27FC236}">
                <a16:creationId xmlns:a16="http://schemas.microsoft.com/office/drawing/2014/main" id="{38654B0D-E75E-FC4D-9CF5-FD777CE91FBE}"/>
              </a:ext>
            </a:extLst>
          </p:cNvPr>
          <p:cNvSpPr/>
          <p:nvPr/>
        </p:nvSpPr>
        <p:spPr>
          <a:xfrm>
            <a:off x="598087" y="114989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9814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876567" cy="6975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8" name="TextBox 7"/>
          <p:cNvSpPr txBox="1"/>
          <p:nvPr/>
        </p:nvSpPr>
        <p:spPr>
          <a:xfrm>
            <a:off x="1049870" y="856565"/>
            <a:ext cx="10273450" cy="3847207"/>
          </a:xfrm>
          <a:prstGeom prst="rect">
            <a:avLst/>
          </a:prstGeom>
          <a:noFill/>
        </p:spPr>
        <p:txBody>
          <a:bodyPr wrap="square" rtlCol="0">
            <a:spAutoFit/>
          </a:bodyPr>
          <a:lstStyle/>
          <a:p>
            <a:endParaRPr lang="en-US" sz="900" b="1">
              <a:latin typeface="Candara"/>
              <a:cs typeface="Candara"/>
            </a:endParaRPr>
          </a:p>
          <a:p>
            <a:endParaRPr lang="en-US" sz="900" b="1">
              <a:latin typeface="Candara"/>
              <a:cs typeface="Candara"/>
            </a:endParaRPr>
          </a:p>
          <a:p>
            <a:endParaRPr lang="en-US" sz="900" b="1">
              <a:latin typeface="Candara"/>
              <a:cs typeface="Candara"/>
            </a:endParaRPr>
          </a:p>
          <a:p>
            <a:endParaRPr lang="en-US" sz="900" b="1">
              <a:latin typeface="Candara"/>
              <a:cs typeface="Candara"/>
            </a:endParaRPr>
          </a:p>
          <a:p>
            <a:pPr lvl="1"/>
            <a:endParaRPr lang="en-US" sz="2800" b="1">
              <a:latin typeface="Candara"/>
              <a:cs typeface="Candara"/>
            </a:endParaRPr>
          </a:p>
          <a:p>
            <a:r>
              <a:rPr lang="en-US" sz="2800" b="1">
                <a:latin typeface="Candara"/>
                <a:cs typeface="Candara"/>
              </a:rPr>
              <a:t>Big ideas?</a:t>
            </a:r>
            <a:endParaRPr lang="en-US" sz="2000" b="1">
              <a:latin typeface="Candara"/>
              <a:cs typeface="Candara"/>
            </a:endParaRPr>
          </a:p>
          <a:p>
            <a:endParaRPr lang="en-US" sz="2000" b="1">
              <a:latin typeface="Candara"/>
              <a:cs typeface="Candara"/>
            </a:endParaRPr>
          </a:p>
          <a:p>
            <a:pPr marL="457200" indent="-457200">
              <a:buAutoNum type="arabicPeriod"/>
            </a:pPr>
            <a:r>
              <a:rPr lang="en-US" sz="2800" b="1" i="1">
                <a:latin typeface="Candara"/>
                <a:cs typeface="Candara"/>
              </a:rPr>
              <a:t>Ions </a:t>
            </a:r>
            <a:r>
              <a:rPr lang="en-US" sz="2800" i="1">
                <a:latin typeface="Candara"/>
                <a:cs typeface="Candara"/>
              </a:rPr>
              <a:t>and</a:t>
            </a:r>
            <a:r>
              <a:rPr lang="en-US" sz="2800" b="1" i="1">
                <a:latin typeface="Candara"/>
                <a:cs typeface="Candara"/>
              </a:rPr>
              <a:t> isotopes </a:t>
            </a:r>
            <a:r>
              <a:rPr lang="en-US" sz="2800" b="1">
                <a:latin typeface="Candara"/>
                <a:cs typeface="Candara"/>
              </a:rPr>
              <a:t>are variants of atoms with different numbers of electrons or neutrons, respectively.</a:t>
            </a:r>
            <a:endParaRPr lang="en-US" sz="2800">
              <a:latin typeface="Candara"/>
              <a:cs typeface="Candara"/>
            </a:endParaRPr>
          </a:p>
          <a:p>
            <a:pPr marL="457200" indent="-457200">
              <a:buAutoNum type="arabicPeriod"/>
            </a:pPr>
            <a:endParaRPr lang="en-US" sz="2000" i="1">
              <a:latin typeface="Candara"/>
              <a:cs typeface="Candara"/>
            </a:endParaRPr>
          </a:p>
          <a:p>
            <a:pPr marL="457200" indent="-457200">
              <a:buAutoNum type="arabicPeriod"/>
            </a:pPr>
            <a:r>
              <a:rPr lang="en-US" sz="2800" b="1" i="1">
                <a:latin typeface="Candara"/>
                <a:cs typeface="Candara"/>
              </a:rPr>
              <a:t>Quantum mechanics </a:t>
            </a:r>
            <a:r>
              <a:rPr lang="en-US" sz="2800" i="1">
                <a:latin typeface="Candara"/>
                <a:cs typeface="Candara"/>
              </a:rPr>
              <a:t>is a strange form of physics that explains that structure and behavior of atoms.</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4500" y="0"/>
            <a:ext cx="697500" cy="697500"/>
          </a:xfrm>
          <a:prstGeom prst="rect">
            <a:avLst/>
          </a:prstGeom>
        </p:spPr>
      </p:pic>
      <p:sp>
        <p:nvSpPr>
          <p:cNvPr id="3" name="Right Arrow 2">
            <a:extLst>
              <a:ext uri="{FF2B5EF4-FFF2-40B4-BE49-F238E27FC236}">
                <a16:creationId xmlns:a16="http://schemas.microsoft.com/office/drawing/2014/main" id="{4962AC51-98FE-D249-97B4-F0AD366F249E}"/>
              </a:ext>
            </a:extLst>
          </p:cNvPr>
          <p:cNvSpPr/>
          <p:nvPr/>
        </p:nvSpPr>
        <p:spPr>
          <a:xfrm>
            <a:off x="486345" y="378963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0ABC66-462B-C04A-8C89-9797CC14A6D4}"/>
              </a:ext>
            </a:extLst>
          </p:cNvPr>
          <p:cNvSpPr txBox="1"/>
          <p:nvPr/>
        </p:nvSpPr>
        <p:spPr>
          <a:xfrm>
            <a:off x="242773" y="16327"/>
            <a:ext cx="10296408" cy="646331"/>
          </a:xfrm>
          <a:prstGeom prst="rect">
            <a:avLst/>
          </a:prstGeom>
          <a:noFill/>
        </p:spPr>
        <p:txBody>
          <a:bodyPr wrap="none" rtlCol="0">
            <a:spAutoFit/>
          </a:bodyPr>
          <a:lstStyle/>
          <a:p>
            <a:pPr defTabSz="914400"/>
            <a:r>
              <a:rPr lang="en-US" sz="3600" b="1">
                <a:solidFill>
                  <a:prstClr val="white"/>
                </a:solidFill>
                <a:latin typeface="Candara" panose="020E0502030303020204" pitchFamily="34" charset="0"/>
                <a:cs typeface="Avenir Heavy"/>
              </a:rPr>
              <a:t>Module 3. Atoms, ions, isotopes and atomic models</a:t>
            </a:r>
          </a:p>
        </p:txBody>
      </p:sp>
    </p:spTree>
    <p:extLst>
      <p:ext uri="{BB962C8B-B14F-4D97-AF65-F5344CB8AC3E}">
        <p14:creationId xmlns:p14="http://schemas.microsoft.com/office/powerpoint/2010/main" val="5755241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4" y="0"/>
            <a:ext cx="11578680"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7" y="-169"/>
            <a:ext cx="3603872" cy="646331"/>
          </a:xfrm>
          <a:prstGeom prst="rect">
            <a:avLst/>
          </a:prstGeom>
          <a:noFill/>
        </p:spPr>
        <p:txBody>
          <a:bodyPr wrap="none" rtlCol="0">
            <a:spAutoFit/>
          </a:bodyPr>
          <a:lstStyle/>
          <a:p>
            <a:pPr defTabSz="914400"/>
            <a:r>
              <a:rPr lang="en-US" sz="3600" b="1" dirty="0">
                <a:solidFill>
                  <a:prstClr val="white"/>
                </a:solidFill>
                <a:latin typeface="Candara"/>
                <a:cs typeface="Candara"/>
              </a:rPr>
              <a:t>Remember Bohr?</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7" y="-2506"/>
            <a:ext cx="697500" cy="697500"/>
          </a:xfrm>
          <a:prstGeom prst="rect">
            <a:avLst/>
          </a:prstGeom>
        </p:spPr>
      </p:pic>
      <p:sp>
        <p:nvSpPr>
          <p:cNvPr id="16" name="TextBox 15">
            <a:extLst>
              <a:ext uri="{FF2B5EF4-FFF2-40B4-BE49-F238E27FC236}">
                <a16:creationId xmlns:a16="http://schemas.microsoft.com/office/drawing/2014/main" id="{E36FE02A-9898-4843-A636-411F42205DF2}"/>
              </a:ext>
            </a:extLst>
          </p:cNvPr>
          <p:cNvSpPr txBox="1"/>
          <p:nvPr/>
        </p:nvSpPr>
        <p:spPr>
          <a:xfrm>
            <a:off x="54428" y="6532081"/>
            <a:ext cx="3828141" cy="307777"/>
          </a:xfrm>
          <a:prstGeom prst="rect">
            <a:avLst/>
          </a:prstGeom>
          <a:noFill/>
        </p:spPr>
        <p:txBody>
          <a:bodyPr wrap="square" rtlCol="0">
            <a:spAutoFit/>
          </a:bodyPr>
          <a:lstStyle/>
          <a:p>
            <a:r>
              <a:rPr lang="en-US" sz="1400">
                <a:latin typeface="Avenir Medium"/>
                <a:cs typeface="Avenir Medium"/>
              </a:rPr>
              <a:t>Chemistry OpenStax</a:t>
            </a:r>
          </a:p>
        </p:txBody>
      </p:sp>
      <p:sp>
        <p:nvSpPr>
          <p:cNvPr id="10" name="TextBox 9">
            <a:extLst>
              <a:ext uri="{FF2B5EF4-FFF2-40B4-BE49-F238E27FC236}">
                <a16:creationId xmlns:a16="http://schemas.microsoft.com/office/drawing/2014/main" id="{3F90E8BD-49A5-9740-8EC2-065E77840F1B}"/>
              </a:ext>
            </a:extLst>
          </p:cNvPr>
          <p:cNvSpPr txBox="1"/>
          <p:nvPr/>
        </p:nvSpPr>
        <p:spPr>
          <a:xfrm>
            <a:off x="200020" y="729074"/>
            <a:ext cx="11262651" cy="830997"/>
          </a:xfrm>
          <a:prstGeom prst="rect">
            <a:avLst/>
          </a:prstGeom>
          <a:noFill/>
        </p:spPr>
        <p:txBody>
          <a:bodyPr wrap="square" rtlCol="0">
            <a:spAutoFit/>
          </a:bodyPr>
          <a:lstStyle/>
          <a:p>
            <a:r>
              <a:rPr lang="en-US" sz="2400" dirty="0">
                <a:latin typeface="Candara"/>
                <a:cs typeface="Candara"/>
              </a:rPr>
              <a:t>Bohr’s model is beautiful and something most of us can understand. </a:t>
            </a:r>
            <a:r>
              <a:rPr lang="en-US" sz="2400" b="1" dirty="0">
                <a:latin typeface="Candara"/>
                <a:cs typeface="Candara"/>
              </a:rPr>
              <a:t>Unfortunately, it only worked for one element: hydrogen!</a:t>
            </a:r>
          </a:p>
        </p:txBody>
      </p:sp>
      <p:sp>
        <p:nvSpPr>
          <p:cNvPr id="11" name="TextBox 10">
            <a:extLst>
              <a:ext uri="{FF2B5EF4-FFF2-40B4-BE49-F238E27FC236}">
                <a16:creationId xmlns:a16="http://schemas.microsoft.com/office/drawing/2014/main" id="{66B51BA2-6B6D-AC42-9F4C-A0D9B742DA51}"/>
              </a:ext>
            </a:extLst>
          </p:cNvPr>
          <p:cNvSpPr txBox="1"/>
          <p:nvPr/>
        </p:nvSpPr>
        <p:spPr>
          <a:xfrm>
            <a:off x="343262" y="4689380"/>
            <a:ext cx="7871098" cy="707886"/>
          </a:xfrm>
          <a:prstGeom prst="rect">
            <a:avLst/>
          </a:prstGeom>
          <a:noFill/>
        </p:spPr>
        <p:txBody>
          <a:bodyPr wrap="square" rtlCol="0">
            <a:spAutoFit/>
          </a:bodyPr>
          <a:lstStyle/>
          <a:p>
            <a:r>
              <a:rPr lang="en-US" sz="2000" b="1" i="1" dirty="0">
                <a:latin typeface="Candara"/>
                <a:cs typeface="Candara"/>
              </a:rPr>
              <a:t>"Anyone who is not shocked by quantum theory has not understood it.”</a:t>
            </a:r>
            <a:r>
              <a:rPr lang="en-US" sz="2000" b="1" dirty="0">
                <a:latin typeface="Candara"/>
                <a:cs typeface="Candara"/>
              </a:rPr>
              <a:t>						- Niels Bohr</a:t>
            </a:r>
          </a:p>
        </p:txBody>
      </p:sp>
      <p:sp>
        <p:nvSpPr>
          <p:cNvPr id="13" name="TextBox 12">
            <a:extLst>
              <a:ext uri="{FF2B5EF4-FFF2-40B4-BE49-F238E27FC236}">
                <a16:creationId xmlns:a16="http://schemas.microsoft.com/office/drawing/2014/main" id="{9FF51F61-DA50-AF49-A556-8CEEEC3D101C}"/>
              </a:ext>
            </a:extLst>
          </p:cNvPr>
          <p:cNvSpPr txBox="1"/>
          <p:nvPr/>
        </p:nvSpPr>
        <p:spPr>
          <a:xfrm>
            <a:off x="289452" y="5549379"/>
            <a:ext cx="7871098" cy="707886"/>
          </a:xfrm>
          <a:prstGeom prst="rect">
            <a:avLst/>
          </a:prstGeom>
          <a:noFill/>
        </p:spPr>
        <p:txBody>
          <a:bodyPr wrap="square" rtlCol="0">
            <a:spAutoFit/>
          </a:bodyPr>
          <a:lstStyle/>
          <a:p>
            <a:r>
              <a:rPr lang="en-US" sz="2000" b="1" i="1" dirty="0">
                <a:latin typeface="Candara"/>
                <a:cs typeface="Candara"/>
              </a:rPr>
              <a:t>"I think I can safely say that nobody understands quantum theory"</a:t>
            </a:r>
            <a:r>
              <a:rPr lang="en-US" sz="2000" b="1" dirty="0">
                <a:latin typeface="Candara"/>
                <a:cs typeface="Candara"/>
              </a:rPr>
              <a:t>					- Richard Feynman</a:t>
            </a:r>
          </a:p>
        </p:txBody>
      </p:sp>
      <p:sp>
        <p:nvSpPr>
          <p:cNvPr id="15" name="TextBox 14">
            <a:extLst>
              <a:ext uri="{FF2B5EF4-FFF2-40B4-BE49-F238E27FC236}">
                <a16:creationId xmlns:a16="http://schemas.microsoft.com/office/drawing/2014/main" id="{602A9880-0003-A846-822F-AFECAE310657}"/>
              </a:ext>
            </a:extLst>
          </p:cNvPr>
          <p:cNvSpPr txBox="1"/>
          <p:nvPr/>
        </p:nvSpPr>
        <p:spPr>
          <a:xfrm>
            <a:off x="230499" y="1546488"/>
            <a:ext cx="11262651" cy="1200329"/>
          </a:xfrm>
          <a:prstGeom prst="rect">
            <a:avLst/>
          </a:prstGeom>
          <a:noFill/>
        </p:spPr>
        <p:txBody>
          <a:bodyPr wrap="square" rtlCol="0">
            <a:spAutoFit/>
          </a:bodyPr>
          <a:lstStyle/>
          <a:p>
            <a:r>
              <a:rPr lang="en-US" sz="2400" dirty="0">
                <a:latin typeface="Candara"/>
                <a:cs typeface="Candara"/>
              </a:rPr>
              <a:t>The physics of our everyday world of big objects owes a debt to Sir </a:t>
            </a:r>
            <a:r>
              <a:rPr lang="en-US" sz="2400" dirty="0" err="1">
                <a:latin typeface="Candara"/>
                <a:cs typeface="Candara"/>
              </a:rPr>
              <a:t>Issac</a:t>
            </a:r>
            <a:r>
              <a:rPr lang="en-US" sz="2400" dirty="0">
                <a:latin typeface="Candara"/>
                <a:cs typeface="Candara"/>
              </a:rPr>
              <a:t> Newton (of ‘Newton’s apple’ fame), so we call this physics ‘Newtonian mechanics’. Sadly, even Bohr couldn’t explain electrons and atoms using Newtonian mechanics.</a:t>
            </a:r>
            <a:endParaRPr lang="en-US" sz="2400" i="1" dirty="0">
              <a:latin typeface="Candara"/>
              <a:cs typeface="Candara"/>
            </a:endParaRPr>
          </a:p>
        </p:txBody>
      </p:sp>
      <p:sp>
        <p:nvSpPr>
          <p:cNvPr id="20" name="TextBox 19">
            <a:extLst>
              <a:ext uri="{FF2B5EF4-FFF2-40B4-BE49-F238E27FC236}">
                <a16:creationId xmlns:a16="http://schemas.microsoft.com/office/drawing/2014/main" id="{A51167A6-316E-DD40-8D57-CFEC4A9FF1B0}"/>
              </a:ext>
            </a:extLst>
          </p:cNvPr>
          <p:cNvSpPr txBox="1"/>
          <p:nvPr/>
        </p:nvSpPr>
        <p:spPr>
          <a:xfrm>
            <a:off x="224885" y="2769895"/>
            <a:ext cx="11262651" cy="1569660"/>
          </a:xfrm>
          <a:prstGeom prst="rect">
            <a:avLst/>
          </a:prstGeom>
          <a:noFill/>
        </p:spPr>
        <p:txBody>
          <a:bodyPr wrap="square" rtlCol="0">
            <a:spAutoFit/>
          </a:bodyPr>
          <a:lstStyle/>
          <a:p>
            <a:r>
              <a:rPr lang="en-US" sz="2400" dirty="0">
                <a:latin typeface="Candara"/>
                <a:cs typeface="Candara"/>
              </a:rPr>
              <a:t>Instead, Bohr and a number of brilliant physicists working at the dawn of the 1900s developed a new school of physics that does describe the behavior of the atom. This physics is based on the quantum concept and is called ‘quantum mechanics’.</a:t>
            </a:r>
          </a:p>
          <a:p>
            <a:pPr marL="342900" indent="-342900">
              <a:buFont typeface="Arial" panose="020B0604020202020204" pitchFamily="34" charset="0"/>
              <a:buChar char="•"/>
            </a:pPr>
            <a:r>
              <a:rPr lang="en-US" sz="2400" dirty="0">
                <a:latin typeface="Candara"/>
                <a:cs typeface="Candara"/>
              </a:rPr>
              <a:t>You’ll find it weird, but everyone does, so keep calm and carry on.</a:t>
            </a:r>
          </a:p>
        </p:txBody>
      </p:sp>
      <p:pic>
        <p:nvPicPr>
          <p:cNvPr id="21" name="Picture 20">
            <a:extLst>
              <a:ext uri="{FF2B5EF4-FFF2-40B4-BE49-F238E27FC236}">
                <a16:creationId xmlns:a16="http://schemas.microsoft.com/office/drawing/2014/main" id="{6059DA93-C7CA-E64F-ABAD-28E651029154}"/>
              </a:ext>
            </a:extLst>
          </p:cNvPr>
          <p:cNvPicPr>
            <a:picLocks noChangeAspect="1"/>
          </p:cNvPicPr>
          <p:nvPr/>
        </p:nvPicPr>
        <p:blipFill rotWithShape="1">
          <a:blip r:embed="rId3"/>
          <a:srcRect b="22039"/>
          <a:stretch/>
        </p:blipFill>
        <p:spPr>
          <a:xfrm>
            <a:off x="8214360" y="4362633"/>
            <a:ext cx="3810000" cy="2356431"/>
          </a:xfrm>
          <a:prstGeom prst="rect">
            <a:avLst/>
          </a:prstGeom>
        </p:spPr>
      </p:pic>
    </p:spTree>
    <p:extLst>
      <p:ext uri="{BB962C8B-B14F-4D97-AF65-F5344CB8AC3E}">
        <p14:creationId xmlns:p14="http://schemas.microsoft.com/office/powerpoint/2010/main" val="359569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2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0F559A91-1408-E241-B89C-0507CC193F1D}"/>
              </a:ext>
            </a:extLst>
          </p:cNvPr>
          <p:cNvGrpSpPr/>
          <p:nvPr/>
        </p:nvGrpSpPr>
        <p:grpSpPr>
          <a:xfrm>
            <a:off x="7609086" y="2361897"/>
            <a:ext cx="4114799" cy="3902111"/>
            <a:chOff x="11691272" y="-2717001"/>
            <a:chExt cx="4114799" cy="3902111"/>
          </a:xfrm>
        </p:grpSpPr>
        <p:pic>
          <p:nvPicPr>
            <p:cNvPr id="37" name="Picture 36">
              <a:extLst>
                <a:ext uri="{FF2B5EF4-FFF2-40B4-BE49-F238E27FC236}">
                  <a16:creationId xmlns:a16="http://schemas.microsoft.com/office/drawing/2014/main" id="{EB0A72A8-582C-5A41-AF1E-E715B109D2BD}"/>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halkSketch/>
                      </a14:imgEffect>
                    </a14:imgLayer>
                  </a14:imgProps>
                </a:ext>
              </a:extLst>
            </a:blip>
            <a:srcRect l="81815" t="38564" b="13508"/>
            <a:stretch/>
          </p:blipFill>
          <p:spPr>
            <a:xfrm>
              <a:off x="11691272" y="-2717001"/>
              <a:ext cx="4114799" cy="3902111"/>
            </a:xfrm>
            <a:prstGeom prst="rect">
              <a:avLst/>
            </a:prstGeom>
          </p:spPr>
        </p:pic>
        <p:sp>
          <p:nvSpPr>
            <p:cNvPr id="38" name="Oval 37">
              <a:extLst>
                <a:ext uri="{FF2B5EF4-FFF2-40B4-BE49-F238E27FC236}">
                  <a16:creationId xmlns:a16="http://schemas.microsoft.com/office/drawing/2014/main" id="{61347640-63AA-1D45-9A81-6174AC739852}"/>
                </a:ext>
              </a:extLst>
            </p:cNvPr>
            <p:cNvSpPr/>
            <p:nvPr/>
          </p:nvSpPr>
          <p:spPr>
            <a:xfrm>
              <a:off x="13611512" y="-863980"/>
              <a:ext cx="106680" cy="10305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3714" y="0"/>
            <a:ext cx="11578680"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7" y="-169"/>
            <a:ext cx="7159332" cy="646331"/>
          </a:xfrm>
          <a:prstGeom prst="rect">
            <a:avLst/>
          </a:prstGeom>
          <a:noFill/>
        </p:spPr>
        <p:txBody>
          <a:bodyPr wrap="none" rtlCol="0">
            <a:spAutoFit/>
          </a:bodyPr>
          <a:lstStyle/>
          <a:p>
            <a:pPr defTabSz="914400"/>
            <a:r>
              <a:rPr lang="en-US" sz="3600" b="1">
                <a:solidFill>
                  <a:prstClr val="white"/>
                </a:solidFill>
                <a:latin typeface="Candara"/>
                <a:cs typeface="Candara"/>
              </a:rPr>
              <a:t>A quick look at quantum mechanics</a:t>
            </a:r>
          </a:p>
        </p:txBody>
      </p:sp>
      <p:pic>
        <p:nvPicPr>
          <p:cNvPr id="9" name="Picture 8" descr="images.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7" y="-2506"/>
            <a:ext cx="697500" cy="697500"/>
          </a:xfrm>
          <a:prstGeom prst="rect">
            <a:avLst/>
          </a:prstGeom>
        </p:spPr>
      </p:pic>
      <p:sp>
        <p:nvSpPr>
          <p:cNvPr id="16" name="TextBox 15">
            <a:extLst>
              <a:ext uri="{FF2B5EF4-FFF2-40B4-BE49-F238E27FC236}">
                <a16:creationId xmlns:a16="http://schemas.microsoft.com/office/drawing/2014/main" id="{E36FE02A-9898-4843-A636-411F42205DF2}"/>
              </a:ext>
            </a:extLst>
          </p:cNvPr>
          <p:cNvSpPr txBox="1"/>
          <p:nvPr/>
        </p:nvSpPr>
        <p:spPr>
          <a:xfrm>
            <a:off x="54428" y="6532081"/>
            <a:ext cx="3828141" cy="307777"/>
          </a:xfrm>
          <a:prstGeom prst="rect">
            <a:avLst/>
          </a:prstGeom>
          <a:noFill/>
        </p:spPr>
        <p:txBody>
          <a:bodyPr wrap="square" rtlCol="0">
            <a:spAutoFit/>
          </a:bodyPr>
          <a:lstStyle/>
          <a:p>
            <a:r>
              <a:rPr lang="en-US" sz="1400">
                <a:latin typeface="Avenir Medium"/>
                <a:cs typeface="Avenir Medium"/>
              </a:rPr>
              <a:t>Chemistry OpenStax</a:t>
            </a:r>
          </a:p>
        </p:txBody>
      </p:sp>
      <p:sp>
        <p:nvSpPr>
          <p:cNvPr id="10" name="TextBox 9">
            <a:extLst>
              <a:ext uri="{FF2B5EF4-FFF2-40B4-BE49-F238E27FC236}">
                <a16:creationId xmlns:a16="http://schemas.microsoft.com/office/drawing/2014/main" id="{3F90E8BD-49A5-9740-8EC2-065E77840F1B}"/>
              </a:ext>
            </a:extLst>
          </p:cNvPr>
          <p:cNvSpPr txBox="1"/>
          <p:nvPr/>
        </p:nvSpPr>
        <p:spPr>
          <a:xfrm>
            <a:off x="200020" y="729074"/>
            <a:ext cx="11262651" cy="1569660"/>
          </a:xfrm>
          <a:prstGeom prst="rect">
            <a:avLst/>
          </a:prstGeom>
          <a:noFill/>
        </p:spPr>
        <p:txBody>
          <a:bodyPr wrap="square" rtlCol="0">
            <a:spAutoFit/>
          </a:bodyPr>
          <a:lstStyle/>
          <a:p>
            <a:r>
              <a:rPr lang="en-US" sz="2400" b="1" dirty="0">
                <a:latin typeface="Candara"/>
                <a:cs typeface="Candara"/>
              </a:rPr>
              <a:t>Quantum mechanics:</a:t>
            </a:r>
            <a:r>
              <a:rPr lang="en-US" sz="2400" dirty="0">
                <a:latin typeface="Candara"/>
                <a:cs typeface="Candara"/>
              </a:rPr>
              <a:t> </a:t>
            </a:r>
            <a:r>
              <a:rPr lang="en-US" sz="2400" i="1" dirty="0">
                <a:latin typeface="Candara"/>
                <a:cs typeface="Candara"/>
              </a:rPr>
              <a:t>the study of the motion of objects that are atomic or subatomic in size and thus demonstrate wave-particle duality.</a:t>
            </a:r>
            <a:r>
              <a:rPr lang="en-US" sz="2400" dirty="0">
                <a:latin typeface="Candara"/>
                <a:cs typeface="Candara"/>
              </a:rPr>
              <a:t> In classical mechanics, the size and mass of the objects involved effectively obscures any quantum effects so that such objects appear to gain or lose energies in any amounts. </a:t>
            </a:r>
          </a:p>
        </p:txBody>
      </p:sp>
      <p:sp>
        <p:nvSpPr>
          <p:cNvPr id="14" name="TextBox 13">
            <a:extLst>
              <a:ext uri="{FF2B5EF4-FFF2-40B4-BE49-F238E27FC236}">
                <a16:creationId xmlns:a16="http://schemas.microsoft.com/office/drawing/2014/main" id="{D7F9B259-6406-B843-B3BE-25C6EE454A77}"/>
              </a:ext>
            </a:extLst>
          </p:cNvPr>
          <p:cNvSpPr txBox="1"/>
          <p:nvPr/>
        </p:nvSpPr>
        <p:spPr>
          <a:xfrm>
            <a:off x="224888" y="2396169"/>
            <a:ext cx="7159332"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ndara"/>
                <a:cs typeface="Candara"/>
              </a:rPr>
              <a:t>Particles whose motion is described by quantum mechanics gain or lose energy in the small pieces called </a:t>
            </a:r>
            <a:r>
              <a:rPr lang="en-US" sz="2400" b="1" dirty="0">
                <a:latin typeface="Candara"/>
                <a:cs typeface="Candara"/>
              </a:rPr>
              <a:t>quanta. </a:t>
            </a:r>
            <a:r>
              <a:rPr lang="en-US" sz="2400" dirty="0">
                <a:latin typeface="Candara"/>
                <a:cs typeface="Candara"/>
              </a:rPr>
              <a:t>(like Bohr’s energy levels)</a:t>
            </a:r>
            <a:endParaRPr lang="en-US" sz="2400" b="1" dirty="0">
              <a:latin typeface="Candara"/>
              <a:cs typeface="Candara"/>
            </a:endParaRPr>
          </a:p>
        </p:txBody>
      </p:sp>
      <p:sp>
        <p:nvSpPr>
          <p:cNvPr id="17" name="TextBox 16">
            <a:extLst>
              <a:ext uri="{FF2B5EF4-FFF2-40B4-BE49-F238E27FC236}">
                <a16:creationId xmlns:a16="http://schemas.microsoft.com/office/drawing/2014/main" id="{CC913E9C-C65A-A14F-91F5-E62CC345AFC6}"/>
              </a:ext>
            </a:extLst>
          </p:cNvPr>
          <p:cNvSpPr txBox="1"/>
          <p:nvPr/>
        </p:nvSpPr>
        <p:spPr>
          <a:xfrm>
            <a:off x="224888" y="3865874"/>
            <a:ext cx="7159332"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ndara"/>
                <a:cs typeface="Candara"/>
              </a:rPr>
              <a:t>Matter in the quantum world has a </a:t>
            </a:r>
            <a:r>
              <a:rPr lang="en-US" sz="2400" b="1" dirty="0">
                <a:latin typeface="Candara"/>
                <a:cs typeface="Candara"/>
              </a:rPr>
              <a:t>wave-particle duality</a:t>
            </a:r>
            <a:r>
              <a:rPr lang="en-US" sz="2400" dirty="0">
                <a:latin typeface="Candara"/>
                <a:cs typeface="Candara"/>
              </a:rPr>
              <a:t>. It’s both a wave and a particle.</a:t>
            </a:r>
            <a:endParaRPr lang="en-US" sz="2400" b="1" dirty="0">
              <a:latin typeface="Candara"/>
              <a:cs typeface="Candara"/>
            </a:endParaRPr>
          </a:p>
        </p:txBody>
      </p:sp>
      <p:sp>
        <p:nvSpPr>
          <p:cNvPr id="18" name="TextBox 17">
            <a:extLst>
              <a:ext uri="{FF2B5EF4-FFF2-40B4-BE49-F238E27FC236}">
                <a16:creationId xmlns:a16="http://schemas.microsoft.com/office/drawing/2014/main" id="{B3890D4C-FE21-0444-9E9E-4946F6436061}"/>
              </a:ext>
            </a:extLst>
          </p:cNvPr>
          <p:cNvSpPr txBox="1"/>
          <p:nvPr/>
        </p:nvSpPr>
        <p:spPr>
          <a:xfrm>
            <a:off x="224888" y="5198419"/>
            <a:ext cx="7159332"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ndara"/>
                <a:cs typeface="Candara"/>
              </a:rPr>
              <a:t>In the quantum world, matter’s location and momentum can never be determined exactly, but only with </a:t>
            </a:r>
            <a:r>
              <a:rPr lang="en-US" sz="2400" b="1" dirty="0">
                <a:latin typeface="Candara"/>
                <a:cs typeface="Candara"/>
              </a:rPr>
              <a:t>uncertainty</a:t>
            </a:r>
            <a:r>
              <a:rPr lang="en-US" sz="2400" dirty="0">
                <a:latin typeface="Candara"/>
                <a:cs typeface="Candara"/>
              </a:rPr>
              <a:t> or </a:t>
            </a:r>
            <a:r>
              <a:rPr lang="en-US" sz="2400" b="1" dirty="0">
                <a:latin typeface="Candara"/>
                <a:cs typeface="Candara"/>
              </a:rPr>
              <a:t>probability</a:t>
            </a:r>
            <a:r>
              <a:rPr lang="en-US" sz="2400" dirty="0">
                <a:latin typeface="Candara"/>
                <a:cs typeface="Candara"/>
              </a:rPr>
              <a:t>.</a:t>
            </a:r>
            <a:endParaRPr lang="en-US" sz="2400" b="1" dirty="0">
              <a:latin typeface="Candara"/>
              <a:cs typeface="Candara"/>
            </a:endParaRPr>
          </a:p>
        </p:txBody>
      </p:sp>
      <p:grpSp>
        <p:nvGrpSpPr>
          <p:cNvPr id="35" name="Group 34">
            <a:extLst>
              <a:ext uri="{FF2B5EF4-FFF2-40B4-BE49-F238E27FC236}">
                <a16:creationId xmlns:a16="http://schemas.microsoft.com/office/drawing/2014/main" id="{01675730-1E49-FD49-8CCF-67D6145CB8D3}"/>
              </a:ext>
            </a:extLst>
          </p:cNvPr>
          <p:cNvGrpSpPr/>
          <p:nvPr/>
        </p:nvGrpSpPr>
        <p:grpSpPr>
          <a:xfrm>
            <a:off x="7609011" y="2381646"/>
            <a:ext cx="4114799" cy="3902111"/>
            <a:chOff x="7620000" y="2028197"/>
            <a:chExt cx="4114799" cy="3902111"/>
          </a:xfrm>
        </p:grpSpPr>
        <p:pic>
          <p:nvPicPr>
            <p:cNvPr id="33" name="Picture 32">
              <a:extLst>
                <a:ext uri="{FF2B5EF4-FFF2-40B4-BE49-F238E27FC236}">
                  <a16:creationId xmlns:a16="http://schemas.microsoft.com/office/drawing/2014/main" id="{4EE2A3E3-F99A-9C44-B96F-E5B4940E47A9}"/>
                </a:ext>
              </a:extLst>
            </p:cNvPr>
            <p:cNvPicPr>
              <a:picLocks noChangeAspect="1"/>
            </p:cNvPicPr>
            <p:nvPr/>
          </p:nvPicPr>
          <p:blipFill rotWithShape="1">
            <a:blip r:embed="rId5"/>
            <a:srcRect l="81815" t="38564" b="13508"/>
            <a:stretch/>
          </p:blipFill>
          <p:spPr>
            <a:xfrm>
              <a:off x="7620000" y="2028197"/>
              <a:ext cx="4114799" cy="3902111"/>
            </a:xfrm>
            <a:prstGeom prst="rect">
              <a:avLst/>
            </a:prstGeom>
          </p:spPr>
        </p:pic>
        <p:sp>
          <p:nvSpPr>
            <p:cNvPr id="34" name="Oval 33">
              <a:extLst>
                <a:ext uri="{FF2B5EF4-FFF2-40B4-BE49-F238E27FC236}">
                  <a16:creationId xmlns:a16="http://schemas.microsoft.com/office/drawing/2014/main" id="{3FF2353E-9E0D-6645-8BF5-65848A83DE39}"/>
                </a:ext>
              </a:extLst>
            </p:cNvPr>
            <p:cNvSpPr/>
            <p:nvPr/>
          </p:nvSpPr>
          <p:spPr>
            <a:xfrm>
              <a:off x="9540240" y="3903506"/>
              <a:ext cx="106680" cy="10305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1762FBEB-C05A-C641-A941-DAACA29ED1C9}"/>
              </a:ext>
            </a:extLst>
          </p:cNvPr>
          <p:cNvGrpSpPr/>
          <p:nvPr/>
        </p:nvGrpSpPr>
        <p:grpSpPr>
          <a:xfrm>
            <a:off x="7510232" y="2371144"/>
            <a:ext cx="4513040" cy="3902111"/>
            <a:chOff x="10431685" y="2210227"/>
            <a:chExt cx="4513040" cy="3902111"/>
          </a:xfrm>
        </p:grpSpPr>
        <p:sp>
          <p:nvSpPr>
            <p:cNvPr id="41" name="Rectangle 40">
              <a:extLst>
                <a:ext uri="{FF2B5EF4-FFF2-40B4-BE49-F238E27FC236}">
                  <a16:creationId xmlns:a16="http://schemas.microsoft.com/office/drawing/2014/main" id="{10CD93D1-307E-7948-B034-6AB9863A2614}"/>
                </a:ext>
              </a:extLst>
            </p:cNvPr>
            <p:cNvSpPr/>
            <p:nvPr/>
          </p:nvSpPr>
          <p:spPr>
            <a:xfrm>
              <a:off x="10431685" y="2210227"/>
              <a:ext cx="4513040" cy="3902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87ACE37E-550A-2C44-AA49-2F7A4CFB8122}"/>
                </a:ext>
              </a:extLst>
            </p:cNvPr>
            <p:cNvSpPr/>
            <p:nvPr/>
          </p:nvSpPr>
          <p:spPr>
            <a:xfrm>
              <a:off x="12676802" y="4080906"/>
              <a:ext cx="106680" cy="10305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03C81D7-3E30-8C46-8405-7490F9F25E5A}"/>
                </a:ext>
              </a:extLst>
            </p:cNvPr>
            <p:cNvSpPr/>
            <p:nvPr/>
          </p:nvSpPr>
          <p:spPr>
            <a:xfrm>
              <a:off x="11871350" y="3355684"/>
              <a:ext cx="1763305" cy="1614455"/>
            </a:xfrm>
            <a:prstGeom prst="ellipse">
              <a:avLst/>
            </a:prstGeom>
            <a:noFill/>
            <a:ln w="2857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EC7F818-C5F2-9C46-A5D2-3C71EE08E181}"/>
                </a:ext>
              </a:extLst>
            </p:cNvPr>
            <p:cNvSpPr/>
            <p:nvPr/>
          </p:nvSpPr>
          <p:spPr>
            <a:xfrm>
              <a:off x="11183282" y="2704985"/>
              <a:ext cx="3177100" cy="2959066"/>
            </a:xfrm>
            <a:prstGeom prst="ellipse">
              <a:avLst/>
            </a:prstGeom>
            <a:noFill/>
            <a:ln w="2857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4A82CB2-3080-CD4E-8BBC-1AAEEB7D09F4}"/>
                </a:ext>
              </a:extLst>
            </p:cNvPr>
            <p:cNvSpPr/>
            <p:nvPr/>
          </p:nvSpPr>
          <p:spPr>
            <a:xfrm>
              <a:off x="13103522" y="2694066"/>
              <a:ext cx="106680" cy="103050"/>
            </a:xfrm>
            <a:prstGeom prst="ellipse">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F6CBA8B-AA5A-4C43-AEFA-5561DBEF9A8F}"/>
                </a:ext>
              </a:extLst>
            </p:cNvPr>
            <p:cNvSpPr/>
            <p:nvPr/>
          </p:nvSpPr>
          <p:spPr>
            <a:xfrm>
              <a:off x="12097682" y="3509406"/>
              <a:ext cx="106680" cy="103050"/>
            </a:xfrm>
            <a:prstGeom prst="ellipse">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495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4" y="0"/>
            <a:ext cx="11578680" cy="646162"/>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24887" y="-169"/>
            <a:ext cx="9722533" cy="646331"/>
          </a:xfrm>
          <a:prstGeom prst="rect">
            <a:avLst/>
          </a:prstGeom>
          <a:noFill/>
        </p:spPr>
        <p:txBody>
          <a:bodyPr wrap="none" rtlCol="0">
            <a:spAutoFit/>
          </a:bodyPr>
          <a:lstStyle/>
          <a:p>
            <a:pPr defTabSz="914400"/>
            <a:r>
              <a:rPr lang="en-US" sz="3600" b="1" dirty="0">
                <a:solidFill>
                  <a:prstClr val="white"/>
                </a:solidFill>
                <a:latin typeface="Candara"/>
                <a:cs typeface="Candara"/>
              </a:rPr>
              <a:t>Orbitals: probable locations of objects in motion</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7537" y="-2506"/>
            <a:ext cx="697500" cy="697500"/>
          </a:xfrm>
          <a:prstGeom prst="rect">
            <a:avLst/>
          </a:prstGeom>
        </p:spPr>
      </p:pic>
      <p:sp>
        <p:nvSpPr>
          <p:cNvPr id="16" name="TextBox 15">
            <a:extLst>
              <a:ext uri="{FF2B5EF4-FFF2-40B4-BE49-F238E27FC236}">
                <a16:creationId xmlns:a16="http://schemas.microsoft.com/office/drawing/2014/main" id="{E36FE02A-9898-4843-A636-411F42205DF2}"/>
              </a:ext>
            </a:extLst>
          </p:cNvPr>
          <p:cNvSpPr txBox="1"/>
          <p:nvPr/>
        </p:nvSpPr>
        <p:spPr>
          <a:xfrm>
            <a:off x="54428" y="6532081"/>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19" name="TextBox 18">
            <a:extLst>
              <a:ext uri="{FF2B5EF4-FFF2-40B4-BE49-F238E27FC236}">
                <a16:creationId xmlns:a16="http://schemas.microsoft.com/office/drawing/2014/main" id="{F33034E7-4D03-444E-A9E6-CDDD933660C9}"/>
              </a:ext>
            </a:extLst>
          </p:cNvPr>
          <p:cNvSpPr txBox="1"/>
          <p:nvPr/>
        </p:nvSpPr>
        <p:spPr>
          <a:xfrm>
            <a:off x="224887" y="765909"/>
            <a:ext cx="11262651" cy="830997"/>
          </a:xfrm>
          <a:prstGeom prst="rect">
            <a:avLst/>
          </a:prstGeom>
          <a:noFill/>
        </p:spPr>
        <p:txBody>
          <a:bodyPr wrap="square" rtlCol="0">
            <a:spAutoFit/>
          </a:bodyPr>
          <a:lstStyle/>
          <a:p>
            <a:r>
              <a:rPr lang="en-US" sz="2400" b="1" dirty="0">
                <a:latin typeface="Candara"/>
                <a:cs typeface="Candara"/>
              </a:rPr>
              <a:t>Rather than Bohr’s orbits, quantum mechanics says that we can only locate electrons in orbitals: </a:t>
            </a:r>
            <a:r>
              <a:rPr lang="en-US" sz="2400" b="1" i="1" dirty="0">
                <a:latin typeface="Candara"/>
                <a:cs typeface="Candara"/>
              </a:rPr>
              <a:t>3D shapes that are the probable location of electrons.</a:t>
            </a:r>
          </a:p>
        </p:txBody>
      </p:sp>
      <p:sp>
        <p:nvSpPr>
          <p:cNvPr id="11" name="TextBox 10">
            <a:extLst>
              <a:ext uri="{FF2B5EF4-FFF2-40B4-BE49-F238E27FC236}">
                <a16:creationId xmlns:a16="http://schemas.microsoft.com/office/drawing/2014/main" id="{8D5630F1-A90B-554E-9F9C-67A919086B07}"/>
              </a:ext>
            </a:extLst>
          </p:cNvPr>
          <p:cNvSpPr txBox="1"/>
          <p:nvPr/>
        </p:nvSpPr>
        <p:spPr>
          <a:xfrm>
            <a:off x="224887" y="1716653"/>
            <a:ext cx="3470035" cy="4893647"/>
          </a:xfrm>
          <a:prstGeom prst="rect">
            <a:avLst/>
          </a:prstGeom>
          <a:noFill/>
        </p:spPr>
        <p:txBody>
          <a:bodyPr wrap="square" rtlCol="0">
            <a:spAutoFit/>
          </a:bodyPr>
          <a:lstStyle/>
          <a:p>
            <a:r>
              <a:rPr lang="en-US" sz="2400" b="1" dirty="0">
                <a:latin typeface="Candara"/>
                <a:cs typeface="Candara"/>
              </a:rPr>
              <a:t>Analogy: </a:t>
            </a:r>
            <a:r>
              <a:rPr lang="en-US" sz="2400" dirty="0">
                <a:latin typeface="Candara"/>
                <a:cs typeface="Candara"/>
              </a:rPr>
              <a:t>Commercial airlines must maintain a distance of five miles from another plane flying at the same altitude and 2,000 feet above and below another aircraft (1,000 feet if the altitude is less than 29,000 feet). So, each aircraft only has certain positions it is allowed to maintain while it flies.</a:t>
            </a:r>
            <a:endParaRPr lang="en-US" sz="2400" i="1" dirty="0">
              <a:latin typeface="Candara"/>
              <a:cs typeface="Candara"/>
            </a:endParaRPr>
          </a:p>
        </p:txBody>
      </p:sp>
      <p:pic>
        <p:nvPicPr>
          <p:cNvPr id="3" name="Picture 2" descr="A picture containing sitting, table, computer, computer&#10;&#10;Description automatically generated">
            <a:extLst>
              <a:ext uri="{FF2B5EF4-FFF2-40B4-BE49-F238E27FC236}">
                <a16:creationId xmlns:a16="http://schemas.microsoft.com/office/drawing/2014/main" id="{1776461E-38FC-E545-B812-D22E49AF8142}"/>
              </a:ext>
            </a:extLst>
          </p:cNvPr>
          <p:cNvPicPr>
            <a:picLocks noChangeAspect="1"/>
          </p:cNvPicPr>
          <p:nvPr/>
        </p:nvPicPr>
        <p:blipFill>
          <a:blip r:embed="rId3"/>
          <a:stretch>
            <a:fillRect/>
          </a:stretch>
        </p:blipFill>
        <p:spPr>
          <a:xfrm>
            <a:off x="4053028" y="1716654"/>
            <a:ext cx="7332847" cy="4893646"/>
          </a:xfrm>
          <a:prstGeom prst="rect">
            <a:avLst/>
          </a:prstGeom>
        </p:spPr>
      </p:pic>
      <p:sp>
        <p:nvSpPr>
          <p:cNvPr id="6" name="TextBox 5">
            <a:extLst>
              <a:ext uri="{FF2B5EF4-FFF2-40B4-BE49-F238E27FC236}">
                <a16:creationId xmlns:a16="http://schemas.microsoft.com/office/drawing/2014/main" id="{8AB6A7B0-ED8F-D840-9585-2292DEF11818}"/>
              </a:ext>
            </a:extLst>
          </p:cNvPr>
          <p:cNvSpPr txBox="1"/>
          <p:nvPr/>
        </p:nvSpPr>
        <p:spPr>
          <a:xfrm>
            <a:off x="4590662" y="6386307"/>
            <a:ext cx="6547370" cy="400110"/>
          </a:xfrm>
          <a:prstGeom prst="rect">
            <a:avLst/>
          </a:prstGeom>
          <a:solidFill>
            <a:schemeClr val="bg1"/>
          </a:solidFill>
        </p:spPr>
        <p:txBody>
          <a:bodyPr wrap="none" rtlCol="0">
            <a:spAutoFit/>
          </a:bodyPr>
          <a:lstStyle/>
          <a:p>
            <a:r>
              <a:rPr lang="en-US" sz="2000" dirty="0">
                <a:solidFill>
                  <a:srgbClr val="0432FF"/>
                </a:solidFill>
              </a:rPr>
              <a:t>https://</a:t>
            </a:r>
            <a:r>
              <a:rPr lang="en-US" sz="2000" dirty="0" err="1">
                <a:solidFill>
                  <a:srgbClr val="0432FF"/>
                </a:solidFill>
              </a:rPr>
              <a:t>vimeopro.com</a:t>
            </a:r>
            <a:r>
              <a:rPr lang="en-US" sz="2000" dirty="0">
                <a:solidFill>
                  <a:srgbClr val="0432FF"/>
                </a:solidFill>
              </a:rPr>
              <a:t>/</a:t>
            </a:r>
            <a:r>
              <a:rPr lang="en-US" sz="2000" dirty="0" err="1">
                <a:solidFill>
                  <a:srgbClr val="0432FF"/>
                </a:solidFill>
              </a:rPr>
              <a:t>natsaero</a:t>
            </a:r>
            <a:r>
              <a:rPr lang="en-US" sz="2000" dirty="0">
                <a:solidFill>
                  <a:srgbClr val="0432FF"/>
                </a:solidFill>
              </a:rPr>
              <a:t>/ae-videos/video/182698627</a:t>
            </a:r>
          </a:p>
        </p:txBody>
      </p:sp>
    </p:spTree>
    <p:extLst>
      <p:ext uri="{BB962C8B-B14F-4D97-AF65-F5344CB8AC3E}">
        <p14:creationId xmlns:p14="http://schemas.microsoft.com/office/powerpoint/2010/main" val="18477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0561" y="681248"/>
            <a:ext cx="4998813" cy="6152385"/>
          </a:xfrm>
          <a:prstGeom prst="rect">
            <a:avLst/>
          </a:prstGeom>
        </p:spPr>
      </p:pic>
      <p:sp>
        <p:nvSpPr>
          <p:cNvPr id="4" name="Rectangle 3"/>
          <p:cNvSpPr/>
          <p:nvPr/>
        </p:nvSpPr>
        <p:spPr>
          <a:xfrm>
            <a:off x="-4994" y="0"/>
            <a:ext cx="12196994"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pic>
        <p:nvPicPr>
          <p:cNvPr id="9" name="Picture 8" descr="images.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5" y="-2506"/>
            <a:ext cx="697500" cy="697500"/>
          </a:xfrm>
          <a:prstGeom prst="rect">
            <a:avLst/>
          </a:prstGeom>
        </p:spPr>
      </p:pic>
      <p:sp>
        <p:nvSpPr>
          <p:cNvPr id="11" name="TextBox 10"/>
          <p:cNvSpPr txBox="1"/>
          <p:nvPr/>
        </p:nvSpPr>
        <p:spPr>
          <a:xfrm>
            <a:off x="-4994" y="2057524"/>
            <a:ext cx="2073003" cy="461665"/>
          </a:xfrm>
          <a:prstGeom prst="rect">
            <a:avLst/>
          </a:prstGeom>
          <a:noFill/>
        </p:spPr>
        <p:txBody>
          <a:bodyPr wrap="none" rtlCol="0">
            <a:spAutoFit/>
          </a:bodyPr>
          <a:lstStyle/>
          <a:p>
            <a:pPr lvl="1"/>
            <a:r>
              <a:rPr lang="en-US" sz="2400" dirty="0">
                <a:latin typeface="Candara"/>
                <a:cs typeface="Candara"/>
                <a:sym typeface="Wingdings"/>
              </a:rPr>
              <a:t>p subshells</a:t>
            </a:r>
          </a:p>
        </p:txBody>
      </p:sp>
      <p:sp>
        <p:nvSpPr>
          <p:cNvPr id="12" name="TextBox 11"/>
          <p:cNvSpPr txBox="1"/>
          <p:nvPr/>
        </p:nvSpPr>
        <p:spPr>
          <a:xfrm>
            <a:off x="-3392" y="3217712"/>
            <a:ext cx="2071401" cy="461665"/>
          </a:xfrm>
          <a:prstGeom prst="rect">
            <a:avLst/>
          </a:prstGeom>
          <a:noFill/>
        </p:spPr>
        <p:txBody>
          <a:bodyPr wrap="none" rtlCol="0">
            <a:spAutoFit/>
          </a:bodyPr>
          <a:lstStyle/>
          <a:p>
            <a:pPr lvl="1"/>
            <a:r>
              <a:rPr lang="en-US" sz="2400" dirty="0">
                <a:latin typeface="Candara"/>
                <a:cs typeface="Candara"/>
                <a:sym typeface="Wingdings"/>
              </a:rPr>
              <a:t>d subshells</a:t>
            </a:r>
          </a:p>
        </p:txBody>
      </p:sp>
      <p:sp>
        <p:nvSpPr>
          <p:cNvPr id="13" name="TextBox 12"/>
          <p:cNvSpPr txBox="1"/>
          <p:nvPr/>
        </p:nvSpPr>
        <p:spPr>
          <a:xfrm>
            <a:off x="62332" y="4592269"/>
            <a:ext cx="2005677" cy="461665"/>
          </a:xfrm>
          <a:prstGeom prst="rect">
            <a:avLst/>
          </a:prstGeom>
          <a:noFill/>
        </p:spPr>
        <p:txBody>
          <a:bodyPr wrap="none" rtlCol="0">
            <a:spAutoFit/>
          </a:bodyPr>
          <a:lstStyle/>
          <a:p>
            <a:pPr lvl="1"/>
            <a:r>
              <a:rPr lang="en-US" sz="2400" dirty="0">
                <a:latin typeface="Candara"/>
                <a:cs typeface="Candara"/>
                <a:sym typeface="Wingdings"/>
              </a:rPr>
              <a:t>f subshells</a:t>
            </a:r>
          </a:p>
        </p:txBody>
      </p:sp>
      <p:sp>
        <p:nvSpPr>
          <p:cNvPr id="14" name="TextBox 13"/>
          <p:cNvSpPr txBox="1"/>
          <p:nvPr/>
        </p:nvSpPr>
        <p:spPr>
          <a:xfrm>
            <a:off x="38287" y="897336"/>
            <a:ext cx="1901483" cy="461665"/>
          </a:xfrm>
          <a:prstGeom prst="rect">
            <a:avLst/>
          </a:prstGeom>
          <a:noFill/>
        </p:spPr>
        <p:txBody>
          <a:bodyPr wrap="none" rtlCol="0">
            <a:spAutoFit/>
          </a:bodyPr>
          <a:lstStyle/>
          <a:p>
            <a:pPr lvl="1"/>
            <a:r>
              <a:rPr lang="en-US" sz="2400" dirty="0">
                <a:latin typeface="Candara"/>
                <a:cs typeface="Candara"/>
                <a:sym typeface="Wingdings"/>
              </a:rPr>
              <a:t>s subshell</a:t>
            </a:r>
          </a:p>
        </p:txBody>
      </p:sp>
      <p:sp>
        <p:nvSpPr>
          <p:cNvPr id="15" name="TextBox 14"/>
          <p:cNvSpPr txBox="1"/>
          <p:nvPr/>
        </p:nvSpPr>
        <p:spPr>
          <a:xfrm>
            <a:off x="9997" y="657400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16" name="TextBox 15">
            <a:extLst>
              <a:ext uri="{FF2B5EF4-FFF2-40B4-BE49-F238E27FC236}">
                <a16:creationId xmlns:a16="http://schemas.microsoft.com/office/drawing/2014/main" id="{936B4C90-0578-DF4F-9F1B-91619C4D9439}"/>
              </a:ext>
            </a:extLst>
          </p:cNvPr>
          <p:cNvSpPr txBox="1"/>
          <p:nvPr/>
        </p:nvSpPr>
        <p:spPr>
          <a:xfrm>
            <a:off x="223611" y="-169"/>
            <a:ext cx="9313768" cy="646331"/>
          </a:xfrm>
          <a:prstGeom prst="rect">
            <a:avLst/>
          </a:prstGeom>
          <a:noFill/>
        </p:spPr>
        <p:txBody>
          <a:bodyPr wrap="none" rtlCol="0">
            <a:spAutoFit/>
          </a:bodyPr>
          <a:lstStyle/>
          <a:p>
            <a:pPr defTabSz="914400"/>
            <a:r>
              <a:rPr lang="en-US" sz="3600" b="1" dirty="0">
                <a:solidFill>
                  <a:schemeClr val="bg1"/>
                </a:solidFill>
                <a:latin typeface="Candara"/>
                <a:cs typeface="Candara"/>
              </a:rPr>
              <a:t>Orbital shapes, numbers and electron capacity</a:t>
            </a:r>
          </a:p>
        </p:txBody>
      </p:sp>
      <p:sp>
        <p:nvSpPr>
          <p:cNvPr id="17" name="TextBox 16">
            <a:extLst>
              <a:ext uri="{FF2B5EF4-FFF2-40B4-BE49-F238E27FC236}">
                <a16:creationId xmlns:a16="http://schemas.microsoft.com/office/drawing/2014/main" id="{1A2A1D17-C92D-AD4B-A8EC-AC5F0540D044}"/>
              </a:ext>
            </a:extLst>
          </p:cNvPr>
          <p:cNvSpPr txBox="1"/>
          <p:nvPr/>
        </p:nvSpPr>
        <p:spPr>
          <a:xfrm>
            <a:off x="266976" y="1259258"/>
            <a:ext cx="1922321" cy="461665"/>
          </a:xfrm>
          <a:prstGeom prst="rect">
            <a:avLst/>
          </a:prstGeom>
          <a:noFill/>
        </p:spPr>
        <p:txBody>
          <a:bodyPr wrap="none" rtlCol="0">
            <a:spAutoFit/>
          </a:bodyPr>
          <a:lstStyle/>
          <a:p>
            <a:pPr lvl="1"/>
            <a:r>
              <a:rPr lang="en-US" sz="2400" dirty="0">
                <a:solidFill>
                  <a:srgbClr val="0432FF"/>
                </a:solidFill>
                <a:latin typeface="Candara"/>
                <a:cs typeface="Candara"/>
                <a:sym typeface="Wingdings"/>
              </a:rPr>
              <a:t>2 x 1 = 2 e-</a:t>
            </a:r>
          </a:p>
        </p:txBody>
      </p:sp>
      <p:sp>
        <p:nvSpPr>
          <p:cNvPr id="18" name="TextBox 17">
            <a:extLst>
              <a:ext uri="{FF2B5EF4-FFF2-40B4-BE49-F238E27FC236}">
                <a16:creationId xmlns:a16="http://schemas.microsoft.com/office/drawing/2014/main" id="{38404E7E-0B70-4649-8D6E-18042A2830F9}"/>
              </a:ext>
            </a:extLst>
          </p:cNvPr>
          <p:cNvSpPr txBox="1"/>
          <p:nvPr/>
        </p:nvSpPr>
        <p:spPr>
          <a:xfrm>
            <a:off x="223611" y="2513969"/>
            <a:ext cx="1991251" cy="461665"/>
          </a:xfrm>
          <a:prstGeom prst="rect">
            <a:avLst/>
          </a:prstGeom>
          <a:noFill/>
        </p:spPr>
        <p:txBody>
          <a:bodyPr wrap="none" rtlCol="0">
            <a:spAutoFit/>
          </a:bodyPr>
          <a:lstStyle/>
          <a:p>
            <a:pPr lvl="1"/>
            <a:r>
              <a:rPr lang="en-US" sz="2400" dirty="0">
                <a:solidFill>
                  <a:srgbClr val="0432FF"/>
                </a:solidFill>
                <a:latin typeface="Candara"/>
                <a:cs typeface="Candara"/>
                <a:sym typeface="Wingdings"/>
              </a:rPr>
              <a:t>2 x 3 = 6 e-</a:t>
            </a:r>
          </a:p>
        </p:txBody>
      </p:sp>
      <p:sp>
        <p:nvSpPr>
          <p:cNvPr id="19" name="TextBox 18">
            <a:extLst>
              <a:ext uri="{FF2B5EF4-FFF2-40B4-BE49-F238E27FC236}">
                <a16:creationId xmlns:a16="http://schemas.microsoft.com/office/drawing/2014/main" id="{ACAF0236-384B-3B4C-BED9-AFCF7261AFE2}"/>
              </a:ext>
            </a:extLst>
          </p:cNvPr>
          <p:cNvSpPr txBox="1"/>
          <p:nvPr/>
        </p:nvSpPr>
        <p:spPr>
          <a:xfrm>
            <a:off x="178810" y="3682027"/>
            <a:ext cx="2098651" cy="461665"/>
          </a:xfrm>
          <a:prstGeom prst="rect">
            <a:avLst/>
          </a:prstGeom>
          <a:noFill/>
        </p:spPr>
        <p:txBody>
          <a:bodyPr wrap="none" rtlCol="0">
            <a:spAutoFit/>
          </a:bodyPr>
          <a:lstStyle/>
          <a:p>
            <a:pPr lvl="1"/>
            <a:r>
              <a:rPr lang="en-US" sz="2400" dirty="0">
                <a:solidFill>
                  <a:srgbClr val="0432FF"/>
                </a:solidFill>
                <a:latin typeface="Candara"/>
                <a:cs typeface="Candara"/>
                <a:sym typeface="Wingdings"/>
              </a:rPr>
              <a:t>2 x 5 = 10 e-</a:t>
            </a:r>
          </a:p>
        </p:txBody>
      </p:sp>
      <p:sp>
        <p:nvSpPr>
          <p:cNvPr id="20" name="TextBox 19">
            <a:extLst>
              <a:ext uri="{FF2B5EF4-FFF2-40B4-BE49-F238E27FC236}">
                <a16:creationId xmlns:a16="http://schemas.microsoft.com/office/drawing/2014/main" id="{85DB4D8C-9B56-FC4E-BFF4-0FA1EC9B1DF5}"/>
              </a:ext>
            </a:extLst>
          </p:cNvPr>
          <p:cNvSpPr txBox="1"/>
          <p:nvPr/>
        </p:nvSpPr>
        <p:spPr>
          <a:xfrm>
            <a:off x="223611" y="5053751"/>
            <a:ext cx="2089033" cy="461665"/>
          </a:xfrm>
          <a:prstGeom prst="rect">
            <a:avLst/>
          </a:prstGeom>
          <a:noFill/>
        </p:spPr>
        <p:txBody>
          <a:bodyPr wrap="none" rtlCol="0">
            <a:spAutoFit/>
          </a:bodyPr>
          <a:lstStyle/>
          <a:p>
            <a:pPr lvl="1"/>
            <a:r>
              <a:rPr lang="en-US" sz="2400" dirty="0">
                <a:solidFill>
                  <a:srgbClr val="0432FF"/>
                </a:solidFill>
                <a:latin typeface="Candara"/>
                <a:cs typeface="Candara"/>
                <a:sym typeface="Wingdings"/>
              </a:rPr>
              <a:t>2 x 7 = 14 e-</a:t>
            </a:r>
          </a:p>
        </p:txBody>
      </p:sp>
      <p:sp>
        <p:nvSpPr>
          <p:cNvPr id="3" name="Rounded Rectangle 2">
            <a:extLst>
              <a:ext uri="{FF2B5EF4-FFF2-40B4-BE49-F238E27FC236}">
                <a16:creationId xmlns:a16="http://schemas.microsoft.com/office/drawing/2014/main" id="{5026D2FC-13F3-BF40-B1ED-67013C6D07DF}"/>
              </a:ext>
            </a:extLst>
          </p:cNvPr>
          <p:cNvSpPr/>
          <p:nvPr/>
        </p:nvSpPr>
        <p:spPr>
          <a:xfrm>
            <a:off x="4760586" y="806130"/>
            <a:ext cx="821094" cy="747506"/>
          </a:xfrm>
          <a:prstGeom prst="roundRect">
            <a:avLst/>
          </a:prstGeom>
          <a:no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83D202E9-4EF6-3C49-9F2C-99EAB4345386}"/>
              </a:ext>
            </a:extLst>
          </p:cNvPr>
          <p:cNvSpPr/>
          <p:nvPr/>
        </p:nvSpPr>
        <p:spPr>
          <a:xfrm>
            <a:off x="3507597" y="2010082"/>
            <a:ext cx="821094" cy="747506"/>
          </a:xfrm>
          <a:prstGeom prst="roundRect">
            <a:avLst/>
          </a:prstGeom>
          <a:no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366371DC-1648-E443-8A98-E791ED9CB32D}"/>
              </a:ext>
            </a:extLst>
          </p:cNvPr>
          <p:cNvSpPr/>
          <p:nvPr/>
        </p:nvSpPr>
        <p:spPr>
          <a:xfrm>
            <a:off x="2686503" y="3142669"/>
            <a:ext cx="821094" cy="747506"/>
          </a:xfrm>
          <a:prstGeom prst="roundRect">
            <a:avLst/>
          </a:prstGeom>
          <a:no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C62AE091-4823-5948-9141-687C6D070905}"/>
              </a:ext>
            </a:extLst>
          </p:cNvPr>
          <p:cNvSpPr/>
          <p:nvPr/>
        </p:nvSpPr>
        <p:spPr>
          <a:xfrm>
            <a:off x="2569274" y="4423610"/>
            <a:ext cx="1092875" cy="904483"/>
          </a:xfrm>
          <a:prstGeom prst="roundRect">
            <a:avLst/>
          </a:prstGeom>
          <a:no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a:extLst>
              <a:ext uri="{FF2B5EF4-FFF2-40B4-BE49-F238E27FC236}">
                <a16:creationId xmlns:a16="http://schemas.microsoft.com/office/drawing/2014/main" id="{AEE474D5-16B3-A64E-9041-0B6C1F13CEAA}"/>
              </a:ext>
            </a:extLst>
          </p:cNvPr>
          <p:cNvSpPr/>
          <p:nvPr/>
        </p:nvSpPr>
        <p:spPr>
          <a:xfrm>
            <a:off x="8670049" y="1860422"/>
            <a:ext cx="3399777" cy="3297125"/>
          </a:xfrm>
          <a:prstGeom prst="wedgeRoundRectCallout">
            <a:avLst>
              <a:gd name="adj1" fmla="val -98012"/>
              <a:gd name="adj2" fmla="val -33412"/>
              <a:gd name="adj3" fmla="val 16667"/>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432FF"/>
                </a:solidFill>
                <a:latin typeface="Candara" panose="020E0502030303020204" pitchFamily="34" charset="0"/>
              </a:rPr>
              <a:t>Subshells vs. orbitals?</a:t>
            </a:r>
          </a:p>
          <a:p>
            <a:pPr marL="342900" indent="-342900">
              <a:buFont typeface="Arial" panose="020B0604020202020204" pitchFamily="34" charset="0"/>
              <a:buChar char="•"/>
            </a:pPr>
            <a:r>
              <a:rPr lang="en-US" sz="2400" dirty="0">
                <a:solidFill>
                  <a:srgbClr val="0432FF"/>
                </a:solidFill>
                <a:latin typeface="Candara" panose="020E0502030303020204" pitchFamily="34" charset="0"/>
              </a:rPr>
              <a:t>The p subshell contains three orbitals.</a:t>
            </a:r>
          </a:p>
          <a:p>
            <a:pPr marL="342900" indent="-342900">
              <a:buFont typeface="Arial" panose="020B0604020202020204" pitchFamily="34" charset="0"/>
              <a:buChar char="•"/>
            </a:pPr>
            <a:r>
              <a:rPr lang="en-US" sz="2400" dirty="0">
                <a:solidFill>
                  <a:srgbClr val="0432FF"/>
                </a:solidFill>
                <a:latin typeface="Candara" panose="020E0502030303020204" pitchFamily="34" charset="0"/>
              </a:rPr>
              <a:t>Each orbital can hold 2 electrons.</a:t>
            </a:r>
          </a:p>
          <a:p>
            <a:pPr marL="342900" indent="-342900">
              <a:buFont typeface="Arial" panose="020B0604020202020204" pitchFamily="34" charset="0"/>
              <a:buChar char="•"/>
            </a:pPr>
            <a:r>
              <a:rPr lang="en-US" sz="2400" dirty="0">
                <a:solidFill>
                  <a:srgbClr val="0432FF"/>
                </a:solidFill>
                <a:latin typeface="Candara" panose="020E0502030303020204" pitchFamily="34" charset="0"/>
              </a:rPr>
              <a:t>So the p subshell can hold up to 6 e-.</a:t>
            </a:r>
          </a:p>
        </p:txBody>
      </p:sp>
      <p:sp>
        <p:nvSpPr>
          <p:cNvPr id="25" name="Rounded Rectangular Callout 24">
            <a:extLst>
              <a:ext uri="{FF2B5EF4-FFF2-40B4-BE49-F238E27FC236}">
                <a16:creationId xmlns:a16="http://schemas.microsoft.com/office/drawing/2014/main" id="{F3A51037-6B31-C642-B34F-2385E6DC4446}"/>
              </a:ext>
            </a:extLst>
          </p:cNvPr>
          <p:cNvSpPr/>
          <p:nvPr/>
        </p:nvSpPr>
        <p:spPr>
          <a:xfrm>
            <a:off x="6729831" y="973249"/>
            <a:ext cx="1919086" cy="717550"/>
          </a:xfrm>
          <a:prstGeom prst="wedgeRoundRectCallout">
            <a:avLst>
              <a:gd name="adj1" fmla="val -98012"/>
              <a:gd name="adj2" fmla="val -33412"/>
              <a:gd name="adj3" fmla="val 16667"/>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accent2"/>
                </a:solidFill>
                <a:latin typeface="Candara" panose="020E0502030303020204" pitchFamily="34" charset="0"/>
              </a:rPr>
              <a:t>One orbital</a:t>
            </a:r>
            <a:endParaRPr lang="en-US" sz="2400" dirty="0">
              <a:solidFill>
                <a:schemeClr val="accent2"/>
              </a:solidFill>
              <a:latin typeface="Candara" panose="020E0502030303020204" pitchFamily="34" charset="0"/>
            </a:endParaRPr>
          </a:p>
        </p:txBody>
      </p:sp>
    </p:spTree>
    <p:extLst>
      <p:ext uri="{BB962C8B-B14F-4D97-AF65-F5344CB8AC3E}">
        <p14:creationId xmlns:p14="http://schemas.microsoft.com/office/powerpoint/2010/main" val="418202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3" grpId="0" animBg="1"/>
      <p:bldP spid="22" grpId="0" animBg="1"/>
      <p:bldP spid="23" grpId="0" animBg="1"/>
      <p:bldP spid="24" grpId="0" animBg="1"/>
      <p:bldP spid="5" grpId="0" animBg="1"/>
      <p:bldP spid="25" grpId="0" animBg="1"/>
      <p:bldP spid="25"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4" y="0"/>
            <a:ext cx="12196994"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5" y="-2506"/>
            <a:ext cx="697500" cy="697500"/>
          </a:xfrm>
          <a:prstGeom prst="rect">
            <a:avLst/>
          </a:prstGeom>
        </p:spPr>
      </p:pic>
      <p:sp>
        <p:nvSpPr>
          <p:cNvPr id="15" name="TextBox 14"/>
          <p:cNvSpPr txBox="1"/>
          <p:nvPr/>
        </p:nvSpPr>
        <p:spPr>
          <a:xfrm>
            <a:off x="9997" y="6499357"/>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16" name="TextBox 15">
            <a:extLst>
              <a:ext uri="{FF2B5EF4-FFF2-40B4-BE49-F238E27FC236}">
                <a16:creationId xmlns:a16="http://schemas.microsoft.com/office/drawing/2014/main" id="{936B4C90-0578-DF4F-9F1B-91619C4D9439}"/>
              </a:ext>
            </a:extLst>
          </p:cNvPr>
          <p:cNvSpPr txBox="1"/>
          <p:nvPr/>
        </p:nvSpPr>
        <p:spPr>
          <a:xfrm>
            <a:off x="223611" y="-169"/>
            <a:ext cx="2039341" cy="646331"/>
          </a:xfrm>
          <a:prstGeom prst="rect">
            <a:avLst/>
          </a:prstGeom>
          <a:noFill/>
        </p:spPr>
        <p:txBody>
          <a:bodyPr wrap="none" rtlCol="0">
            <a:spAutoFit/>
          </a:bodyPr>
          <a:lstStyle/>
          <a:p>
            <a:pPr defTabSz="914400"/>
            <a:r>
              <a:rPr lang="en-US" sz="3600" b="1" dirty="0">
                <a:solidFill>
                  <a:schemeClr val="bg1"/>
                </a:solidFill>
                <a:latin typeface="Candara"/>
                <a:cs typeface="Candara"/>
              </a:rPr>
              <a:t>s orbitals</a:t>
            </a:r>
          </a:p>
        </p:txBody>
      </p:sp>
      <p:sp>
        <p:nvSpPr>
          <p:cNvPr id="17" name="TextBox 16">
            <a:extLst>
              <a:ext uri="{FF2B5EF4-FFF2-40B4-BE49-F238E27FC236}">
                <a16:creationId xmlns:a16="http://schemas.microsoft.com/office/drawing/2014/main" id="{1A2A1D17-C92D-AD4B-A8EC-AC5F0540D044}"/>
              </a:ext>
            </a:extLst>
          </p:cNvPr>
          <p:cNvSpPr txBox="1"/>
          <p:nvPr/>
        </p:nvSpPr>
        <p:spPr>
          <a:xfrm>
            <a:off x="335576" y="796669"/>
            <a:ext cx="1478610" cy="461665"/>
          </a:xfrm>
          <a:prstGeom prst="rect">
            <a:avLst/>
          </a:prstGeom>
          <a:noFill/>
        </p:spPr>
        <p:txBody>
          <a:bodyPr wrap="none" rtlCol="0">
            <a:spAutoFit/>
          </a:bodyPr>
          <a:lstStyle/>
          <a:p>
            <a:pPr marL="17463" lvl="1"/>
            <a:r>
              <a:rPr lang="en-US" sz="2400" dirty="0">
                <a:latin typeface="Candara"/>
                <a:cs typeface="Candara"/>
                <a:sym typeface="Wingdings"/>
              </a:rPr>
              <a:t>2 x 1 = 2 e-</a:t>
            </a:r>
          </a:p>
        </p:txBody>
      </p:sp>
      <p:pic>
        <p:nvPicPr>
          <p:cNvPr id="25" name="Picture 24">
            <a:extLst>
              <a:ext uri="{FF2B5EF4-FFF2-40B4-BE49-F238E27FC236}">
                <a16:creationId xmlns:a16="http://schemas.microsoft.com/office/drawing/2014/main" id="{16EF3844-C69C-8644-9FAE-75FD750A2D42}"/>
              </a:ext>
            </a:extLst>
          </p:cNvPr>
          <p:cNvPicPr>
            <a:picLocks noChangeAspect="1"/>
          </p:cNvPicPr>
          <p:nvPr/>
        </p:nvPicPr>
        <p:blipFill>
          <a:blip r:embed="rId3"/>
          <a:stretch>
            <a:fillRect/>
          </a:stretch>
        </p:blipFill>
        <p:spPr>
          <a:xfrm>
            <a:off x="5812573" y="776755"/>
            <a:ext cx="5669478" cy="2652245"/>
          </a:xfrm>
          <a:prstGeom prst="rect">
            <a:avLst/>
          </a:prstGeom>
        </p:spPr>
      </p:pic>
      <p:sp>
        <p:nvSpPr>
          <p:cNvPr id="26" name="TextBox 25">
            <a:extLst>
              <a:ext uri="{FF2B5EF4-FFF2-40B4-BE49-F238E27FC236}">
                <a16:creationId xmlns:a16="http://schemas.microsoft.com/office/drawing/2014/main" id="{D2CB1014-D091-704D-B8DB-2E47DABDEABD}"/>
              </a:ext>
            </a:extLst>
          </p:cNvPr>
          <p:cNvSpPr txBox="1"/>
          <p:nvPr/>
        </p:nvSpPr>
        <p:spPr>
          <a:xfrm>
            <a:off x="335576" y="1555814"/>
            <a:ext cx="5412079" cy="1200329"/>
          </a:xfrm>
          <a:prstGeom prst="rect">
            <a:avLst/>
          </a:prstGeom>
          <a:noFill/>
          <a:ln w="38100">
            <a:noFill/>
          </a:ln>
        </p:spPr>
        <p:txBody>
          <a:bodyPr wrap="square" rtlCol="0">
            <a:spAutoFit/>
          </a:bodyPr>
          <a:lstStyle/>
          <a:p>
            <a:r>
              <a:rPr lang="en-US" sz="2400" dirty="0">
                <a:latin typeface="Candara"/>
                <a:cs typeface="Candara"/>
                <a:sym typeface="Wingdings"/>
              </a:rPr>
              <a:t>As principle energy level (n) increases, the size of the orbital increases too.</a:t>
            </a:r>
          </a:p>
          <a:p>
            <a:r>
              <a:rPr lang="en-US" sz="2400" dirty="0">
                <a:latin typeface="Candara"/>
                <a:cs typeface="Candara"/>
                <a:sym typeface="Wingdings"/>
              </a:rPr>
              <a:t>1 &lt; 2 &lt; 3…</a:t>
            </a:r>
          </a:p>
        </p:txBody>
      </p:sp>
      <p:graphicFrame>
        <p:nvGraphicFramePr>
          <p:cNvPr id="5" name="Table 4">
            <a:extLst>
              <a:ext uri="{FF2B5EF4-FFF2-40B4-BE49-F238E27FC236}">
                <a16:creationId xmlns:a16="http://schemas.microsoft.com/office/drawing/2014/main" id="{FB23F562-D7C7-7D40-900A-C4F10D9FB6A5}"/>
              </a:ext>
            </a:extLst>
          </p:cNvPr>
          <p:cNvGraphicFramePr>
            <a:graphicFrameLocks noGrp="1"/>
          </p:cNvGraphicFramePr>
          <p:nvPr>
            <p:extLst>
              <p:ext uri="{D42A27DB-BD31-4B8C-83A1-F6EECF244321}">
                <p14:modId xmlns:p14="http://schemas.microsoft.com/office/powerpoint/2010/main" val="954723482"/>
              </p:ext>
            </p:extLst>
          </p:nvPr>
        </p:nvGraphicFramePr>
        <p:xfrm>
          <a:off x="2231623" y="3725302"/>
          <a:ext cx="8128000" cy="9144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887088610"/>
                    </a:ext>
                  </a:extLst>
                </a:gridCol>
                <a:gridCol w="1625600">
                  <a:extLst>
                    <a:ext uri="{9D8B030D-6E8A-4147-A177-3AD203B41FA5}">
                      <a16:colId xmlns:a16="http://schemas.microsoft.com/office/drawing/2014/main" val="320908483"/>
                    </a:ext>
                  </a:extLst>
                </a:gridCol>
                <a:gridCol w="1625600">
                  <a:extLst>
                    <a:ext uri="{9D8B030D-6E8A-4147-A177-3AD203B41FA5}">
                      <a16:colId xmlns:a16="http://schemas.microsoft.com/office/drawing/2014/main" val="1652831985"/>
                    </a:ext>
                  </a:extLst>
                </a:gridCol>
                <a:gridCol w="1625600">
                  <a:extLst>
                    <a:ext uri="{9D8B030D-6E8A-4147-A177-3AD203B41FA5}">
                      <a16:colId xmlns:a16="http://schemas.microsoft.com/office/drawing/2014/main" val="78881429"/>
                    </a:ext>
                  </a:extLst>
                </a:gridCol>
                <a:gridCol w="1625600">
                  <a:extLst>
                    <a:ext uri="{9D8B030D-6E8A-4147-A177-3AD203B41FA5}">
                      <a16:colId xmlns:a16="http://schemas.microsoft.com/office/drawing/2014/main" val="981287108"/>
                    </a:ext>
                  </a:extLst>
                </a:gridCol>
              </a:tblGrid>
              <a:tr h="163283">
                <a:tc>
                  <a:txBody>
                    <a:bodyPr/>
                    <a:lstStyle/>
                    <a:p>
                      <a:pPr algn="ctr"/>
                      <a:r>
                        <a:rPr lang="en-US" sz="2400" dirty="0">
                          <a:solidFill>
                            <a:schemeClr val="bg1"/>
                          </a:solidFill>
                          <a:latin typeface="Candara" panose="020E0502030303020204" pitchFamily="34" charset="0"/>
                        </a:rPr>
                        <a:t>orbital</a:t>
                      </a:r>
                    </a:p>
                  </a:txBody>
                  <a:tcPr>
                    <a:solidFill>
                      <a:srgbClr val="7A81FF"/>
                    </a:solidFill>
                  </a:tcPr>
                </a:tc>
                <a:tc>
                  <a:txBody>
                    <a:bodyPr/>
                    <a:lstStyle/>
                    <a:p>
                      <a:pPr algn="ctr"/>
                      <a:r>
                        <a:rPr lang="en-US" sz="2400" dirty="0">
                          <a:solidFill>
                            <a:schemeClr val="bg1"/>
                          </a:solidFill>
                          <a:latin typeface="Candara" panose="020E0502030303020204" pitchFamily="34" charset="0"/>
                        </a:rPr>
                        <a:t>n</a:t>
                      </a:r>
                    </a:p>
                  </a:txBody>
                  <a:tcPr>
                    <a:solidFill>
                      <a:srgbClr val="7A81FF"/>
                    </a:solidFill>
                  </a:tcPr>
                </a:tc>
                <a:tc>
                  <a:txBody>
                    <a:bodyPr/>
                    <a:lstStyle/>
                    <a:p>
                      <a:pPr algn="ctr"/>
                      <a:r>
                        <a:rPr lang="en-US" sz="2400" dirty="0">
                          <a:solidFill>
                            <a:schemeClr val="bg1"/>
                          </a:solidFill>
                          <a:latin typeface="Candara" panose="020E0502030303020204" pitchFamily="34" charset="0"/>
                        </a:rPr>
                        <a:t>l</a:t>
                      </a:r>
                    </a:p>
                  </a:txBody>
                  <a:tcPr>
                    <a:solidFill>
                      <a:srgbClr val="7A81FF"/>
                    </a:solidFill>
                  </a:tcPr>
                </a:tc>
                <a:tc>
                  <a:txBody>
                    <a:bodyPr/>
                    <a:lstStyle/>
                    <a:p>
                      <a:pPr algn="ctr"/>
                      <a:r>
                        <a:rPr lang="en-US" sz="2400" dirty="0">
                          <a:solidFill>
                            <a:schemeClr val="bg1"/>
                          </a:solidFill>
                          <a:latin typeface="Candara" panose="020E0502030303020204" pitchFamily="34" charset="0"/>
                        </a:rPr>
                        <a:t>ml</a:t>
                      </a:r>
                    </a:p>
                  </a:txBody>
                  <a:tcPr>
                    <a:solidFill>
                      <a:srgbClr val="7A81FF"/>
                    </a:solidFill>
                  </a:tcPr>
                </a:tc>
                <a:tc>
                  <a:txBody>
                    <a:bodyPr/>
                    <a:lstStyle/>
                    <a:p>
                      <a:pPr algn="ctr"/>
                      <a:r>
                        <a:rPr lang="en-US" sz="2400" dirty="0" err="1">
                          <a:solidFill>
                            <a:schemeClr val="bg1"/>
                          </a:solidFill>
                          <a:latin typeface="Candara" panose="020E0502030303020204" pitchFamily="34" charset="0"/>
                        </a:rPr>
                        <a:t>ms</a:t>
                      </a:r>
                      <a:endParaRPr lang="en-US" sz="2400" dirty="0">
                        <a:solidFill>
                          <a:schemeClr val="bg1"/>
                        </a:solidFill>
                        <a:latin typeface="Candara" panose="020E0502030303020204" pitchFamily="34" charset="0"/>
                      </a:endParaRPr>
                    </a:p>
                  </a:txBody>
                  <a:tcPr>
                    <a:solidFill>
                      <a:srgbClr val="7A81FF"/>
                    </a:solidFill>
                  </a:tcPr>
                </a:tc>
                <a:extLst>
                  <a:ext uri="{0D108BD9-81ED-4DB2-BD59-A6C34878D82A}">
                    <a16:rowId xmlns:a16="http://schemas.microsoft.com/office/drawing/2014/main" val="1833283043"/>
                  </a:ext>
                </a:extLst>
              </a:tr>
              <a:tr h="370840">
                <a:tc>
                  <a:txBody>
                    <a:bodyPr/>
                    <a:lstStyle/>
                    <a:p>
                      <a:pPr algn="ctr"/>
                      <a:r>
                        <a:rPr lang="en-US" sz="2400" dirty="0">
                          <a:latin typeface="Candara" panose="020E0502030303020204" pitchFamily="34" charset="0"/>
                        </a:rPr>
                        <a:t>s</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latin typeface="Candara" panose="020E0502030303020204" pitchFamily="34" charset="0"/>
                        </a:rPr>
                        <a:t>1 – 7</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latin typeface="Candara" panose="020E0502030303020204" pitchFamily="34" charset="0"/>
                        </a:rPr>
                        <a:t>0</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latin typeface="Candara" panose="020E0502030303020204" pitchFamily="34" charset="0"/>
                        </a:rPr>
                        <a:t>0</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latin typeface="Candara" panose="020E0502030303020204" pitchFamily="34" charset="0"/>
                        </a:rPr>
                        <a:t>+1/2, -1/2</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5567080"/>
                  </a:ext>
                </a:extLst>
              </a:tr>
            </a:tbl>
          </a:graphicData>
        </a:graphic>
      </p:graphicFrame>
      <p:sp>
        <p:nvSpPr>
          <p:cNvPr id="6" name="Rounded Rectangular Callout 5">
            <a:extLst>
              <a:ext uri="{FF2B5EF4-FFF2-40B4-BE49-F238E27FC236}">
                <a16:creationId xmlns:a16="http://schemas.microsoft.com/office/drawing/2014/main" id="{221022CC-C457-2C41-9217-56260FD0E00A}"/>
              </a:ext>
            </a:extLst>
          </p:cNvPr>
          <p:cNvSpPr/>
          <p:nvPr/>
        </p:nvSpPr>
        <p:spPr>
          <a:xfrm>
            <a:off x="209622" y="4859392"/>
            <a:ext cx="3660544" cy="1142055"/>
          </a:xfrm>
          <a:prstGeom prst="wedgeRoundRectCallout">
            <a:avLst>
              <a:gd name="adj1" fmla="val 67361"/>
              <a:gd name="adj2" fmla="val -120508"/>
              <a:gd name="adj3" fmla="val 16667"/>
            </a:avLst>
          </a:prstGeom>
          <a:solidFill>
            <a:schemeClr val="bg1"/>
          </a:solid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432FF"/>
                </a:solidFill>
                <a:latin typeface="Candara" panose="020E0502030303020204" pitchFamily="34" charset="0"/>
              </a:rPr>
              <a:t>n = principle quantum #</a:t>
            </a:r>
          </a:p>
          <a:p>
            <a:pPr algn="ctr"/>
            <a:r>
              <a:rPr lang="en-US" sz="2400" dirty="0">
                <a:solidFill>
                  <a:srgbClr val="0432FF"/>
                </a:solidFill>
                <a:latin typeface="Candara" panose="020E0502030303020204" pitchFamily="34" charset="0"/>
              </a:rPr>
              <a:t>(shell; energy level)</a:t>
            </a:r>
          </a:p>
          <a:p>
            <a:pPr algn="ctr"/>
            <a:r>
              <a:rPr lang="en-US" sz="2400" dirty="0">
                <a:solidFill>
                  <a:srgbClr val="0432FF"/>
                </a:solidFill>
                <a:latin typeface="Candara" panose="020E0502030303020204" pitchFamily="34" charset="0"/>
              </a:rPr>
              <a:t>distance from the nucleus</a:t>
            </a:r>
          </a:p>
        </p:txBody>
      </p:sp>
      <p:sp>
        <p:nvSpPr>
          <p:cNvPr id="28" name="Rounded Rectangular Callout 27">
            <a:extLst>
              <a:ext uri="{FF2B5EF4-FFF2-40B4-BE49-F238E27FC236}">
                <a16:creationId xmlns:a16="http://schemas.microsoft.com/office/drawing/2014/main" id="{CD798511-40B1-F640-B436-B4EA5E4A662B}"/>
              </a:ext>
            </a:extLst>
          </p:cNvPr>
          <p:cNvSpPr/>
          <p:nvPr/>
        </p:nvSpPr>
        <p:spPr>
          <a:xfrm>
            <a:off x="3833013" y="5549855"/>
            <a:ext cx="3660544" cy="1142055"/>
          </a:xfrm>
          <a:prstGeom prst="wedgeRoundRectCallout">
            <a:avLst>
              <a:gd name="adj1" fmla="val 31166"/>
              <a:gd name="adj2" fmla="val -185868"/>
              <a:gd name="adj3" fmla="val 16667"/>
            </a:avLst>
          </a:prstGeom>
          <a:solidFill>
            <a:schemeClr val="bg1"/>
          </a:solid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432FF"/>
                </a:solidFill>
                <a:latin typeface="Candara" panose="020E0502030303020204" pitchFamily="34" charset="0"/>
              </a:rPr>
              <a:t>l = angular momentum #</a:t>
            </a:r>
          </a:p>
          <a:p>
            <a:pPr algn="ctr"/>
            <a:r>
              <a:rPr lang="en-US" sz="2400" dirty="0">
                <a:solidFill>
                  <a:srgbClr val="0432FF"/>
                </a:solidFill>
                <a:latin typeface="Candara" panose="020E0502030303020204" pitchFamily="34" charset="0"/>
              </a:rPr>
              <a:t>(subshell)</a:t>
            </a:r>
          </a:p>
          <a:p>
            <a:pPr algn="ctr"/>
            <a:r>
              <a:rPr lang="en-US" sz="2400" dirty="0">
                <a:solidFill>
                  <a:srgbClr val="0432FF"/>
                </a:solidFill>
                <a:latin typeface="Candara" panose="020E0502030303020204" pitchFamily="34" charset="0"/>
              </a:rPr>
              <a:t>shape occupied by e-</a:t>
            </a:r>
          </a:p>
        </p:txBody>
      </p:sp>
      <p:sp>
        <p:nvSpPr>
          <p:cNvPr id="30" name="Rounded Rectangular Callout 29">
            <a:extLst>
              <a:ext uri="{FF2B5EF4-FFF2-40B4-BE49-F238E27FC236}">
                <a16:creationId xmlns:a16="http://schemas.microsoft.com/office/drawing/2014/main" id="{1CEA98C5-74C8-D849-93EE-7F5A0009D21F}"/>
              </a:ext>
            </a:extLst>
          </p:cNvPr>
          <p:cNvSpPr/>
          <p:nvPr/>
        </p:nvSpPr>
        <p:spPr>
          <a:xfrm>
            <a:off x="7352866" y="5836889"/>
            <a:ext cx="3660544" cy="780039"/>
          </a:xfrm>
          <a:prstGeom prst="wedgeRoundRectCallout">
            <a:avLst>
              <a:gd name="adj1" fmla="val -24401"/>
              <a:gd name="adj2" fmla="val -292874"/>
              <a:gd name="adj3" fmla="val 16667"/>
            </a:avLst>
          </a:prstGeom>
          <a:solidFill>
            <a:schemeClr val="bg1"/>
          </a:solid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432FF"/>
                </a:solidFill>
                <a:latin typeface="Candara" panose="020E0502030303020204" pitchFamily="34" charset="0"/>
              </a:rPr>
              <a:t>ml = magnetic quantum #</a:t>
            </a:r>
          </a:p>
          <a:p>
            <a:pPr algn="ctr"/>
            <a:r>
              <a:rPr lang="en-US" sz="2400" dirty="0">
                <a:solidFill>
                  <a:srgbClr val="0432FF"/>
                </a:solidFill>
                <a:latin typeface="Candara" panose="020E0502030303020204" pitchFamily="34" charset="0"/>
              </a:rPr>
              <a:t>orientation in 3D space</a:t>
            </a:r>
          </a:p>
        </p:txBody>
      </p:sp>
      <p:sp>
        <p:nvSpPr>
          <p:cNvPr id="31" name="Rounded Rectangular Callout 30">
            <a:extLst>
              <a:ext uri="{FF2B5EF4-FFF2-40B4-BE49-F238E27FC236}">
                <a16:creationId xmlns:a16="http://schemas.microsoft.com/office/drawing/2014/main" id="{9990E052-FA9E-4B47-BCEF-233DEB5E86A6}"/>
              </a:ext>
            </a:extLst>
          </p:cNvPr>
          <p:cNvSpPr/>
          <p:nvPr/>
        </p:nvSpPr>
        <p:spPr>
          <a:xfrm>
            <a:off x="9091878" y="4970970"/>
            <a:ext cx="3025243" cy="780039"/>
          </a:xfrm>
          <a:prstGeom prst="wedgeRoundRectCallout">
            <a:avLst>
              <a:gd name="adj1" fmla="val -16255"/>
              <a:gd name="adj2" fmla="val -168473"/>
              <a:gd name="adj3" fmla="val 16667"/>
            </a:avLst>
          </a:prstGeom>
          <a:solidFill>
            <a:schemeClr val="bg1"/>
          </a:solid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432FF"/>
                </a:solidFill>
                <a:latin typeface="Candara" panose="020E0502030303020204" pitchFamily="34" charset="0"/>
              </a:rPr>
              <a:t>ms</a:t>
            </a:r>
            <a:r>
              <a:rPr lang="en-US" sz="2400" dirty="0">
                <a:solidFill>
                  <a:srgbClr val="0432FF"/>
                </a:solidFill>
                <a:latin typeface="Candara" panose="020E0502030303020204" pitchFamily="34" charset="0"/>
              </a:rPr>
              <a:t>= magnetic spin #</a:t>
            </a:r>
          </a:p>
          <a:p>
            <a:pPr algn="ctr"/>
            <a:r>
              <a:rPr lang="en-US" sz="2400" dirty="0">
                <a:solidFill>
                  <a:srgbClr val="0432FF"/>
                </a:solidFill>
                <a:latin typeface="Candara" panose="020E0502030303020204" pitchFamily="34" charset="0"/>
              </a:rPr>
              <a:t>up or down</a:t>
            </a:r>
          </a:p>
        </p:txBody>
      </p:sp>
      <p:sp>
        <p:nvSpPr>
          <p:cNvPr id="32" name="TextBox 31">
            <a:extLst>
              <a:ext uri="{FF2B5EF4-FFF2-40B4-BE49-F238E27FC236}">
                <a16:creationId xmlns:a16="http://schemas.microsoft.com/office/drawing/2014/main" id="{A5469345-C044-6840-AB0C-6B34A81A3E50}"/>
              </a:ext>
            </a:extLst>
          </p:cNvPr>
          <p:cNvSpPr txBox="1"/>
          <p:nvPr/>
        </p:nvSpPr>
        <p:spPr>
          <a:xfrm>
            <a:off x="335576" y="2904207"/>
            <a:ext cx="5956371" cy="461665"/>
          </a:xfrm>
          <a:prstGeom prst="rect">
            <a:avLst/>
          </a:prstGeom>
          <a:noFill/>
          <a:ln w="38100">
            <a:noFill/>
          </a:ln>
        </p:spPr>
        <p:txBody>
          <a:bodyPr wrap="square" rtlCol="0">
            <a:spAutoFit/>
          </a:bodyPr>
          <a:lstStyle/>
          <a:p>
            <a:r>
              <a:rPr lang="en-US" sz="2400" dirty="0">
                <a:latin typeface="Candara"/>
                <a:cs typeface="Candara"/>
                <a:sym typeface="Wingdings"/>
              </a:rPr>
              <a:t>A sphere has only one 3D orientation (ml).</a:t>
            </a:r>
          </a:p>
        </p:txBody>
      </p:sp>
    </p:spTree>
    <p:extLst>
      <p:ext uri="{BB962C8B-B14F-4D97-AF65-F5344CB8AC3E}">
        <p14:creationId xmlns:p14="http://schemas.microsoft.com/office/powerpoint/2010/main" val="169359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animBg="1"/>
      <p:bldP spid="28" grpId="0" animBg="1"/>
      <p:bldP spid="30" grpId="0" animBg="1"/>
      <p:bldP spid="31" grpId="0" animBg="1"/>
      <p:bldP spid="3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4" y="0"/>
            <a:ext cx="12196994"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5" y="-2506"/>
            <a:ext cx="697500" cy="697500"/>
          </a:xfrm>
          <a:prstGeom prst="rect">
            <a:avLst/>
          </a:prstGeom>
        </p:spPr>
      </p:pic>
      <p:sp>
        <p:nvSpPr>
          <p:cNvPr id="15" name="TextBox 14"/>
          <p:cNvSpPr txBox="1"/>
          <p:nvPr/>
        </p:nvSpPr>
        <p:spPr>
          <a:xfrm>
            <a:off x="9997" y="6499357"/>
            <a:ext cx="3828141" cy="307777"/>
          </a:xfrm>
          <a:prstGeom prst="rect">
            <a:avLst/>
          </a:prstGeom>
          <a:noFill/>
        </p:spPr>
        <p:txBody>
          <a:bodyPr wrap="square" rtlCol="0">
            <a:spAutoFit/>
          </a:bodyPr>
          <a:lstStyle/>
          <a:p>
            <a:r>
              <a:rPr lang="en-US" sz="1400" dirty="0">
                <a:latin typeface="Avenir Medium"/>
                <a:cs typeface="Avenir Medium"/>
              </a:rPr>
              <a:t>Chemistry OpenStax; </a:t>
            </a:r>
            <a:r>
              <a:rPr lang="en-US" sz="1400" dirty="0" err="1">
                <a:latin typeface="Avenir Medium"/>
                <a:cs typeface="Avenir Medium"/>
              </a:rPr>
              <a:t>LibreText</a:t>
            </a:r>
            <a:r>
              <a:rPr lang="en-US" sz="1400" dirty="0">
                <a:latin typeface="Avenir Medium"/>
                <a:cs typeface="Avenir Medium"/>
              </a:rPr>
              <a:t> Chemistry</a:t>
            </a:r>
          </a:p>
        </p:txBody>
      </p:sp>
      <p:sp>
        <p:nvSpPr>
          <p:cNvPr id="16" name="TextBox 15">
            <a:extLst>
              <a:ext uri="{FF2B5EF4-FFF2-40B4-BE49-F238E27FC236}">
                <a16:creationId xmlns:a16="http://schemas.microsoft.com/office/drawing/2014/main" id="{936B4C90-0578-DF4F-9F1B-91619C4D9439}"/>
              </a:ext>
            </a:extLst>
          </p:cNvPr>
          <p:cNvSpPr txBox="1"/>
          <p:nvPr/>
        </p:nvSpPr>
        <p:spPr>
          <a:xfrm>
            <a:off x="223611" y="-169"/>
            <a:ext cx="2039341" cy="646331"/>
          </a:xfrm>
          <a:prstGeom prst="rect">
            <a:avLst/>
          </a:prstGeom>
          <a:noFill/>
        </p:spPr>
        <p:txBody>
          <a:bodyPr wrap="none" rtlCol="0">
            <a:spAutoFit/>
          </a:bodyPr>
          <a:lstStyle/>
          <a:p>
            <a:pPr defTabSz="914400"/>
            <a:r>
              <a:rPr lang="en-US" sz="3600" b="1" dirty="0">
                <a:solidFill>
                  <a:schemeClr val="bg1"/>
                </a:solidFill>
                <a:latin typeface="Candara"/>
                <a:cs typeface="Candara"/>
              </a:rPr>
              <a:t>p orbitals</a:t>
            </a:r>
          </a:p>
        </p:txBody>
      </p:sp>
      <p:sp>
        <p:nvSpPr>
          <p:cNvPr id="17" name="TextBox 16">
            <a:extLst>
              <a:ext uri="{FF2B5EF4-FFF2-40B4-BE49-F238E27FC236}">
                <a16:creationId xmlns:a16="http://schemas.microsoft.com/office/drawing/2014/main" id="{1A2A1D17-C92D-AD4B-A8EC-AC5F0540D044}"/>
              </a:ext>
            </a:extLst>
          </p:cNvPr>
          <p:cNvSpPr txBox="1"/>
          <p:nvPr/>
        </p:nvSpPr>
        <p:spPr>
          <a:xfrm>
            <a:off x="335576" y="796669"/>
            <a:ext cx="1547540" cy="461665"/>
          </a:xfrm>
          <a:prstGeom prst="rect">
            <a:avLst/>
          </a:prstGeom>
          <a:noFill/>
        </p:spPr>
        <p:txBody>
          <a:bodyPr wrap="none" rtlCol="0">
            <a:spAutoFit/>
          </a:bodyPr>
          <a:lstStyle/>
          <a:p>
            <a:pPr marL="17463" lvl="1"/>
            <a:r>
              <a:rPr lang="en-US" sz="2400" dirty="0">
                <a:latin typeface="Candara"/>
                <a:cs typeface="Candara"/>
                <a:sym typeface="Wingdings"/>
              </a:rPr>
              <a:t>2 x 3 = 6 e-</a:t>
            </a:r>
          </a:p>
        </p:txBody>
      </p:sp>
      <p:graphicFrame>
        <p:nvGraphicFramePr>
          <p:cNvPr id="5" name="Table 4">
            <a:extLst>
              <a:ext uri="{FF2B5EF4-FFF2-40B4-BE49-F238E27FC236}">
                <a16:creationId xmlns:a16="http://schemas.microsoft.com/office/drawing/2014/main" id="{FB23F562-D7C7-7D40-900A-C4F10D9FB6A5}"/>
              </a:ext>
            </a:extLst>
          </p:cNvPr>
          <p:cNvGraphicFramePr>
            <a:graphicFrameLocks noGrp="1"/>
          </p:cNvGraphicFramePr>
          <p:nvPr>
            <p:extLst>
              <p:ext uri="{D42A27DB-BD31-4B8C-83A1-F6EECF244321}">
                <p14:modId xmlns:p14="http://schemas.microsoft.com/office/powerpoint/2010/main" val="2524632613"/>
              </p:ext>
            </p:extLst>
          </p:nvPr>
        </p:nvGraphicFramePr>
        <p:xfrm>
          <a:off x="2231623" y="4135844"/>
          <a:ext cx="8128000" cy="9144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887088610"/>
                    </a:ext>
                  </a:extLst>
                </a:gridCol>
                <a:gridCol w="1625600">
                  <a:extLst>
                    <a:ext uri="{9D8B030D-6E8A-4147-A177-3AD203B41FA5}">
                      <a16:colId xmlns:a16="http://schemas.microsoft.com/office/drawing/2014/main" val="320908483"/>
                    </a:ext>
                  </a:extLst>
                </a:gridCol>
                <a:gridCol w="1625600">
                  <a:extLst>
                    <a:ext uri="{9D8B030D-6E8A-4147-A177-3AD203B41FA5}">
                      <a16:colId xmlns:a16="http://schemas.microsoft.com/office/drawing/2014/main" val="1652831985"/>
                    </a:ext>
                  </a:extLst>
                </a:gridCol>
                <a:gridCol w="1625600">
                  <a:extLst>
                    <a:ext uri="{9D8B030D-6E8A-4147-A177-3AD203B41FA5}">
                      <a16:colId xmlns:a16="http://schemas.microsoft.com/office/drawing/2014/main" val="78881429"/>
                    </a:ext>
                  </a:extLst>
                </a:gridCol>
                <a:gridCol w="1625600">
                  <a:extLst>
                    <a:ext uri="{9D8B030D-6E8A-4147-A177-3AD203B41FA5}">
                      <a16:colId xmlns:a16="http://schemas.microsoft.com/office/drawing/2014/main" val="981287108"/>
                    </a:ext>
                  </a:extLst>
                </a:gridCol>
              </a:tblGrid>
              <a:tr h="163283">
                <a:tc>
                  <a:txBody>
                    <a:bodyPr/>
                    <a:lstStyle/>
                    <a:p>
                      <a:pPr algn="ctr"/>
                      <a:r>
                        <a:rPr lang="en-US" sz="2400" dirty="0">
                          <a:solidFill>
                            <a:schemeClr val="bg1"/>
                          </a:solidFill>
                          <a:latin typeface="Candara" panose="020E0502030303020204" pitchFamily="34" charset="0"/>
                        </a:rPr>
                        <a:t>orbital</a:t>
                      </a:r>
                    </a:p>
                  </a:txBody>
                  <a:tcPr>
                    <a:solidFill>
                      <a:srgbClr val="7A81FF"/>
                    </a:solidFill>
                  </a:tcPr>
                </a:tc>
                <a:tc>
                  <a:txBody>
                    <a:bodyPr/>
                    <a:lstStyle/>
                    <a:p>
                      <a:pPr algn="ctr"/>
                      <a:r>
                        <a:rPr lang="en-US" sz="2400" dirty="0">
                          <a:solidFill>
                            <a:schemeClr val="bg1"/>
                          </a:solidFill>
                          <a:latin typeface="Candara" panose="020E0502030303020204" pitchFamily="34" charset="0"/>
                        </a:rPr>
                        <a:t>n</a:t>
                      </a:r>
                    </a:p>
                  </a:txBody>
                  <a:tcPr>
                    <a:solidFill>
                      <a:srgbClr val="7A81FF"/>
                    </a:solidFill>
                  </a:tcPr>
                </a:tc>
                <a:tc>
                  <a:txBody>
                    <a:bodyPr/>
                    <a:lstStyle/>
                    <a:p>
                      <a:pPr algn="ctr"/>
                      <a:r>
                        <a:rPr lang="en-US" sz="2400" dirty="0">
                          <a:solidFill>
                            <a:schemeClr val="bg1"/>
                          </a:solidFill>
                          <a:latin typeface="Candara" panose="020E0502030303020204" pitchFamily="34" charset="0"/>
                        </a:rPr>
                        <a:t>l</a:t>
                      </a:r>
                    </a:p>
                  </a:txBody>
                  <a:tcPr>
                    <a:solidFill>
                      <a:srgbClr val="7A81FF"/>
                    </a:solidFill>
                  </a:tcPr>
                </a:tc>
                <a:tc>
                  <a:txBody>
                    <a:bodyPr/>
                    <a:lstStyle/>
                    <a:p>
                      <a:pPr algn="ctr"/>
                      <a:r>
                        <a:rPr lang="en-US" sz="2400" dirty="0">
                          <a:solidFill>
                            <a:schemeClr val="bg1"/>
                          </a:solidFill>
                          <a:latin typeface="Candara" panose="020E0502030303020204" pitchFamily="34" charset="0"/>
                        </a:rPr>
                        <a:t>ml</a:t>
                      </a:r>
                    </a:p>
                  </a:txBody>
                  <a:tcPr>
                    <a:solidFill>
                      <a:srgbClr val="7A81FF"/>
                    </a:solidFill>
                  </a:tcPr>
                </a:tc>
                <a:tc>
                  <a:txBody>
                    <a:bodyPr/>
                    <a:lstStyle/>
                    <a:p>
                      <a:pPr algn="ctr"/>
                      <a:r>
                        <a:rPr lang="en-US" sz="2400" dirty="0" err="1">
                          <a:solidFill>
                            <a:schemeClr val="bg1"/>
                          </a:solidFill>
                          <a:latin typeface="Candara" panose="020E0502030303020204" pitchFamily="34" charset="0"/>
                        </a:rPr>
                        <a:t>ms</a:t>
                      </a:r>
                      <a:endParaRPr lang="en-US" sz="2400" dirty="0">
                        <a:solidFill>
                          <a:schemeClr val="bg1"/>
                        </a:solidFill>
                        <a:latin typeface="Candara" panose="020E0502030303020204" pitchFamily="34" charset="0"/>
                      </a:endParaRPr>
                    </a:p>
                  </a:txBody>
                  <a:tcPr>
                    <a:solidFill>
                      <a:srgbClr val="7A81FF"/>
                    </a:solidFill>
                  </a:tcPr>
                </a:tc>
                <a:extLst>
                  <a:ext uri="{0D108BD9-81ED-4DB2-BD59-A6C34878D82A}">
                    <a16:rowId xmlns:a16="http://schemas.microsoft.com/office/drawing/2014/main" val="1833283043"/>
                  </a:ext>
                </a:extLst>
              </a:tr>
              <a:tr h="370840">
                <a:tc>
                  <a:txBody>
                    <a:bodyPr/>
                    <a:lstStyle/>
                    <a:p>
                      <a:pPr algn="ctr"/>
                      <a:r>
                        <a:rPr lang="en-US" sz="2400" dirty="0">
                          <a:latin typeface="Candara" panose="020E0502030303020204" pitchFamily="34" charset="0"/>
                        </a:rPr>
                        <a:t>p</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latin typeface="Candara" panose="020E0502030303020204" pitchFamily="34" charset="0"/>
                        </a:rPr>
                        <a:t>2 – 7</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latin typeface="Candara" panose="020E0502030303020204" pitchFamily="34" charset="0"/>
                        </a:rPr>
                        <a:t>1</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latin typeface="Candara" panose="020E0502030303020204" pitchFamily="34" charset="0"/>
                        </a:rPr>
                        <a:t>-1, 0, +1</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latin typeface="Candara" panose="020E0502030303020204" pitchFamily="34" charset="0"/>
                        </a:rPr>
                        <a:t>+1/2, -1/2</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5567080"/>
                  </a:ext>
                </a:extLst>
              </a:tr>
            </a:tbl>
          </a:graphicData>
        </a:graphic>
      </p:graphicFrame>
      <p:pic>
        <p:nvPicPr>
          <p:cNvPr id="2" name="Picture 1">
            <a:extLst>
              <a:ext uri="{FF2B5EF4-FFF2-40B4-BE49-F238E27FC236}">
                <a16:creationId xmlns:a16="http://schemas.microsoft.com/office/drawing/2014/main" id="{26BCCC57-C293-3641-AD65-EF826522BD56}"/>
              </a:ext>
            </a:extLst>
          </p:cNvPr>
          <p:cNvPicPr>
            <a:picLocks noChangeAspect="1"/>
          </p:cNvPicPr>
          <p:nvPr/>
        </p:nvPicPr>
        <p:blipFill>
          <a:blip r:embed="rId3"/>
          <a:stretch>
            <a:fillRect/>
          </a:stretch>
        </p:blipFill>
        <p:spPr>
          <a:xfrm>
            <a:off x="2075480" y="754682"/>
            <a:ext cx="7740323" cy="2984616"/>
          </a:xfrm>
          <a:prstGeom prst="rect">
            <a:avLst/>
          </a:prstGeom>
        </p:spPr>
      </p:pic>
      <p:sp>
        <p:nvSpPr>
          <p:cNvPr id="18" name="Rounded Rectangular Callout 17">
            <a:extLst>
              <a:ext uri="{FF2B5EF4-FFF2-40B4-BE49-F238E27FC236}">
                <a16:creationId xmlns:a16="http://schemas.microsoft.com/office/drawing/2014/main" id="{386D9820-43A4-DC49-951D-2335EA510DA5}"/>
              </a:ext>
            </a:extLst>
          </p:cNvPr>
          <p:cNvSpPr/>
          <p:nvPr/>
        </p:nvSpPr>
        <p:spPr>
          <a:xfrm>
            <a:off x="6815276" y="5590052"/>
            <a:ext cx="4026598" cy="780039"/>
          </a:xfrm>
          <a:prstGeom prst="wedgeRoundRectCallout">
            <a:avLst>
              <a:gd name="adj1" fmla="val -22362"/>
              <a:gd name="adj2" fmla="val -106271"/>
              <a:gd name="adj3" fmla="val 16667"/>
            </a:avLst>
          </a:prstGeom>
          <a:solidFill>
            <a:schemeClr val="bg1"/>
          </a:solid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432FF"/>
                </a:solidFill>
                <a:latin typeface="Candara" panose="020E0502030303020204" pitchFamily="34" charset="0"/>
              </a:rPr>
              <a:t>There are </a:t>
            </a:r>
            <a:r>
              <a:rPr lang="en-US" sz="2400" b="1" dirty="0">
                <a:solidFill>
                  <a:srgbClr val="0432FF"/>
                </a:solidFill>
                <a:latin typeface="Candara" panose="020E0502030303020204" pitchFamily="34" charset="0"/>
              </a:rPr>
              <a:t>three</a:t>
            </a:r>
            <a:r>
              <a:rPr lang="en-US" sz="2400" dirty="0">
                <a:solidFill>
                  <a:srgbClr val="0432FF"/>
                </a:solidFill>
                <a:latin typeface="Candara" panose="020E0502030303020204" pitchFamily="34" charset="0"/>
              </a:rPr>
              <a:t> possible 3D orientations for p orbitals</a:t>
            </a:r>
          </a:p>
        </p:txBody>
      </p:sp>
    </p:spTree>
    <p:extLst>
      <p:ext uri="{BB962C8B-B14F-4D97-AF65-F5344CB8AC3E}">
        <p14:creationId xmlns:p14="http://schemas.microsoft.com/office/powerpoint/2010/main" val="30086319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4" y="0"/>
            <a:ext cx="12196994"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5" y="-2506"/>
            <a:ext cx="697500" cy="697500"/>
          </a:xfrm>
          <a:prstGeom prst="rect">
            <a:avLst/>
          </a:prstGeom>
        </p:spPr>
      </p:pic>
      <p:sp>
        <p:nvSpPr>
          <p:cNvPr id="15" name="TextBox 14"/>
          <p:cNvSpPr txBox="1"/>
          <p:nvPr/>
        </p:nvSpPr>
        <p:spPr>
          <a:xfrm>
            <a:off x="9997" y="6499357"/>
            <a:ext cx="3828141" cy="307777"/>
          </a:xfrm>
          <a:prstGeom prst="rect">
            <a:avLst/>
          </a:prstGeom>
          <a:noFill/>
        </p:spPr>
        <p:txBody>
          <a:bodyPr wrap="square" rtlCol="0">
            <a:spAutoFit/>
          </a:bodyPr>
          <a:lstStyle/>
          <a:p>
            <a:r>
              <a:rPr lang="en-US" sz="1400" dirty="0">
                <a:latin typeface="Avenir Medium"/>
                <a:cs typeface="Avenir Medium"/>
              </a:rPr>
              <a:t>Chemistry OpenStax; </a:t>
            </a:r>
            <a:r>
              <a:rPr lang="en-US" sz="1400" dirty="0" err="1">
                <a:latin typeface="Avenir Medium"/>
                <a:cs typeface="Avenir Medium"/>
              </a:rPr>
              <a:t>LibreText</a:t>
            </a:r>
            <a:r>
              <a:rPr lang="en-US" sz="1400" dirty="0">
                <a:latin typeface="Avenir Medium"/>
                <a:cs typeface="Avenir Medium"/>
              </a:rPr>
              <a:t> Chemistry</a:t>
            </a:r>
          </a:p>
        </p:txBody>
      </p:sp>
      <p:sp>
        <p:nvSpPr>
          <p:cNvPr id="16" name="TextBox 15">
            <a:extLst>
              <a:ext uri="{FF2B5EF4-FFF2-40B4-BE49-F238E27FC236}">
                <a16:creationId xmlns:a16="http://schemas.microsoft.com/office/drawing/2014/main" id="{936B4C90-0578-DF4F-9F1B-91619C4D9439}"/>
              </a:ext>
            </a:extLst>
          </p:cNvPr>
          <p:cNvSpPr txBox="1"/>
          <p:nvPr/>
        </p:nvSpPr>
        <p:spPr>
          <a:xfrm>
            <a:off x="223611" y="-169"/>
            <a:ext cx="2039341" cy="646331"/>
          </a:xfrm>
          <a:prstGeom prst="rect">
            <a:avLst/>
          </a:prstGeom>
          <a:noFill/>
        </p:spPr>
        <p:txBody>
          <a:bodyPr wrap="none" rtlCol="0">
            <a:spAutoFit/>
          </a:bodyPr>
          <a:lstStyle/>
          <a:p>
            <a:pPr defTabSz="914400"/>
            <a:r>
              <a:rPr lang="en-US" sz="3600" b="1" dirty="0">
                <a:solidFill>
                  <a:schemeClr val="bg1"/>
                </a:solidFill>
                <a:latin typeface="Candara"/>
                <a:cs typeface="Candara"/>
              </a:rPr>
              <a:t>d orbitals</a:t>
            </a:r>
          </a:p>
        </p:txBody>
      </p:sp>
      <p:sp>
        <p:nvSpPr>
          <p:cNvPr id="17" name="TextBox 16">
            <a:extLst>
              <a:ext uri="{FF2B5EF4-FFF2-40B4-BE49-F238E27FC236}">
                <a16:creationId xmlns:a16="http://schemas.microsoft.com/office/drawing/2014/main" id="{1A2A1D17-C92D-AD4B-A8EC-AC5F0540D044}"/>
              </a:ext>
            </a:extLst>
          </p:cNvPr>
          <p:cNvSpPr txBox="1"/>
          <p:nvPr/>
        </p:nvSpPr>
        <p:spPr>
          <a:xfrm>
            <a:off x="335576" y="796669"/>
            <a:ext cx="1654940" cy="461665"/>
          </a:xfrm>
          <a:prstGeom prst="rect">
            <a:avLst/>
          </a:prstGeom>
          <a:noFill/>
        </p:spPr>
        <p:txBody>
          <a:bodyPr wrap="none" rtlCol="0">
            <a:spAutoFit/>
          </a:bodyPr>
          <a:lstStyle/>
          <a:p>
            <a:pPr marL="17463" lvl="1"/>
            <a:r>
              <a:rPr lang="en-US" sz="2400" dirty="0">
                <a:latin typeface="Candara"/>
                <a:cs typeface="Candara"/>
                <a:sym typeface="Wingdings"/>
              </a:rPr>
              <a:t>2 x 5 = 10 e-</a:t>
            </a:r>
          </a:p>
        </p:txBody>
      </p:sp>
      <p:graphicFrame>
        <p:nvGraphicFramePr>
          <p:cNvPr id="5" name="Table 4">
            <a:extLst>
              <a:ext uri="{FF2B5EF4-FFF2-40B4-BE49-F238E27FC236}">
                <a16:creationId xmlns:a16="http://schemas.microsoft.com/office/drawing/2014/main" id="{FB23F562-D7C7-7D40-900A-C4F10D9FB6A5}"/>
              </a:ext>
            </a:extLst>
          </p:cNvPr>
          <p:cNvGraphicFramePr>
            <a:graphicFrameLocks noGrp="1"/>
          </p:cNvGraphicFramePr>
          <p:nvPr>
            <p:extLst>
              <p:ext uri="{D42A27DB-BD31-4B8C-83A1-F6EECF244321}">
                <p14:modId xmlns:p14="http://schemas.microsoft.com/office/powerpoint/2010/main" val="2575460873"/>
              </p:ext>
            </p:extLst>
          </p:nvPr>
        </p:nvGraphicFramePr>
        <p:xfrm>
          <a:off x="1474237" y="4322454"/>
          <a:ext cx="8904045" cy="1070640"/>
        </p:xfrm>
        <a:graphic>
          <a:graphicData uri="http://schemas.openxmlformats.org/drawingml/2006/table">
            <a:tbl>
              <a:tblPr firstRow="1" bandRow="1">
                <a:tableStyleId>{5C22544A-7EE6-4342-B048-85BDC9FD1C3A}</a:tableStyleId>
              </a:tblPr>
              <a:tblGrid>
                <a:gridCol w="1436914">
                  <a:extLst>
                    <a:ext uri="{9D8B030D-6E8A-4147-A177-3AD203B41FA5}">
                      <a16:colId xmlns:a16="http://schemas.microsoft.com/office/drawing/2014/main" val="1887088610"/>
                    </a:ext>
                  </a:extLst>
                </a:gridCol>
                <a:gridCol w="1623526">
                  <a:extLst>
                    <a:ext uri="{9D8B030D-6E8A-4147-A177-3AD203B41FA5}">
                      <a16:colId xmlns:a16="http://schemas.microsoft.com/office/drawing/2014/main" val="320908483"/>
                    </a:ext>
                  </a:extLst>
                </a:gridCol>
                <a:gridCol w="1530221">
                  <a:extLst>
                    <a:ext uri="{9D8B030D-6E8A-4147-A177-3AD203B41FA5}">
                      <a16:colId xmlns:a16="http://schemas.microsoft.com/office/drawing/2014/main" val="1652831985"/>
                    </a:ext>
                  </a:extLst>
                </a:gridCol>
                <a:gridCol w="2532575">
                  <a:extLst>
                    <a:ext uri="{9D8B030D-6E8A-4147-A177-3AD203B41FA5}">
                      <a16:colId xmlns:a16="http://schemas.microsoft.com/office/drawing/2014/main" val="78881429"/>
                    </a:ext>
                  </a:extLst>
                </a:gridCol>
                <a:gridCol w="1780809">
                  <a:extLst>
                    <a:ext uri="{9D8B030D-6E8A-4147-A177-3AD203B41FA5}">
                      <a16:colId xmlns:a16="http://schemas.microsoft.com/office/drawing/2014/main" val="981287108"/>
                    </a:ext>
                  </a:extLst>
                </a:gridCol>
              </a:tblGrid>
              <a:tr h="449018">
                <a:tc>
                  <a:txBody>
                    <a:bodyPr/>
                    <a:lstStyle/>
                    <a:p>
                      <a:pPr algn="ctr"/>
                      <a:r>
                        <a:rPr lang="en-US" sz="2400" dirty="0">
                          <a:solidFill>
                            <a:schemeClr val="bg1"/>
                          </a:solidFill>
                          <a:latin typeface="Candara" panose="020E0502030303020204" pitchFamily="34" charset="0"/>
                        </a:rPr>
                        <a:t>orbital</a:t>
                      </a:r>
                    </a:p>
                  </a:txBody>
                  <a:tcPr>
                    <a:solidFill>
                      <a:srgbClr val="7A81FF"/>
                    </a:solidFill>
                  </a:tcPr>
                </a:tc>
                <a:tc>
                  <a:txBody>
                    <a:bodyPr/>
                    <a:lstStyle/>
                    <a:p>
                      <a:pPr algn="ctr"/>
                      <a:r>
                        <a:rPr lang="en-US" sz="2400" dirty="0">
                          <a:solidFill>
                            <a:schemeClr val="bg1"/>
                          </a:solidFill>
                          <a:latin typeface="Candara" panose="020E0502030303020204" pitchFamily="34" charset="0"/>
                        </a:rPr>
                        <a:t>n</a:t>
                      </a:r>
                    </a:p>
                  </a:txBody>
                  <a:tcPr>
                    <a:solidFill>
                      <a:srgbClr val="7A81FF"/>
                    </a:solidFill>
                  </a:tcPr>
                </a:tc>
                <a:tc>
                  <a:txBody>
                    <a:bodyPr/>
                    <a:lstStyle/>
                    <a:p>
                      <a:pPr algn="ctr"/>
                      <a:r>
                        <a:rPr lang="en-US" sz="2400" dirty="0">
                          <a:solidFill>
                            <a:schemeClr val="bg1"/>
                          </a:solidFill>
                          <a:latin typeface="Candara" panose="020E0502030303020204" pitchFamily="34" charset="0"/>
                        </a:rPr>
                        <a:t>l</a:t>
                      </a:r>
                    </a:p>
                  </a:txBody>
                  <a:tcPr>
                    <a:solidFill>
                      <a:srgbClr val="7A81FF"/>
                    </a:solidFill>
                  </a:tcPr>
                </a:tc>
                <a:tc>
                  <a:txBody>
                    <a:bodyPr/>
                    <a:lstStyle/>
                    <a:p>
                      <a:pPr algn="ctr"/>
                      <a:r>
                        <a:rPr lang="en-US" sz="2400" dirty="0">
                          <a:solidFill>
                            <a:schemeClr val="bg1"/>
                          </a:solidFill>
                          <a:latin typeface="Candara" panose="020E0502030303020204" pitchFamily="34" charset="0"/>
                        </a:rPr>
                        <a:t>ml</a:t>
                      </a:r>
                    </a:p>
                  </a:txBody>
                  <a:tcPr>
                    <a:solidFill>
                      <a:srgbClr val="7A81FF"/>
                    </a:solidFill>
                  </a:tcPr>
                </a:tc>
                <a:tc>
                  <a:txBody>
                    <a:bodyPr/>
                    <a:lstStyle/>
                    <a:p>
                      <a:pPr algn="ctr"/>
                      <a:r>
                        <a:rPr lang="en-US" sz="2400" dirty="0" err="1">
                          <a:solidFill>
                            <a:schemeClr val="bg1"/>
                          </a:solidFill>
                          <a:latin typeface="Candara" panose="020E0502030303020204" pitchFamily="34" charset="0"/>
                        </a:rPr>
                        <a:t>ms</a:t>
                      </a:r>
                      <a:endParaRPr lang="en-US" sz="2400" dirty="0">
                        <a:solidFill>
                          <a:schemeClr val="bg1"/>
                        </a:solidFill>
                        <a:latin typeface="Candara" panose="020E0502030303020204" pitchFamily="34" charset="0"/>
                      </a:endParaRPr>
                    </a:p>
                  </a:txBody>
                  <a:tcPr>
                    <a:solidFill>
                      <a:srgbClr val="7A81FF"/>
                    </a:solidFill>
                  </a:tcPr>
                </a:tc>
                <a:extLst>
                  <a:ext uri="{0D108BD9-81ED-4DB2-BD59-A6C34878D82A}">
                    <a16:rowId xmlns:a16="http://schemas.microsoft.com/office/drawing/2014/main" val="1833283043"/>
                  </a:ext>
                </a:extLst>
              </a:tr>
              <a:tr h="613440">
                <a:tc>
                  <a:txBody>
                    <a:bodyPr/>
                    <a:lstStyle/>
                    <a:p>
                      <a:pPr algn="ctr"/>
                      <a:r>
                        <a:rPr lang="en-US" sz="2400" dirty="0">
                          <a:latin typeface="Candara" panose="020E0502030303020204" pitchFamily="34" charset="0"/>
                        </a:rPr>
                        <a:t>d</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latin typeface="Candara" panose="020E0502030303020204" pitchFamily="34" charset="0"/>
                        </a:rPr>
                        <a:t>3 – 7</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latin typeface="Candara" panose="020E0502030303020204" pitchFamily="34" charset="0"/>
                        </a:rPr>
                        <a:t>2</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latin typeface="Candara" panose="020E0502030303020204" pitchFamily="34" charset="0"/>
                        </a:rPr>
                        <a:t>-2, -1, 0, +1, +2</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latin typeface="Candara" panose="020E0502030303020204" pitchFamily="34" charset="0"/>
                        </a:rPr>
                        <a:t>+1/2, -1/2</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5567080"/>
                  </a:ext>
                </a:extLst>
              </a:tr>
            </a:tbl>
          </a:graphicData>
        </a:graphic>
      </p:graphicFrame>
      <p:sp>
        <p:nvSpPr>
          <p:cNvPr id="18" name="Rounded Rectangular Callout 17">
            <a:extLst>
              <a:ext uri="{FF2B5EF4-FFF2-40B4-BE49-F238E27FC236}">
                <a16:creationId xmlns:a16="http://schemas.microsoft.com/office/drawing/2014/main" id="{386D9820-43A4-DC49-951D-2335EA510DA5}"/>
              </a:ext>
            </a:extLst>
          </p:cNvPr>
          <p:cNvSpPr/>
          <p:nvPr/>
        </p:nvSpPr>
        <p:spPr>
          <a:xfrm>
            <a:off x="6180802" y="5851306"/>
            <a:ext cx="4026598" cy="780039"/>
          </a:xfrm>
          <a:prstGeom prst="wedgeRoundRectCallout">
            <a:avLst>
              <a:gd name="adj1" fmla="val -22362"/>
              <a:gd name="adj2" fmla="val -106271"/>
              <a:gd name="adj3" fmla="val 16667"/>
            </a:avLst>
          </a:prstGeom>
          <a:solidFill>
            <a:schemeClr val="bg1"/>
          </a:solid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432FF"/>
                </a:solidFill>
                <a:latin typeface="Candara" panose="020E0502030303020204" pitchFamily="34" charset="0"/>
              </a:rPr>
              <a:t>There are </a:t>
            </a:r>
            <a:r>
              <a:rPr lang="en-US" sz="2400" b="1" dirty="0">
                <a:solidFill>
                  <a:srgbClr val="0432FF"/>
                </a:solidFill>
                <a:latin typeface="Candara" panose="020E0502030303020204" pitchFamily="34" charset="0"/>
              </a:rPr>
              <a:t>five</a:t>
            </a:r>
            <a:r>
              <a:rPr lang="en-US" sz="2400" dirty="0">
                <a:solidFill>
                  <a:srgbClr val="0432FF"/>
                </a:solidFill>
                <a:latin typeface="Candara" panose="020E0502030303020204" pitchFamily="34" charset="0"/>
              </a:rPr>
              <a:t> possible 3D orientations for d orbitals</a:t>
            </a:r>
          </a:p>
        </p:txBody>
      </p:sp>
      <p:pic>
        <p:nvPicPr>
          <p:cNvPr id="3" name="Picture 2">
            <a:extLst>
              <a:ext uri="{FF2B5EF4-FFF2-40B4-BE49-F238E27FC236}">
                <a16:creationId xmlns:a16="http://schemas.microsoft.com/office/drawing/2014/main" id="{1E0E89E5-9800-2545-9E21-F38BC60776E5}"/>
              </a:ext>
            </a:extLst>
          </p:cNvPr>
          <p:cNvPicPr>
            <a:picLocks noChangeAspect="1"/>
          </p:cNvPicPr>
          <p:nvPr/>
        </p:nvPicPr>
        <p:blipFill>
          <a:blip r:embed="rId3"/>
          <a:stretch>
            <a:fillRect/>
          </a:stretch>
        </p:blipFill>
        <p:spPr>
          <a:xfrm>
            <a:off x="3464918" y="729443"/>
            <a:ext cx="5155487" cy="3540249"/>
          </a:xfrm>
          <a:prstGeom prst="rect">
            <a:avLst/>
          </a:prstGeom>
        </p:spPr>
      </p:pic>
    </p:spTree>
    <p:extLst>
      <p:ext uri="{BB962C8B-B14F-4D97-AF65-F5344CB8AC3E}">
        <p14:creationId xmlns:p14="http://schemas.microsoft.com/office/powerpoint/2010/main" val="34319795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4" y="0"/>
            <a:ext cx="12196994"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5" y="-2506"/>
            <a:ext cx="697500" cy="697500"/>
          </a:xfrm>
          <a:prstGeom prst="rect">
            <a:avLst/>
          </a:prstGeom>
        </p:spPr>
      </p:pic>
      <p:sp>
        <p:nvSpPr>
          <p:cNvPr id="15" name="TextBox 14"/>
          <p:cNvSpPr txBox="1"/>
          <p:nvPr/>
        </p:nvSpPr>
        <p:spPr>
          <a:xfrm>
            <a:off x="9997" y="6499357"/>
            <a:ext cx="3828141" cy="307777"/>
          </a:xfrm>
          <a:prstGeom prst="rect">
            <a:avLst/>
          </a:prstGeom>
          <a:noFill/>
        </p:spPr>
        <p:txBody>
          <a:bodyPr wrap="square" rtlCol="0">
            <a:spAutoFit/>
          </a:bodyPr>
          <a:lstStyle/>
          <a:p>
            <a:r>
              <a:rPr lang="en-US" sz="1400" dirty="0">
                <a:latin typeface="Avenir Medium"/>
                <a:cs typeface="Avenir Medium"/>
              </a:rPr>
              <a:t>Chemistry OpenStax; </a:t>
            </a:r>
            <a:r>
              <a:rPr lang="en-US" sz="1400" dirty="0" err="1">
                <a:latin typeface="Avenir Medium"/>
                <a:cs typeface="Avenir Medium"/>
              </a:rPr>
              <a:t>LibreText</a:t>
            </a:r>
            <a:r>
              <a:rPr lang="en-US" sz="1400" dirty="0">
                <a:latin typeface="Avenir Medium"/>
                <a:cs typeface="Avenir Medium"/>
              </a:rPr>
              <a:t> Chemistry</a:t>
            </a:r>
          </a:p>
        </p:txBody>
      </p:sp>
      <p:sp>
        <p:nvSpPr>
          <p:cNvPr id="16" name="TextBox 15">
            <a:extLst>
              <a:ext uri="{FF2B5EF4-FFF2-40B4-BE49-F238E27FC236}">
                <a16:creationId xmlns:a16="http://schemas.microsoft.com/office/drawing/2014/main" id="{936B4C90-0578-DF4F-9F1B-91619C4D9439}"/>
              </a:ext>
            </a:extLst>
          </p:cNvPr>
          <p:cNvSpPr txBox="1"/>
          <p:nvPr/>
        </p:nvSpPr>
        <p:spPr>
          <a:xfrm>
            <a:off x="223611" y="-169"/>
            <a:ext cx="1963999" cy="646331"/>
          </a:xfrm>
          <a:prstGeom prst="rect">
            <a:avLst/>
          </a:prstGeom>
          <a:noFill/>
        </p:spPr>
        <p:txBody>
          <a:bodyPr wrap="none" rtlCol="0">
            <a:spAutoFit/>
          </a:bodyPr>
          <a:lstStyle/>
          <a:p>
            <a:r>
              <a:rPr lang="en-US" sz="3600" b="1" dirty="0">
                <a:solidFill>
                  <a:schemeClr val="bg1"/>
                </a:solidFill>
                <a:latin typeface="Candara"/>
                <a:cs typeface="Candara"/>
              </a:rPr>
              <a:t>f orbitals</a:t>
            </a:r>
          </a:p>
        </p:txBody>
      </p:sp>
      <p:sp>
        <p:nvSpPr>
          <p:cNvPr id="17" name="TextBox 16">
            <a:extLst>
              <a:ext uri="{FF2B5EF4-FFF2-40B4-BE49-F238E27FC236}">
                <a16:creationId xmlns:a16="http://schemas.microsoft.com/office/drawing/2014/main" id="{1A2A1D17-C92D-AD4B-A8EC-AC5F0540D044}"/>
              </a:ext>
            </a:extLst>
          </p:cNvPr>
          <p:cNvSpPr txBox="1"/>
          <p:nvPr/>
        </p:nvSpPr>
        <p:spPr>
          <a:xfrm>
            <a:off x="335576" y="796669"/>
            <a:ext cx="1645322" cy="461665"/>
          </a:xfrm>
          <a:prstGeom prst="rect">
            <a:avLst/>
          </a:prstGeom>
          <a:noFill/>
        </p:spPr>
        <p:txBody>
          <a:bodyPr wrap="none" rtlCol="0">
            <a:spAutoFit/>
          </a:bodyPr>
          <a:lstStyle/>
          <a:p>
            <a:pPr marL="17463" lvl="1"/>
            <a:r>
              <a:rPr lang="en-US" sz="2400" dirty="0">
                <a:latin typeface="Candara"/>
                <a:cs typeface="Candara"/>
                <a:sym typeface="Wingdings"/>
              </a:rPr>
              <a:t>2 x 7 = 14 e-</a:t>
            </a:r>
          </a:p>
        </p:txBody>
      </p:sp>
      <p:graphicFrame>
        <p:nvGraphicFramePr>
          <p:cNvPr id="5" name="Table 4">
            <a:extLst>
              <a:ext uri="{FF2B5EF4-FFF2-40B4-BE49-F238E27FC236}">
                <a16:creationId xmlns:a16="http://schemas.microsoft.com/office/drawing/2014/main" id="{FB23F562-D7C7-7D40-900A-C4F10D9FB6A5}"/>
              </a:ext>
            </a:extLst>
          </p:cNvPr>
          <p:cNvGraphicFramePr>
            <a:graphicFrameLocks noGrp="1"/>
          </p:cNvGraphicFramePr>
          <p:nvPr>
            <p:extLst>
              <p:ext uri="{D42A27DB-BD31-4B8C-83A1-F6EECF244321}">
                <p14:modId xmlns:p14="http://schemas.microsoft.com/office/powerpoint/2010/main" val="3770345858"/>
              </p:ext>
            </p:extLst>
          </p:nvPr>
        </p:nvGraphicFramePr>
        <p:xfrm>
          <a:off x="1474237" y="4322454"/>
          <a:ext cx="8904045" cy="940011"/>
        </p:xfrm>
        <a:graphic>
          <a:graphicData uri="http://schemas.openxmlformats.org/drawingml/2006/table">
            <a:tbl>
              <a:tblPr firstRow="1" bandRow="1">
                <a:tableStyleId>{5C22544A-7EE6-4342-B048-85BDC9FD1C3A}</a:tableStyleId>
              </a:tblPr>
              <a:tblGrid>
                <a:gridCol w="1436914">
                  <a:extLst>
                    <a:ext uri="{9D8B030D-6E8A-4147-A177-3AD203B41FA5}">
                      <a16:colId xmlns:a16="http://schemas.microsoft.com/office/drawing/2014/main" val="1887088610"/>
                    </a:ext>
                  </a:extLst>
                </a:gridCol>
                <a:gridCol w="1623526">
                  <a:extLst>
                    <a:ext uri="{9D8B030D-6E8A-4147-A177-3AD203B41FA5}">
                      <a16:colId xmlns:a16="http://schemas.microsoft.com/office/drawing/2014/main" val="320908483"/>
                    </a:ext>
                  </a:extLst>
                </a:gridCol>
                <a:gridCol w="1530221">
                  <a:extLst>
                    <a:ext uri="{9D8B030D-6E8A-4147-A177-3AD203B41FA5}">
                      <a16:colId xmlns:a16="http://schemas.microsoft.com/office/drawing/2014/main" val="1652831985"/>
                    </a:ext>
                  </a:extLst>
                </a:gridCol>
                <a:gridCol w="2724539">
                  <a:extLst>
                    <a:ext uri="{9D8B030D-6E8A-4147-A177-3AD203B41FA5}">
                      <a16:colId xmlns:a16="http://schemas.microsoft.com/office/drawing/2014/main" val="78881429"/>
                    </a:ext>
                  </a:extLst>
                </a:gridCol>
                <a:gridCol w="1588845">
                  <a:extLst>
                    <a:ext uri="{9D8B030D-6E8A-4147-A177-3AD203B41FA5}">
                      <a16:colId xmlns:a16="http://schemas.microsoft.com/office/drawing/2014/main" val="981287108"/>
                    </a:ext>
                  </a:extLst>
                </a:gridCol>
              </a:tblGrid>
              <a:tr h="449018">
                <a:tc>
                  <a:txBody>
                    <a:bodyPr/>
                    <a:lstStyle/>
                    <a:p>
                      <a:pPr algn="ctr"/>
                      <a:r>
                        <a:rPr lang="en-US" sz="2400" dirty="0">
                          <a:solidFill>
                            <a:schemeClr val="bg1"/>
                          </a:solidFill>
                          <a:latin typeface="Candara" panose="020E0502030303020204" pitchFamily="34" charset="0"/>
                        </a:rPr>
                        <a:t>orbital</a:t>
                      </a:r>
                    </a:p>
                  </a:txBody>
                  <a:tcPr>
                    <a:solidFill>
                      <a:srgbClr val="7A81FF"/>
                    </a:solidFill>
                  </a:tcPr>
                </a:tc>
                <a:tc>
                  <a:txBody>
                    <a:bodyPr/>
                    <a:lstStyle/>
                    <a:p>
                      <a:pPr algn="ctr"/>
                      <a:r>
                        <a:rPr lang="en-US" sz="2400" dirty="0">
                          <a:solidFill>
                            <a:schemeClr val="bg1"/>
                          </a:solidFill>
                          <a:latin typeface="Candara" panose="020E0502030303020204" pitchFamily="34" charset="0"/>
                        </a:rPr>
                        <a:t>n</a:t>
                      </a:r>
                    </a:p>
                  </a:txBody>
                  <a:tcPr>
                    <a:solidFill>
                      <a:srgbClr val="7A81FF"/>
                    </a:solidFill>
                  </a:tcPr>
                </a:tc>
                <a:tc>
                  <a:txBody>
                    <a:bodyPr/>
                    <a:lstStyle/>
                    <a:p>
                      <a:pPr algn="ctr"/>
                      <a:r>
                        <a:rPr lang="en-US" sz="2400" dirty="0">
                          <a:solidFill>
                            <a:schemeClr val="bg1"/>
                          </a:solidFill>
                          <a:latin typeface="Candara" panose="020E0502030303020204" pitchFamily="34" charset="0"/>
                        </a:rPr>
                        <a:t>l</a:t>
                      </a:r>
                    </a:p>
                  </a:txBody>
                  <a:tcPr>
                    <a:solidFill>
                      <a:srgbClr val="7A81FF"/>
                    </a:solidFill>
                  </a:tcPr>
                </a:tc>
                <a:tc>
                  <a:txBody>
                    <a:bodyPr/>
                    <a:lstStyle/>
                    <a:p>
                      <a:pPr algn="ctr"/>
                      <a:r>
                        <a:rPr lang="en-US" sz="2400" dirty="0">
                          <a:solidFill>
                            <a:schemeClr val="bg1"/>
                          </a:solidFill>
                          <a:latin typeface="Candara" panose="020E0502030303020204" pitchFamily="34" charset="0"/>
                        </a:rPr>
                        <a:t>ml</a:t>
                      </a:r>
                    </a:p>
                  </a:txBody>
                  <a:tcPr>
                    <a:solidFill>
                      <a:srgbClr val="7A81FF"/>
                    </a:solidFill>
                  </a:tcPr>
                </a:tc>
                <a:tc>
                  <a:txBody>
                    <a:bodyPr/>
                    <a:lstStyle/>
                    <a:p>
                      <a:pPr algn="ctr"/>
                      <a:r>
                        <a:rPr lang="en-US" sz="2400" dirty="0" err="1">
                          <a:solidFill>
                            <a:schemeClr val="bg1"/>
                          </a:solidFill>
                          <a:latin typeface="Candara" panose="020E0502030303020204" pitchFamily="34" charset="0"/>
                        </a:rPr>
                        <a:t>ms</a:t>
                      </a:r>
                      <a:endParaRPr lang="en-US" sz="2400" dirty="0">
                        <a:solidFill>
                          <a:schemeClr val="bg1"/>
                        </a:solidFill>
                        <a:latin typeface="Candara" panose="020E0502030303020204" pitchFamily="34" charset="0"/>
                      </a:endParaRPr>
                    </a:p>
                  </a:txBody>
                  <a:tcPr>
                    <a:solidFill>
                      <a:srgbClr val="7A81FF"/>
                    </a:solidFill>
                  </a:tcPr>
                </a:tc>
                <a:extLst>
                  <a:ext uri="{0D108BD9-81ED-4DB2-BD59-A6C34878D82A}">
                    <a16:rowId xmlns:a16="http://schemas.microsoft.com/office/drawing/2014/main" val="1833283043"/>
                  </a:ext>
                </a:extLst>
              </a:tr>
              <a:tr h="482811">
                <a:tc>
                  <a:txBody>
                    <a:bodyPr/>
                    <a:lstStyle/>
                    <a:p>
                      <a:pPr algn="ctr"/>
                      <a:r>
                        <a:rPr lang="en-US" sz="2400" dirty="0">
                          <a:latin typeface="Candara" panose="020E0502030303020204" pitchFamily="34" charset="0"/>
                        </a:rPr>
                        <a:t>f</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latin typeface="Candara" panose="020E0502030303020204" pitchFamily="34" charset="0"/>
                        </a:rPr>
                        <a:t>4 – 7</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latin typeface="Candara" panose="020E0502030303020204" pitchFamily="34" charset="0"/>
                        </a:rPr>
                        <a:t>3</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latin typeface="Candara" panose="020E0502030303020204" pitchFamily="34" charset="0"/>
                        </a:rPr>
                        <a:t>-3, -2, -1, 0, +1, +2, +3</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latin typeface="Candara" panose="020E0502030303020204" pitchFamily="34" charset="0"/>
                        </a:rPr>
                        <a:t>+1/2, -1/2</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5567080"/>
                  </a:ext>
                </a:extLst>
              </a:tr>
            </a:tbl>
          </a:graphicData>
        </a:graphic>
      </p:graphicFrame>
      <p:sp>
        <p:nvSpPr>
          <p:cNvPr id="18" name="Rounded Rectangular Callout 17">
            <a:extLst>
              <a:ext uri="{FF2B5EF4-FFF2-40B4-BE49-F238E27FC236}">
                <a16:creationId xmlns:a16="http://schemas.microsoft.com/office/drawing/2014/main" id="{386D9820-43A4-DC49-951D-2335EA510DA5}"/>
              </a:ext>
            </a:extLst>
          </p:cNvPr>
          <p:cNvSpPr/>
          <p:nvPr/>
        </p:nvSpPr>
        <p:spPr>
          <a:xfrm>
            <a:off x="6180802" y="5776662"/>
            <a:ext cx="4026598" cy="780039"/>
          </a:xfrm>
          <a:prstGeom prst="wedgeRoundRectCallout">
            <a:avLst>
              <a:gd name="adj1" fmla="val -22362"/>
              <a:gd name="adj2" fmla="val -106271"/>
              <a:gd name="adj3" fmla="val 16667"/>
            </a:avLst>
          </a:prstGeom>
          <a:solidFill>
            <a:schemeClr val="bg1"/>
          </a:solid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432FF"/>
                </a:solidFill>
                <a:latin typeface="Candara" panose="020E0502030303020204" pitchFamily="34" charset="0"/>
              </a:rPr>
              <a:t>There are </a:t>
            </a:r>
            <a:r>
              <a:rPr lang="en-US" sz="2400" b="1" dirty="0">
                <a:solidFill>
                  <a:srgbClr val="0432FF"/>
                </a:solidFill>
                <a:latin typeface="Candara" panose="020E0502030303020204" pitchFamily="34" charset="0"/>
              </a:rPr>
              <a:t>seven</a:t>
            </a:r>
            <a:r>
              <a:rPr lang="en-US" sz="2400" dirty="0">
                <a:solidFill>
                  <a:srgbClr val="0432FF"/>
                </a:solidFill>
                <a:latin typeface="Candara" panose="020E0502030303020204" pitchFamily="34" charset="0"/>
              </a:rPr>
              <a:t> possible 3D orientations for f orbitals</a:t>
            </a:r>
          </a:p>
        </p:txBody>
      </p:sp>
      <p:pic>
        <p:nvPicPr>
          <p:cNvPr id="2" name="Picture 1">
            <a:extLst>
              <a:ext uri="{FF2B5EF4-FFF2-40B4-BE49-F238E27FC236}">
                <a16:creationId xmlns:a16="http://schemas.microsoft.com/office/drawing/2014/main" id="{B2730F68-D5B0-C94E-9080-301697C94ED6}"/>
              </a:ext>
            </a:extLst>
          </p:cNvPr>
          <p:cNvPicPr>
            <a:picLocks noChangeAspect="1"/>
          </p:cNvPicPr>
          <p:nvPr/>
        </p:nvPicPr>
        <p:blipFill>
          <a:blip r:embed="rId3"/>
          <a:stretch>
            <a:fillRect/>
          </a:stretch>
        </p:blipFill>
        <p:spPr>
          <a:xfrm>
            <a:off x="2508407" y="801125"/>
            <a:ext cx="7438013" cy="3396225"/>
          </a:xfrm>
          <a:prstGeom prst="rect">
            <a:avLst/>
          </a:prstGeom>
        </p:spPr>
      </p:pic>
    </p:spTree>
    <p:extLst>
      <p:ext uri="{BB962C8B-B14F-4D97-AF65-F5344CB8AC3E}">
        <p14:creationId xmlns:p14="http://schemas.microsoft.com/office/powerpoint/2010/main" val="2251405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 y="-1"/>
            <a:ext cx="11734804" cy="694995"/>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596" y="-169"/>
            <a:ext cx="5846472" cy="646331"/>
          </a:xfrm>
          <a:prstGeom prst="rect">
            <a:avLst/>
          </a:prstGeom>
          <a:noFill/>
        </p:spPr>
        <p:txBody>
          <a:bodyPr wrap="none" rtlCol="0">
            <a:spAutoFit/>
          </a:bodyPr>
          <a:lstStyle/>
          <a:p>
            <a:pPr defTabSz="914400"/>
            <a:r>
              <a:rPr lang="en-US" sz="3600" b="1" dirty="0">
                <a:solidFill>
                  <a:schemeClr val="bg1"/>
                </a:solidFill>
                <a:latin typeface="Candara"/>
                <a:cs typeface="Candara"/>
              </a:rPr>
              <a:t>Law of multiple proportions </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5233" y="-2506"/>
            <a:ext cx="697500" cy="697500"/>
          </a:xfrm>
          <a:prstGeom prst="rect">
            <a:avLst/>
          </a:prstGeom>
        </p:spPr>
      </p:pic>
      <p:sp>
        <p:nvSpPr>
          <p:cNvPr id="17" name="TextBox 16"/>
          <p:cNvSpPr txBox="1"/>
          <p:nvPr/>
        </p:nvSpPr>
        <p:spPr>
          <a:xfrm>
            <a:off x="54427" y="6532081"/>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
        <p:nvSpPr>
          <p:cNvPr id="10" name="TextBox 9"/>
          <p:cNvSpPr txBox="1"/>
          <p:nvPr/>
        </p:nvSpPr>
        <p:spPr>
          <a:xfrm>
            <a:off x="228597" y="768614"/>
            <a:ext cx="11430003" cy="1354217"/>
          </a:xfrm>
          <a:prstGeom prst="rect">
            <a:avLst/>
          </a:prstGeom>
          <a:noFill/>
        </p:spPr>
        <p:txBody>
          <a:bodyPr wrap="square" rtlCol="0">
            <a:spAutoFit/>
          </a:bodyPr>
          <a:lstStyle/>
          <a:p>
            <a:r>
              <a:rPr lang="en-US" sz="2400" b="1" dirty="0">
                <a:latin typeface="Candara"/>
                <a:cs typeface="Candara"/>
              </a:rPr>
              <a:t>Law of multiple proportions: </a:t>
            </a:r>
            <a:r>
              <a:rPr lang="en-US" sz="2400" i="1" dirty="0">
                <a:latin typeface="Candara"/>
                <a:cs typeface="Candara"/>
              </a:rPr>
              <a:t>two elements can be combined in different proportions or at different ratios to create multiple (different) compounds</a:t>
            </a:r>
          </a:p>
          <a:p>
            <a:endParaRPr lang="en-US" sz="1000" dirty="0">
              <a:latin typeface="Candara"/>
              <a:cs typeface="Candara"/>
            </a:endParaRPr>
          </a:p>
          <a:p>
            <a:pPr marL="342900" indent="-342900">
              <a:buFont typeface="Arial"/>
              <a:buChar char="•"/>
            </a:pPr>
            <a:r>
              <a:rPr lang="en-US" sz="2400" dirty="0">
                <a:latin typeface="Candara"/>
                <a:cs typeface="Candara"/>
              </a:rPr>
              <a:t>Multiple proportions (different ratios) produce multiple compounds</a:t>
            </a:r>
          </a:p>
        </p:txBody>
      </p:sp>
      <p:pic>
        <p:nvPicPr>
          <p:cNvPr id="6" name="Picture 5"/>
          <p:cNvPicPr>
            <a:picLocks noChangeAspect="1"/>
          </p:cNvPicPr>
          <p:nvPr/>
        </p:nvPicPr>
        <p:blipFill rotWithShape="1">
          <a:blip r:embed="rId3"/>
          <a:srcRect b="9579"/>
          <a:stretch/>
        </p:blipFill>
        <p:spPr>
          <a:xfrm>
            <a:off x="654585" y="2354361"/>
            <a:ext cx="10691806" cy="3614186"/>
          </a:xfrm>
          <a:prstGeom prst="rect">
            <a:avLst/>
          </a:prstGeom>
        </p:spPr>
      </p:pic>
      <p:sp>
        <p:nvSpPr>
          <p:cNvPr id="7" name="TextBox 6"/>
          <p:cNvSpPr txBox="1"/>
          <p:nvPr/>
        </p:nvSpPr>
        <p:spPr>
          <a:xfrm>
            <a:off x="907596" y="4793569"/>
            <a:ext cx="1653017" cy="1015663"/>
          </a:xfrm>
          <a:prstGeom prst="rect">
            <a:avLst/>
          </a:prstGeom>
          <a:noFill/>
        </p:spPr>
        <p:txBody>
          <a:bodyPr wrap="none" rtlCol="0">
            <a:spAutoFit/>
          </a:bodyPr>
          <a:lstStyle/>
          <a:p>
            <a:r>
              <a:rPr lang="en-US" sz="2000" dirty="0">
                <a:solidFill>
                  <a:srgbClr val="0000FF"/>
                </a:solidFill>
                <a:latin typeface="Candara"/>
                <a:cs typeface="Candara"/>
              </a:rPr>
              <a:t>    Cu : Cl</a:t>
            </a:r>
          </a:p>
          <a:p>
            <a:pPr algn="ctr"/>
            <a:r>
              <a:rPr lang="en-US" sz="2000" dirty="0">
                <a:solidFill>
                  <a:srgbClr val="0000FF"/>
                </a:solidFill>
                <a:latin typeface="Candara"/>
                <a:cs typeface="Candara"/>
              </a:rPr>
              <a:t>1.0 g : 0.558 g</a:t>
            </a:r>
          </a:p>
          <a:p>
            <a:pPr algn="ctr"/>
            <a:r>
              <a:rPr lang="en-US" sz="2000" dirty="0">
                <a:solidFill>
                  <a:srgbClr val="0000FF"/>
                </a:solidFill>
                <a:latin typeface="Candara"/>
                <a:cs typeface="Candara"/>
              </a:rPr>
              <a:t>= </a:t>
            </a:r>
            <a:r>
              <a:rPr lang="en-US" sz="2000" dirty="0" err="1">
                <a:solidFill>
                  <a:srgbClr val="0000FF"/>
                </a:solidFill>
                <a:latin typeface="Candara"/>
                <a:cs typeface="Candara"/>
              </a:rPr>
              <a:t>CuCl</a:t>
            </a:r>
            <a:endParaRPr lang="en-US" sz="2000" dirty="0">
              <a:solidFill>
                <a:srgbClr val="0000FF"/>
              </a:solidFill>
              <a:latin typeface="Candara"/>
              <a:cs typeface="Candara"/>
            </a:endParaRPr>
          </a:p>
        </p:txBody>
      </p:sp>
      <p:sp>
        <p:nvSpPr>
          <p:cNvPr id="12" name="TextBox 11"/>
          <p:cNvSpPr txBox="1"/>
          <p:nvPr/>
        </p:nvSpPr>
        <p:spPr>
          <a:xfrm>
            <a:off x="7682183" y="4793569"/>
            <a:ext cx="1525546" cy="1015663"/>
          </a:xfrm>
          <a:prstGeom prst="rect">
            <a:avLst/>
          </a:prstGeom>
          <a:noFill/>
        </p:spPr>
        <p:txBody>
          <a:bodyPr wrap="none" rtlCol="0">
            <a:spAutoFit/>
          </a:bodyPr>
          <a:lstStyle/>
          <a:p>
            <a:r>
              <a:rPr lang="en-US" sz="2000">
                <a:solidFill>
                  <a:srgbClr val="0000FF"/>
                </a:solidFill>
                <a:latin typeface="Candara"/>
                <a:cs typeface="Candara"/>
              </a:rPr>
              <a:t>    Cu : </a:t>
            </a:r>
            <a:r>
              <a:rPr lang="en-US" sz="2000" err="1">
                <a:solidFill>
                  <a:srgbClr val="0000FF"/>
                </a:solidFill>
                <a:latin typeface="Candara"/>
                <a:cs typeface="Candara"/>
              </a:rPr>
              <a:t>Cl</a:t>
            </a:r>
            <a:endParaRPr lang="en-US" sz="2000">
              <a:solidFill>
                <a:srgbClr val="0000FF"/>
              </a:solidFill>
              <a:latin typeface="Candara"/>
              <a:cs typeface="Candara"/>
            </a:endParaRPr>
          </a:p>
          <a:p>
            <a:pPr algn="ctr"/>
            <a:r>
              <a:rPr lang="en-US" sz="2000">
                <a:solidFill>
                  <a:srgbClr val="0000FF"/>
                </a:solidFill>
                <a:latin typeface="Candara"/>
                <a:cs typeface="Candara"/>
              </a:rPr>
              <a:t>1.0 g : 1.116 g</a:t>
            </a:r>
          </a:p>
          <a:p>
            <a:pPr algn="ctr"/>
            <a:r>
              <a:rPr lang="en-US" sz="2000">
                <a:solidFill>
                  <a:srgbClr val="0000FF"/>
                </a:solidFill>
                <a:latin typeface="Candara"/>
                <a:cs typeface="Candara"/>
              </a:rPr>
              <a:t>= CuCl2</a:t>
            </a:r>
          </a:p>
        </p:txBody>
      </p:sp>
    </p:spTree>
    <p:extLst>
      <p:ext uri="{BB962C8B-B14F-4D97-AF65-F5344CB8AC3E}">
        <p14:creationId xmlns:p14="http://schemas.microsoft.com/office/powerpoint/2010/main" val="429164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96" y="0"/>
            <a:ext cx="11943405"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a:solidFill>
                <a:prstClr val="black"/>
              </a:solidFill>
              <a:latin typeface="Calibri"/>
            </a:endParaRPr>
          </a:p>
        </p:txBody>
      </p:sp>
      <p:sp>
        <p:nvSpPr>
          <p:cNvPr id="5" name="TextBox 4"/>
          <p:cNvSpPr txBox="1"/>
          <p:nvPr/>
        </p:nvSpPr>
        <p:spPr>
          <a:xfrm>
            <a:off x="238598" y="-2506"/>
            <a:ext cx="2682145" cy="646331"/>
          </a:xfrm>
          <a:prstGeom prst="rect">
            <a:avLst/>
          </a:prstGeom>
          <a:noFill/>
        </p:spPr>
        <p:txBody>
          <a:bodyPr wrap="none" rtlCol="0">
            <a:spAutoFit/>
          </a:bodyPr>
          <a:lstStyle/>
          <a:p>
            <a:pPr defTabSz="914400"/>
            <a:r>
              <a:rPr lang="en-US" sz="3600" b="1" dirty="0">
                <a:solidFill>
                  <a:srgbClr val="FFFFFF"/>
                </a:solidFill>
                <a:latin typeface="Candara"/>
                <a:cs typeface="Candara"/>
              </a:rPr>
              <a:t>3.7: Can you?</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496126" y="-2506"/>
            <a:ext cx="697500" cy="697500"/>
          </a:xfrm>
          <a:prstGeom prst="rect">
            <a:avLst/>
          </a:prstGeom>
        </p:spPr>
      </p:pic>
      <p:sp>
        <p:nvSpPr>
          <p:cNvPr id="29" name="TextBox 28"/>
          <p:cNvSpPr txBox="1"/>
          <p:nvPr/>
        </p:nvSpPr>
        <p:spPr>
          <a:xfrm>
            <a:off x="238597" y="812591"/>
            <a:ext cx="11257529" cy="4893647"/>
          </a:xfrm>
          <a:prstGeom prst="rect">
            <a:avLst/>
          </a:prstGeom>
          <a:noFill/>
        </p:spPr>
        <p:txBody>
          <a:bodyPr wrap="square" rtlCol="0">
            <a:spAutoFit/>
          </a:bodyPr>
          <a:lstStyle/>
          <a:p>
            <a:pPr marL="458788" indent="-458788"/>
            <a:r>
              <a:rPr lang="en-US" sz="2400" dirty="0">
                <a:latin typeface="Candara"/>
                <a:cs typeface="Candara"/>
              </a:rPr>
              <a:t>(1) Understand the scales at which Newtonian mechanics and quantum mechanics work?</a:t>
            </a:r>
          </a:p>
          <a:p>
            <a:pPr marL="458788" indent="-458788"/>
            <a:endParaRPr lang="en-US" sz="2400" dirty="0">
              <a:latin typeface="Candara"/>
              <a:cs typeface="Candara"/>
            </a:endParaRPr>
          </a:p>
          <a:p>
            <a:pPr marL="458788" indent="-458788"/>
            <a:r>
              <a:rPr lang="en-US" sz="2400" dirty="0">
                <a:latin typeface="Candara"/>
                <a:cs typeface="Candara"/>
              </a:rPr>
              <a:t>(2) Understand that in the quantum world, tiny objects on the atomic scale lose or gain energy in quanta, exhibit wave-particle duality, and cannot be located with certainty? 	</a:t>
            </a:r>
          </a:p>
          <a:p>
            <a:pPr marL="458788" indent="-458788"/>
            <a:endParaRPr lang="en-US" sz="2400" dirty="0">
              <a:latin typeface="Candara"/>
              <a:cs typeface="Candara"/>
            </a:endParaRPr>
          </a:p>
          <a:p>
            <a:pPr marL="458788" indent="-458788"/>
            <a:r>
              <a:rPr lang="en-US" sz="2400" dirty="0">
                <a:latin typeface="Candara"/>
                <a:cs typeface="Candara"/>
              </a:rPr>
              <a:t>(3) Understand that orbits are a probable or ‘fuzzy’ 3D location of electrons?</a:t>
            </a:r>
          </a:p>
          <a:p>
            <a:pPr marL="458788" indent="-458788"/>
            <a:r>
              <a:rPr lang="en-US" sz="2400" dirty="0">
                <a:latin typeface="Candara"/>
                <a:cs typeface="Candara"/>
              </a:rPr>
              <a:t>       	</a:t>
            </a:r>
          </a:p>
          <a:p>
            <a:pPr marL="458788" indent="-458788"/>
            <a:r>
              <a:rPr lang="en-US" sz="2400" dirty="0">
                <a:latin typeface="Candara"/>
                <a:cs typeface="Candara"/>
              </a:rPr>
              <a:t>(4) Describe the shapes, numbers and total electron capacities of orbitals?</a:t>
            </a:r>
          </a:p>
          <a:p>
            <a:pPr marL="458788" indent="-458788"/>
            <a:endParaRPr lang="en-US" sz="2400" dirty="0">
              <a:latin typeface="Candara"/>
              <a:cs typeface="Candara"/>
            </a:endParaRPr>
          </a:p>
          <a:p>
            <a:pPr marL="458788" indent="-458788"/>
            <a:r>
              <a:rPr lang="en-US" sz="2400" dirty="0">
                <a:latin typeface="Candara"/>
                <a:cs typeface="Candara"/>
              </a:rPr>
              <a:t>(5) Understand how n, l, ml, and </a:t>
            </a:r>
            <a:r>
              <a:rPr lang="en-US" sz="2400" dirty="0" err="1">
                <a:latin typeface="Candara"/>
                <a:cs typeface="Candara"/>
              </a:rPr>
              <a:t>ms</a:t>
            </a:r>
            <a:r>
              <a:rPr lang="en-US" sz="2400" dirty="0">
                <a:latin typeface="Candara"/>
                <a:cs typeface="Candara"/>
              </a:rPr>
              <a:t> numbers provide unique identifiers for each electron in an atom.</a:t>
            </a:r>
          </a:p>
        </p:txBody>
      </p:sp>
    </p:spTree>
    <p:extLst>
      <p:ext uri="{BB962C8B-B14F-4D97-AF65-F5344CB8AC3E}">
        <p14:creationId xmlns:p14="http://schemas.microsoft.com/office/powerpoint/2010/main" val="20143309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0" y="0"/>
            <a:ext cx="11485538"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245074" y="16329"/>
            <a:ext cx="3488455" cy="646331"/>
          </a:xfrm>
          <a:prstGeom prst="rect">
            <a:avLst/>
          </a:prstGeom>
          <a:noFill/>
        </p:spPr>
        <p:txBody>
          <a:bodyPr wrap="none" rtlCol="0">
            <a:spAutoFit/>
          </a:bodyPr>
          <a:lstStyle/>
          <a:p>
            <a:r>
              <a:rPr lang="en-US" sz="3600" b="1" dirty="0">
                <a:solidFill>
                  <a:prstClr val="white"/>
                </a:solidFill>
                <a:latin typeface="Candara" panose="020E0502030303020204" pitchFamily="34" charset="0"/>
                <a:cs typeface="Avenir Heavy"/>
              </a:rPr>
              <a:t>3.7: Assignments</a:t>
            </a:r>
          </a:p>
        </p:txBody>
      </p:sp>
      <p:sp>
        <p:nvSpPr>
          <p:cNvPr id="8" name="TextBox 7"/>
          <p:cNvSpPr txBox="1"/>
          <p:nvPr/>
        </p:nvSpPr>
        <p:spPr>
          <a:xfrm>
            <a:off x="292918" y="980515"/>
            <a:ext cx="11209092" cy="461665"/>
          </a:xfrm>
          <a:prstGeom prst="rect">
            <a:avLst/>
          </a:prstGeom>
          <a:noFill/>
        </p:spPr>
        <p:txBody>
          <a:bodyPr wrap="square" rtlCol="0">
            <a:spAutoFit/>
          </a:bodyPr>
          <a:lstStyle/>
          <a:p>
            <a:pPr marL="52388" lvl="1"/>
            <a:r>
              <a:rPr lang="en-US" sz="2400" b="1" dirty="0">
                <a:latin typeface="Candara"/>
                <a:cs typeface="Candara"/>
              </a:rPr>
              <a:t>Canvas: Quick review questions quiz 3.7</a:t>
            </a:r>
            <a:endParaRPr lang="en-US" sz="6600" b="1" dirty="0">
              <a:latin typeface="Candara"/>
              <a:cs typeface="Candara"/>
            </a:endParaRPr>
          </a:p>
        </p:txBody>
      </p:sp>
      <p:pic>
        <p:nvPicPr>
          <p:cNvPr id="7" name="Picture 6"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02010" y="-2506"/>
            <a:ext cx="697500" cy="697500"/>
          </a:xfrm>
          <a:prstGeom prst="rect">
            <a:avLst/>
          </a:prstGeom>
        </p:spPr>
      </p:pic>
      <p:sp>
        <p:nvSpPr>
          <p:cNvPr id="10" name="TextBox 9">
            <a:extLst>
              <a:ext uri="{FF2B5EF4-FFF2-40B4-BE49-F238E27FC236}">
                <a16:creationId xmlns:a16="http://schemas.microsoft.com/office/drawing/2014/main" id="{D09987E2-A99B-FD4E-A26F-6531285DBEE1}"/>
              </a:ext>
            </a:extLst>
          </p:cNvPr>
          <p:cNvSpPr txBox="1"/>
          <p:nvPr/>
        </p:nvSpPr>
        <p:spPr>
          <a:xfrm>
            <a:off x="292918" y="2187992"/>
            <a:ext cx="11209092" cy="461665"/>
          </a:xfrm>
          <a:prstGeom prst="rect">
            <a:avLst/>
          </a:prstGeom>
          <a:noFill/>
        </p:spPr>
        <p:txBody>
          <a:bodyPr wrap="square" rtlCol="0">
            <a:spAutoFit/>
          </a:bodyPr>
          <a:lstStyle/>
          <a:p>
            <a:pPr marL="52388" lvl="1"/>
            <a:r>
              <a:rPr lang="en-US" sz="2400" b="1" dirty="0">
                <a:latin typeface="Candara"/>
                <a:cs typeface="Candara"/>
              </a:rPr>
              <a:t>Canvas: HW set 3, problems 15 - 17</a:t>
            </a:r>
            <a:endParaRPr lang="en-US" sz="6600" b="1" dirty="0">
              <a:latin typeface="Candara"/>
              <a:cs typeface="Candara"/>
            </a:endParaRPr>
          </a:p>
        </p:txBody>
      </p:sp>
      <p:sp>
        <p:nvSpPr>
          <p:cNvPr id="11" name="TextBox 10">
            <a:extLst>
              <a:ext uri="{FF2B5EF4-FFF2-40B4-BE49-F238E27FC236}">
                <a16:creationId xmlns:a16="http://schemas.microsoft.com/office/drawing/2014/main" id="{113C38CE-2269-514C-A015-DCD9627F69A6}"/>
              </a:ext>
            </a:extLst>
          </p:cNvPr>
          <p:cNvSpPr txBox="1"/>
          <p:nvPr/>
        </p:nvSpPr>
        <p:spPr>
          <a:xfrm>
            <a:off x="292918" y="3429000"/>
            <a:ext cx="11209092" cy="3170099"/>
          </a:xfrm>
          <a:prstGeom prst="rect">
            <a:avLst/>
          </a:prstGeom>
          <a:noFill/>
        </p:spPr>
        <p:txBody>
          <a:bodyPr wrap="square" rtlCol="0">
            <a:spAutoFit/>
          </a:bodyPr>
          <a:lstStyle/>
          <a:p>
            <a:pPr marL="52388" lvl="1"/>
            <a:r>
              <a:rPr lang="en-US" sz="2400" b="1" dirty="0">
                <a:latin typeface="Candara"/>
                <a:cs typeface="Candara"/>
              </a:rPr>
              <a:t>Optional extras – great videos on this topic:</a:t>
            </a:r>
          </a:p>
          <a:p>
            <a:pPr marL="52388" lvl="1"/>
            <a:endParaRPr lang="en-US" sz="1200" b="1" dirty="0">
              <a:latin typeface="Candara"/>
              <a:cs typeface="Candara"/>
            </a:endParaRPr>
          </a:p>
          <a:p>
            <a:pPr marL="395288" lvl="1" indent="-342900">
              <a:buFont typeface="Arial" panose="020B0604020202020204" pitchFamily="34" charset="0"/>
              <a:buChar char="•"/>
            </a:pPr>
            <a:r>
              <a:rPr lang="en-US" sz="2400" dirty="0">
                <a:latin typeface="Candara"/>
                <a:cs typeface="Candara"/>
              </a:rPr>
              <a:t>‘NATS Airspace Explorer’  (NATS)</a:t>
            </a:r>
            <a:br>
              <a:rPr lang="en-US" sz="2400" dirty="0">
                <a:latin typeface="Candara"/>
                <a:cs typeface="Candara"/>
              </a:rPr>
            </a:br>
            <a:r>
              <a:rPr lang="en-US" sz="2400" dirty="0">
                <a:latin typeface="Candara"/>
                <a:cs typeface="Candara"/>
                <a:hlinkClick r:id="rId3"/>
              </a:rPr>
              <a:t>https://vimeopro.com/natsaero/ae-videos/video/182698627</a:t>
            </a:r>
            <a:r>
              <a:rPr lang="en-US" sz="2400" dirty="0">
                <a:latin typeface="Candara"/>
                <a:cs typeface="Candara"/>
              </a:rPr>
              <a:t> </a:t>
            </a:r>
          </a:p>
          <a:p>
            <a:pPr marL="52388" lvl="1"/>
            <a:endParaRPr lang="en-US" sz="1000" dirty="0">
              <a:latin typeface="Candara"/>
              <a:cs typeface="Candara"/>
            </a:endParaRPr>
          </a:p>
          <a:p>
            <a:pPr marL="395288" lvl="1" indent="-342900">
              <a:buFont typeface="Arial" panose="020B0604020202020204" pitchFamily="34" charset="0"/>
              <a:buChar char="•"/>
            </a:pPr>
            <a:r>
              <a:rPr lang="en-US" sz="2400" dirty="0">
                <a:latin typeface="Candara"/>
                <a:cs typeface="Candara"/>
              </a:rPr>
              <a:t>‘Atomic wave functions (animation)’  </a:t>
            </a:r>
            <a:r>
              <a:rPr lang="en-US" sz="2400" dirty="0">
                <a:latin typeface="Candara" panose="020E0502030303020204" pitchFamily="34" charset="0"/>
                <a:cs typeface="Candara"/>
              </a:rPr>
              <a:t>(</a:t>
            </a:r>
            <a:r>
              <a:rPr lang="en-US" sz="2400" dirty="0" err="1">
                <a:latin typeface="Candara" panose="020E0502030303020204" pitchFamily="34" charset="0"/>
                <a:cs typeface="Candara"/>
              </a:rPr>
              <a:t>massimodipierro</a:t>
            </a:r>
            <a:r>
              <a:rPr lang="en-US" sz="2400" dirty="0">
                <a:latin typeface="Candara" panose="020E0502030303020204" pitchFamily="34" charset="0"/>
                <a:cs typeface="Candara"/>
              </a:rPr>
              <a:t>)</a:t>
            </a:r>
            <a:br>
              <a:rPr lang="en-US" sz="2400" dirty="0">
                <a:latin typeface="Candara" panose="020E0502030303020204" pitchFamily="34" charset="0"/>
              </a:rPr>
            </a:br>
            <a:r>
              <a:rPr lang="en-US" sz="2400" dirty="0">
                <a:latin typeface="Candara" panose="020E0502030303020204" pitchFamily="34" charset="0"/>
                <a:hlinkClick r:id="rId4"/>
              </a:rPr>
              <a:t>https://www.youtube.com/watch?v=IlkY-HtjrkA</a:t>
            </a:r>
            <a:r>
              <a:rPr lang="en-US" sz="2400" dirty="0">
                <a:latin typeface="Candara" panose="020E0502030303020204" pitchFamily="34" charset="0"/>
              </a:rPr>
              <a:t> </a:t>
            </a:r>
          </a:p>
          <a:p>
            <a:pPr marL="52388" lvl="1"/>
            <a:endParaRPr lang="en-US" sz="1000" dirty="0">
              <a:latin typeface="Candara" panose="020E0502030303020204" pitchFamily="34" charset="0"/>
              <a:cs typeface="Candara"/>
            </a:endParaRPr>
          </a:p>
          <a:p>
            <a:pPr marL="395288" lvl="1" indent="-342900">
              <a:buFont typeface="Arial" panose="020B0604020202020204" pitchFamily="34" charset="0"/>
              <a:buChar char="•"/>
            </a:pPr>
            <a:r>
              <a:rPr lang="en-US" sz="2400" dirty="0">
                <a:latin typeface="Candara" panose="020E0502030303020204" pitchFamily="34" charset="0"/>
                <a:cs typeface="Candara"/>
              </a:rPr>
              <a:t>‘Quantum mechanical model’   (Bozeman Science)</a:t>
            </a:r>
            <a:br>
              <a:rPr lang="en-US" sz="2400" dirty="0">
                <a:latin typeface="Candara" panose="020E0502030303020204" pitchFamily="34" charset="0"/>
                <a:cs typeface="Candara"/>
              </a:rPr>
            </a:br>
            <a:r>
              <a:rPr lang="en-US" sz="2400" dirty="0">
                <a:latin typeface="Candara" panose="020E0502030303020204" pitchFamily="34" charset="0"/>
                <a:cs typeface="Candara"/>
                <a:hlinkClick r:id="rId5"/>
              </a:rPr>
              <a:t>https://www.youtube.com/watch?v=accyCUzasa0</a:t>
            </a:r>
            <a:r>
              <a:rPr lang="en-US" sz="2400" dirty="0">
                <a:latin typeface="Candara" panose="020E0502030303020204" pitchFamily="34" charset="0"/>
                <a:cs typeface="Candara"/>
              </a:rPr>
              <a:t> </a:t>
            </a:r>
          </a:p>
        </p:txBody>
      </p:sp>
    </p:spTree>
    <p:extLst>
      <p:ext uri="{BB962C8B-B14F-4D97-AF65-F5344CB8AC3E}">
        <p14:creationId xmlns:p14="http://schemas.microsoft.com/office/powerpoint/2010/main" val="30969727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7" y="-12357"/>
            <a:ext cx="11473181" cy="694994"/>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245070" y="3972"/>
            <a:ext cx="10296408" cy="646331"/>
          </a:xfrm>
          <a:prstGeom prst="rect">
            <a:avLst/>
          </a:prstGeom>
          <a:noFill/>
        </p:spPr>
        <p:txBody>
          <a:bodyPr wrap="none" rtlCol="0">
            <a:spAutoFit/>
          </a:bodyPr>
          <a:lstStyle/>
          <a:p>
            <a:r>
              <a:rPr lang="en-US" sz="3600" b="1">
                <a:solidFill>
                  <a:prstClr val="white"/>
                </a:solidFill>
                <a:latin typeface="Candara"/>
                <a:cs typeface="Candara"/>
              </a:rPr>
              <a:t>Module 3: Atoms, ions, isotopes and atomic models</a:t>
            </a:r>
          </a:p>
        </p:txBody>
      </p:sp>
      <p:sp>
        <p:nvSpPr>
          <p:cNvPr id="8" name="TextBox 7"/>
          <p:cNvSpPr txBox="1"/>
          <p:nvPr/>
        </p:nvSpPr>
        <p:spPr>
          <a:xfrm>
            <a:off x="721490" y="873646"/>
            <a:ext cx="11343380" cy="4891788"/>
          </a:xfrm>
          <a:prstGeom prst="rect">
            <a:avLst/>
          </a:prstGeom>
          <a:noFill/>
        </p:spPr>
        <p:txBody>
          <a:bodyPr wrap="square" rtlCol="0">
            <a:spAutoFit/>
          </a:bodyPr>
          <a:lstStyle/>
          <a:p>
            <a:endParaRPr lang="en-US" sz="900" b="1" dirty="0">
              <a:latin typeface="Candara"/>
              <a:cs typeface="Candara"/>
            </a:endParaRPr>
          </a:p>
          <a:p>
            <a:pPr lvl="1"/>
            <a:r>
              <a:rPr lang="en-US" sz="3200" b="1" dirty="0">
                <a:latin typeface="Candara"/>
                <a:cs typeface="Candara"/>
              </a:rPr>
              <a:t>3.8:  Electron configuration – key to reactivity</a:t>
            </a:r>
          </a:p>
          <a:p>
            <a:pPr lvl="1"/>
            <a:endParaRPr lang="en-US" sz="1000" dirty="0">
              <a:latin typeface="Candara"/>
              <a:cs typeface="Candara"/>
            </a:endParaRPr>
          </a:p>
          <a:p>
            <a:pPr lvl="3" indent="-457200">
              <a:lnSpc>
                <a:spcPct val="120000"/>
              </a:lnSpc>
              <a:buFont typeface="Arial"/>
              <a:buChar char="•"/>
            </a:pPr>
            <a:r>
              <a:rPr lang="en-US" sz="2400" dirty="0">
                <a:latin typeface="Candara"/>
                <a:cs typeface="Candara"/>
              </a:rPr>
              <a:t>Aufbau is the filling order up energy levels from the nucleus</a:t>
            </a:r>
          </a:p>
          <a:p>
            <a:pPr marL="914400" lvl="3">
              <a:lnSpc>
                <a:spcPct val="120000"/>
              </a:lnSpc>
            </a:pPr>
            <a:endParaRPr lang="en-US" sz="700" dirty="0">
              <a:latin typeface="Candara"/>
              <a:cs typeface="Candara"/>
            </a:endParaRPr>
          </a:p>
          <a:p>
            <a:pPr lvl="3" indent="-457200">
              <a:lnSpc>
                <a:spcPct val="120000"/>
              </a:lnSpc>
              <a:buFont typeface="Arial"/>
              <a:buChar char="•"/>
            </a:pPr>
            <a:r>
              <a:rPr lang="en-US" sz="2400" dirty="0">
                <a:latin typeface="Candara"/>
                <a:cs typeface="Candara"/>
              </a:rPr>
              <a:t>Electron configuration is the basis of the periodic table</a:t>
            </a:r>
          </a:p>
          <a:p>
            <a:pPr lvl="3" indent="-457200">
              <a:lnSpc>
                <a:spcPct val="120000"/>
              </a:lnSpc>
              <a:buFont typeface="Arial"/>
              <a:buChar char="•"/>
            </a:pPr>
            <a:endParaRPr lang="en-US" sz="700" dirty="0">
              <a:latin typeface="Candara"/>
              <a:cs typeface="Candara"/>
            </a:endParaRPr>
          </a:p>
          <a:p>
            <a:pPr lvl="3" indent="-457200">
              <a:lnSpc>
                <a:spcPct val="120000"/>
              </a:lnSpc>
              <a:buFont typeface="Arial"/>
              <a:buChar char="•"/>
            </a:pPr>
            <a:r>
              <a:rPr lang="en-US" sz="2400" dirty="0">
                <a:latin typeface="Candara"/>
                <a:cs typeface="Candara"/>
              </a:rPr>
              <a:t>Pauli’s exclusion principle and up and down spin</a:t>
            </a:r>
          </a:p>
          <a:p>
            <a:pPr marL="914400" lvl="3">
              <a:lnSpc>
                <a:spcPct val="120000"/>
              </a:lnSpc>
            </a:pPr>
            <a:endParaRPr lang="en-US" sz="700" dirty="0">
              <a:latin typeface="Candara"/>
              <a:cs typeface="Candara"/>
            </a:endParaRPr>
          </a:p>
          <a:p>
            <a:pPr lvl="3" indent="-457200">
              <a:lnSpc>
                <a:spcPct val="120000"/>
              </a:lnSpc>
              <a:buFont typeface="Arial"/>
              <a:buChar char="•"/>
            </a:pPr>
            <a:r>
              <a:rPr lang="en-US" sz="2400" dirty="0">
                <a:latin typeface="Candara"/>
                <a:cs typeface="Candara"/>
              </a:rPr>
              <a:t>The Christmas tree filling diagram helps remind us of Aufbau order</a:t>
            </a:r>
          </a:p>
          <a:p>
            <a:pPr marL="914400" lvl="3">
              <a:lnSpc>
                <a:spcPct val="120000"/>
              </a:lnSpc>
            </a:pPr>
            <a:endParaRPr lang="en-US" sz="1000" dirty="0">
              <a:latin typeface="Candara"/>
              <a:cs typeface="Candara"/>
            </a:endParaRPr>
          </a:p>
          <a:p>
            <a:pPr lvl="3" indent="-457200">
              <a:lnSpc>
                <a:spcPct val="120000"/>
              </a:lnSpc>
              <a:buFont typeface="Arial"/>
              <a:buChar char="•"/>
            </a:pPr>
            <a:r>
              <a:rPr lang="en-US" sz="2400" dirty="0">
                <a:latin typeface="Candara"/>
                <a:cs typeface="Candara"/>
              </a:rPr>
              <a:t>Hund’s principle treats orbitals with equal energy … equally</a:t>
            </a:r>
          </a:p>
          <a:p>
            <a:pPr marL="914400" lvl="3">
              <a:lnSpc>
                <a:spcPct val="120000"/>
              </a:lnSpc>
            </a:pPr>
            <a:endParaRPr lang="en-US" sz="1000" dirty="0">
              <a:latin typeface="Candara"/>
              <a:cs typeface="Candara"/>
            </a:endParaRPr>
          </a:p>
          <a:p>
            <a:pPr lvl="3" indent="-457200">
              <a:lnSpc>
                <a:spcPct val="120000"/>
              </a:lnSpc>
              <a:buFont typeface="Arial"/>
              <a:buChar char="•"/>
            </a:pPr>
            <a:r>
              <a:rPr lang="en-US" sz="2400" dirty="0">
                <a:latin typeface="Candara"/>
                <a:cs typeface="Candara"/>
              </a:rPr>
              <a:t>Abbreviated electron configuration is easier</a:t>
            </a:r>
          </a:p>
          <a:p>
            <a:pPr marL="914400" lvl="3">
              <a:lnSpc>
                <a:spcPct val="120000"/>
              </a:lnSpc>
            </a:pPr>
            <a:endParaRPr lang="en-US" sz="1000" dirty="0">
              <a:latin typeface="Candara"/>
              <a:cs typeface="Candara"/>
            </a:endParaRPr>
          </a:p>
          <a:p>
            <a:pPr lvl="3" indent="-457200">
              <a:lnSpc>
                <a:spcPct val="120000"/>
              </a:lnSpc>
              <a:buFont typeface="Arial"/>
              <a:buChar char="•"/>
            </a:pPr>
            <a:r>
              <a:rPr lang="en-US" sz="2400" dirty="0">
                <a:latin typeface="Candara"/>
                <a:cs typeface="Candara"/>
              </a:rPr>
              <a:t>Valence electrons and the periodic table</a:t>
            </a:r>
            <a:endParaRPr lang="en-US" sz="8000" dirty="0">
              <a:latin typeface="Candara"/>
              <a:cs typeface="Candara"/>
            </a:endParaRP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9651" y="-14863"/>
            <a:ext cx="697500" cy="697500"/>
          </a:xfrm>
          <a:prstGeom prst="rect">
            <a:avLst/>
          </a:prstGeom>
        </p:spPr>
      </p:pic>
      <p:sp>
        <p:nvSpPr>
          <p:cNvPr id="3" name="TextBox 2">
            <a:extLst>
              <a:ext uri="{FF2B5EF4-FFF2-40B4-BE49-F238E27FC236}">
                <a16:creationId xmlns:a16="http://schemas.microsoft.com/office/drawing/2014/main" id="{9D9A3377-AD15-A941-A8F5-838051D80D6C}"/>
              </a:ext>
            </a:extLst>
          </p:cNvPr>
          <p:cNvSpPr txBox="1"/>
          <p:nvPr/>
        </p:nvSpPr>
        <p:spPr>
          <a:xfrm>
            <a:off x="8116306" y="6370609"/>
            <a:ext cx="3966150" cy="400110"/>
          </a:xfrm>
          <a:prstGeom prst="rect">
            <a:avLst/>
          </a:prstGeom>
          <a:noFill/>
        </p:spPr>
        <p:txBody>
          <a:bodyPr wrap="none" rtlCol="0">
            <a:spAutoFit/>
          </a:bodyPr>
          <a:lstStyle/>
          <a:p>
            <a:r>
              <a:rPr lang="en-US" sz="2000" b="1" dirty="0">
                <a:latin typeface="Candara" panose="020E0502030303020204" pitchFamily="34" charset="0"/>
              </a:rPr>
              <a:t>OpenStax Chemistry 2/e p.148 - 158</a:t>
            </a:r>
          </a:p>
        </p:txBody>
      </p:sp>
      <p:sp>
        <p:nvSpPr>
          <p:cNvPr id="7" name="Right Arrow 6">
            <a:extLst>
              <a:ext uri="{FF2B5EF4-FFF2-40B4-BE49-F238E27FC236}">
                <a16:creationId xmlns:a16="http://schemas.microsoft.com/office/drawing/2014/main" id="{38654B0D-E75E-FC4D-9CF5-FD777CE91FBE}"/>
              </a:ext>
            </a:extLst>
          </p:cNvPr>
          <p:cNvSpPr/>
          <p:nvPr/>
        </p:nvSpPr>
        <p:spPr>
          <a:xfrm>
            <a:off x="598087" y="1149890"/>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4756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1876567" cy="6975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8" name="TextBox 7"/>
          <p:cNvSpPr txBox="1"/>
          <p:nvPr/>
        </p:nvSpPr>
        <p:spPr>
          <a:xfrm>
            <a:off x="1049870" y="856565"/>
            <a:ext cx="10273450" cy="3847207"/>
          </a:xfrm>
          <a:prstGeom prst="rect">
            <a:avLst/>
          </a:prstGeom>
          <a:noFill/>
        </p:spPr>
        <p:txBody>
          <a:bodyPr wrap="square" rtlCol="0">
            <a:spAutoFit/>
          </a:bodyPr>
          <a:lstStyle/>
          <a:p>
            <a:endParaRPr lang="en-US" sz="900" b="1" dirty="0">
              <a:latin typeface="Candara"/>
              <a:cs typeface="Candara"/>
            </a:endParaRPr>
          </a:p>
          <a:p>
            <a:endParaRPr lang="en-US" sz="900" b="1" dirty="0">
              <a:latin typeface="Candara"/>
              <a:cs typeface="Candara"/>
            </a:endParaRPr>
          </a:p>
          <a:p>
            <a:endParaRPr lang="en-US" sz="900" b="1" dirty="0">
              <a:latin typeface="Candara"/>
              <a:cs typeface="Candara"/>
            </a:endParaRPr>
          </a:p>
          <a:p>
            <a:endParaRPr lang="en-US" sz="900" b="1" dirty="0">
              <a:latin typeface="Candara"/>
              <a:cs typeface="Candara"/>
            </a:endParaRPr>
          </a:p>
          <a:p>
            <a:pPr lvl="1"/>
            <a:endParaRPr lang="en-US" sz="2800" b="1" dirty="0">
              <a:latin typeface="Candara"/>
              <a:cs typeface="Candara"/>
            </a:endParaRPr>
          </a:p>
          <a:p>
            <a:r>
              <a:rPr lang="en-US" sz="2800" b="1" dirty="0">
                <a:latin typeface="Candara"/>
                <a:cs typeface="Candara"/>
              </a:rPr>
              <a:t>Big ideas?</a:t>
            </a:r>
            <a:endParaRPr lang="en-US" sz="2000" b="1" dirty="0">
              <a:latin typeface="Candara"/>
              <a:cs typeface="Candara"/>
            </a:endParaRPr>
          </a:p>
          <a:p>
            <a:endParaRPr lang="en-US" sz="2000" b="1" dirty="0">
              <a:latin typeface="Candara"/>
              <a:cs typeface="Candara"/>
            </a:endParaRPr>
          </a:p>
          <a:p>
            <a:pPr marL="457200" indent="-457200">
              <a:buAutoNum type="arabicPeriod"/>
            </a:pPr>
            <a:r>
              <a:rPr lang="en-US" sz="2800" b="1" i="1" dirty="0">
                <a:latin typeface="Candara"/>
                <a:cs typeface="Candara"/>
              </a:rPr>
              <a:t>Ions </a:t>
            </a:r>
            <a:r>
              <a:rPr lang="en-US" sz="2800" i="1" dirty="0">
                <a:latin typeface="Candara"/>
                <a:cs typeface="Candara"/>
              </a:rPr>
              <a:t>and</a:t>
            </a:r>
            <a:r>
              <a:rPr lang="en-US" sz="2800" b="1" i="1" dirty="0">
                <a:latin typeface="Candara"/>
                <a:cs typeface="Candara"/>
              </a:rPr>
              <a:t> isotopes </a:t>
            </a:r>
            <a:r>
              <a:rPr lang="en-US" sz="2800" i="1" dirty="0">
                <a:latin typeface="Candara"/>
                <a:cs typeface="Candara"/>
              </a:rPr>
              <a:t>are</a:t>
            </a:r>
            <a:r>
              <a:rPr lang="en-US" sz="2800" b="1" dirty="0">
                <a:latin typeface="Candara"/>
                <a:cs typeface="Candara"/>
              </a:rPr>
              <a:t> </a:t>
            </a:r>
            <a:r>
              <a:rPr lang="en-US" sz="2800" b="1" i="1" dirty="0">
                <a:latin typeface="Candara"/>
                <a:cs typeface="Candara"/>
              </a:rPr>
              <a:t>variants of atoms </a:t>
            </a:r>
            <a:r>
              <a:rPr lang="en-US" sz="2800" i="1" dirty="0">
                <a:latin typeface="Candara"/>
                <a:cs typeface="Candara"/>
              </a:rPr>
              <a:t>with different numbers of electrons or neutrons, respectively.</a:t>
            </a:r>
          </a:p>
          <a:p>
            <a:pPr marL="457200" indent="-457200">
              <a:buAutoNum type="arabicPeriod"/>
            </a:pPr>
            <a:endParaRPr lang="en-US" sz="2000" i="1" dirty="0">
              <a:latin typeface="Candara"/>
              <a:cs typeface="Candara"/>
            </a:endParaRPr>
          </a:p>
          <a:p>
            <a:pPr marL="457200" indent="-457200">
              <a:buAutoNum type="arabicPeriod"/>
            </a:pPr>
            <a:r>
              <a:rPr lang="en-US" sz="2800" b="1" i="1" dirty="0">
                <a:latin typeface="Candara"/>
                <a:cs typeface="Candara"/>
              </a:rPr>
              <a:t>Quantum mechanics </a:t>
            </a:r>
            <a:r>
              <a:rPr lang="en-US" sz="2800" i="1" dirty="0">
                <a:latin typeface="Candara"/>
                <a:cs typeface="Candara"/>
              </a:rPr>
              <a:t>is a strange form of physics that explains that structure and behavior of atoms.</a:t>
            </a:r>
          </a:p>
        </p:txBody>
      </p:sp>
      <p:pic>
        <p:nvPicPr>
          <p:cNvPr id="2" name="Picture 1"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94500" y="0"/>
            <a:ext cx="697500" cy="697500"/>
          </a:xfrm>
          <a:prstGeom prst="rect">
            <a:avLst/>
          </a:prstGeom>
        </p:spPr>
      </p:pic>
      <p:sp>
        <p:nvSpPr>
          <p:cNvPr id="3" name="Right Arrow 2">
            <a:extLst>
              <a:ext uri="{FF2B5EF4-FFF2-40B4-BE49-F238E27FC236}">
                <a16:creationId xmlns:a16="http://schemas.microsoft.com/office/drawing/2014/main" id="{4962AC51-98FE-D249-97B4-F0AD366F249E}"/>
              </a:ext>
            </a:extLst>
          </p:cNvPr>
          <p:cNvSpPr/>
          <p:nvPr/>
        </p:nvSpPr>
        <p:spPr>
          <a:xfrm>
            <a:off x="486345" y="3823986"/>
            <a:ext cx="563525" cy="382772"/>
          </a:xfrm>
          <a:prstGeom prst="rightArrow">
            <a:avLst/>
          </a:prstGeom>
          <a:noFill/>
          <a:ln w="28575">
            <a:solidFill>
              <a:srgbClr val="943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F0ABC66-462B-C04A-8C89-9797CC14A6D4}"/>
              </a:ext>
            </a:extLst>
          </p:cNvPr>
          <p:cNvSpPr txBox="1"/>
          <p:nvPr/>
        </p:nvSpPr>
        <p:spPr>
          <a:xfrm>
            <a:off x="242773" y="16327"/>
            <a:ext cx="10296408" cy="646331"/>
          </a:xfrm>
          <a:prstGeom prst="rect">
            <a:avLst/>
          </a:prstGeom>
          <a:noFill/>
        </p:spPr>
        <p:txBody>
          <a:bodyPr wrap="none" rtlCol="0">
            <a:spAutoFit/>
          </a:bodyPr>
          <a:lstStyle/>
          <a:p>
            <a:pPr defTabSz="914400"/>
            <a:r>
              <a:rPr lang="en-US" sz="3600" b="1" dirty="0">
                <a:solidFill>
                  <a:prstClr val="white"/>
                </a:solidFill>
                <a:latin typeface="Candara" panose="020E0502030303020204" pitchFamily="34" charset="0"/>
                <a:cs typeface="Avenir Heavy"/>
              </a:rPr>
              <a:t>Module 3. Atoms, ions, isotopes and atomic models</a:t>
            </a:r>
          </a:p>
        </p:txBody>
      </p:sp>
    </p:spTree>
    <p:extLst>
      <p:ext uri="{BB962C8B-B14F-4D97-AF65-F5344CB8AC3E}">
        <p14:creationId xmlns:p14="http://schemas.microsoft.com/office/powerpoint/2010/main" val="36125826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94" y="0"/>
            <a:ext cx="12196994"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5" y="-2506"/>
            <a:ext cx="697500" cy="697500"/>
          </a:xfrm>
          <a:prstGeom prst="rect">
            <a:avLst/>
          </a:prstGeom>
        </p:spPr>
      </p:pic>
      <p:sp>
        <p:nvSpPr>
          <p:cNvPr id="15" name="TextBox 14"/>
          <p:cNvSpPr txBox="1"/>
          <p:nvPr/>
        </p:nvSpPr>
        <p:spPr>
          <a:xfrm>
            <a:off x="9997" y="6499357"/>
            <a:ext cx="3828141" cy="307777"/>
          </a:xfrm>
          <a:prstGeom prst="rect">
            <a:avLst/>
          </a:prstGeom>
          <a:noFill/>
        </p:spPr>
        <p:txBody>
          <a:bodyPr wrap="square" rtlCol="0">
            <a:spAutoFit/>
          </a:bodyPr>
          <a:lstStyle/>
          <a:p>
            <a:r>
              <a:rPr lang="en-US" sz="1400" dirty="0">
                <a:latin typeface="Avenir Medium"/>
                <a:cs typeface="Avenir Medium"/>
              </a:rPr>
              <a:t>Chemistry OpenStax; </a:t>
            </a:r>
            <a:r>
              <a:rPr lang="en-US" sz="1400" dirty="0" err="1">
                <a:latin typeface="Avenir Medium"/>
                <a:cs typeface="Avenir Medium"/>
              </a:rPr>
              <a:t>LibreText</a:t>
            </a:r>
            <a:r>
              <a:rPr lang="en-US" sz="1400" dirty="0">
                <a:latin typeface="Avenir Medium"/>
                <a:cs typeface="Avenir Medium"/>
              </a:rPr>
              <a:t> Chemistry</a:t>
            </a:r>
          </a:p>
        </p:txBody>
      </p:sp>
      <p:sp>
        <p:nvSpPr>
          <p:cNvPr id="16" name="TextBox 15">
            <a:extLst>
              <a:ext uri="{FF2B5EF4-FFF2-40B4-BE49-F238E27FC236}">
                <a16:creationId xmlns:a16="http://schemas.microsoft.com/office/drawing/2014/main" id="{936B4C90-0578-DF4F-9F1B-91619C4D9439}"/>
              </a:ext>
            </a:extLst>
          </p:cNvPr>
          <p:cNvSpPr txBox="1"/>
          <p:nvPr/>
        </p:nvSpPr>
        <p:spPr>
          <a:xfrm>
            <a:off x="223611" y="-169"/>
            <a:ext cx="1624163" cy="646331"/>
          </a:xfrm>
          <a:prstGeom prst="rect">
            <a:avLst/>
          </a:prstGeom>
          <a:noFill/>
        </p:spPr>
        <p:txBody>
          <a:bodyPr wrap="none" rtlCol="0">
            <a:spAutoFit/>
          </a:bodyPr>
          <a:lstStyle/>
          <a:p>
            <a:r>
              <a:rPr lang="en-US" sz="3600" b="1" dirty="0">
                <a:solidFill>
                  <a:schemeClr val="bg1"/>
                </a:solidFill>
                <a:latin typeface="Candara"/>
                <a:cs typeface="Candara"/>
              </a:rPr>
              <a:t>Aufbau</a:t>
            </a:r>
          </a:p>
        </p:txBody>
      </p:sp>
      <p:cxnSp>
        <p:nvCxnSpPr>
          <p:cNvPr id="7" name="Straight Arrow Connector 6">
            <a:extLst>
              <a:ext uri="{FF2B5EF4-FFF2-40B4-BE49-F238E27FC236}">
                <a16:creationId xmlns:a16="http://schemas.microsoft.com/office/drawing/2014/main" id="{89EE2C7A-ABD7-BF4C-A908-C96047C9976A}"/>
              </a:ext>
            </a:extLst>
          </p:cNvPr>
          <p:cNvCxnSpPr/>
          <p:nvPr/>
        </p:nvCxnSpPr>
        <p:spPr>
          <a:xfrm>
            <a:off x="5523724" y="6713829"/>
            <a:ext cx="891585" cy="0"/>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5694AB2-F3C6-DF46-A15D-EB4F9DD183D4}"/>
              </a:ext>
            </a:extLst>
          </p:cNvPr>
          <p:cNvSpPr txBox="1"/>
          <p:nvPr/>
        </p:nvSpPr>
        <p:spPr>
          <a:xfrm>
            <a:off x="4383226" y="6422412"/>
            <a:ext cx="1196481" cy="461665"/>
          </a:xfrm>
          <a:prstGeom prst="rect">
            <a:avLst/>
          </a:prstGeom>
          <a:noFill/>
        </p:spPr>
        <p:txBody>
          <a:bodyPr wrap="none" rtlCol="0">
            <a:spAutoFit/>
          </a:bodyPr>
          <a:lstStyle/>
          <a:p>
            <a:pPr marL="17463" lvl="1"/>
            <a:r>
              <a:rPr lang="en-US" sz="2400" dirty="0">
                <a:solidFill>
                  <a:srgbClr val="0432FF"/>
                </a:solidFill>
                <a:latin typeface="Candara"/>
                <a:cs typeface="Candara"/>
                <a:sym typeface="Wingdings"/>
              </a:rPr>
              <a:t>nucleus</a:t>
            </a:r>
          </a:p>
        </p:txBody>
      </p:sp>
      <p:cxnSp>
        <p:nvCxnSpPr>
          <p:cNvPr id="14" name="Straight Arrow Connector 13">
            <a:extLst>
              <a:ext uri="{FF2B5EF4-FFF2-40B4-BE49-F238E27FC236}">
                <a16:creationId xmlns:a16="http://schemas.microsoft.com/office/drawing/2014/main" id="{FA8BA941-C708-FA43-A39B-977C9B43767F}"/>
              </a:ext>
            </a:extLst>
          </p:cNvPr>
          <p:cNvCxnSpPr>
            <a:cxnSpLocks/>
          </p:cNvCxnSpPr>
          <p:nvPr/>
        </p:nvCxnSpPr>
        <p:spPr>
          <a:xfrm flipV="1">
            <a:off x="11647716" y="685800"/>
            <a:ext cx="0" cy="6069560"/>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3205E91-4705-1740-8B8E-4ECCB87F45BE}"/>
              </a:ext>
            </a:extLst>
          </p:cNvPr>
          <p:cNvSpPr txBox="1"/>
          <p:nvPr/>
        </p:nvSpPr>
        <p:spPr>
          <a:xfrm rot="16200000">
            <a:off x="10037551" y="3538672"/>
            <a:ext cx="3689151" cy="461665"/>
          </a:xfrm>
          <a:prstGeom prst="rect">
            <a:avLst/>
          </a:prstGeom>
          <a:noFill/>
        </p:spPr>
        <p:txBody>
          <a:bodyPr wrap="none" rtlCol="0">
            <a:spAutoFit/>
          </a:bodyPr>
          <a:lstStyle/>
          <a:p>
            <a:pPr marL="17463" lvl="1"/>
            <a:r>
              <a:rPr lang="en-US" sz="2400" dirty="0">
                <a:solidFill>
                  <a:srgbClr val="0432FF"/>
                </a:solidFill>
                <a:latin typeface="Candara"/>
                <a:cs typeface="Candara"/>
                <a:sym typeface="Wingdings"/>
              </a:rPr>
              <a:t>energy &amp; distance increase</a:t>
            </a:r>
          </a:p>
        </p:txBody>
      </p:sp>
      <p:graphicFrame>
        <p:nvGraphicFramePr>
          <p:cNvPr id="10" name="Table 9">
            <a:extLst>
              <a:ext uri="{FF2B5EF4-FFF2-40B4-BE49-F238E27FC236}">
                <a16:creationId xmlns:a16="http://schemas.microsoft.com/office/drawing/2014/main" id="{56EDBA8C-97F6-0840-8ADD-18D2F36BE2CB}"/>
              </a:ext>
            </a:extLst>
          </p:cNvPr>
          <p:cNvGraphicFramePr>
            <a:graphicFrameLocks noGrp="1"/>
          </p:cNvGraphicFramePr>
          <p:nvPr>
            <p:extLst>
              <p:ext uri="{D42A27DB-BD31-4B8C-83A1-F6EECF244321}">
                <p14:modId xmlns:p14="http://schemas.microsoft.com/office/powerpoint/2010/main" val="1595979146"/>
              </p:ext>
            </p:extLst>
          </p:nvPr>
        </p:nvGraphicFramePr>
        <p:xfrm>
          <a:off x="223611" y="871165"/>
          <a:ext cx="6344816" cy="5394960"/>
        </p:xfrm>
        <a:graphic>
          <a:graphicData uri="http://schemas.openxmlformats.org/drawingml/2006/table">
            <a:tbl>
              <a:tblPr firstRow="1" bandRow="1">
                <a:tableStyleId>{5C22544A-7EE6-4342-B048-85BDC9FD1C3A}</a:tableStyleId>
              </a:tblPr>
              <a:tblGrid>
                <a:gridCol w="802432">
                  <a:extLst>
                    <a:ext uri="{9D8B030D-6E8A-4147-A177-3AD203B41FA5}">
                      <a16:colId xmlns:a16="http://schemas.microsoft.com/office/drawing/2014/main" val="2963796719"/>
                    </a:ext>
                  </a:extLst>
                </a:gridCol>
                <a:gridCol w="1377691">
                  <a:extLst>
                    <a:ext uri="{9D8B030D-6E8A-4147-A177-3AD203B41FA5}">
                      <a16:colId xmlns:a16="http://schemas.microsoft.com/office/drawing/2014/main" val="3712289611"/>
                    </a:ext>
                  </a:extLst>
                </a:gridCol>
                <a:gridCol w="1156996">
                  <a:extLst>
                    <a:ext uri="{9D8B030D-6E8A-4147-A177-3AD203B41FA5}">
                      <a16:colId xmlns:a16="http://schemas.microsoft.com/office/drawing/2014/main" val="610585621"/>
                    </a:ext>
                  </a:extLst>
                </a:gridCol>
                <a:gridCol w="1477476">
                  <a:extLst>
                    <a:ext uri="{9D8B030D-6E8A-4147-A177-3AD203B41FA5}">
                      <a16:colId xmlns:a16="http://schemas.microsoft.com/office/drawing/2014/main" val="2848444790"/>
                    </a:ext>
                  </a:extLst>
                </a:gridCol>
                <a:gridCol w="1530221">
                  <a:extLst>
                    <a:ext uri="{9D8B030D-6E8A-4147-A177-3AD203B41FA5}">
                      <a16:colId xmlns:a16="http://schemas.microsoft.com/office/drawing/2014/main" val="2926467594"/>
                    </a:ext>
                  </a:extLst>
                </a:gridCol>
              </a:tblGrid>
              <a:tr h="370840">
                <a:tc>
                  <a:txBody>
                    <a:bodyPr/>
                    <a:lstStyle/>
                    <a:p>
                      <a:pPr algn="ctr"/>
                      <a:endParaRPr lang="en-US" sz="2400" dirty="0"/>
                    </a:p>
                    <a:p>
                      <a:pPr algn="ctr"/>
                      <a:r>
                        <a:rPr lang="en-US" sz="2400" dirty="0"/>
                        <a:t>n</a:t>
                      </a:r>
                    </a:p>
                  </a:txBody>
                  <a:tcPr>
                    <a:solidFill>
                      <a:srgbClr val="7A81FF"/>
                    </a:solidFill>
                  </a:tcPr>
                </a:tc>
                <a:tc>
                  <a:txBody>
                    <a:bodyPr/>
                    <a:lstStyle/>
                    <a:p>
                      <a:pPr algn="ctr"/>
                      <a:endParaRPr lang="en-US" sz="2400" dirty="0"/>
                    </a:p>
                    <a:p>
                      <a:pPr algn="ctr"/>
                      <a:r>
                        <a:rPr lang="en-US" sz="2400" dirty="0"/>
                        <a:t>subshells</a:t>
                      </a:r>
                    </a:p>
                  </a:txBody>
                  <a:tcPr>
                    <a:solidFill>
                      <a:srgbClr val="7A81FF"/>
                    </a:solidFill>
                  </a:tcPr>
                </a:tc>
                <a:tc>
                  <a:txBody>
                    <a:bodyPr/>
                    <a:lstStyle/>
                    <a:p>
                      <a:pPr algn="ctr"/>
                      <a:r>
                        <a:rPr lang="en-US" sz="2400" dirty="0"/>
                        <a:t># orbitals</a:t>
                      </a:r>
                    </a:p>
                  </a:txBody>
                  <a:tcPr>
                    <a:solidFill>
                      <a:srgbClr val="7A81FF"/>
                    </a:solidFill>
                  </a:tcPr>
                </a:tc>
                <a:tc>
                  <a:txBody>
                    <a:bodyPr/>
                    <a:lstStyle/>
                    <a:p>
                      <a:pPr algn="ctr"/>
                      <a:r>
                        <a:rPr lang="en-US" sz="2400" dirty="0"/>
                        <a:t># e– in subshell</a:t>
                      </a:r>
                    </a:p>
                  </a:txBody>
                  <a:tcPr>
                    <a:solidFill>
                      <a:srgbClr val="7A81FF"/>
                    </a:solidFill>
                  </a:tcPr>
                </a:tc>
                <a:tc>
                  <a:txBody>
                    <a:bodyPr/>
                    <a:lstStyle/>
                    <a:p>
                      <a:pPr algn="ctr"/>
                      <a:endParaRPr lang="en-US" sz="2400" dirty="0"/>
                    </a:p>
                    <a:p>
                      <a:pPr algn="ctr"/>
                      <a:r>
                        <a:rPr lang="en-US" sz="2400" dirty="0"/>
                        <a:t>total e- </a:t>
                      </a:r>
                    </a:p>
                  </a:txBody>
                  <a:tcPr>
                    <a:solidFill>
                      <a:srgbClr val="7A81FF"/>
                    </a:solidFill>
                  </a:tcPr>
                </a:tc>
                <a:extLst>
                  <a:ext uri="{0D108BD9-81ED-4DB2-BD59-A6C34878D82A}">
                    <a16:rowId xmlns:a16="http://schemas.microsoft.com/office/drawing/2014/main" val="4007053108"/>
                  </a:ext>
                </a:extLst>
              </a:tr>
              <a:tr h="370840">
                <a:tc>
                  <a:txBody>
                    <a:bodyPr/>
                    <a:lstStyle/>
                    <a:p>
                      <a:pPr algn="ctr"/>
                      <a:r>
                        <a:rPr lang="en-US" sz="2400" dirty="0"/>
                        <a:t>1</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t>s</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t>1</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t>2</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t>2</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98738"/>
                  </a:ext>
                </a:extLst>
              </a:tr>
              <a:tr h="370840">
                <a:tc>
                  <a:txBody>
                    <a:bodyPr/>
                    <a:lstStyle/>
                    <a:p>
                      <a:pPr algn="ctr"/>
                      <a:r>
                        <a:rPr lang="en-US" sz="2400" dirty="0"/>
                        <a:t>2</a:t>
                      </a:r>
                    </a:p>
                  </a:txBody>
                  <a:tcPr>
                    <a:lnT w="12700" cap="flat" cmpd="sng" algn="ctr">
                      <a:solidFill>
                        <a:schemeClr val="tx1"/>
                      </a:solidFill>
                      <a:prstDash val="solid"/>
                      <a:round/>
                      <a:headEnd type="none" w="med" len="med"/>
                      <a:tailEnd type="none" w="med" len="med"/>
                    </a:lnT>
                    <a:noFill/>
                  </a:tcPr>
                </a:tc>
                <a:tc>
                  <a:txBody>
                    <a:bodyPr/>
                    <a:lstStyle/>
                    <a:p>
                      <a:pPr algn="ctr"/>
                      <a:r>
                        <a:rPr lang="en-US" sz="2400" dirty="0"/>
                        <a:t>s</a:t>
                      </a:r>
                    </a:p>
                  </a:txBody>
                  <a:tcPr>
                    <a:lnT w="12700" cap="flat" cmpd="sng" algn="ctr">
                      <a:solidFill>
                        <a:schemeClr val="tx1"/>
                      </a:solidFill>
                      <a:prstDash val="solid"/>
                      <a:round/>
                      <a:headEnd type="none" w="med" len="med"/>
                      <a:tailEnd type="none" w="med" len="med"/>
                    </a:lnT>
                    <a:noFill/>
                  </a:tcPr>
                </a:tc>
                <a:tc>
                  <a:txBody>
                    <a:bodyPr/>
                    <a:lstStyle/>
                    <a:p>
                      <a:pPr algn="ctr"/>
                      <a:r>
                        <a:rPr lang="en-US" sz="2400" dirty="0"/>
                        <a:t>1</a:t>
                      </a:r>
                    </a:p>
                  </a:txBody>
                  <a:tcPr>
                    <a:lnT w="12700" cap="flat" cmpd="sng" algn="ctr">
                      <a:solidFill>
                        <a:schemeClr val="tx1"/>
                      </a:solidFill>
                      <a:prstDash val="solid"/>
                      <a:round/>
                      <a:headEnd type="none" w="med" len="med"/>
                      <a:tailEnd type="none" w="med" len="med"/>
                    </a:lnT>
                    <a:noFill/>
                  </a:tcPr>
                </a:tc>
                <a:tc>
                  <a:txBody>
                    <a:bodyPr/>
                    <a:lstStyle/>
                    <a:p>
                      <a:pPr algn="ctr"/>
                      <a:r>
                        <a:rPr lang="en-US" sz="2400" dirty="0"/>
                        <a:t>2</a:t>
                      </a:r>
                    </a:p>
                  </a:txBody>
                  <a:tcPr>
                    <a:lnT w="12700" cap="flat" cmpd="sng" algn="ctr">
                      <a:solidFill>
                        <a:schemeClr val="tx1"/>
                      </a:solidFill>
                      <a:prstDash val="solid"/>
                      <a:round/>
                      <a:headEnd type="none" w="med" len="med"/>
                      <a:tailEnd type="none" w="med" len="med"/>
                    </a:lnT>
                    <a:noFill/>
                  </a:tcPr>
                </a:tc>
                <a:tc>
                  <a:txBody>
                    <a:bodyPr/>
                    <a:lstStyle/>
                    <a:p>
                      <a:pPr algn="ctr"/>
                      <a:r>
                        <a:rPr lang="en-US" sz="2400" dirty="0"/>
                        <a:t>8</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319037720"/>
                  </a:ext>
                </a:extLst>
              </a:tr>
              <a:tr h="370840">
                <a:tc>
                  <a:txBody>
                    <a:bodyPr/>
                    <a:lstStyle/>
                    <a:p>
                      <a:pPr algn="ctr"/>
                      <a:endParaRPr lang="en-US" sz="2400" dirty="0"/>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t>p</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t>3</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t>6</a:t>
                      </a:r>
                    </a:p>
                  </a:txBody>
                  <a:tcPr>
                    <a:lnB w="12700" cap="flat" cmpd="sng" algn="ctr">
                      <a:solidFill>
                        <a:schemeClr val="tx1"/>
                      </a:solidFill>
                      <a:prstDash val="solid"/>
                      <a:round/>
                      <a:headEnd type="none" w="med" len="med"/>
                      <a:tailEnd type="none" w="med" len="med"/>
                    </a:lnB>
                    <a:noFill/>
                  </a:tcPr>
                </a:tc>
                <a:tc>
                  <a:txBody>
                    <a:bodyPr/>
                    <a:lstStyle/>
                    <a:p>
                      <a:pPr algn="ctr"/>
                      <a:endParaRPr lang="en-US" sz="2400" dirty="0"/>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7959907"/>
                  </a:ext>
                </a:extLst>
              </a:tr>
              <a:tr h="370840">
                <a:tc>
                  <a:txBody>
                    <a:bodyPr/>
                    <a:lstStyle/>
                    <a:p>
                      <a:pPr algn="ctr"/>
                      <a:r>
                        <a:rPr lang="en-US" sz="2400" dirty="0"/>
                        <a:t>3</a:t>
                      </a:r>
                    </a:p>
                  </a:txBody>
                  <a:tcPr>
                    <a:lnT w="12700" cap="flat" cmpd="sng" algn="ctr">
                      <a:solidFill>
                        <a:schemeClr val="tx1"/>
                      </a:solidFill>
                      <a:prstDash val="solid"/>
                      <a:round/>
                      <a:headEnd type="none" w="med" len="med"/>
                      <a:tailEnd type="none" w="med" len="med"/>
                    </a:lnT>
                    <a:noFill/>
                  </a:tcPr>
                </a:tc>
                <a:tc>
                  <a:txBody>
                    <a:bodyPr/>
                    <a:lstStyle/>
                    <a:p>
                      <a:pPr algn="ctr"/>
                      <a:r>
                        <a:rPr lang="en-US" sz="2400" dirty="0"/>
                        <a:t>s</a:t>
                      </a:r>
                    </a:p>
                  </a:txBody>
                  <a:tcPr>
                    <a:lnT w="12700" cap="flat" cmpd="sng" algn="ctr">
                      <a:solidFill>
                        <a:schemeClr val="tx1"/>
                      </a:solidFill>
                      <a:prstDash val="solid"/>
                      <a:round/>
                      <a:headEnd type="none" w="med" len="med"/>
                      <a:tailEnd type="none" w="med" len="med"/>
                    </a:lnT>
                    <a:noFill/>
                  </a:tcPr>
                </a:tc>
                <a:tc>
                  <a:txBody>
                    <a:bodyPr/>
                    <a:lstStyle/>
                    <a:p>
                      <a:pPr algn="ctr"/>
                      <a:r>
                        <a:rPr lang="en-US" sz="2400" dirty="0"/>
                        <a:t>1</a:t>
                      </a:r>
                    </a:p>
                  </a:txBody>
                  <a:tcPr>
                    <a:lnT w="12700" cap="flat" cmpd="sng" algn="ctr">
                      <a:solidFill>
                        <a:schemeClr val="tx1"/>
                      </a:solidFill>
                      <a:prstDash val="solid"/>
                      <a:round/>
                      <a:headEnd type="none" w="med" len="med"/>
                      <a:tailEnd type="none" w="med" len="med"/>
                    </a:lnT>
                    <a:noFill/>
                  </a:tcPr>
                </a:tc>
                <a:tc>
                  <a:txBody>
                    <a:bodyPr/>
                    <a:lstStyle/>
                    <a:p>
                      <a:pPr algn="ctr"/>
                      <a:r>
                        <a:rPr lang="en-US" sz="2400" dirty="0"/>
                        <a:t>2</a:t>
                      </a:r>
                    </a:p>
                  </a:txBody>
                  <a:tcPr>
                    <a:lnT w="12700" cap="flat" cmpd="sng" algn="ctr">
                      <a:solidFill>
                        <a:schemeClr val="tx1"/>
                      </a:solidFill>
                      <a:prstDash val="solid"/>
                      <a:round/>
                      <a:headEnd type="none" w="med" len="med"/>
                      <a:tailEnd type="none" w="med" len="med"/>
                    </a:lnT>
                    <a:noFill/>
                  </a:tcPr>
                </a:tc>
                <a:tc>
                  <a:txBody>
                    <a:bodyPr/>
                    <a:lstStyle/>
                    <a:p>
                      <a:pPr algn="ctr"/>
                      <a:r>
                        <a:rPr lang="en-US" sz="2400" dirty="0"/>
                        <a:t>18</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897065505"/>
                  </a:ext>
                </a:extLst>
              </a:tr>
              <a:tr h="370840">
                <a:tc>
                  <a:txBody>
                    <a:bodyPr/>
                    <a:lstStyle/>
                    <a:p>
                      <a:pPr algn="ctr"/>
                      <a:endParaRPr lang="en-US" sz="2400" dirty="0"/>
                    </a:p>
                  </a:txBody>
                  <a:tcPr>
                    <a:noFill/>
                  </a:tcPr>
                </a:tc>
                <a:tc>
                  <a:txBody>
                    <a:bodyPr/>
                    <a:lstStyle/>
                    <a:p>
                      <a:pPr algn="ctr"/>
                      <a:r>
                        <a:rPr lang="en-US" sz="2400" dirty="0"/>
                        <a:t>p</a:t>
                      </a:r>
                    </a:p>
                  </a:txBody>
                  <a:tcPr>
                    <a:noFill/>
                  </a:tcPr>
                </a:tc>
                <a:tc>
                  <a:txBody>
                    <a:bodyPr/>
                    <a:lstStyle/>
                    <a:p>
                      <a:pPr algn="ctr"/>
                      <a:r>
                        <a:rPr lang="en-US" sz="2400" dirty="0"/>
                        <a:t>3</a:t>
                      </a:r>
                    </a:p>
                  </a:txBody>
                  <a:tcPr>
                    <a:noFill/>
                  </a:tcPr>
                </a:tc>
                <a:tc>
                  <a:txBody>
                    <a:bodyPr/>
                    <a:lstStyle/>
                    <a:p>
                      <a:pPr algn="ctr"/>
                      <a:r>
                        <a:rPr lang="en-US" sz="2400" dirty="0"/>
                        <a:t>6</a:t>
                      </a:r>
                    </a:p>
                  </a:txBody>
                  <a:tcPr>
                    <a:noFill/>
                  </a:tcPr>
                </a:tc>
                <a:tc>
                  <a:txBody>
                    <a:bodyPr/>
                    <a:lstStyle/>
                    <a:p>
                      <a:pPr algn="ctr"/>
                      <a:endParaRPr lang="en-US" sz="2400" dirty="0"/>
                    </a:p>
                  </a:txBody>
                  <a:tcPr>
                    <a:noFill/>
                  </a:tcPr>
                </a:tc>
                <a:extLst>
                  <a:ext uri="{0D108BD9-81ED-4DB2-BD59-A6C34878D82A}">
                    <a16:rowId xmlns:a16="http://schemas.microsoft.com/office/drawing/2014/main" val="1622562556"/>
                  </a:ext>
                </a:extLst>
              </a:tr>
              <a:tr h="370840">
                <a:tc>
                  <a:txBody>
                    <a:bodyPr/>
                    <a:lstStyle/>
                    <a:p>
                      <a:pPr algn="ctr"/>
                      <a:endParaRPr lang="en-US" sz="2400" dirty="0"/>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t>d</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t>5</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t>10</a:t>
                      </a:r>
                    </a:p>
                  </a:txBody>
                  <a:tcPr>
                    <a:lnB w="12700" cap="flat" cmpd="sng" algn="ctr">
                      <a:solidFill>
                        <a:schemeClr val="tx1"/>
                      </a:solidFill>
                      <a:prstDash val="solid"/>
                      <a:round/>
                      <a:headEnd type="none" w="med" len="med"/>
                      <a:tailEnd type="none" w="med" len="med"/>
                    </a:lnB>
                    <a:noFill/>
                  </a:tcPr>
                </a:tc>
                <a:tc>
                  <a:txBody>
                    <a:bodyPr/>
                    <a:lstStyle/>
                    <a:p>
                      <a:pPr algn="ctr"/>
                      <a:endParaRPr lang="en-US" sz="2400" dirty="0"/>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4251174"/>
                  </a:ext>
                </a:extLst>
              </a:tr>
              <a:tr h="370840">
                <a:tc>
                  <a:txBody>
                    <a:bodyPr/>
                    <a:lstStyle/>
                    <a:p>
                      <a:pPr algn="ctr"/>
                      <a:r>
                        <a:rPr lang="en-US" sz="2400" dirty="0"/>
                        <a:t>4</a:t>
                      </a:r>
                    </a:p>
                  </a:txBody>
                  <a:tcPr>
                    <a:lnT w="12700" cap="flat" cmpd="sng" algn="ctr">
                      <a:solidFill>
                        <a:schemeClr val="tx1"/>
                      </a:solidFill>
                      <a:prstDash val="solid"/>
                      <a:round/>
                      <a:headEnd type="none" w="med" len="med"/>
                      <a:tailEnd type="none" w="med" len="med"/>
                    </a:lnT>
                    <a:noFill/>
                  </a:tcPr>
                </a:tc>
                <a:tc>
                  <a:txBody>
                    <a:bodyPr/>
                    <a:lstStyle/>
                    <a:p>
                      <a:pPr algn="ctr"/>
                      <a:r>
                        <a:rPr lang="en-US" sz="2400" dirty="0"/>
                        <a:t>s</a:t>
                      </a:r>
                    </a:p>
                  </a:txBody>
                  <a:tcPr>
                    <a:lnT w="12700" cap="flat" cmpd="sng" algn="ctr">
                      <a:solidFill>
                        <a:schemeClr val="tx1"/>
                      </a:solidFill>
                      <a:prstDash val="solid"/>
                      <a:round/>
                      <a:headEnd type="none" w="med" len="med"/>
                      <a:tailEnd type="none" w="med" len="med"/>
                    </a:lnT>
                    <a:noFill/>
                  </a:tcPr>
                </a:tc>
                <a:tc>
                  <a:txBody>
                    <a:bodyPr/>
                    <a:lstStyle/>
                    <a:p>
                      <a:pPr algn="ctr"/>
                      <a:r>
                        <a:rPr lang="en-US" sz="2400" dirty="0"/>
                        <a:t>1</a:t>
                      </a:r>
                    </a:p>
                  </a:txBody>
                  <a:tcPr>
                    <a:lnT w="12700" cap="flat" cmpd="sng" algn="ctr">
                      <a:solidFill>
                        <a:schemeClr val="tx1"/>
                      </a:solidFill>
                      <a:prstDash val="solid"/>
                      <a:round/>
                      <a:headEnd type="none" w="med" len="med"/>
                      <a:tailEnd type="none" w="med" len="med"/>
                    </a:lnT>
                    <a:noFill/>
                  </a:tcPr>
                </a:tc>
                <a:tc>
                  <a:txBody>
                    <a:bodyPr/>
                    <a:lstStyle/>
                    <a:p>
                      <a:pPr algn="ctr"/>
                      <a:r>
                        <a:rPr lang="en-US" sz="2400" dirty="0"/>
                        <a:t>2</a:t>
                      </a:r>
                    </a:p>
                  </a:txBody>
                  <a:tcPr>
                    <a:lnT w="12700" cap="flat" cmpd="sng" algn="ctr">
                      <a:solidFill>
                        <a:schemeClr val="tx1"/>
                      </a:solidFill>
                      <a:prstDash val="solid"/>
                      <a:round/>
                      <a:headEnd type="none" w="med" len="med"/>
                      <a:tailEnd type="none" w="med" len="med"/>
                    </a:lnT>
                    <a:noFill/>
                  </a:tcPr>
                </a:tc>
                <a:tc>
                  <a:txBody>
                    <a:bodyPr/>
                    <a:lstStyle/>
                    <a:p>
                      <a:pPr algn="ctr"/>
                      <a:r>
                        <a:rPr lang="en-US" sz="2400" dirty="0"/>
                        <a:t>32</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279898038"/>
                  </a:ext>
                </a:extLst>
              </a:tr>
              <a:tr h="370840">
                <a:tc>
                  <a:txBody>
                    <a:bodyPr/>
                    <a:lstStyle/>
                    <a:p>
                      <a:pPr algn="ctr"/>
                      <a:endParaRPr lang="en-US" sz="2400" dirty="0"/>
                    </a:p>
                  </a:txBody>
                  <a:tcPr>
                    <a:noFill/>
                  </a:tcPr>
                </a:tc>
                <a:tc>
                  <a:txBody>
                    <a:bodyPr/>
                    <a:lstStyle/>
                    <a:p>
                      <a:pPr algn="ctr"/>
                      <a:r>
                        <a:rPr lang="en-US" sz="2400" dirty="0"/>
                        <a:t>p</a:t>
                      </a:r>
                    </a:p>
                  </a:txBody>
                  <a:tcPr>
                    <a:noFill/>
                  </a:tcPr>
                </a:tc>
                <a:tc>
                  <a:txBody>
                    <a:bodyPr/>
                    <a:lstStyle/>
                    <a:p>
                      <a:pPr algn="ctr"/>
                      <a:r>
                        <a:rPr lang="en-US" sz="2400" dirty="0"/>
                        <a:t>3</a:t>
                      </a:r>
                    </a:p>
                  </a:txBody>
                  <a:tcPr>
                    <a:noFill/>
                  </a:tcPr>
                </a:tc>
                <a:tc>
                  <a:txBody>
                    <a:bodyPr/>
                    <a:lstStyle/>
                    <a:p>
                      <a:pPr algn="ctr"/>
                      <a:r>
                        <a:rPr lang="en-US" sz="2400" dirty="0"/>
                        <a:t>6</a:t>
                      </a:r>
                    </a:p>
                  </a:txBody>
                  <a:tcPr>
                    <a:noFill/>
                  </a:tcPr>
                </a:tc>
                <a:tc>
                  <a:txBody>
                    <a:bodyPr/>
                    <a:lstStyle/>
                    <a:p>
                      <a:pPr algn="ctr"/>
                      <a:endParaRPr lang="en-US" sz="2400" dirty="0"/>
                    </a:p>
                  </a:txBody>
                  <a:tcPr>
                    <a:noFill/>
                  </a:tcPr>
                </a:tc>
                <a:extLst>
                  <a:ext uri="{0D108BD9-81ED-4DB2-BD59-A6C34878D82A}">
                    <a16:rowId xmlns:a16="http://schemas.microsoft.com/office/drawing/2014/main" val="2881280529"/>
                  </a:ext>
                </a:extLst>
              </a:tr>
              <a:tr h="370840">
                <a:tc>
                  <a:txBody>
                    <a:bodyPr/>
                    <a:lstStyle/>
                    <a:p>
                      <a:pPr algn="ctr"/>
                      <a:endParaRPr lang="en-US" sz="2400" dirty="0"/>
                    </a:p>
                  </a:txBody>
                  <a:tcPr>
                    <a:noFill/>
                  </a:tcPr>
                </a:tc>
                <a:tc>
                  <a:txBody>
                    <a:bodyPr/>
                    <a:lstStyle/>
                    <a:p>
                      <a:pPr algn="ctr"/>
                      <a:r>
                        <a:rPr lang="en-US" sz="2400" dirty="0"/>
                        <a:t>d</a:t>
                      </a:r>
                    </a:p>
                  </a:txBody>
                  <a:tcPr>
                    <a:noFill/>
                  </a:tcPr>
                </a:tc>
                <a:tc>
                  <a:txBody>
                    <a:bodyPr/>
                    <a:lstStyle/>
                    <a:p>
                      <a:pPr algn="ctr"/>
                      <a:r>
                        <a:rPr lang="en-US" sz="2400" dirty="0"/>
                        <a:t>5</a:t>
                      </a:r>
                    </a:p>
                  </a:txBody>
                  <a:tcPr>
                    <a:noFill/>
                  </a:tcPr>
                </a:tc>
                <a:tc>
                  <a:txBody>
                    <a:bodyPr/>
                    <a:lstStyle/>
                    <a:p>
                      <a:pPr algn="ctr"/>
                      <a:r>
                        <a:rPr lang="en-US" sz="2400" dirty="0"/>
                        <a:t>10</a:t>
                      </a:r>
                    </a:p>
                  </a:txBody>
                  <a:tcPr>
                    <a:noFill/>
                  </a:tcPr>
                </a:tc>
                <a:tc>
                  <a:txBody>
                    <a:bodyPr/>
                    <a:lstStyle/>
                    <a:p>
                      <a:pPr algn="ctr"/>
                      <a:endParaRPr lang="en-US" sz="2400" dirty="0"/>
                    </a:p>
                  </a:txBody>
                  <a:tcPr>
                    <a:noFill/>
                  </a:tcPr>
                </a:tc>
                <a:extLst>
                  <a:ext uri="{0D108BD9-81ED-4DB2-BD59-A6C34878D82A}">
                    <a16:rowId xmlns:a16="http://schemas.microsoft.com/office/drawing/2014/main" val="2903658545"/>
                  </a:ext>
                </a:extLst>
              </a:tr>
              <a:tr h="370840">
                <a:tc>
                  <a:txBody>
                    <a:bodyPr/>
                    <a:lstStyle/>
                    <a:p>
                      <a:pPr algn="ctr"/>
                      <a:endParaRPr lang="en-US" sz="2400" dirty="0"/>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t>f</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t>7</a:t>
                      </a:r>
                    </a:p>
                  </a:txBody>
                  <a:tcPr>
                    <a:lnB w="12700" cap="flat" cmpd="sng" algn="ctr">
                      <a:solidFill>
                        <a:schemeClr val="tx1"/>
                      </a:solidFill>
                      <a:prstDash val="solid"/>
                      <a:round/>
                      <a:headEnd type="none" w="med" len="med"/>
                      <a:tailEnd type="none" w="med" len="med"/>
                    </a:lnB>
                    <a:noFill/>
                  </a:tcPr>
                </a:tc>
                <a:tc>
                  <a:txBody>
                    <a:bodyPr/>
                    <a:lstStyle/>
                    <a:p>
                      <a:pPr algn="ctr"/>
                      <a:r>
                        <a:rPr lang="en-US" sz="2400" dirty="0"/>
                        <a:t>14</a:t>
                      </a:r>
                    </a:p>
                  </a:txBody>
                  <a:tcPr>
                    <a:lnB w="12700" cap="flat" cmpd="sng" algn="ctr">
                      <a:solidFill>
                        <a:schemeClr val="tx1"/>
                      </a:solidFill>
                      <a:prstDash val="solid"/>
                      <a:round/>
                      <a:headEnd type="none" w="med" len="med"/>
                      <a:tailEnd type="none" w="med" len="med"/>
                    </a:lnB>
                    <a:noFill/>
                  </a:tcPr>
                </a:tc>
                <a:tc>
                  <a:txBody>
                    <a:bodyPr/>
                    <a:lstStyle/>
                    <a:p>
                      <a:pPr algn="ctr"/>
                      <a:endParaRPr lang="en-US" sz="2400" dirty="0"/>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0138052"/>
                  </a:ext>
                </a:extLst>
              </a:tr>
            </a:tbl>
          </a:graphicData>
        </a:graphic>
      </p:graphicFrame>
      <p:pic>
        <p:nvPicPr>
          <p:cNvPr id="18" name="Picture 17">
            <a:extLst>
              <a:ext uri="{FF2B5EF4-FFF2-40B4-BE49-F238E27FC236}">
                <a16:creationId xmlns:a16="http://schemas.microsoft.com/office/drawing/2014/main" id="{9B4DAE5F-D440-B946-B411-C9B6C70CD1E0}"/>
              </a:ext>
            </a:extLst>
          </p:cNvPr>
          <p:cNvPicPr>
            <a:picLocks noChangeAspect="1"/>
          </p:cNvPicPr>
          <p:nvPr/>
        </p:nvPicPr>
        <p:blipFill>
          <a:blip r:embed="rId3"/>
          <a:stretch>
            <a:fillRect/>
          </a:stretch>
        </p:blipFill>
        <p:spPr>
          <a:xfrm>
            <a:off x="6620580" y="0"/>
            <a:ext cx="4949354" cy="6834822"/>
          </a:xfrm>
          <a:prstGeom prst="rect">
            <a:avLst/>
          </a:prstGeom>
        </p:spPr>
      </p:pic>
    </p:spTree>
    <p:extLst>
      <p:ext uri="{BB962C8B-B14F-4D97-AF65-F5344CB8AC3E}">
        <p14:creationId xmlns:p14="http://schemas.microsoft.com/office/powerpoint/2010/main" val="420218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400336" y="1492898"/>
            <a:ext cx="9665770" cy="5319902"/>
          </a:xfrm>
          <a:prstGeom prst="rect">
            <a:avLst/>
          </a:prstGeom>
        </p:spPr>
      </p:pic>
      <p:sp>
        <p:nvSpPr>
          <p:cNvPr id="4" name="Rectangle 3"/>
          <p:cNvSpPr/>
          <p:nvPr/>
        </p:nvSpPr>
        <p:spPr>
          <a:xfrm>
            <a:off x="-19985" y="0"/>
            <a:ext cx="12003367"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08617" y="-169"/>
            <a:ext cx="11267828" cy="646331"/>
          </a:xfrm>
          <a:prstGeom prst="rect">
            <a:avLst/>
          </a:prstGeom>
          <a:noFill/>
        </p:spPr>
        <p:txBody>
          <a:bodyPr wrap="none" rtlCol="0">
            <a:spAutoFit/>
          </a:bodyPr>
          <a:lstStyle/>
          <a:p>
            <a:pPr defTabSz="914400"/>
            <a:r>
              <a:rPr lang="en-US" sz="3600" b="1" dirty="0">
                <a:solidFill>
                  <a:schemeClr val="bg1"/>
                </a:solidFill>
                <a:latin typeface="Candara"/>
                <a:cs typeface="Candara"/>
              </a:rPr>
              <a:t>Electron configuration: foundation of  the periodic table</a:t>
            </a:r>
          </a:p>
        </p:txBody>
      </p:sp>
      <p:pic>
        <p:nvPicPr>
          <p:cNvPr id="9" name="Picture 8" descr="images.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9" y="-2506"/>
            <a:ext cx="697500" cy="697500"/>
          </a:xfrm>
          <a:prstGeom prst="rect">
            <a:avLst/>
          </a:prstGeom>
        </p:spPr>
      </p:pic>
      <p:sp>
        <p:nvSpPr>
          <p:cNvPr id="10" name="TextBox 9"/>
          <p:cNvSpPr txBox="1"/>
          <p:nvPr/>
        </p:nvSpPr>
        <p:spPr>
          <a:xfrm>
            <a:off x="208617" y="760879"/>
            <a:ext cx="11543672" cy="830997"/>
          </a:xfrm>
          <a:prstGeom prst="rect">
            <a:avLst/>
          </a:prstGeom>
          <a:solidFill>
            <a:srgbClr val="FFFFFF"/>
          </a:solidFill>
        </p:spPr>
        <p:txBody>
          <a:bodyPr wrap="square" rtlCol="0">
            <a:spAutoFit/>
          </a:bodyPr>
          <a:lstStyle/>
          <a:p>
            <a:r>
              <a:rPr lang="en-US" sz="2400" dirty="0">
                <a:latin typeface="Candara"/>
                <a:cs typeface="Candara"/>
              </a:rPr>
              <a:t>The periodic table is organized in valance shells: </a:t>
            </a:r>
            <a:r>
              <a:rPr lang="en-US" sz="2400" b="1" dirty="0">
                <a:latin typeface="Candara"/>
                <a:cs typeface="Candara"/>
              </a:rPr>
              <a:t>each row fills a shell</a:t>
            </a:r>
            <a:r>
              <a:rPr lang="en-US" sz="2400" dirty="0">
                <a:latin typeface="Candara"/>
                <a:cs typeface="Candara"/>
              </a:rPr>
              <a:t>!</a:t>
            </a:r>
          </a:p>
          <a:p>
            <a:pPr marL="342900" indent="-342900">
              <a:buFont typeface="Arial" panose="020B0604020202020204" pitchFamily="34" charset="0"/>
              <a:buChar char="•"/>
            </a:pPr>
            <a:r>
              <a:rPr lang="en-US" sz="2400" dirty="0">
                <a:latin typeface="Candara"/>
                <a:cs typeface="Candara"/>
              </a:rPr>
              <a:t>One e- is added for element from left to right.</a:t>
            </a:r>
          </a:p>
        </p:txBody>
      </p:sp>
      <p:sp>
        <p:nvSpPr>
          <p:cNvPr id="11" name="TextBox 10"/>
          <p:cNvSpPr txBox="1"/>
          <p:nvPr/>
        </p:nvSpPr>
        <p:spPr>
          <a:xfrm>
            <a:off x="-19983" y="657400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216705" y="1666955"/>
            <a:ext cx="3646542" cy="1345186"/>
          </a:xfrm>
          <a:prstGeom prst="rect">
            <a:avLst/>
          </a:prstGeom>
        </p:spPr>
      </p:pic>
      <p:sp>
        <p:nvSpPr>
          <p:cNvPr id="2" name="Round Same Side Corner Rectangle 1">
            <a:extLst>
              <a:ext uri="{FF2B5EF4-FFF2-40B4-BE49-F238E27FC236}">
                <a16:creationId xmlns:a16="http://schemas.microsoft.com/office/drawing/2014/main" id="{331E82E2-3718-7344-B64A-30654688654A}"/>
              </a:ext>
            </a:extLst>
          </p:cNvPr>
          <p:cNvSpPr/>
          <p:nvPr/>
        </p:nvSpPr>
        <p:spPr>
          <a:xfrm>
            <a:off x="208617" y="2162048"/>
            <a:ext cx="2497261" cy="674457"/>
          </a:xfrm>
          <a:prstGeom prst="round2Same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12BE9A8-3002-024C-B5E9-7A234D0747BB}"/>
              </a:ext>
            </a:extLst>
          </p:cNvPr>
          <p:cNvSpPr txBox="1"/>
          <p:nvPr/>
        </p:nvSpPr>
        <p:spPr>
          <a:xfrm>
            <a:off x="298582" y="2252833"/>
            <a:ext cx="1074333" cy="461665"/>
          </a:xfrm>
          <a:prstGeom prst="rect">
            <a:avLst/>
          </a:prstGeom>
          <a:noFill/>
        </p:spPr>
        <p:txBody>
          <a:bodyPr wrap="none" rtlCol="0">
            <a:spAutoFit/>
          </a:bodyPr>
          <a:lstStyle/>
          <a:p>
            <a:r>
              <a:rPr lang="en-US" sz="2400" b="1" dirty="0">
                <a:solidFill>
                  <a:srgbClr val="FF0000"/>
                </a:solidFill>
                <a:latin typeface="Candara" panose="020E0502030303020204" pitchFamily="34" charset="0"/>
              </a:rPr>
              <a:t>s = 2 e-</a:t>
            </a:r>
          </a:p>
        </p:txBody>
      </p:sp>
      <p:sp>
        <p:nvSpPr>
          <p:cNvPr id="13" name="Round Same Side Corner Rectangle 12">
            <a:extLst>
              <a:ext uri="{FF2B5EF4-FFF2-40B4-BE49-F238E27FC236}">
                <a16:creationId xmlns:a16="http://schemas.microsoft.com/office/drawing/2014/main" id="{15B06224-DBD5-8744-BF35-95431837469C}"/>
              </a:ext>
            </a:extLst>
          </p:cNvPr>
          <p:cNvSpPr/>
          <p:nvPr/>
        </p:nvSpPr>
        <p:spPr>
          <a:xfrm>
            <a:off x="7716046" y="2162504"/>
            <a:ext cx="4475954" cy="674457"/>
          </a:xfrm>
          <a:prstGeom prst="round2Same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A78D145-9E2B-AF47-BDE1-C4950D562B25}"/>
              </a:ext>
            </a:extLst>
          </p:cNvPr>
          <p:cNvSpPr txBox="1"/>
          <p:nvPr/>
        </p:nvSpPr>
        <p:spPr>
          <a:xfrm>
            <a:off x="10266424" y="2268443"/>
            <a:ext cx="1925576" cy="461665"/>
          </a:xfrm>
          <a:prstGeom prst="rect">
            <a:avLst/>
          </a:prstGeom>
          <a:noFill/>
        </p:spPr>
        <p:txBody>
          <a:bodyPr wrap="square" rtlCol="0">
            <a:spAutoFit/>
          </a:bodyPr>
          <a:lstStyle/>
          <a:p>
            <a:pPr algn="r"/>
            <a:r>
              <a:rPr lang="en-US" sz="2400" b="1" dirty="0">
                <a:solidFill>
                  <a:srgbClr val="FF0000"/>
                </a:solidFill>
                <a:latin typeface="Candara" panose="020E0502030303020204" pitchFamily="34" charset="0"/>
              </a:rPr>
              <a:t>p = 6 e-</a:t>
            </a:r>
          </a:p>
        </p:txBody>
      </p:sp>
    </p:spTree>
    <p:extLst>
      <p:ext uri="{BB962C8B-B14F-4D97-AF65-F5344CB8AC3E}">
        <p14:creationId xmlns:p14="http://schemas.microsoft.com/office/powerpoint/2010/main" val="365333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3" grpId="0" animBg="1"/>
      <p:bldP spid="1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85" y="0"/>
            <a:ext cx="12003367"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08617" y="-169"/>
            <a:ext cx="3788217" cy="646331"/>
          </a:xfrm>
          <a:prstGeom prst="rect">
            <a:avLst/>
          </a:prstGeom>
          <a:noFill/>
        </p:spPr>
        <p:txBody>
          <a:bodyPr wrap="none" rtlCol="0">
            <a:spAutoFit/>
          </a:bodyPr>
          <a:lstStyle/>
          <a:p>
            <a:pPr defTabSz="914400"/>
            <a:r>
              <a:rPr lang="en-US" sz="3600" b="1" dirty="0">
                <a:solidFill>
                  <a:schemeClr val="bg1"/>
                </a:solidFill>
                <a:latin typeface="Candara"/>
                <a:cs typeface="Candara"/>
              </a:rPr>
              <a:t>s, p, d and f blocks</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9" y="-2506"/>
            <a:ext cx="697500" cy="697500"/>
          </a:xfrm>
          <a:prstGeom prst="rect">
            <a:avLst/>
          </a:prstGeom>
        </p:spPr>
      </p:pic>
      <p:sp>
        <p:nvSpPr>
          <p:cNvPr id="10" name="TextBox 9"/>
          <p:cNvSpPr txBox="1"/>
          <p:nvPr/>
        </p:nvSpPr>
        <p:spPr>
          <a:xfrm>
            <a:off x="208617" y="760879"/>
            <a:ext cx="11543672" cy="461665"/>
          </a:xfrm>
          <a:prstGeom prst="rect">
            <a:avLst/>
          </a:prstGeom>
          <a:solidFill>
            <a:srgbClr val="FFFFFF"/>
          </a:solidFill>
        </p:spPr>
        <p:txBody>
          <a:bodyPr wrap="square" rtlCol="0">
            <a:spAutoFit/>
          </a:bodyPr>
          <a:lstStyle/>
          <a:p>
            <a:r>
              <a:rPr lang="en-US" sz="2400" dirty="0">
                <a:latin typeface="Candara"/>
                <a:cs typeface="Candara"/>
              </a:rPr>
              <a:t>These blocks identify elements by the orbital of their valence (outermost) electrons.</a:t>
            </a:r>
          </a:p>
        </p:txBody>
      </p:sp>
      <p:sp>
        <p:nvSpPr>
          <p:cNvPr id="11" name="TextBox 10"/>
          <p:cNvSpPr txBox="1"/>
          <p:nvPr/>
        </p:nvSpPr>
        <p:spPr>
          <a:xfrm>
            <a:off x="-19983" y="6574004"/>
            <a:ext cx="3828141" cy="307777"/>
          </a:xfrm>
          <a:prstGeom prst="rect">
            <a:avLst/>
          </a:prstGeom>
          <a:noFill/>
        </p:spPr>
        <p:txBody>
          <a:bodyPr wrap="square" rtlCol="0">
            <a:spAutoFit/>
          </a:bodyPr>
          <a:lstStyle/>
          <a:p>
            <a:r>
              <a:rPr lang="en-US" sz="1400" dirty="0" err="1">
                <a:latin typeface="Avenir Medium"/>
                <a:cs typeface="Avenir Medium"/>
              </a:rPr>
              <a:t>LibreText</a:t>
            </a:r>
            <a:r>
              <a:rPr lang="en-US" sz="1400" dirty="0">
                <a:latin typeface="Avenir Medium"/>
                <a:cs typeface="Avenir Medium"/>
              </a:rPr>
              <a:t> Chemistry</a:t>
            </a:r>
          </a:p>
        </p:txBody>
      </p:sp>
      <p:pic>
        <p:nvPicPr>
          <p:cNvPr id="7" name="Picture 6">
            <a:extLst>
              <a:ext uri="{FF2B5EF4-FFF2-40B4-BE49-F238E27FC236}">
                <a16:creationId xmlns:a16="http://schemas.microsoft.com/office/drawing/2014/main" id="{7335CF08-3542-824F-BD39-1BA664B946CE}"/>
              </a:ext>
            </a:extLst>
          </p:cNvPr>
          <p:cNvPicPr>
            <a:picLocks noChangeAspect="1"/>
          </p:cNvPicPr>
          <p:nvPr/>
        </p:nvPicPr>
        <p:blipFill>
          <a:blip r:embed="rId3"/>
          <a:stretch>
            <a:fillRect/>
          </a:stretch>
        </p:blipFill>
        <p:spPr>
          <a:xfrm>
            <a:off x="1496697" y="1240583"/>
            <a:ext cx="9275622" cy="5514779"/>
          </a:xfrm>
          <a:prstGeom prst="rect">
            <a:avLst/>
          </a:prstGeom>
        </p:spPr>
      </p:pic>
    </p:spTree>
    <p:extLst>
      <p:ext uri="{BB962C8B-B14F-4D97-AF65-F5344CB8AC3E}">
        <p14:creationId xmlns:p14="http://schemas.microsoft.com/office/powerpoint/2010/main" val="4168526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84" y="0"/>
            <a:ext cx="12003365"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20" y="-2506"/>
            <a:ext cx="697500" cy="697500"/>
          </a:xfrm>
          <a:prstGeom prst="rect">
            <a:avLst/>
          </a:prstGeom>
        </p:spPr>
      </p:pic>
      <p:sp>
        <p:nvSpPr>
          <p:cNvPr id="10" name="TextBox 9"/>
          <p:cNvSpPr txBox="1"/>
          <p:nvPr/>
        </p:nvSpPr>
        <p:spPr>
          <a:xfrm>
            <a:off x="208618" y="760878"/>
            <a:ext cx="11592857" cy="1569660"/>
          </a:xfrm>
          <a:prstGeom prst="rect">
            <a:avLst/>
          </a:prstGeom>
          <a:solidFill>
            <a:srgbClr val="FFFFFF"/>
          </a:solidFill>
        </p:spPr>
        <p:txBody>
          <a:bodyPr wrap="square" rtlCol="0">
            <a:spAutoFit/>
          </a:bodyPr>
          <a:lstStyle/>
          <a:p>
            <a:r>
              <a:rPr lang="en-US" sz="2400" b="1" dirty="0">
                <a:latin typeface="Candara"/>
                <a:cs typeface="Candara"/>
              </a:rPr>
              <a:t>Pauli’s exclusion principle: </a:t>
            </a:r>
            <a:r>
              <a:rPr lang="en-US" sz="2400" i="1" dirty="0">
                <a:latin typeface="Candara"/>
                <a:cs typeface="Candara"/>
              </a:rPr>
              <a:t>no two electrons in an atom can have the same value for all quantum numbers.</a:t>
            </a:r>
          </a:p>
          <a:p>
            <a:pPr marL="800100" lvl="1" indent="-342900">
              <a:buFont typeface="Arial"/>
              <a:buChar char="•"/>
            </a:pPr>
            <a:r>
              <a:rPr lang="en-US" sz="2400" dirty="0">
                <a:latin typeface="Candara"/>
                <a:cs typeface="Candara"/>
              </a:rPr>
              <a:t>So, if two electrons occupy the same orbital, same orientation, in the same principle energy level, they must have opposite spin.</a:t>
            </a:r>
          </a:p>
        </p:txBody>
      </p:sp>
      <p:sp>
        <p:nvSpPr>
          <p:cNvPr id="7" name="TextBox 6"/>
          <p:cNvSpPr txBox="1"/>
          <p:nvPr/>
        </p:nvSpPr>
        <p:spPr>
          <a:xfrm>
            <a:off x="-19982" y="657400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pic>
        <p:nvPicPr>
          <p:cNvPr id="6" name="Picture 5"/>
          <p:cNvPicPr>
            <a:picLocks noChangeAspect="1"/>
          </p:cNvPicPr>
          <p:nvPr/>
        </p:nvPicPr>
        <p:blipFill>
          <a:blip r:embed="rId3"/>
          <a:stretch>
            <a:fillRect/>
          </a:stretch>
        </p:blipFill>
        <p:spPr>
          <a:xfrm>
            <a:off x="157588" y="2396422"/>
            <a:ext cx="6445675" cy="4026068"/>
          </a:xfrm>
          <a:prstGeom prst="rect">
            <a:avLst/>
          </a:prstGeom>
        </p:spPr>
      </p:pic>
      <p:sp>
        <p:nvSpPr>
          <p:cNvPr id="8" name="TextBox 7">
            <a:extLst>
              <a:ext uri="{FF2B5EF4-FFF2-40B4-BE49-F238E27FC236}">
                <a16:creationId xmlns:a16="http://schemas.microsoft.com/office/drawing/2014/main" id="{6873DBA9-F916-4D4E-82A2-0944226B4D8C}"/>
              </a:ext>
            </a:extLst>
          </p:cNvPr>
          <p:cNvSpPr txBox="1"/>
          <p:nvPr/>
        </p:nvSpPr>
        <p:spPr>
          <a:xfrm>
            <a:off x="223611" y="-169"/>
            <a:ext cx="5269391" cy="646331"/>
          </a:xfrm>
          <a:prstGeom prst="rect">
            <a:avLst/>
          </a:prstGeom>
          <a:noFill/>
        </p:spPr>
        <p:txBody>
          <a:bodyPr wrap="none" rtlCol="0">
            <a:spAutoFit/>
          </a:bodyPr>
          <a:lstStyle/>
          <a:p>
            <a:pPr defTabSz="914400"/>
            <a:r>
              <a:rPr lang="en-US" sz="3600" b="1" dirty="0">
                <a:solidFill>
                  <a:schemeClr val="bg1"/>
                </a:solidFill>
                <a:latin typeface="Candara"/>
                <a:cs typeface="Candara"/>
              </a:rPr>
              <a:t>Pauli’s exclusion principle</a:t>
            </a:r>
          </a:p>
        </p:txBody>
      </p:sp>
      <p:sp>
        <p:nvSpPr>
          <p:cNvPr id="2" name="Rectangle 1">
            <a:extLst>
              <a:ext uri="{FF2B5EF4-FFF2-40B4-BE49-F238E27FC236}">
                <a16:creationId xmlns:a16="http://schemas.microsoft.com/office/drawing/2014/main" id="{0A0F97BD-3671-F148-982B-F8AF4F32CEE0}"/>
              </a:ext>
            </a:extLst>
          </p:cNvPr>
          <p:cNvSpPr/>
          <p:nvPr/>
        </p:nvSpPr>
        <p:spPr>
          <a:xfrm>
            <a:off x="6811342" y="3229396"/>
            <a:ext cx="1623526" cy="1623527"/>
          </a:xfrm>
          <a:prstGeom prst="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E30A7F-8741-A24F-A689-B1DFC15611B7}"/>
              </a:ext>
            </a:extLst>
          </p:cNvPr>
          <p:cNvSpPr/>
          <p:nvPr/>
        </p:nvSpPr>
        <p:spPr>
          <a:xfrm>
            <a:off x="8811209" y="3203521"/>
            <a:ext cx="1623526" cy="1623527"/>
          </a:xfrm>
          <a:prstGeom prst="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8EACAA-570E-AA41-A706-90597556978D}"/>
              </a:ext>
            </a:extLst>
          </p:cNvPr>
          <p:cNvSpPr txBox="1"/>
          <p:nvPr/>
        </p:nvSpPr>
        <p:spPr>
          <a:xfrm>
            <a:off x="7044552" y="3092992"/>
            <a:ext cx="615874" cy="1569660"/>
          </a:xfrm>
          <a:prstGeom prst="rect">
            <a:avLst/>
          </a:prstGeom>
          <a:noFill/>
        </p:spPr>
        <p:txBody>
          <a:bodyPr wrap="none" rtlCol="0">
            <a:spAutoFit/>
          </a:bodyPr>
          <a:lstStyle/>
          <a:p>
            <a:r>
              <a:rPr lang="en-US" sz="9600" dirty="0">
                <a:solidFill>
                  <a:srgbClr val="0432FF"/>
                </a:solidFill>
                <a:latin typeface="Candara" panose="020E0502030303020204" pitchFamily="34" charset="0"/>
              </a:rPr>
              <a:t>1</a:t>
            </a:r>
          </a:p>
        </p:txBody>
      </p:sp>
      <p:sp>
        <p:nvSpPr>
          <p:cNvPr id="12" name="TextBox 11">
            <a:extLst>
              <a:ext uri="{FF2B5EF4-FFF2-40B4-BE49-F238E27FC236}">
                <a16:creationId xmlns:a16="http://schemas.microsoft.com/office/drawing/2014/main" id="{48EB33F6-C7E8-CF49-9179-EE85252D505C}"/>
              </a:ext>
            </a:extLst>
          </p:cNvPr>
          <p:cNvSpPr txBox="1"/>
          <p:nvPr/>
        </p:nvSpPr>
        <p:spPr>
          <a:xfrm>
            <a:off x="9007098" y="3148975"/>
            <a:ext cx="615874" cy="1569660"/>
          </a:xfrm>
          <a:prstGeom prst="rect">
            <a:avLst/>
          </a:prstGeom>
          <a:noFill/>
        </p:spPr>
        <p:txBody>
          <a:bodyPr wrap="none" rtlCol="0">
            <a:spAutoFit/>
          </a:bodyPr>
          <a:lstStyle/>
          <a:p>
            <a:r>
              <a:rPr lang="en-US" sz="9600" dirty="0">
                <a:solidFill>
                  <a:srgbClr val="0432FF"/>
                </a:solidFill>
                <a:latin typeface="Candara" panose="020E0502030303020204" pitchFamily="34" charset="0"/>
              </a:rPr>
              <a:t>1</a:t>
            </a:r>
          </a:p>
        </p:txBody>
      </p:sp>
      <p:sp>
        <p:nvSpPr>
          <p:cNvPr id="13" name="TextBox 12">
            <a:extLst>
              <a:ext uri="{FF2B5EF4-FFF2-40B4-BE49-F238E27FC236}">
                <a16:creationId xmlns:a16="http://schemas.microsoft.com/office/drawing/2014/main" id="{06E715D0-8E38-B74D-AA48-A381EF532F23}"/>
              </a:ext>
            </a:extLst>
          </p:cNvPr>
          <p:cNvSpPr txBox="1"/>
          <p:nvPr/>
        </p:nvSpPr>
        <p:spPr>
          <a:xfrm>
            <a:off x="9601148" y="3148975"/>
            <a:ext cx="615874" cy="1569660"/>
          </a:xfrm>
          <a:prstGeom prst="rect">
            <a:avLst/>
          </a:prstGeom>
          <a:noFill/>
        </p:spPr>
        <p:txBody>
          <a:bodyPr wrap="none" rtlCol="0">
            <a:spAutoFit/>
          </a:bodyPr>
          <a:lstStyle/>
          <a:p>
            <a:r>
              <a:rPr lang="en-US" sz="9600" dirty="0">
                <a:solidFill>
                  <a:srgbClr val="0432FF"/>
                </a:solidFill>
                <a:latin typeface="Candara" panose="020E0502030303020204" pitchFamily="34" charset="0"/>
              </a:rPr>
              <a:t>1</a:t>
            </a:r>
          </a:p>
        </p:txBody>
      </p:sp>
      <p:sp>
        <p:nvSpPr>
          <p:cNvPr id="14" name="TextBox 13">
            <a:extLst>
              <a:ext uri="{FF2B5EF4-FFF2-40B4-BE49-F238E27FC236}">
                <a16:creationId xmlns:a16="http://schemas.microsoft.com/office/drawing/2014/main" id="{B3F64B25-59A7-EA44-BCFE-D972CC36FA0C}"/>
              </a:ext>
            </a:extLst>
          </p:cNvPr>
          <p:cNvSpPr txBox="1"/>
          <p:nvPr/>
        </p:nvSpPr>
        <p:spPr>
          <a:xfrm rot="10800000">
            <a:off x="7587230" y="3283217"/>
            <a:ext cx="615874" cy="1569660"/>
          </a:xfrm>
          <a:prstGeom prst="rect">
            <a:avLst/>
          </a:prstGeom>
          <a:noFill/>
        </p:spPr>
        <p:txBody>
          <a:bodyPr wrap="none" rtlCol="0">
            <a:spAutoFit/>
          </a:bodyPr>
          <a:lstStyle/>
          <a:p>
            <a:r>
              <a:rPr lang="en-US" sz="9600" dirty="0">
                <a:solidFill>
                  <a:srgbClr val="0432FF"/>
                </a:solidFill>
                <a:latin typeface="Candara" panose="020E0502030303020204" pitchFamily="34" charset="0"/>
              </a:rPr>
              <a:t>1</a:t>
            </a:r>
          </a:p>
        </p:txBody>
      </p:sp>
      <p:sp>
        <p:nvSpPr>
          <p:cNvPr id="5" name="TextBox 4">
            <a:extLst>
              <a:ext uri="{FF2B5EF4-FFF2-40B4-BE49-F238E27FC236}">
                <a16:creationId xmlns:a16="http://schemas.microsoft.com/office/drawing/2014/main" id="{89E9C423-531F-D34F-B2E0-1A1D95227AAA}"/>
              </a:ext>
            </a:extLst>
          </p:cNvPr>
          <p:cNvSpPr txBox="1"/>
          <p:nvPr/>
        </p:nvSpPr>
        <p:spPr>
          <a:xfrm>
            <a:off x="8434868" y="1471910"/>
            <a:ext cx="2547492" cy="5386090"/>
          </a:xfrm>
          <a:prstGeom prst="rect">
            <a:avLst/>
          </a:prstGeom>
          <a:noFill/>
        </p:spPr>
        <p:txBody>
          <a:bodyPr wrap="none" rtlCol="0">
            <a:spAutoFit/>
          </a:bodyPr>
          <a:lstStyle/>
          <a:p>
            <a:r>
              <a:rPr lang="en-US" sz="34400" dirty="0">
                <a:solidFill>
                  <a:srgbClr val="FF0000"/>
                </a:solidFill>
              </a:rPr>
              <a:t>⌀</a:t>
            </a:r>
          </a:p>
        </p:txBody>
      </p:sp>
    </p:spTree>
    <p:extLst>
      <p:ext uri="{BB962C8B-B14F-4D97-AF65-F5344CB8AC3E}">
        <p14:creationId xmlns:p14="http://schemas.microsoft.com/office/powerpoint/2010/main" val="63840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11" grpId="1" animBg="1"/>
      <p:bldP spid="3" grpId="0"/>
      <p:bldP spid="12" grpId="0"/>
      <p:bldP spid="13" grpId="0"/>
      <p:bldP spid="14" grpId="0"/>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82" y="0"/>
            <a:ext cx="12003364"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08618" y="-169"/>
            <a:ext cx="9562233" cy="646331"/>
          </a:xfrm>
          <a:prstGeom prst="rect">
            <a:avLst/>
          </a:prstGeom>
          <a:noFill/>
        </p:spPr>
        <p:txBody>
          <a:bodyPr wrap="none" rtlCol="0">
            <a:spAutoFit/>
          </a:bodyPr>
          <a:lstStyle/>
          <a:p>
            <a:pPr defTabSz="914400"/>
            <a:r>
              <a:rPr lang="en-US" sz="3600" b="1" dirty="0">
                <a:solidFill>
                  <a:schemeClr val="bg1"/>
                </a:solidFill>
                <a:latin typeface="Candara"/>
                <a:cs typeface="Candara"/>
              </a:rPr>
              <a:t>Aufbau: Build your own Christmas tree diagram</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21" y="-2506"/>
            <a:ext cx="697500" cy="69750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03889" y="1148868"/>
            <a:ext cx="5786588" cy="544540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592780" y="4993686"/>
            <a:ext cx="6510911" cy="1744394"/>
          </a:xfrm>
          <a:prstGeom prst="rect">
            <a:avLst/>
          </a:prstGeom>
        </p:spPr>
      </p:pic>
      <p:sp>
        <p:nvSpPr>
          <p:cNvPr id="10" name="TextBox 9"/>
          <p:cNvSpPr txBox="1"/>
          <p:nvPr/>
        </p:nvSpPr>
        <p:spPr>
          <a:xfrm>
            <a:off x="208619" y="760879"/>
            <a:ext cx="8571861" cy="461665"/>
          </a:xfrm>
          <a:prstGeom prst="rect">
            <a:avLst/>
          </a:prstGeom>
          <a:solidFill>
            <a:srgbClr val="FFFFFF"/>
          </a:solidFill>
        </p:spPr>
        <p:txBody>
          <a:bodyPr wrap="square" rtlCol="0">
            <a:spAutoFit/>
          </a:bodyPr>
          <a:lstStyle/>
          <a:p>
            <a:r>
              <a:rPr lang="en-US" sz="2400" dirty="0">
                <a:latin typeface="Candara"/>
                <a:cs typeface="Candara"/>
              </a:rPr>
              <a:t>This ‘Christmas tree’ diagram shows the order of filling</a:t>
            </a:r>
          </a:p>
        </p:txBody>
      </p:sp>
      <p:sp>
        <p:nvSpPr>
          <p:cNvPr id="40" name="TextBox 39"/>
          <p:cNvSpPr txBox="1"/>
          <p:nvPr/>
        </p:nvSpPr>
        <p:spPr>
          <a:xfrm>
            <a:off x="8519460" y="3625945"/>
            <a:ext cx="2991661" cy="830997"/>
          </a:xfrm>
          <a:prstGeom prst="rect">
            <a:avLst/>
          </a:prstGeom>
          <a:solidFill>
            <a:schemeClr val="bg1"/>
          </a:solidFill>
        </p:spPr>
        <p:txBody>
          <a:bodyPr wrap="square" rtlCol="0">
            <a:spAutoFit/>
          </a:bodyPr>
          <a:lstStyle/>
          <a:p>
            <a:r>
              <a:rPr lang="en-US" sz="2400" dirty="0">
                <a:latin typeface="Candara"/>
                <a:cs typeface="Candara"/>
              </a:rPr>
              <a:t>Sulfur, element 16:</a:t>
            </a:r>
          </a:p>
          <a:p>
            <a:r>
              <a:rPr lang="en-US" sz="2400" dirty="0">
                <a:latin typeface="Candara"/>
                <a:cs typeface="Candara"/>
              </a:rPr>
              <a:t>1s</a:t>
            </a:r>
            <a:r>
              <a:rPr lang="en-US" sz="2800" baseline="30000" dirty="0">
                <a:latin typeface="Candara"/>
                <a:cs typeface="Candara"/>
              </a:rPr>
              <a:t>2</a:t>
            </a:r>
            <a:r>
              <a:rPr lang="en-US" sz="2400" dirty="0">
                <a:latin typeface="Candara"/>
                <a:cs typeface="Candara"/>
              </a:rPr>
              <a:t> 2s</a:t>
            </a:r>
            <a:r>
              <a:rPr lang="en-US" sz="2800" baseline="30000" dirty="0">
                <a:latin typeface="Candara"/>
                <a:cs typeface="Candara"/>
              </a:rPr>
              <a:t>2</a:t>
            </a:r>
            <a:r>
              <a:rPr lang="en-US" sz="2400" dirty="0">
                <a:latin typeface="Candara"/>
                <a:cs typeface="Candara"/>
              </a:rPr>
              <a:t> 2p</a:t>
            </a:r>
            <a:r>
              <a:rPr lang="en-US" sz="2800" baseline="30000" dirty="0">
                <a:latin typeface="Candara"/>
                <a:cs typeface="Candara"/>
              </a:rPr>
              <a:t>6</a:t>
            </a:r>
            <a:r>
              <a:rPr lang="en-US" sz="2400" dirty="0">
                <a:latin typeface="Candara"/>
                <a:cs typeface="Candara"/>
              </a:rPr>
              <a:t> 3s</a:t>
            </a:r>
            <a:r>
              <a:rPr lang="en-US" sz="2800" baseline="30000" dirty="0">
                <a:latin typeface="Candara"/>
                <a:cs typeface="Candara"/>
              </a:rPr>
              <a:t>2</a:t>
            </a:r>
            <a:r>
              <a:rPr lang="en-US" sz="2400" dirty="0">
                <a:latin typeface="Candara"/>
                <a:cs typeface="Candara"/>
              </a:rPr>
              <a:t> 3p</a:t>
            </a:r>
            <a:r>
              <a:rPr lang="en-US" sz="2800" baseline="30000" dirty="0">
                <a:latin typeface="Candara"/>
                <a:cs typeface="Candara"/>
              </a:rPr>
              <a:t>4</a:t>
            </a:r>
          </a:p>
        </p:txBody>
      </p:sp>
      <p:sp>
        <p:nvSpPr>
          <p:cNvPr id="20" name="TextBox 19"/>
          <p:cNvSpPr txBox="1"/>
          <p:nvPr/>
        </p:nvSpPr>
        <p:spPr>
          <a:xfrm>
            <a:off x="-19981" y="657400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spTree>
    <p:extLst>
      <p:ext uri="{BB962C8B-B14F-4D97-AF65-F5344CB8AC3E}">
        <p14:creationId xmlns:p14="http://schemas.microsoft.com/office/powerpoint/2010/main" val="247623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86" y="0"/>
            <a:ext cx="12003369"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08616" y="-169"/>
            <a:ext cx="2436635" cy="646331"/>
          </a:xfrm>
          <a:prstGeom prst="rect">
            <a:avLst/>
          </a:prstGeom>
          <a:noFill/>
        </p:spPr>
        <p:txBody>
          <a:bodyPr wrap="none" rtlCol="0">
            <a:spAutoFit/>
          </a:bodyPr>
          <a:lstStyle/>
          <a:p>
            <a:pPr defTabSz="914400"/>
            <a:r>
              <a:rPr lang="en-US" sz="3600" b="1" dirty="0" err="1">
                <a:solidFill>
                  <a:schemeClr val="bg1"/>
                </a:solidFill>
                <a:latin typeface="Candara"/>
                <a:cs typeface="Candara"/>
              </a:rPr>
              <a:t>Hund’s</a:t>
            </a:r>
            <a:r>
              <a:rPr lang="en-US" sz="3600" b="1" dirty="0">
                <a:solidFill>
                  <a:schemeClr val="bg1"/>
                </a:solidFill>
                <a:latin typeface="Candara"/>
                <a:cs typeface="Candara"/>
              </a:rPr>
              <a:t> rule</a:t>
            </a:r>
          </a:p>
        </p:txBody>
      </p:sp>
      <p:pic>
        <p:nvPicPr>
          <p:cNvPr id="9" name="Picture 8" descr="images.pn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511118" y="-2506"/>
            <a:ext cx="697500" cy="697500"/>
          </a:xfrm>
          <a:prstGeom prst="rect">
            <a:avLst/>
          </a:prstGeom>
        </p:spPr>
      </p:pic>
      <p:sp>
        <p:nvSpPr>
          <p:cNvPr id="10" name="TextBox 9"/>
          <p:cNvSpPr txBox="1"/>
          <p:nvPr/>
        </p:nvSpPr>
        <p:spPr>
          <a:xfrm>
            <a:off x="208614" y="760878"/>
            <a:ext cx="12000003" cy="1200328"/>
          </a:xfrm>
          <a:prstGeom prst="rect">
            <a:avLst/>
          </a:prstGeom>
          <a:solidFill>
            <a:srgbClr val="FFFFFF"/>
          </a:solidFill>
        </p:spPr>
        <p:txBody>
          <a:bodyPr wrap="square" rtlCol="0">
            <a:spAutoFit/>
          </a:bodyPr>
          <a:lstStyle/>
          <a:p>
            <a:r>
              <a:rPr lang="en-US" sz="2400" b="1" dirty="0">
                <a:latin typeface="Candara"/>
                <a:cs typeface="Candara"/>
              </a:rPr>
              <a:t>Hund’s rule: </a:t>
            </a:r>
            <a:r>
              <a:rPr lang="en-US" sz="2400" i="1" dirty="0">
                <a:latin typeface="Candara"/>
                <a:cs typeface="Candara"/>
              </a:rPr>
              <a:t>when filling orbitals with equal energies (like three p orbitals) each orbital receives 1 electron before any receive 2. </a:t>
            </a:r>
          </a:p>
          <a:p>
            <a:pPr marL="342900" indent="-342900">
              <a:buFont typeface="Arial"/>
              <a:buChar char="•"/>
            </a:pPr>
            <a:r>
              <a:rPr lang="en-US" sz="2400" dirty="0">
                <a:latin typeface="Candara"/>
                <a:cs typeface="Candara"/>
              </a:rPr>
              <a:t>This creates the lowest energy (ground state) for every atom. </a:t>
            </a:r>
          </a:p>
        </p:txBody>
      </p:sp>
      <p:sp>
        <p:nvSpPr>
          <p:cNvPr id="11" name="TextBox 10"/>
          <p:cNvSpPr txBox="1"/>
          <p:nvPr/>
        </p:nvSpPr>
        <p:spPr>
          <a:xfrm>
            <a:off x="-19984" y="6574004"/>
            <a:ext cx="3828141" cy="307777"/>
          </a:xfrm>
          <a:prstGeom prst="rect">
            <a:avLst/>
          </a:prstGeom>
          <a:noFill/>
        </p:spPr>
        <p:txBody>
          <a:bodyPr wrap="square" rtlCol="0">
            <a:spAutoFit/>
          </a:bodyPr>
          <a:lstStyle/>
          <a:p>
            <a:r>
              <a:rPr lang="en-US" sz="1400" dirty="0">
                <a:latin typeface="Avenir Medium"/>
                <a:cs typeface="Avenir Medium"/>
              </a:rPr>
              <a:t>Chemistry OpenStax</a:t>
            </a:r>
          </a:p>
        </p:txBody>
      </p:sp>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86699" y="2160380"/>
            <a:ext cx="1843930" cy="74775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867169" y="2922385"/>
            <a:ext cx="3352950" cy="74775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882110" y="3661330"/>
            <a:ext cx="3343303" cy="747758"/>
          </a:xfrm>
          <a:prstGeom prst="rect">
            <a:avLst/>
          </a:prstGeom>
        </p:spPr>
      </p:pic>
      <p:pic>
        <p:nvPicPr>
          <p:cNvPr id="8" name="Picture 7"/>
          <p:cNvPicPr>
            <a:picLocks noChangeAspect="1"/>
          </p:cNvPicPr>
          <p:nvPr/>
        </p:nvPicPr>
        <p:blipFill>
          <a:blip r:embed="rId6"/>
          <a:stretch>
            <a:fillRect/>
          </a:stretch>
        </p:blipFill>
        <p:spPr>
          <a:xfrm>
            <a:off x="1579551" y="4373439"/>
            <a:ext cx="4263532" cy="747758"/>
          </a:xfrm>
          <a:prstGeom prst="rect">
            <a:avLst/>
          </a:prstGeom>
        </p:spPr>
      </p:pic>
      <p:pic>
        <p:nvPicPr>
          <p:cNvPr id="13" name="Picture 12"/>
          <p:cNvPicPr>
            <a:picLocks noChangeAspect="1"/>
          </p:cNvPicPr>
          <p:nvPr/>
        </p:nvPicPr>
        <p:blipFill>
          <a:blip r:embed="rId7"/>
          <a:stretch>
            <a:fillRect/>
          </a:stretch>
        </p:blipFill>
        <p:spPr>
          <a:xfrm>
            <a:off x="1620114" y="5079729"/>
            <a:ext cx="4176572" cy="732507"/>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209061" y="5722589"/>
            <a:ext cx="4159624" cy="772656"/>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1620114" y="5782353"/>
            <a:ext cx="4159624" cy="77976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6140329" y="4337370"/>
            <a:ext cx="4159624" cy="762000"/>
          </a:xfrm>
          <a:prstGeom prst="rect">
            <a:avLst/>
          </a:prstGeom>
        </p:spPr>
      </p:pic>
      <p:pic>
        <p:nvPicPr>
          <p:cNvPr id="18" name="Picture 17"/>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6170211" y="5041355"/>
            <a:ext cx="4159624" cy="770881"/>
          </a:xfrm>
          <a:prstGeom prst="rect">
            <a:avLst/>
          </a:prstGeom>
        </p:spPr>
      </p:pic>
      <p:sp>
        <p:nvSpPr>
          <p:cNvPr id="16" name="TextBox 15"/>
          <p:cNvSpPr txBox="1"/>
          <p:nvPr/>
        </p:nvSpPr>
        <p:spPr>
          <a:xfrm>
            <a:off x="6474233" y="2038657"/>
            <a:ext cx="5246077" cy="830997"/>
          </a:xfrm>
          <a:prstGeom prst="rect">
            <a:avLst/>
          </a:prstGeom>
          <a:noFill/>
        </p:spPr>
        <p:txBody>
          <a:bodyPr wrap="square" rtlCol="0">
            <a:spAutoFit/>
          </a:bodyPr>
          <a:lstStyle/>
          <a:p>
            <a:r>
              <a:rPr lang="en-US" sz="2400" dirty="0">
                <a:solidFill>
                  <a:srgbClr val="0000FF"/>
                </a:solidFill>
                <a:latin typeface="Candara"/>
                <a:cs typeface="Candara"/>
              </a:rPr>
              <a:t>How does </a:t>
            </a:r>
            <a:r>
              <a:rPr lang="en-US" sz="2400" b="1" dirty="0">
                <a:solidFill>
                  <a:srgbClr val="0000FF"/>
                </a:solidFill>
                <a:latin typeface="Candara"/>
                <a:cs typeface="Candara"/>
              </a:rPr>
              <a:t>Pauli’s exclusion principle </a:t>
            </a:r>
            <a:r>
              <a:rPr lang="en-US" sz="2400" dirty="0">
                <a:solidFill>
                  <a:srgbClr val="0000FF"/>
                </a:solidFill>
                <a:latin typeface="Candara"/>
                <a:cs typeface="Candara"/>
              </a:rPr>
              <a:t>apply here? </a:t>
            </a:r>
          </a:p>
        </p:txBody>
      </p:sp>
      <p:sp>
        <p:nvSpPr>
          <p:cNvPr id="19" name="TextBox 18"/>
          <p:cNvSpPr txBox="1"/>
          <p:nvPr/>
        </p:nvSpPr>
        <p:spPr>
          <a:xfrm>
            <a:off x="6456593" y="2845088"/>
            <a:ext cx="5246077" cy="1200328"/>
          </a:xfrm>
          <a:prstGeom prst="rect">
            <a:avLst/>
          </a:prstGeom>
          <a:noFill/>
        </p:spPr>
        <p:txBody>
          <a:bodyPr wrap="square" rtlCol="0">
            <a:spAutoFit/>
          </a:bodyPr>
          <a:lstStyle/>
          <a:p>
            <a:r>
              <a:rPr lang="en-US" sz="2400" i="1" dirty="0">
                <a:solidFill>
                  <a:srgbClr val="0000FF"/>
                </a:solidFill>
                <a:latin typeface="Candara"/>
                <a:cs typeface="Candara"/>
              </a:rPr>
              <a:t>The opposing spin of a pair of electron’s sharing an orbital is shown by up and down arrows.</a:t>
            </a:r>
          </a:p>
        </p:txBody>
      </p:sp>
    </p:spTree>
    <p:extLst>
      <p:ext uri="{BB962C8B-B14F-4D97-AF65-F5344CB8AC3E}">
        <p14:creationId xmlns:p14="http://schemas.microsoft.com/office/powerpoint/2010/main" val="61825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13483</TotalTime>
  <Words>7728</Words>
  <Application>Microsoft Macintosh PowerPoint</Application>
  <PresentationFormat>Widescreen</PresentationFormat>
  <Paragraphs>1154</Paragraphs>
  <Slides>106</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106</vt:i4>
      </vt:variant>
    </vt:vector>
  </HeadingPairs>
  <TitlesOfParts>
    <vt:vector size="113" baseType="lpstr">
      <vt:lpstr>Arial</vt:lpstr>
      <vt:lpstr>Avenir Medium</vt:lpstr>
      <vt:lpstr>Calibri</vt:lpstr>
      <vt:lpstr>Calibri Light</vt:lpstr>
      <vt:lpstr>Candara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Richmond-Hall</dc:creator>
  <cp:lastModifiedBy>Joan Richmond-Hall</cp:lastModifiedBy>
  <cp:revision>504</cp:revision>
  <dcterms:created xsi:type="dcterms:W3CDTF">2020-08-02T17:47:48Z</dcterms:created>
  <dcterms:modified xsi:type="dcterms:W3CDTF">2020-08-14T16:07:08Z</dcterms:modified>
</cp:coreProperties>
</file>