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39" r:id="rId3"/>
    <p:sldId id="390" r:id="rId4"/>
    <p:sldId id="367" r:id="rId5"/>
    <p:sldId id="363" r:id="rId6"/>
    <p:sldId id="372" r:id="rId7"/>
    <p:sldId id="373" r:id="rId8"/>
    <p:sldId id="370" r:id="rId9"/>
    <p:sldId id="393" r:id="rId10"/>
    <p:sldId id="368" r:id="rId11"/>
    <p:sldId id="369" r:id="rId12"/>
    <p:sldId id="289" r:id="rId13"/>
    <p:sldId id="376" r:id="rId14"/>
    <p:sldId id="377" r:id="rId15"/>
    <p:sldId id="378" r:id="rId16"/>
    <p:sldId id="304" r:id="rId17"/>
    <p:sldId id="305" r:id="rId18"/>
    <p:sldId id="379" r:id="rId19"/>
    <p:sldId id="380" r:id="rId20"/>
    <p:sldId id="381" r:id="rId21"/>
    <p:sldId id="335" r:id="rId22"/>
    <p:sldId id="382" r:id="rId23"/>
    <p:sldId id="383" r:id="rId24"/>
    <p:sldId id="309" r:id="rId25"/>
    <p:sldId id="343" r:id="rId26"/>
    <p:sldId id="374" r:id="rId27"/>
    <p:sldId id="394" r:id="rId28"/>
    <p:sldId id="259" r:id="rId29"/>
    <p:sldId id="260" r:id="rId30"/>
    <p:sldId id="261" r:id="rId31"/>
    <p:sldId id="384" r:id="rId32"/>
    <p:sldId id="389" r:id="rId33"/>
    <p:sldId id="340" r:id="rId34"/>
    <p:sldId id="395" r:id="rId35"/>
    <p:sldId id="342" r:id="rId36"/>
    <p:sldId id="387" r:id="rId37"/>
    <p:sldId id="262" r:id="rId38"/>
    <p:sldId id="385" r:id="rId39"/>
    <p:sldId id="263" r:id="rId40"/>
    <p:sldId id="264" r:id="rId41"/>
    <p:sldId id="388" r:id="rId42"/>
    <p:sldId id="265" r:id="rId43"/>
    <p:sldId id="266" r:id="rId44"/>
    <p:sldId id="268" r:id="rId45"/>
    <p:sldId id="269" r:id="rId46"/>
    <p:sldId id="270" r:id="rId47"/>
    <p:sldId id="271" r:id="rId48"/>
    <p:sldId id="351" r:id="rId49"/>
    <p:sldId id="350" r:id="rId50"/>
    <p:sldId id="349" r:id="rId5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37FF"/>
    <a:srgbClr val="7A81FF"/>
    <a:srgbClr val="BEA4FF"/>
    <a:srgbClr val="C489FF"/>
    <a:srgbClr val="B346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305-0682-AE4B-972A-0A550E0F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E1CA2-9410-0E4B-A155-B9036B6C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42D4-FE10-8946-BCC8-13EA22C5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B905-8FDC-B04D-953A-FF57760D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4202-7ACD-4945-A476-22F7F6D7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274-93BA-6F45-B1ED-F5A4BD6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BA315-FA10-144E-BB96-C5D113326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E0A55-1082-7E48-B3A4-2B54D071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36EB9-37D5-A347-8F8A-082B6892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368-5AA0-6940-AB5F-18FD0E4F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34338-70B8-4B40-A277-8B4AA9EB8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D033B-716B-F942-A0A1-44AC7D2C2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08E2-B9EF-0640-881A-2251AE07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7AC3-BE30-5E45-B9A0-A46508E4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F926-B9F4-4543-BD7D-B1F84E36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AABE-218D-9B4A-B026-78FA08CB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4F42-7F26-FA4D-8951-8144D858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FED1B-705A-0749-A5E5-38F3AEB52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23C50-22D2-2F40-A3A3-F5F6990D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39D8-318A-F142-A99E-FBF0C9C9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61DF-5FF4-0E41-985B-5BE37738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B6629-E758-A745-9DFF-526A505C7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F34F4-E7BE-4C4A-A7ED-7D640284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A8203-5C6F-704B-BBA4-DDC53DE2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469-FCC8-BC47-8AC1-80FD5A23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B6FD-B3F9-2A45-AFC5-EE40E03F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B3D0-1782-994E-B958-A26DE5CF8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52813-D84A-E44E-A9D0-E8FE8C256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F6E78-18C1-004E-860C-0CA43CBB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B601C-AFDB-F249-AF7C-405B811F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2F249-CD50-2C40-86FF-8288DE72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26E1-6864-8442-821E-6FBE0EAC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D32E9-7467-FA40-A169-ED61F03BA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A0658-D6B0-A341-9A5C-36F4C456D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79BB-7AF8-8749-864F-BE647158B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898CC-7410-B546-B5E5-99BDE70B9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B3B77-4387-B246-B8FE-BA548CEC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52FDB-4266-E045-8105-32FDA608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A7E58-C7DA-784D-A23E-B500A31C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27FD-0C8C-BB4B-A521-C841F7D1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223F7-0DDB-0948-8763-D280B9CF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04C3C-FF35-124A-92A6-D89473FF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8B0F-C19B-8D4E-B30F-AACA4CC7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1A5DA-4404-E041-B320-CF729D21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D4891-6B81-1940-8468-96F76355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78EC5-7C0A-7A44-BF22-90EEECA6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F0F0-78E2-C14F-BFD5-0C8C535F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5FE9-0DF7-A64B-A6EA-85A9F776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939DF-CFC2-1F48-931B-2CB0B97E4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53D1C-943B-0043-B578-3F32CE8B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FC37B-7958-E94A-A659-6F79CBA9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CD03-7C69-4A48-88F3-8DA47B3C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7C50-0157-B841-B5BE-DE1381F1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C51CC-5A64-D142-B340-E05DEAF63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8CDE9-0356-B846-8D44-6136B417F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76DA-3B35-3A4E-B752-BF60A150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53EBB-AD50-034A-9535-9705C435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3AE72-B0E8-AF42-BDE1-2B453543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5353A-CD46-F941-BD1E-6B07B915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E6E72-AD7C-1D4B-97D6-D5D029CE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1CFE-4D6C-B642-A10D-4A34F01C7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0048-F713-234D-ADEB-B9CEDB6D4A9C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50B4-C47B-6045-A2F2-E22EE348A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7638-316A-1D4F-A605-89DCD37FF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89A2A-D6AF-B249-BEE5-915B30F8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U5PD6W3Ik&amp;list=PL3hPm0ZdYhyyWLwHs-N8En7iTuJ9jZQqr&amp;index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_MtVs0aBdU&amp;list=PL3hPm0ZdYhyyWLwHs-N8En7iTuJ9jZQqr&amp;index=3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lq48Foh2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kqbHK7Vh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_25I_q4L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79" y="16327"/>
            <a:ext cx="723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1020: Introduction to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7293" y="910815"/>
            <a:ext cx="9150262" cy="287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Module 4: Compounds, formulas and naming</a:t>
            </a:r>
          </a:p>
          <a:p>
            <a:endParaRPr lang="en-US" sz="105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4.1: </a:t>
            </a:r>
            <a:r>
              <a:rPr lang="en-US" sz="2800" dirty="0">
                <a:latin typeface="Candara"/>
                <a:cs typeface="Candara"/>
              </a:rPr>
              <a:t>Compounds follow the Law of constant composition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4.2: </a:t>
            </a:r>
            <a:r>
              <a:rPr lang="en-US" sz="2800" dirty="0">
                <a:latin typeface="Candara"/>
                <a:cs typeface="Candara"/>
              </a:rPr>
              <a:t>Chemical formulas are shopping lists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4.3: </a:t>
            </a:r>
            <a:r>
              <a:rPr lang="en-US" sz="2800" dirty="0">
                <a:latin typeface="Candara"/>
                <a:cs typeface="Candara"/>
              </a:rPr>
              <a:t>Formula mass uses subscripts and the periodic table</a:t>
            </a:r>
          </a:p>
          <a:p>
            <a:pPr lvl="1"/>
            <a:endParaRPr lang="en-US" sz="1000" b="1" dirty="0">
              <a:latin typeface="Candara"/>
              <a:cs typeface="Candara"/>
            </a:endParaRPr>
          </a:p>
          <a:p>
            <a:pPr lvl="1"/>
            <a:r>
              <a:rPr lang="en-US" sz="2800" b="1" dirty="0">
                <a:latin typeface="Candara"/>
                <a:cs typeface="Candara"/>
              </a:rPr>
              <a:t>4.4: </a:t>
            </a:r>
            <a:r>
              <a:rPr lang="en-US" sz="2800" dirty="0">
                <a:latin typeface="Candara"/>
                <a:cs typeface="Candara"/>
              </a:rPr>
              <a:t>Naming ionic, molecular and acid compounds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903768" y="1023556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2714D-E9BC-5C4D-BC58-0EDA7F7143C7}"/>
              </a:ext>
            </a:extLst>
          </p:cNvPr>
          <p:cNvSpPr txBox="1"/>
          <p:nvPr/>
        </p:nvSpPr>
        <p:spPr>
          <a:xfrm>
            <a:off x="1918638" y="4226381"/>
            <a:ext cx="47756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Resources on Canvas: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Periodic 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Periodic table of 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Quick summary of Module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628D4-1B70-D142-95AE-3B239554FD2E}"/>
              </a:ext>
            </a:extLst>
          </p:cNvPr>
          <p:cNvSpPr txBox="1"/>
          <p:nvPr/>
        </p:nvSpPr>
        <p:spPr>
          <a:xfrm>
            <a:off x="91440" y="6389251"/>
            <a:ext cx="81669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Chemistry, Atoms First 2/e p.19 – 24; 87 – 91; 310 – </a:t>
            </a:r>
            <a:r>
              <a:rPr lang="en-US" sz="2000" b="1">
                <a:latin typeface="Candara" panose="020E0502030303020204" pitchFamily="34" charset="0"/>
              </a:rPr>
              <a:t>312; 205 - 213  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67FCCF-F850-7546-8677-FABCB54F9925}"/>
              </a:ext>
            </a:extLst>
          </p:cNvPr>
          <p:cNvCxnSpPr/>
          <p:nvPr/>
        </p:nvCxnSpPr>
        <p:spPr>
          <a:xfrm>
            <a:off x="1863525" y="4392019"/>
            <a:ext cx="0" cy="1482707"/>
          </a:xfrm>
          <a:prstGeom prst="line">
            <a:avLst/>
          </a:prstGeom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1010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Formulas show us unique constant ratios of atoms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59688"/>
            <a:ext cx="1124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Chemical formula: </a:t>
            </a:r>
            <a:r>
              <a:rPr lang="en-US" sz="2400" i="1" dirty="0">
                <a:latin typeface="Candara"/>
                <a:cs typeface="Candara"/>
              </a:rPr>
              <a:t>an expression showing us the elements in a compound and their relative proportions or fixed ratios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C268-90C9-C14F-B6BD-B4271396F8CD}"/>
              </a:ext>
            </a:extLst>
          </p:cNvPr>
          <p:cNvSpPr txBox="1"/>
          <p:nvPr/>
        </p:nvSpPr>
        <p:spPr>
          <a:xfrm>
            <a:off x="2582834" y="1705429"/>
            <a:ext cx="569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calcium phosphate: 	Ca3(PO4)2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C09D174-A108-8E4E-B04F-95D99855C2C0}"/>
              </a:ext>
            </a:extLst>
          </p:cNvPr>
          <p:cNvSpPr/>
          <p:nvPr/>
        </p:nvSpPr>
        <p:spPr>
          <a:xfrm>
            <a:off x="3040037" y="2345602"/>
            <a:ext cx="2548918" cy="774056"/>
          </a:xfrm>
          <a:prstGeom prst="wedgeRoundRectCallout">
            <a:avLst>
              <a:gd name="adj1" fmla="val 44320"/>
              <a:gd name="adj2" fmla="val -78131"/>
              <a:gd name="adj3" fmla="val 16667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3 Ca atoms</a:t>
            </a:r>
          </a:p>
          <a:p>
            <a:pPr algn="ctr"/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(actually 3 Ca</a:t>
            </a:r>
            <a:r>
              <a:rPr lang="en-US" sz="2800" i="1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+2</a:t>
            </a:r>
            <a:r>
              <a:rPr lang="en-US" sz="2000" i="1" dirty="0">
                <a:solidFill>
                  <a:srgbClr val="0432FF"/>
                </a:solidFill>
                <a:latin typeface="Candara" panose="020E0502030303020204" pitchFamily="34" charset="0"/>
              </a:rPr>
              <a:t> ions)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7E7DE2B-8547-9A41-957D-5BFE642DEC85}"/>
              </a:ext>
            </a:extLst>
          </p:cNvPr>
          <p:cNvSpPr/>
          <p:nvPr/>
        </p:nvSpPr>
        <p:spPr>
          <a:xfrm>
            <a:off x="6449354" y="2410914"/>
            <a:ext cx="2106544" cy="639715"/>
          </a:xfrm>
          <a:prstGeom prst="wedgeRoundRectCallout">
            <a:avLst>
              <a:gd name="adj1" fmla="val -58597"/>
              <a:gd name="adj2" fmla="val -93582"/>
              <a:gd name="adj3" fmla="val 16667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 x 4 = 8 O atoms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910E8A1-8A5B-3A4E-96A4-E822568B21CE}"/>
              </a:ext>
            </a:extLst>
          </p:cNvPr>
          <p:cNvSpPr/>
          <p:nvPr/>
        </p:nvSpPr>
        <p:spPr>
          <a:xfrm>
            <a:off x="5212907" y="3153413"/>
            <a:ext cx="2106544" cy="639715"/>
          </a:xfrm>
          <a:prstGeom prst="wedgeRoundRectCallout">
            <a:avLst>
              <a:gd name="adj1" fmla="val -8629"/>
              <a:gd name="adj2" fmla="val -205305"/>
              <a:gd name="adj3" fmla="val 16667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 x 1 = 2 P atoms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A46EF7-73A1-504F-BFEE-7A824159D7C2}"/>
              </a:ext>
            </a:extLst>
          </p:cNvPr>
          <p:cNvSpPr/>
          <p:nvPr/>
        </p:nvSpPr>
        <p:spPr>
          <a:xfrm>
            <a:off x="5843748" y="1563200"/>
            <a:ext cx="1051035" cy="74008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6C02221-4BE0-8D4A-B32F-DEDC28243FB7}"/>
              </a:ext>
            </a:extLst>
          </p:cNvPr>
          <p:cNvSpPr/>
          <p:nvPr/>
        </p:nvSpPr>
        <p:spPr>
          <a:xfrm>
            <a:off x="7252939" y="1231676"/>
            <a:ext cx="1915040" cy="703687"/>
          </a:xfrm>
          <a:prstGeom prst="wedgeRoundRectCallout">
            <a:avLst>
              <a:gd name="adj1" fmla="val -66716"/>
              <a:gd name="adj2" fmla="val 36212"/>
              <a:gd name="adj3" fmla="val 1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2 (PO4) </a:t>
            </a:r>
            <a:r>
              <a:rPr lang="en-US" sz="2800" baseline="30000" dirty="0">
                <a:solidFill>
                  <a:schemeClr val="accent2"/>
                </a:solidFill>
                <a:latin typeface="Candara" panose="020E0502030303020204" pitchFamily="34" charset="0"/>
              </a:rPr>
              <a:t>-3 </a:t>
            </a:r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ions</a:t>
            </a:r>
          </a:p>
          <a:p>
            <a:pPr algn="ctr"/>
            <a:r>
              <a:rPr lang="en-US" sz="2000" i="1" dirty="0">
                <a:solidFill>
                  <a:schemeClr val="accent2"/>
                </a:solidFill>
                <a:latin typeface="Candara" panose="020E0502030303020204" pitchFamily="34" charset="0"/>
              </a:rPr>
              <a:t>phosphate 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F2427-631B-3F45-91ED-D928A5672813}"/>
              </a:ext>
            </a:extLst>
          </p:cNvPr>
          <p:cNvSpPr txBox="1"/>
          <p:nvPr/>
        </p:nvSpPr>
        <p:spPr>
          <a:xfrm>
            <a:off x="2585542" y="3174129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monoatomic 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2D666-DEE4-A04F-A962-0A786FBFB10A}"/>
              </a:ext>
            </a:extLst>
          </p:cNvPr>
          <p:cNvSpPr txBox="1"/>
          <p:nvPr/>
        </p:nvSpPr>
        <p:spPr>
          <a:xfrm>
            <a:off x="8039518" y="1908036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ndara" panose="020E0502030303020204" pitchFamily="34" charset="0"/>
              </a:rPr>
              <a:t>polyatomic 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F918C-9EAC-2148-88EA-049083EA1F96}"/>
              </a:ext>
            </a:extLst>
          </p:cNvPr>
          <p:cNvSpPr txBox="1"/>
          <p:nvPr/>
        </p:nvSpPr>
        <p:spPr>
          <a:xfrm>
            <a:off x="300358" y="3988141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subscripts: </a:t>
            </a:r>
            <a:r>
              <a:rPr lang="en-US" sz="2400" i="1" dirty="0">
                <a:latin typeface="Candara"/>
                <a:cs typeface="Candara"/>
              </a:rPr>
              <a:t>tell us how many of each atom there are in the compound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4D1C5B-88B1-9342-A7F1-8F66008F5962}"/>
              </a:ext>
            </a:extLst>
          </p:cNvPr>
          <p:cNvSpPr txBox="1"/>
          <p:nvPr/>
        </p:nvSpPr>
        <p:spPr>
          <a:xfrm>
            <a:off x="300358" y="4525630"/>
            <a:ext cx="1124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parentheses: </a:t>
            </a:r>
            <a:r>
              <a:rPr lang="en-US" sz="2400" i="1" dirty="0">
                <a:latin typeface="Candara"/>
                <a:cs typeface="Candara"/>
              </a:rPr>
              <a:t>group together atoms that bond to form a </a:t>
            </a:r>
            <a:r>
              <a:rPr lang="en-US" sz="2400" b="1" i="1" dirty="0">
                <a:latin typeface="Candara"/>
                <a:cs typeface="Candara"/>
              </a:rPr>
              <a:t>polyatomic ion </a:t>
            </a:r>
            <a:r>
              <a:rPr lang="en-US" sz="2400" i="1" dirty="0">
                <a:latin typeface="Candara"/>
                <a:cs typeface="Candara"/>
              </a:rPr>
              <a:t>– an ion made of many (poly) atoms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47D6D-D8B6-F84B-95BD-5FA1DE021D31}"/>
              </a:ext>
            </a:extLst>
          </p:cNvPr>
          <p:cNvSpPr txBox="1"/>
          <p:nvPr/>
        </p:nvSpPr>
        <p:spPr>
          <a:xfrm>
            <a:off x="300358" y="5557165"/>
            <a:ext cx="1152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Subscripts following parentheses multiply back through the parentheses but no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Subscript effect stops at the opening parenthesis (</a:t>
            </a:r>
          </a:p>
        </p:txBody>
      </p:sp>
    </p:spTree>
    <p:extLst>
      <p:ext uri="{BB962C8B-B14F-4D97-AF65-F5344CB8AC3E}">
        <p14:creationId xmlns:p14="http://schemas.microsoft.com/office/powerpoint/2010/main" val="30817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12" grpId="0" animBg="1"/>
      <p:bldP spid="13" grpId="0" animBg="1"/>
      <p:bldP spid="3" grpId="0" animBg="1"/>
      <p:bldP spid="15" grpId="0" animBg="1"/>
      <p:bldP spid="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10818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vs. empirical formulas </a:t>
            </a:r>
            <a:r>
              <a:rPr lang="en-US" sz="3600" dirty="0">
                <a:solidFill>
                  <a:prstClr val="white"/>
                </a:solidFill>
                <a:latin typeface="Candara"/>
                <a:cs typeface="Candara"/>
              </a:rPr>
              <a:t>(exact vs. simplified)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59688"/>
            <a:ext cx="112457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formula: </a:t>
            </a:r>
            <a:r>
              <a:rPr lang="en-US" sz="2400" i="1" dirty="0">
                <a:latin typeface="Candara"/>
                <a:cs typeface="Candara"/>
              </a:rPr>
              <a:t>the exact types and numbers of atoms in a molecule</a:t>
            </a:r>
          </a:p>
          <a:p>
            <a:endParaRPr lang="en-US" sz="800" i="1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 shopping list for the atom big box store that gives you all the parts you need.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Subscripts give the number of each atom in the molecule.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No subscript is an unwritten subscript of 1: there’s a single atom.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F918C-9EAC-2148-88EA-049083EA1F96}"/>
              </a:ext>
            </a:extLst>
          </p:cNvPr>
          <p:cNvSpPr txBox="1"/>
          <p:nvPr/>
        </p:nvSpPr>
        <p:spPr>
          <a:xfrm>
            <a:off x="300358" y="3420586"/>
            <a:ext cx="11245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Empirical formulas: </a:t>
            </a:r>
            <a:r>
              <a:rPr lang="en-US" sz="2400" i="1" dirty="0">
                <a:latin typeface="Candara"/>
                <a:cs typeface="Candara"/>
              </a:rPr>
              <a:t>simplified versions of molecular formulas</a:t>
            </a:r>
          </a:p>
          <a:p>
            <a:endParaRPr lang="en-US" sz="800" i="1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You wouldn’t know how many atoms to buy, but you’d get the right ratio.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The simplest whole-number ratio of atoms in a molecule.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All subscripts are divided by a common factor.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8AA7F-DA4D-0249-911B-D2BCFDD58565}"/>
              </a:ext>
            </a:extLst>
          </p:cNvPr>
          <p:cNvSpPr txBox="1"/>
          <p:nvPr/>
        </p:nvSpPr>
        <p:spPr>
          <a:xfrm>
            <a:off x="4592300" y="2675238"/>
            <a:ext cx="266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glucose: C6H12O6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459963-A4AA-2C4C-BF09-C4A3D49B1231}"/>
              </a:ext>
            </a:extLst>
          </p:cNvPr>
          <p:cNvSpPr txBox="1"/>
          <p:nvPr/>
        </p:nvSpPr>
        <p:spPr>
          <a:xfrm>
            <a:off x="4592300" y="5392590"/>
            <a:ext cx="266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glucose: CH2O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4E72B-4F28-154C-AB78-36D9AA4536F2}"/>
              </a:ext>
            </a:extLst>
          </p:cNvPr>
          <p:cNvSpPr txBox="1"/>
          <p:nvPr/>
        </p:nvSpPr>
        <p:spPr>
          <a:xfrm>
            <a:off x="363421" y="5903372"/>
            <a:ext cx="1110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Note that empirical formulas are </a:t>
            </a:r>
            <a:r>
              <a:rPr lang="en-US" sz="2400" b="1" dirty="0">
                <a:latin typeface="Candara"/>
                <a:cs typeface="Candara"/>
              </a:rPr>
              <a:t>not unique </a:t>
            </a:r>
            <a:r>
              <a:rPr lang="en-US" sz="2400" dirty="0">
                <a:latin typeface="Candara"/>
                <a:cs typeface="Candara"/>
              </a:rPr>
              <a:t>and apply to many compounds.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781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333"/>
          <a:stretch/>
        </p:blipFill>
        <p:spPr>
          <a:xfrm>
            <a:off x="-231224" y="3580111"/>
            <a:ext cx="8524614" cy="3222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718" y="0"/>
            <a:ext cx="11491247" cy="64409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3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0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3" y="1082721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Benzene: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14" y="66104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009"/>
          <a:stretch/>
        </p:blipFill>
        <p:spPr>
          <a:xfrm>
            <a:off x="453482" y="1492597"/>
            <a:ext cx="9144000" cy="17989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9E0E81-F5F4-CA4C-AF52-E19795BF3E52}"/>
              </a:ext>
            </a:extLst>
          </p:cNvPr>
          <p:cNvSpPr txBox="1"/>
          <p:nvPr/>
        </p:nvSpPr>
        <p:spPr>
          <a:xfrm>
            <a:off x="224883" y="3229872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Acetic acid: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B991B-440C-4446-AF1F-F091AF8D90EB}"/>
              </a:ext>
            </a:extLst>
          </p:cNvPr>
          <p:cNvSpPr txBox="1"/>
          <p:nvPr/>
        </p:nvSpPr>
        <p:spPr>
          <a:xfrm>
            <a:off x="256413" y="67676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molecular and empirical formulas of these compounds.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754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640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Atomic vs. molecular elements?</a:t>
            </a:r>
            <a:endParaRPr lang="en-US" sz="36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</a:t>
            </a:r>
            <a:r>
              <a:rPr lang="en-US" sz="1400" dirty="0" err="1">
                <a:latin typeface="Avenir Medium"/>
                <a:cs typeface="Avenir Medium"/>
              </a:rPr>
              <a:t>Chemisty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59688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Most elements are shown as </a:t>
            </a:r>
            <a:r>
              <a:rPr lang="en-US" sz="2400" b="1" dirty="0">
                <a:latin typeface="Candara"/>
                <a:cs typeface="Candara"/>
              </a:rPr>
              <a:t>single atoms</a:t>
            </a:r>
            <a:r>
              <a:rPr lang="en-US" sz="2400" dirty="0">
                <a:latin typeface="Candara"/>
                <a:cs typeface="Candara"/>
              </a:rPr>
              <a:t>. No subscript? Assume there is 1 atom.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F918C-9EAC-2148-88EA-049083EA1F96}"/>
              </a:ext>
            </a:extLst>
          </p:cNvPr>
          <p:cNvSpPr txBox="1"/>
          <p:nvPr/>
        </p:nvSpPr>
        <p:spPr>
          <a:xfrm>
            <a:off x="300358" y="1938631"/>
            <a:ext cx="1124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However, some elements exist in a </a:t>
            </a:r>
            <a:r>
              <a:rPr lang="en-US" sz="2400" b="1" dirty="0">
                <a:latin typeface="Candara"/>
                <a:cs typeface="Candara"/>
              </a:rPr>
              <a:t>‘molecular’ form </a:t>
            </a:r>
            <a:r>
              <a:rPr lang="en-US" sz="2400" dirty="0">
                <a:latin typeface="Candara"/>
                <a:cs typeface="Candara"/>
              </a:rPr>
              <a:t>of two or more atoms bonded together.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28AA7F-DA4D-0249-911B-D2BCFDD58565}"/>
              </a:ext>
            </a:extLst>
          </p:cNvPr>
          <p:cNvSpPr txBox="1"/>
          <p:nvPr/>
        </p:nvSpPr>
        <p:spPr>
          <a:xfrm>
            <a:off x="4584190" y="1298726"/>
            <a:ext cx="266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Fe = 1 iron atom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459963-A4AA-2C4C-BF09-C4A3D49B1231}"/>
              </a:ext>
            </a:extLst>
          </p:cNvPr>
          <p:cNvSpPr txBox="1"/>
          <p:nvPr/>
        </p:nvSpPr>
        <p:spPr>
          <a:xfrm>
            <a:off x="300357" y="4852308"/>
            <a:ext cx="90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7 diatomic gases: H2, N2, O2, F2, Cl2, I2, Br2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4E72B-4F28-154C-AB78-36D9AA4536F2}"/>
              </a:ext>
            </a:extLst>
          </p:cNvPr>
          <p:cNvSpPr txBox="1"/>
          <p:nvPr/>
        </p:nvSpPr>
        <p:spPr>
          <a:xfrm>
            <a:off x="300358" y="2781686"/>
            <a:ext cx="1110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Why? These atoms are </a:t>
            </a:r>
            <a:r>
              <a:rPr lang="en-US" sz="2400" b="1" dirty="0">
                <a:latin typeface="Candara"/>
                <a:cs typeface="Candara"/>
              </a:rPr>
              <a:t>strongly attracted </a:t>
            </a:r>
            <a:r>
              <a:rPr lang="en-US" sz="2400" dirty="0">
                <a:latin typeface="Candara"/>
                <a:cs typeface="Candara"/>
              </a:rPr>
              <a:t>to one another and more stable (in a lower energy state) when together.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FA9B9-19A9-6C45-81F7-59E84791C463}"/>
              </a:ext>
            </a:extLst>
          </p:cNvPr>
          <p:cNvSpPr txBox="1"/>
          <p:nvPr/>
        </p:nvSpPr>
        <p:spPr>
          <a:xfrm>
            <a:off x="300357" y="3560102"/>
            <a:ext cx="11103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Molecules: </a:t>
            </a:r>
            <a:r>
              <a:rPr lang="en-US" sz="2400" i="1" dirty="0">
                <a:latin typeface="Candara"/>
                <a:cs typeface="Candara"/>
              </a:rPr>
              <a:t>the smallest part of a substance that has the physical and chemical properties of that substance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aka </a:t>
            </a:r>
            <a:r>
              <a:rPr lang="en-US" sz="2400" b="1" dirty="0">
                <a:latin typeface="Candara"/>
                <a:cs typeface="Candara"/>
              </a:rPr>
              <a:t>diatomic molecules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8C9ED-B4E2-7B46-A59C-0DD5C609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44" y="4309239"/>
            <a:ext cx="4188995" cy="1779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8F936-1123-D848-8C34-2BDEDD1E3D64}"/>
              </a:ext>
            </a:extLst>
          </p:cNvPr>
          <p:cNvSpPr txBox="1"/>
          <p:nvPr/>
        </p:nvSpPr>
        <p:spPr>
          <a:xfrm>
            <a:off x="8502868" y="591011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16D88-3DC5-2746-9802-97E67EB0C8E6}"/>
              </a:ext>
            </a:extLst>
          </p:cNvPr>
          <p:cNvSpPr txBox="1"/>
          <p:nvPr/>
        </p:nvSpPr>
        <p:spPr>
          <a:xfrm>
            <a:off x="10526110" y="59101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CFBAA-AA13-624F-8B22-FFE760F4CCC6}"/>
              </a:ext>
            </a:extLst>
          </p:cNvPr>
          <p:cNvSpPr txBox="1"/>
          <p:nvPr/>
        </p:nvSpPr>
        <p:spPr>
          <a:xfrm>
            <a:off x="300357" y="5513935"/>
            <a:ext cx="90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What are the formulas for S and P?</a:t>
            </a:r>
          </a:p>
        </p:txBody>
      </p:sp>
    </p:spTree>
    <p:extLst>
      <p:ext uri="{BB962C8B-B14F-4D97-AF65-F5344CB8AC3E}">
        <p14:creationId xmlns:p14="http://schemas.microsoft.com/office/powerpoint/2010/main" val="897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12" grpId="0"/>
      <p:bldP spid="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627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Ionic vs. molecular compounds</a:t>
            </a:r>
            <a:endParaRPr lang="en-US" sz="36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</a:t>
            </a:r>
            <a:r>
              <a:rPr lang="en-US" sz="1400" dirty="0" err="1">
                <a:latin typeface="Avenir Medium"/>
                <a:cs typeface="Avenir Medium"/>
              </a:rPr>
              <a:t>Chemisty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80708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Ionic compounds: </a:t>
            </a:r>
            <a:r>
              <a:rPr lang="en-US" sz="2400" i="1" dirty="0">
                <a:latin typeface="Candara"/>
                <a:cs typeface="Candara"/>
              </a:rPr>
              <a:t>combinations of metals and non-metals held together by ionic bonds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5176E2-586D-BD4E-92AE-C0639DEA84CF}"/>
              </a:ext>
            </a:extLst>
          </p:cNvPr>
          <p:cNvSpPr txBox="1"/>
          <p:nvPr/>
        </p:nvSpPr>
        <p:spPr>
          <a:xfrm>
            <a:off x="300358" y="1116888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Candara"/>
                <a:cs typeface="Candara"/>
              </a:rPr>
              <a:t>Remember how to find metals and nonmetals on the periodic table?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2846A-B2DD-E84E-9954-39D9E3BE79FC}"/>
              </a:ext>
            </a:extLst>
          </p:cNvPr>
          <p:cNvSpPr txBox="1"/>
          <p:nvPr/>
        </p:nvSpPr>
        <p:spPr>
          <a:xfrm>
            <a:off x="300358" y="1574088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Formulas are empirical (aka formula unit)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A1113-7B5E-B149-AF3E-C9AB185FBDF5}"/>
              </a:ext>
            </a:extLst>
          </p:cNvPr>
          <p:cNvSpPr txBox="1"/>
          <p:nvPr/>
        </p:nvSpPr>
        <p:spPr>
          <a:xfrm>
            <a:off x="300358" y="3166404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compounds: </a:t>
            </a:r>
            <a:r>
              <a:rPr lang="en-US" sz="2400" i="1" dirty="0">
                <a:latin typeface="Candara"/>
                <a:cs typeface="Candara"/>
              </a:rPr>
              <a:t>combinations of non-metals held together by covalent bonds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0165F0-C510-0444-872B-34380CD8CB00}"/>
              </a:ext>
            </a:extLst>
          </p:cNvPr>
          <p:cNvSpPr txBox="1"/>
          <p:nvPr/>
        </p:nvSpPr>
        <p:spPr>
          <a:xfrm>
            <a:off x="300358" y="3544779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Formulas are either molecular or empirical.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23F43D-0E8C-734B-8BA4-5D651894179F}"/>
              </a:ext>
            </a:extLst>
          </p:cNvPr>
          <p:cNvSpPr txBox="1"/>
          <p:nvPr/>
        </p:nvSpPr>
        <p:spPr>
          <a:xfrm>
            <a:off x="300358" y="3962789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Smallest unit is called a molecule.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057C2-FF64-594E-B68A-8FCB4221180A}"/>
              </a:ext>
            </a:extLst>
          </p:cNvPr>
          <p:cNvSpPr txBox="1"/>
          <p:nvPr/>
        </p:nvSpPr>
        <p:spPr>
          <a:xfrm>
            <a:off x="4276992" y="2254828"/>
            <a:ext cx="38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magnesium chloride: MgCl2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9B6E91-2E5E-1049-A38A-97701DD377C1}"/>
              </a:ext>
            </a:extLst>
          </p:cNvPr>
          <p:cNvSpPr txBox="1"/>
          <p:nvPr/>
        </p:nvSpPr>
        <p:spPr>
          <a:xfrm>
            <a:off x="4592300" y="4604320"/>
            <a:ext cx="266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glucose: C6H12O6</a:t>
            </a:r>
          </a:p>
          <a:p>
            <a:r>
              <a:rPr lang="en-US" sz="2400" i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   (CH2O)</a:t>
            </a:r>
          </a:p>
        </p:txBody>
      </p:sp>
    </p:spTree>
    <p:extLst>
      <p:ext uri="{BB962C8B-B14F-4D97-AF65-F5344CB8AC3E}">
        <p14:creationId xmlns:p14="http://schemas.microsoft.com/office/powerpoint/2010/main" val="31308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  <a:endParaRPr lang="en-US" sz="3600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</a:t>
            </a:r>
            <a:r>
              <a:rPr lang="en-US" sz="1400" dirty="0" err="1">
                <a:latin typeface="Avenir Medium"/>
                <a:cs typeface="Avenir Medium"/>
              </a:rPr>
              <a:t>Chemisty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80708"/>
            <a:ext cx="9894676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Classify each example as an atomic element, molecular element, molecular compound, or ionic compound.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(a) Ag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(b) PCl3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(c) </a:t>
            </a:r>
            <a:r>
              <a:rPr lang="en-US" sz="2400" dirty="0" err="1">
                <a:latin typeface="Candara"/>
                <a:cs typeface="Candara"/>
              </a:rPr>
              <a:t>LiBr</a:t>
            </a:r>
            <a:endParaRPr lang="en-US" sz="2400" dirty="0">
              <a:latin typeface="Candara"/>
              <a:cs typeface="Candara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(d) S</a:t>
            </a:r>
            <a:r>
              <a:rPr lang="en-US" sz="3200" baseline="-25000" dirty="0">
                <a:latin typeface="Candara"/>
                <a:cs typeface="Candara"/>
              </a:rPr>
              <a:t>8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(e) oxygen gas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9090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69" y="0"/>
            <a:ext cx="11491251" cy="58620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33" y="-169"/>
            <a:ext cx="764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Writing formulas of ionic compounds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38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731" y="704349"/>
            <a:ext cx="114058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atoms ionize to form ionic compounds, metals (cations) and nonmetals (anions) combine at </a:t>
            </a:r>
            <a:r>
              <a:rPr lang="en-US" sz="2400" b="1" dirty="0">
                <a:latin typeface="Candara"/>
                <a:cs typeface="Candara"/>
              </a:rPr>
              <a:t>ratios</a:t>
            </a:r>
            <a:r>
              <a:rPr lang="en-US" sz="2400" dirty="0">
                <a:latin typeface="Candara"/>
                <a:cs typeface="Candara"/>
              </a:rPr>
              <a:t> that create a </a:t>
            </a:r>
            <a:r>
              <a:rPr lang="en-US" sz="2400" b="1" dirty="0">
                <a:latin typeface="Candara"/>
                <a:cs typeface="Candara"/>
              </a:rPr>
              <a:t>neutral, uncharged compound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Formulas of ionic compounds are always ‘empirical’ (simplest ratio).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63" y="6580599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648" y="2791066"/>
            <a:ext cx="1122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Sapphires are formed from the ionic compound aluminum oxide. What’s its formula?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047" y="3886559"/>
            <a:ext cx="3068650" cy="23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200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7" y="754486"/>
            <a:ext cx="1061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What’s the formula </a:t>
            </a:r>
            <a:r>
              <a:rPr lang="en-US" sz="2400">
                <a:latin typeface="Candara"/>
                <a:cs typeface="Candara"/>
              </a:rPr>
              <a:t>of an </a:t>
            </a:r>
            <a:r>
              <a:rPr lang="en-US" sz="2400" dirty="0">
                <a:latin typeface="Candara"/>
                <a:cs typeface="Candara"/>
              </a:rPr>
              <a:t>ionic compound formed from sodium and sulfur?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690" y="3635809"/>
            <a:ext cx="1076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What’s the formula of the ionic compound formed from calcium and the polyatomic ion dihydrogen phosphate?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80172" y="3276777"/>
            <a:ext cx="11350549" cy="7259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AA1375-C23F-5942-BEF7-4EBE33E45AC3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0381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69" y="0"/>
            <a:ext cx="11491251" cy="586205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33" y="-169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Criss-cross method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38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731" y="704349"/>
            <a:ext cx="1140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For most ionic compounds: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the charge of the cation becomes the subscript of the anion;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the charge of the anion becomes the subscript of the cation.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63" y="6580599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731" y="2170515"/>
            <a:ext cx="1169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Let’s try lead (IV) oxide. The (IV) tells us that lead, a transition metal whose charge varies, has a charge of +4 here.</a:t>
            </a:r>
          </a:p>
        </p:txBody>
      </p:sp>
    </p:spTree>
    <p:extLst>
      <p:ext uri="{BB962C8B-B14F-4D97-AF65-F5344CB8AC3E}">
        <p14:creationId xmlns:p14="http://schemas.microsoft.com/office/powerpoint/2010/main" val="37560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200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7" y="754486"/>
            <a:ext cx="6207444" cy="25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formulas of these ionic compounds.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(a) the calcium ion and the oxygen 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(b) the 2+ copper ion and the sulfur 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(c) the 1+ copper ion and the sulfur 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A1375-C23F-5942-BEF7-4EBE33E45AC3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Chemistry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418A26-F3EA-E648-9A0B-47952869D5B5}"/>
              </a:ext>
            </a:extLst>
          </p:cNvPr>
          <p:cNvSpPr txBox="1"/>
          <p:nvPr/>
        </p:nvSpPr>
        <p:spPr>
          <a:xfrm>
            <a:off x="280502" y="3643283"/>
            <a:ext cx="6207444" cy="25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formula for each ionic compound.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(a) sodium bromide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(b) lithium chloride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(c) magnesium oxide</a:t>
            </a:r>
          </a:p>
        </p:txBody>
      </p:sp>
    </p:spTree>
    <p:extLst>
      <p:ext uri="{BB962C8B-B14F-4D97-AF65-F5344CB8AC3E}">
        <p14:creationId xmlns:p14="http://schemas.microsoft.com/office/powerpoint/2010/main" val="152577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1021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4: Chemical bonding, formulas and naming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490" y="873646"/>
            <a:ext cx="11343380" cy="23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4.1:  Chemical compounds</a:t>
            </a: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Compounds differ greatly from their ‘parent’ elements</a:t>
            </a:r>
          </a:p>
          <a:p>
            <a:pPr marL="914400" lvl="3">
              <a:lnSpc>
                <a:spcPct val="120000"/>
              </a:lnSpc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Compounds vs. elements vs. mixtures</a:t>
            </a:r>
          </a:p>
          <a:p>
            <a:pPr marL="914400" lvl="3">
              <a:lnSpc>
                <a:spcPct val="120000"/>
              </a:lnSpc>
            </a:pPr>
            <a:endParaRPr lang="en-US" sz="10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Law of constant composition (aka law of definite proportions)</a:t>
            </a:r>
            <a:endParaRPr lang="en-US" sz="700" b="1" dirty="0">
              <a:latin typeface="Candara"/>
              <a:cs typeface="Candara"/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6946489" y="6370609"/>
            <a:ext cx="516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Chemistry, Atoms First 2/e p. 19 - 24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8654B0D-E75E-FC4D-9CF5-FD777CE91FBE}"/>
              </a:ext>
            </a:extLst>
          </p:cNvPr>
          <p:cNvSpPr/>
          <p:nvPr/>
        </p:nvSpPr>
        <p:spPr>
          <a:xfrm>
            <a:off x="598087" y="1149890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5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Polyatomic ions?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6" y="754486"/>
            <a:ext cx="1126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Polyatomic ions: </a:t>
            </a:r>
            <a:r>
              <a:rPr lang="en-US" sz="2400" dirty="0">
                <a:latin typeface="Candara"/>
                <a:cs typeface="Candara"/>
              </a:rPr>
              <a:t>ions created by bonding 2 or more atoms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A1375-C23F-5942-BEF7-4EBE33E45AC3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96D66-3F06-844B-A25C-F204DF696A8F}"/>
              </a:ext>
            </a:extLst>
          </p:cNvPr>
          <p:cNvSpPr txBox="1"/>
          <p:nvPr/>
        </p:nvSpPr>
        <p:spPr>
          <a:xfrm>
            <a:off x="245906" y="1216151"/>
            <a:ext cx="1126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Polyatomic anions </a:t>
            </a:r>
            <a:r>
              <a:rPr lang="en-US" sz="2400" dirty="0">
                <a:latin typeface="Candara"/>
                <a:cs typeface="Candara"/>
              </a:rPr>
              <a:t>combine a nonmetal with one or more O atoms.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Polyatomic charges apply to the entire bonded unit.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AAD5E-87BD-2847-90F4-4B0A50D1DBDD}"/>
              </a:ext>
            </a:extLst>
          </p:cNvPr>
          <p:cNvSpPr txBox="1"/>
          <p:nvPr/>
        </p:nvSpPr>
        <p:spPr>
          <a:xfrm>
            <a:off x="1144539" y="2211817"/>
            <a:ext cx="15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(NH4)</a:t>
            </a:r>
            <a:r>
              <a:rPr lang="en-US" sz="3200" baseline="30000" dirty="0">
                <a:latin typeface="Candara"/>
                <a:cs typeface="Candara"/>
              </a:rPr>
              <a:t>+1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D6346-BE0F-0A4E-B66A-3255CE6225FB}"/>
              </a:ext>
            </a:extLst>
          </p:cNvPr>
          <p:cNvSpPr txBox="1"/>
          <p:nvPr/>
        </p:nvSpPr>
        <p:spPr>
          <a:xfrm>
            <a:off x="5503569" y="2211816"/>
            <a:ext cx="15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(NO2)</a:t>
            </a:r>
            <a:r>
              <a:rPr lang="en-US" sz="3200" baseline="30000" dirty="0">
                <a:latin typeface="Candara"/>
                <a:cs typeface="Candara"/>
              </a:rPr>
              <a:t>-1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9E92D-7563-304F-A158-731ABDE8AF03}"/>
              </a:ext>
            </a:extLst>
          </p:cNvPr>
          <p:cNvSpPr txBox="1"/>
          <p:nvPr/>
        </p:nvSpPr>
        <p:spPr>
          <a:xfrm>
            <a:off x="9189936" y="2211815"/>
            <a:ext cx="15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(NO3)</a:t>
            </a:r>
            <a:r>
              <a:rPr lang="en-US" sz="3200" baseline="30000" dirty="0">
                <a:latin typeface="Candara"/>
                <a:cs typeface="Candara"/>
              </a:rPr>
              <a:t>-1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FB82D-7727-2342-9652-823D7A1D12C7}"/>
              </a:ext>
            </a:extLst>
          </p:cNvPr>
          <p:cNvSpPr txBox="1"/>
          <p:nvPr/>
        </p:nvSpPr>
        <p:spPr>
          <a:xfrm>
            <a:off x="902802" y="2727332"/>
            <a:ext cx="24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ammonium ion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8345F-617D-D141-9F9E-3BE84C65FA10}"/>
              </a:ext>
            </a:extLst>
          </p:cNvPr>
          <p:cNvSpPr txBox="1"/>
          <p:nvPr/>
        </p:nvSpPr>
        <p:spPr>
          <a:xfrm>
            <a:off x="5214533" y="2727331"/>
            <a:ext cx="24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nitrite ion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196A5F-C7BA-FC45-8518-842159856D10}"/>
              </a:ext>
            </a:extLst>
          </p:cNvPr>
          <p:cNvSpPr txBox="1"/>
          <p:nvPr/>
        </p:nvSpPr>
        <p:spPr>
          <a:xfrm>
            <a:off x="8979727" y="2727330"/>
            <a:ext cx="248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nitrate ion</a:t>
            </a:r>
            <a:endParaRPr lang="en-US" sz="2400" baseline="30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137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9" y="0"/>
            <a:ext cx="11612139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2" y="-169"/>
            <a:ext cx="7392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You’ll need the periodic table of 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684" y="-2506"/>
            <a:ext cx="694944" cy="69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0382F-5072-994E-ACDD-7B869E1D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41" y="697447"/>
            <a:ext cx="9214045" cy="6160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8E82C-9D11-0F45-96C5-DBF7B09E357F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381979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1041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Formulas for ionic compounds with polyatomic 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6" y="754486"/>
            <a:ext cx="1126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Follow the same steps but keep the polyatomic in parentheses.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A1375-C23F-5942-BEF7-4EBE33E45AC3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Chemistry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AAD5E-87BD-2847-90F4-4B0A50D1DBDD}"/>
              </a:ext>
            </a:extLst>
          </p:cNvPr>
          <p:cNvSpPr txBox="1"/>
          <p:nvPr/>
        </p:nvSpPr>
        <p:spPr>
          <a:xfrm>
            <a:off x="3046913" y="1383486"/>
            <a:ext cx="15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</a:t>
            </a:r>
            <a:r>
              <a:rPr lang="en-US" sz="3200" baseline="30000" dirty="0">
                <a:latin typeface="Candara"/>
                <a:cs typeface="Candara"/>
              </a:rPr>
              <a:t>+2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9E92D-7563-304F-A158-731ABDE8AF03}"/>
              </a:ext>
            </a:extLst>
          </p:cNvPr>
          <p:cNvSpPr txBox="1"/>
          <p:nvPr/>
        </p:nvSpPr>
        <p:spPr>
          <a:xfrm>
            <a:off x="4165991" y="1356005"/>
            <a:ext cx="15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(NO3)</a:t>
            </a:r>
            <a:r>
              <a:rPr lang="en-US" sz="3200" baseline="30000" dirty="0">
                <a:latin typeface="Candara"/>
                <a:cs typeface="Candara"/>
              </a:rPr>
              <a:t>-1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076D3-0967-0F4B-90ED-BDD5E9117866}"/>
              </a:ext>
            </a:extLst>
          </p:cNvPr>
          <p:cNvSpPr txBox="1"/>
          <p:nvPr/>
        </p:nvSpPr>
        <p:spPr>
          <a:xfrm>
            <a:off x="3506878" y="1501989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7CF53-D24B-0649-9046-F9413712FE59}"/>
              </a:ext>
            </a:extLst>
          </p:cNvPr>
          <p:cNvSpPr txBox="1"/>
          <p:nvPr/>
        </p:nvSpPr>
        <p:spPr>
          <a:xfrm>
            <a:off x="5010946" y="153351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017F3C-8881-6D4F-A68B-0412ED694B22}"/>
              </a:ext>
            </a:extLst>
          </p:cNvPr>
          <p:cNvSpPr txBox="1"/>
          <p:nvPr/>
        </p:nvSpPr>
        <p:spPr>
          <a:xfrm>
            <a:off x="5670057" y="1356005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sym typeface="Wingdings" pitchFamily="2" charset="2"/>
              </a:rPr>
              <a:t>     Ca(NO3)2</a:t>
            </a:r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403ECF-8E63-0F41-93B3-FD6DF2168990}"/>
              </a:ext>
            </a:extLst>
          </p:cNvPr>
          <p:cNvCxnSpPr>
            <a:cxnSpLocks/>
          </p:cNvCxnSpPr>
          <p:nvPr/>
        </p:nvCxnSpPr>
        <p:spPr>
          <a:xfrm flipV="1">
            <a:off x="662152" y="2347285"/>
            <a:ext cx="10968569" cy="1754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BD5E91-6580-E141-83A0-F385201459D3}"/>
              </a:ext>
            </a:extLst>
          </p:cNvPr>
          <p:cNvSpPr txBox="1"/>
          <p:nvPr/>
        </p:nvSpPr>
        <p:spPr>
          <a:xfrm>
            <a:off x="224886" y="2614093"/>
            <a:ext cx="8582784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Try writing these formulas. You’ll need the periodic table of ions.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magnesium and carbonate</a:t>
            </a:r>
          </a:p>
          <a:p>
            <a:pPr marL="457200" indent="-457200">
              <a:lnSpc>
                <a:spcPct val="200000"/>
              </a:lnSpc>
              <a:buAutoNum type="alphaLcParenBoth"/>
            </a:pPr>
            <a:r>
              <a:rPr lang="en-US" sz="2400" dirty="0">
                <a:latin typeface="Candara"/>
                <a:cs typeface="Candara"/>
              </a:rPr>
              <a:t>aluminum and acetate</a:t>
            </a:r>
          </a:p>
        </p:txBody>
      </p:sp>
    </p:spTree>
    <p:extLst>
      <p:ext uri="{BB962C8B-B14F-4D97-AF65-F5344CB8AC3E}">
        <p14:creationId xmlns:p14="http://schemas.microsoft.com/office/powerpoint/2010/main" val="4955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991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 compound is ionic if the first element is a metal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6" y="754486"/>
            <a:ext cx="1126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To know whether a compound is ionic, identify the nature of the first element.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A1375-C23F-5942-BEF7-4EBE33E45AC3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OpenStax; </a:t>
            </a:r>
            <a:r>
              <a:rPr lang="en-US" sz="1400" dirty="0" err="1">
                <a:latin typeface="Avenir Medium"/>
                <a:cs typeface="Avenir Medium"/>
              </a:rPr>
              <a:t>LibreText</a:t>
            </a:r>
            <a:r>
              <a:rPr lang="en-US" sz="1400" dirty="0">
                <a:latin typeface="Avenir Medium"/>
                <a:cs typeface="Avenir Medium"/>
              </a:rPr>
              <a:t> Chemistry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017F3C-8881-6D4F-A68B-0412ED694B22}"/>
              </a:ext>
            </a:extLst>
          </p:cNvPr>
          <p:cNvSpPr txBox="1"/>
          <p:nvPr/>
        </p:nvSpPr>
        <p:spPr>
          <a:xfrm>
            <a:off x="1968498" y="1292057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sym typeface="Wingdings" pitchFamily="2" charset="2"/>
              </a:rPr>
              <a:t>Ca(NO3)2</a:t>
            </a:r>
            <a:endParaRPr lang="en-US" sz="2400" dirty="0">
              <a:latin typeface="Candara" panose="020E05020303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403ECF-8E63-0F41-93B3-FD6DF2168990}"/>
              </a:ext>
            </a:extLst>
          </p:cNvPr>
          <p:cNvCxnSpPr>
            <a:cxnSpLocks/>
          </p:cNvCxnSpPr>
          <p:nvPr/>
        </p:nvCxnSpPr>
        <p:spPr>
          <a:xfrm flipV="1">
            <a:off x="662152" y="2988413"/>
            <a:ext cx="10968569" cy="1754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BD5E91-6580-E141-83A0-F385201459D3}"/>
              </a:ext>
            </a:extLst>
          </p:cNvPr>
          <p:cNvSpPr txBox="1"/>
          <p:nvPr/>
        </p:nvSpPr>
        <p:spPr>
          <a:xfrm>
            <a:off x="224886" y="2782262"/>
            <a:ext cx="6115447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Identify each compound as ionic or not ionic.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(a) Na2O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(b) PCl3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(c) (NH4)Cl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(d) OF2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F4F8C-F349-9F4B-A43C-9A032D610BAF}"/>
              </a:ext>
            </a:extLst>
          </p:cNvPr>
          <p:cNvSpPr txBox="1"/>
          <p:nvPr/>
        </p:nvSpPr>
        <p:spPr>
          <a:xfrm>
            <a:off x="5597822" y="1290307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sym typeface="Wingdings" pitchFamily="2" charset="2"/>
              </a:rPr>
              <a:t>PCl3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73A573-9904-8347-9D0F-77F6790C1F12}"/>
              </a:ext>
            </a:extLst>
          </p:cNvPr>
          <p:cNvSpPr txBox="1"/>
          <p:nvPr/>
        </p:nvSpPr>
        <p:spPr>
          <a:xfrm>
            <a:off x="9053129" y="128935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  <a:sym typeface="Wingdings" pitchFamily="2" charset="2"/>
              </a:rPr>
              <a:t>H(NO3)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EBD4000-96A7-0946-B097-137EB2E06EEC}"/>
              </a:ext>
            </a:extLst>
          </p:cNvPr>
          <p:cNvSpPr/>
          <p:nvPr/>
        </p:nvSpPr>
        <p:spPr>
          <a:xfrm>
            <a:off x="995253" y="2013881"/>
            <a:ext cx="3379897" cy="721864"/>
          </a:xfrm>
          <a:prstGeom prst="wedgeRoundRectCallout">
            <a:avLst>
              <a:gd name="adj1" fmla="val -12142"/>
              <a:gd name="adj2" fmla="val -96204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Ca is a metal or cation: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ionic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39D5D2DC-CDFE-DC4B-AF59-2D2791133826}"/>
              </a:ext>
            </a:extLst>
          </p:cNvPr>
          <p:cNvSpPr/>
          <p:nvPr/>
        </p:nvSpPr>
        <p:spPr>
          <a:xfrm>
            <a:off x="5116841" y="1991252"/>
            <a:ext cx="2308515" cy="721864"/>
          </a:xfrm>
          <a:prstGeom prst="wedgeRoundRectCallout">
            <a:avLst>
              <a:gd name="adj1" fmla="val -23337"/>
              <a:gd name="adj2" fmla="val -93292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P is a nonmetal: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molecular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582B22A9-4BE7-EA43-BC8E-3CDC494E7B0C}"/>
              </a:ext>
            </a:extLst>
          </p:cNvPr>
          <p:cNvSpPr/>
          <p:nvPr/>
        </p:nvSpPr>
        <p:spPr>
          <a:xfrm>
            <a:off x="8896989" y="2000153"/>
            <a:ext cx="1184633" cy="721864"/>
          </a:xfrm>
          <a:prstGeom prst="wedgeRoundRectCallout">
            <a:avLst>
              <a:gd name="adj1" fmla="val -23337"/>
              <a:gd name="adj2" fmla="val -93292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H is H: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latin typeface="Candara" panose="020E0502030303020204" pitchFamily="34" charset="0"/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17156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0"/>
            <a:ext cx="11518449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9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4.2: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1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3" y="913578"/>
            <a:ext cx="1129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46088"/>
            <a:r>
              <a:rPr lang="en-US" sz="2400" dirty="0">
                <a:latin typeface="Candara"/>
                <a:cs typeface="Candara"/>
              </a:rPr>
              <a:t>(1) Understand how subscripts and parentheses are used to indicate the number of atoms in a molecule?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3" y="3180166"/>
            <a:ext cx="1129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Explain the difference between ionic and molecular compounds?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63" y="2522475"/>
            <a:ext cx="1161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the difference between atomic and molecular elements?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75B96-2120-2540-8CE5-9BA6C178B3AC}"/>
              </a:ext>
            </a:extLst>
          </p:cNvPr>
          <p:cNvSpPr txBox="1"/>
          <p:nvPr/>
        </p:nvSpPr>
        <p:spPr>
          <a:xfrm>
            <a:off x="228602" y="1877499"/>
            <a:ext cx="1129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The difference between molecular and empirical formulas and their relationship?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59F4F-4E4E-2942-AEB0-CF7B0368CC09}"/>
              </a:ext>
            </a:extLst>
          </p:cNvPr>
          <p:cNvSpPr txBox="1"/>
          <p:nvPr/>
        </p:nvSpPr>
        <p:spPr>
          <a:xfrm>
            <a:off x="244335" y="3837857"/>
            <a:ext cx="1126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(5) Explain the steps for writing ionic compounds?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9211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0" y="0"/>
            <a:ext cx="1148553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4" y="16329"/>
            <a:ext cx="352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4.2: Assignments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18" y="980515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Quick review questions quiz 4.2</a:t>
            </a:r>
            <a:endParaRPr lang="en-US" sz="6600" b="1" dirty="0"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0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987E2-A99B-FD4E-A26F-6531285DBEE1}"/>
              </a:ext>
            </a:extLst>
          </p:cNvPr>
          <p:cNvSpPr txBox="1"/>
          <p:nvPr/>
        </p:nvSpPr>
        <p:spPr>
          <a:xfrm>
            <a:off x="292918" y="2187992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4, problems 2 - 9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209A6-3C07-CE44-8029-AA324C33A09C}"/>
              </a:ext>
            </a:extLst>
          </p:cNvPr>
          <p:cNvSpPr txBox="1"/>
          <p:nvPr/>
        </p:nvSpPr>
        <p:spPr>
          <a:xfrm>
            <a:off x="292918" y="3214330"/>
            <a:ext cx="11209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52388" lvl="1"/>
            <a:endParaRPr lang="en-US" sz="1200" b="1" dirty="0">
              <a:latin typeface="Candara"/>
              <a:cs typeface="Candara"/>
            </a:endParaRPr>
          </a:p>
          <a:p>
            <a:pPr marL="3952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'Writing Empirical Formulas Practice Problems’ (Tyler DeWitt)</a:t>
            </a:r>
          </a:p>
          <a:p>
            <a:pPr marL="509588" lvl="2"/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https://www.youtube.com/watch?v=ucU5PD6W3Ik&amp;list=PL3hPm0ZdYhyyWLwHs-N8En7iTuJ9jZQqr&amp;index=2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  <a:p>
            <a:pPr marL="509588" lvl="2"/>
            <a:endParaRPr lang="en-US" sz="1200" dirty="0">
              <a:latin typeface="Candara"/>
              <a:cs typeface="Candara"/>
            </a:endParaRPr>
          </a:p>
          <a:p>
            <a:pPr marL="3952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'Calculating Molecular from Empirical Formula' (Tyler DeWitt)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4"/>
              </a:rPr>
              <a:t>https://www.youtube.com/watch?v=J_MtVs0aBdU&amp;list=PL3hPm0ZdYhyyWLwHs-N8En7iTuJ9jZQqr&amp;index=3</a:t>
            </a:r>
            <a:r>
              <a:rPr lang="en-US" sz="2400" dirty="0">
                <a:latin typeface="Candara"/>
                <a:cs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91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1021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4: Chemical bonding, formulas and naming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490" y="873646"/>
            <a:ext cx="11343380" cy="306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4.3:  Formula mass uses subscripts and the periodic table</a:t>
            </a:r>
          </a:p>
          <a:p>
            <a:pPr lvl="1"/>
            <a:endParaRPr lang="en-US" sz="1200" b="1" dirty="0">
              <a:latin typeface="Candara"/>
              <a:cs typeface="Candara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How formula subscripts and parentheses multiply numbers of atoms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Calculating formula or molecular weights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Molecular vs. empirical formulas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Hydrates: ionic compounds with a constant ratio of waters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6792106" y="6370609"/>
            <a:ext cx="5300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Chemistry, Atoms First 2/e p.310 - 312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8654B0D-E75E-FC4D-9CF5-FD777CE91FBE}"/>
              </a:ext>
            </a:extLst>
          </p:cNvPr>
          <p:cNvSpPr/>
          <p:nvPr/>
        </p:nvSpPr>
        <p:spPr>
          <a:xfrm>
            <a:off x="598087" y="1149890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82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1" y="856565"/>
            <a:ext cx="1044463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Compounds or molecules </a:t>
            </a:r>
            <a:r>
              <a:rPr lang="en-US" sz="2800" i="1" dirty="0">
                <a:latin typeface="Candara"/>
                <a:cs typeface="Candara"/>
              </a:rPr>
              <a:t>form when two or more atoms combine at a constant ratio.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Formulas</a:t>
            </a:r>
            <a:r>
              <a:rPr lang="en-US" sz="2800" i="1" dirty="0">
                <a:latin typeface="Candara"/>
                <a:cs typeface="Candara"/>
              </a:rPr>
              <a:t> tell us the ratios or exact numbers of each atom in a compound and allow us to determine a compound’s </a:t>
            </a:r>
            <a:r>
              <a:rPr lang="en-US" sz="2800" b="1" i="1" dirty="0">
                <a:latin typeface="Candara"/>
                <a:cs typeface="Candara"/>
              </a:rPr>
              <a:t>formula weight.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2632378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2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 Compounds, formulas and naming</a:t>
            </a:r>
          </a:p>
        </p:txBody>
      </p:sp>
    </p:spTree>
    <p:extLst>
      <p:ext uri="{BB962C8B-B14F-4D97-AF65-F5344CB8AC3E}">
        <p14:creationId xmlns:p14="http://schemas.microsoft.com/office/powerpoint/2010/main" val="137469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241" y="0"/>
            <a:ext cx="11611235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60" y="-169"/>
            <a:ext cx="1044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Formula mass of compounds(aka molecular weight)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46" y="734257"/>
            <a:ext cx="1123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Formula mass </a:t>
            </a:r>
            <a:r>
              <a:rPr lang="en-US" sz="2400" dirty="0">
                <a:latin typeface="Candara"/>
                <a:cs typeface="Candara"/>
              </a:rPr>
              <a:t>(aka MW): </a:t>
            </a:r>
            <a:r>
              <a:rPr lang="en-US" sz="2400" i="1" dirty="0">
                <a:latin typeface="Candara"/>
                <a:cs typeface="Candara"/>
              </a:rPr>
              <a:t>the sum of all the atomic masses in a molecule or compound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367" y="-2506"/>
            <a:ext cx="697500" cy="69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22" y="2158919"/>
            <a:ext cx="9144000" cy="2243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9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932" y="1309290"/>
            <a:ext cx="1080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Chloroform</a:t>
            </a:r>
            <a:r>
              <a:rPr lang="en-US" sz="2400" dirty="0">
                <a:latin typeface="Candara"/>
                <a:cs typeface="Candara"/>
              </a:rPr>
              <a:t>, CHCl3, was used as a surgical anesthetic and is now used as a building block for creating </a:t>
            </a:r>
            <a:r>
              <a:rPr lang="en-US" sz="2400" dirty="0" err="1">
                <a:latin typeface="Candara"/>
                <a:cs typeface="Candara"/>
              </a:rPr>
              <a:t>teflon</a:t>
            </a:r>
            <a:r>
              <a:rPr lang="en-US" sz="2400" dirty="0">
                <a:latin typeface="Candara"/>
                <a:cs typeface="Candara"/>
              </a:rPr>
              <a:t>, tetrafluoroethylene.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22" y="4909065"/>
            <a:ext cx="9144000" cy="1842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932" y="4492643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Candara"/>
                <a:cs typeface="Candara"/>
              </a:rPr>
              <a:t>NaCl</a:t>
            </a:r>
            <a:r>
              <a:rPr lang="en-US" sz="2400" dirty="0">
                <a:latin typeface="Candara"/>
                <a:cs typeface="Candara"/>
              </a:rPr>
              <a:t> is common table salt.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996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451" y="0"/>
            <a:ext cx="118754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0" y="-169"/>
            <a:ext cx="101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calculating MW of these molecular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436" y="806828"/>
            <a:ext cx="1091206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Calculate the formula masses (aka molecular weights) of these compounds.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Aspirin, C9H8O4 (acetylsalicylic acid)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Ibuprofen, C13H18O2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85" y="-2506"/>
            <a:ext cx="697500" cy="69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673C0B-6AA5-4343-8C57-1EDD82521D62}"/>
              </a:ext>
            </a:extLst>
          </p:cNvPr>
          <p:cNvSpPr txBox="1"/>
          <p:nvPr/>
        </p:nvSpPr>
        <p:spPr>
          <a:xfrm>
            <a:off x="4619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79116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1" y="856565"/>
            <a:ext cx="1044463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Compounds or molecules </a:t>
            </a:r>
            <a:r>
              <a:rPr lang="en-US" sz="2800" i="1" dirty="0">
                <a:latin typeface="Candara"/>
                <a:cs typeface="Candara"/>
              </a:rPr>
              <a:t>form when two or more atoms combine at a constant ratio.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Formulas</a:t>
            </a:r>
            <a:r>
              <a:rPr lang="en-US" sz="2800" i="1" dirty="0">
                <a:latin typeface="Candara"/>
                <a:cs typeface="Candara"/>
              </a:rPr>
              <a:t> tell us the ratios or exact numbers of each atom in a compound and allow us to determine a compound’s </a:t>
            </a:r>
            <a:r>
              <a:rPr lang="en-US" sz="2800" b="1" i="1" dirty="0">
                <a:latin typeface="Candara"/>
                <a:cs typeface="Candara"/>
              </a:rPr>
              <a:t>formula weight.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2632378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2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 Compounds, formulas and naming</a:t>
            </a:r>
          </a:p>
        </p:txBody>
      </p:sp>
    </p:spTree>
    <p:extLst>
      <p:ext uri="{BB962C8B-B14F-4D97-AF65-F5344CB8AC3E}">
        <p14:creationId xmlns:p14="http://schemas.microsoft.com/office/powerpoint/2010/main" val="286644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445" y="0"/>
            <a:ext cx="11638795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6" y="-169"/>
            <a:ext cx="914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calculating MW of these ionic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442" y="806828"/>
            <a:ext cx="103045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Calculate the formula masses (aka molecular weights) of these compounds.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Aluminum sulfate, Al2(SO4)3, used to purify water and make paper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Calcium phosphate, Ca3(PO4)2, used to inject DNA into cells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402" y="-20091"/>
            <a:ext cx="697500" cy="69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8E65D8-71F9-024B-A124-C8A1943CF43E}"/>
              </a:ext>
            </a:extLst>
          </p:cNvPr>
          <p:cNvSpPr txBox="1"/>
          <p:nvPr/>
        </p:nvSpPr>
        <p:spPr>
          <a:xfrm>
            <a:off x="4619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1441678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445" y="0"/>
            <a:ext cx="11638795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6" y="-169"/>
            <a:ext cx="999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Hydrates: ionic compounds with associated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442" y="715387"/>
            <a:ext cx="115111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While all ionic compounds (aka salts) can absorb water (look at your salt-shaker on a really humid day) some salts absorb and hold water at a fixed ratio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b="1" dirty="0">
                <a:latin typeface="Candara"/>
                <a:cs typeface="Candara"/>
              </a:rPr>
              <a:t>Hydrated salts: </a:t>
            </a:r>
            <a:r>
              <a:rPr lang="en-US" sz="2400" i="1" dirty="0">
                <a:latin typeface="Candara"/>
                <a:cs typeface="Candara"/>
              </a:rPr>
              <a:t>ionic compounds that hold fixed ratios of water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402" y="-20091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6917" y="2627482"/>
            <a:ext cx="217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Cu(SO4)</a:t>
            </a:r>
            <a:r>
              <a:rPr lang="en-US" sz="3600" b="1" dirty="0">
                <a:latin typeface="Candara"/>
                <a:cs typeface="Candara"/>
              </a:rPr>
              <a:t>.</a:t>
            </a:r>
            <a:r>
              <a:rPr lang="en-US" sz="2400" dirty="0">
                <a:latin typeface="Candara"/>
                <a:cs typeface="Candara"/>
              </a:rPr>
              <a:t>5H2O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E65D8-71F9-024B-A124-C8A1943CF43E}"/>
              </a:ext>
            </a:extLst>
          </p:cNvPr>
          <p:cNvSpPr txBox="1"/>
          <p:nvPr/>
        </p:nvSpPr>
        <p:spPr>
          <a:xfrm>
            <a:off x="46191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44B00-0252-E547-B78F-6F152CD4B615}"/>
              </a:ext>
            </a:extLst>
          </p:cNvPr>
          <p:cNvSpPr txBox="1"/>
          <p:nvPr/>
        </p:nvSpPr>
        <p:spPr>
          <a:xfrm>
            <a:off x="260441" y="2215069"/>
            <a:ext cx="1030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While they contain water molecules, hydrated salts are </a:t>
            </a:r>
            <a:r>
              <a:rPr lang="en-US" sz="2400" b="1" dirty="0">
                <a:latin typeface="Candara"/>
                <a:cs typeface="Candara"/>
              </a:rPr>
              <a:t>solids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101E8-28F4-2D40-B4B7-4AE36A21F7B5}"/>
              </a:ext>
            </a:extLst>
          </p:cNvPr>
          <p:cNvSpPr txBox="1"/>
          <p:nvPr/>
        </p:nvSpPr>
        <p:spPr>
          <a:xfrm>
            <a:off x="4697866" y="2718856"/>
            <a:ext cx="453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copper (II) sulfate pentahydrate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ABD8642-FD9A-2541-BAFF-A546DAC87256}"/>
              </a:ext>
            </a:extLst>
          </p:cNvPr>
          <p:cNvSpPr/>
          <p:nvPr/>
        </p:nvSpPr>
        <p:spPr>
          <a:xfrm>
            <a:off x="304800" y="3285021"/>
            <a:ext cx="2123089" cy="546538"/>
          </a:xfrm>
          <a:prstGeom prst="wedgeRoundRectCallout">
            <a:avLst>
              <a:gd name="adj1" fmla="val 26147"/>
              <a:gd name="adj2" fmla="val -81731"/>
              <a:gd name="adj3" fmla="val 16667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1 copper (II) sulfate salt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2A4C03D-8A0C-4B4E-BA2C-3D5F81CAA4B2}"/>
              </a:ext>
            </a:extLst>
          </p:cNvPr>
          <p:cNvSpPr/>
          <p:nvPr/>
        </p:nvSpPr>
        <p:spPr>
          <a:xfrm>
            <a:off x="1393925" y="3815449"/>
            <a:ext cx="2568938" cy="546538"/>
          </a:xfrm>
          <a:prstGeom prst="wedgeRoundRectCallout">
            <a:avLst>
              <a:gd name="adj1" fmla="val 11832"/>
              <a:gd name="adj2" fmla="val -169018"/>
              <a:gd name="adj3" fmla="val 16667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Ionic-dipole bonding between salt and water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EE28E2-163D-824E-9B49-F3CAD7652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758293"/>
              </p:ext>
            </p:extLst>
          </p:nvPr>
        </p:nvGraphicFramePr>
        <p:xfrm>
          <a:off x="4152712" y="4254021"/>
          <a:ext cx="7744171" cy="237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777">
                  <a:extLst>
                    <a:ext uri="{9D8B030D-6E8A-4147-A177-3AD203B41FA5}">
                      <a16:colId xmlns:a16="http://schemas.microsoft.com/office/drawing/2014/main" val="504266085"/>
                    </a:ext>
                  </a:extLst>
                </a:gridCol>
                <a:gridCol w="3376337">
                  <a:extLst>
                    <a:ext uri="{9D8B030D-6E8A-4147-A177-3AD203B41FA5}">
                      <a16:colId xmlns:a16="http://schemas.microsoft.com/office/drawing/2014/main" val="3388785673"/>
                    </a:ext>
                  </a:extLst>
                </a:gridCol>
                <a:gridCol w="2464057">
                  <a:extLst>
                    <a:ext uri="{9D8B030D-6E8A-4147-A177-3AD203B41FA5}">
                      <a16:colId xmlns:a16="http://schemas.microsoft.com/office/drawing/2014/main" val="2533267544"/>
                    </a:ext>
                  </a:extLst>
                </a:gridCol>
              </a:tblGrid>
              <a:tr h="3895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formula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7A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5456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AlCl3</a:t>
                      </a:r>
                      <a:r>
                        <a:rPr lang="en-US" sz="2000" b="1" dirty="0">
                          <a:latin typeface="Candara" panose="020E0502030303020204" pitchFamily="34" charset="0"/>
                        </a:rPr>
                        <a:t>.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6H2O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aluminum chloride hexahydrate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antiperspirant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558028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Ca(SO4)</a:t>
                      </a:r>
                      <a:r>
                        <a:rPr lang="en-US" sz="2000" b="1" dirty="0">
                          <a:latin typeface="Candara" panose="020E0502030303020204" pitchFamily="34" charset="0"/>
                        </a:rPr>
                        <a:t>.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1/2H2O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calcium sulfate hemihydrate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plaster of Paris (casts)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83385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Ca(SO4)</a:t>
                      </a:r>
                      <a:r>
                        <a:rPr lang="en-US" sz="2000" b="1" dirty="0">
                          <a:latin typeface="Candara" panose="020E0502030303020204" pitchFamily="34" charset="0"/>
                        </a:rPr>
                        <a:t>.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2H2O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calcium sulfate dihydrate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gypsum wallboard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51637"/>
                  </a:ext>
                </a:extLst>
              </a:tr>
              <a:tr h="356571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Mg(SO4)</a:t>
                      </a:r>
                      <a:r>
                        <a:rPr lang="en-US" sz="2000" dirty="0">
                          <a:latin typeface="Candara" panose="020E0502030303020204" pitchFamily="34" charset="0"/>
                        </a:rPr>
                        <a:t>.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7H2O</a:t>
                      </a: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magnesium sulfate heptahydrate</a:t>
                      </a: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laxative; bath salt</a:t>
                      </a: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899911"/>
                  </a:ext>
                </a:extLst>
              </a:tr>
              <a:tr h="3895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Na2(SO4)</a:t>
                      </a:r>
                      <a:r>
                        <a:rPr lang="en-US" sz="2000" b="1" dirty="0">
                          <a:latin typeface="Candara" panose="020E0502030303020204" pitchFamily="34" charset="0"/>
                        </a:rPr>
                        <a:t>·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10H2O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sodium sulfate decahydrate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heat storage material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811174"/>
                  </a:ext>
                </a:extLst>
              </a:tr>
            </a:tbl>
          </a:graphicData>
        </a:graphic>
      </p:graphicFrame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B65CC93-8E53-5146-9910-D6DA7EA330B6}"/>
              </a:ext>
            </a:extLst>
          </p:cNvPr>
          <p:cNvSpPr/>
          <p:nvPr/>
        </p:nvSpPr>
        <p:spPr>
          <a:xfrm>
            <a:off x="3060209" y="3316202"/>
            <a:ext cx="1198428" cy="451685"/>
          </a:xfrm>
          <a:prstGeom prst="wedgeRoundRectCallout">
            <a:avLst>
              <a:gd name="adj1" fmla="val -26709"/>
              <a:gd name="adj2" fmla="val -78000"/>
              <a:gd name="adj3" fmla="val 16667"/>
            </a:avLst>
          </a:prstGeom>
          <a:solidFill>
            <a:schemeClr val="bg1"/>
          </a:solidFill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5 X water</a:t>
            </a:r>
          </a:p>
        </p:txBody>
      </p:sp>
    </p:spTree>
    <p:extLst>
      <p:ext uri="{BB962C8B-B14F-4D97-AF65-F5344CB8AC3E}">
        <p14:creationId xmlns:p14="http://schemas.microsoft.com/office/powerpoint/2010/main" val="34422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6" grpId="0" animBg="1"/>
      <p:bldP spid="15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0" y="0"/>
            <a:ext cx="1148553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4" y="16329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4.3: Assignments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18" y="980515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Quick review questions quiz 4.3</a:t>
            </a:r>
            <a:endParaRPr lang="en-US" sz="6600" b="1" dirty="0"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0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987E2-A99B-FD4E-A26F-6531285DBEE1}"/>
              </a:ext>
            </a:extLst>
          </p:cNvPr>
          <p:cNvSpPr txBox="1"/>
          <p:nvPr/>
        </p:nvSpPr>
        <p:spPr>
          <a:xfrm>
            <a:off x="292918" y="2187992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4, problems 10 - 11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5D110-5038-834B-8528-A9271C933A38}"/>
              </a:ext>
            </a:extLst>
          </p:cNvPr>
          <p:cNvSpPr txBox="1"/>
          <p:nvPr/>
        </p:nvSpPr>
        <p:spPr>
          <a:xfrm>
            <a:off x="292918" y="3347911"/>
            <a:ext cx="112090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lvl="0"/>
            <a:endParaRPr lang="en-US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‘How to calculate molar mass: practice problems’ (Tyler DeWitt)</a:t>
            </a:r>
            <a:br>
              <a:rPr lang="en-US" sz="2400" dirty="0"/>
            </a:br>
            <a:r>
              <a:rPr lang="en-US" sz="2400" u="sng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https://www.youtube.com/watch?v=Qflq48Foh2w</a:t>
            </a:r>
            <a:r>
              <a:rPr lang="en-US" sz="2400" u="sng" dirty="0">
                <a:solidFill>
                  <a:srgbClr val="0432FF"/>
                </a:solidFill>
              </a:rPr>
              <a:t>   </a:t>
            </a:r>
            <a:endParaRPr lang="en-US" sz="1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3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6" y="0"/>
            <a:ext cx="11491249" cy="662658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5" y="16327"/>
            <a:ext cx="742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 Compounds, formulas and naming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5257" y="1712895"/>
            <a:ext cx="9330998" cy="290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4.4:  Naming ionic compounds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Three naming systems: choose the right one!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Ionic compound  (note that most bases are ionic)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Molecular compounds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Acid compounds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4" y="-2506"/>
            <a:ext cx="697500" cy="6975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3CEF8D5-8CC0-2C4B-B847-B088C8CF48F3}"/>
              </a:ext>
            </a:extLst>
          </p:cNvPr>
          <p:cNvSpPr/>
          <p:nvPr/>
        </p:nvSpPr>
        <p:spPr>
          <a:xfrm>
            <a:off x="1111732" y="1846145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74F87-918D-2742-A868-A1F6858BEC05}"/>
              </a:ext>
            </a:extLst>
          </p:cNvPr>
          <p:cNvSpPr txBox="1"/>
          <p:nvPr/>
        </p:nvSpPr>
        <p:spPr>
          <a:xfrm>
            <a:off x="6762690" y="6370608"/>
            <a:ext cx="5339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Chemistry, Atoms First 2/e p.205 - 213</a:t>
            </a:r>
          </a:p>
        </p:txBody>
      </p:sp>
    </p:spTree>
    <p:extLst>
      <p:ext uri="{BB962C8B-B14F-4D97-AF65-F5344CB8AC3E}">
        <p14:creationId xmlns:p14="http://schemas.microsoft.com/office/powerpoint/2010/main" val="330835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1" y="856565"/>
            <a:ext cx="1044463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Compounds or molecules </a:t>
            </a:r>
            <a:r>
              <a:rPr lang="en-US" sz="2800" i="1" dirty="0">
                <a:latin typeface="Candara"/>
                <a:cs typeface="Candara"/>
              </a:rPr>
              <a:t>form when two or more atoms combine at a constant ratio.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Formulas</a:t>
            </a:r>
            <a:r>
              <a:rPr lang="en-US" sz="2800" i="1" dirty="0">
                <a:latin typeface="Candara"/>
                <a:cs typeface="Candara"/>
              </a:rPr>
              <a:t> tell us the ratios or exact numbers of each atom in a compound and allow us to determine a compound’s </a:t>
            </a:r>
            <a:r>
              <a:rPr lang="en-US" sz="2800" b="1" i="1" dirty="0">
                <a:latin typeface="Candara"/>
                <a:cs typeface="Candara"/>
              </a:rPr>
              <a:t>formula weight.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2632378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2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 Compounds, formulas and naming</a:t>
            </a:r>
          </a:p>
        </p:txBody>
      </p:sp>
    </p:spTree>
    <p:extLst>
      <p:ext uri="{BB962C8B-B14F-4D97-AF65-F5344CB8AC3E}">
        <p14:creationId xmlns:p14="http://schemas.microsoft.com/office/powerpoint/2010/main" val="102311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977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first element determines the naming system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7" y="754486"/>
            <a:ext cx="1061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We only have to look at the first element in a formula to know which of the three naming systems must be used.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7C8E46-CF26-474B-9554-BA9F34C58934}"/>
              </a:ext>
            </a:extLst>
          </p:cNvPr>
          <p:cNvSpPr txBox="1"/>
          <p:nvPr/>
        </p:nvSpPr>
        <p:spPr>
          <a:xfrm>
            <a:off x="4412568" y="1683213"/>
            <a:ext cx="93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/>
                <a:cs typeface="Candara"/>
              </a:rPr>
              <a:t>AxBy</a:t>
            </a:r>
            <a:endParaRPr lang="en-US" sz="2400" dirty="0">
              <a:latin typeface="Candara"/>
              <a:cs typeface="Candara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0FC678-6AEA-CD43-9DE5-D094B13EBDD4}"/>
              </a:ext>
            </a:extLst>
          </p:cNvPr>
          <p:cNvCxnSpPr>
            <a:cxnSpLocks/>
          </p:cNvCxnSpPr>
          <p:nvPr/>
        </p:nvCxnSpPr>
        <p:spPr>
          <a:xfrm flipH="1">
            <a:off x="1873405" y="2130150"/>
            <a:ext cx="2455342" cy="78213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9873EF6-0DF8-2C4E-A976-946C7230E6BA}"/>
              </a:ext>
            </a:extLst>
          </p:cNvPr>
          <p:cNvCxnSpPr>
            <a:cxnSpLocks/>
          </p:cNvCxnSpPr>
          <p:nvPr/>
        </p:nvCxnSpPr>
        <p:spPr>
          <a:xfrm>
            <a:off x="4788712" y="2175700"/>
            <a:ext cx="2510915" cy="736589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7D831D-4E2A-CA4D-AD1C-11B94F49AE8B}"/>
              </a:ext>
            </a:extLst>
          </p:cNvPr>
          <p:cNvCxnSpPr>
            <a:cxnSpLocks/>
          </p:cNvCxnSpPr>
          <p:nvPr/>
        </p:nvCxnSpPr>
        <p:spPr>
          <a:xfrm flipH="1">
            <a:off x="4595195" y="2236438"/>
            <a:ext cx="1" cy="675851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EF81C89-C570-E04F-8495-51A875A9FFED}"/>
              </a:ext>
            </a:extLst>
          </p:cNvPr>
          <p:cNvSpPr/>
          <p:nvPr/>
        </p:nvSpPr>
        <p:spPr>
          <a:xfrm>
            <a:off x="4412568" y="1737441"/>
            <a:ext cx="365256" cy="40480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E0E7EB-8B19-F245-879E-5DD7D1D64FE5}"/>
              </a:ext>
            </a:extLst>
          </p:cNvPr>
          <p:cNvSpPr txBox="1"/>
          <p:nvPr/>
        </p:nvSpPr>
        <p:spPr>
          <a:xfrm>
            <a:off x="1283427" y="2928383"/>
            <a:ext cx="93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metal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A186F6-EED3-2A4F-AE8B-013EFCAC94CE}"/>
              </a:ext>
            </a:extLst>
          </p:cNvPr>
          <p:cNvSpPr txBox="1"/>
          <p:nvPr/>
        </p:nvSpPr>
        <p:spPr>
          <a:xfrm>
            <a:off x="3884140" y="2912289"/>
            <a:ext cx="14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nonmetal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C015B7-6EF7-2E40-A0B8-61C4557459D9}"/>
              </a:ext>
            </a:extLst>
          </p:cNvPr>
          <p:cNvSpPr txBox="1"/>
          <p:nvPr/>
        </p:nvSpPr>
        <p:spPr>
          <a:xfrm>
            <a:off x="6484853" y="2896195"/>
            <a:ext cx="152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hydrogen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A9132B-3631-164A-B857-369CAF6ABBC3}"/>
              </a:ext>
            </a:extLst>
          </p:cNvPr>
          <p:cNvCxnSpPr>
            <a:cxnSpLocks/>
          </p:cNvCxnSpPr>
          <p:nvPr/>
        </p:nvCxnSpPr>
        <p:spPr>
          <a:xfrm flipH="1">
            <a:off x="4600296" y="3390048"/>
            <a:ext cx="1" cy="675851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6871AC5-B8D3-D44C-98DB-4877F2B39CC1}"/>
              </a:ext>
            </a:extLst>
          </p:cNvPr>
          <p:cNvCxnSpPr>
            <a:cxnSpLocks/>
          </p:cNvCxnSpPr>
          <p:nvPr/>
        </p:nvCxnSpPr>
        <p:spPr>
          <a:xfrm flipH="1">
            <a:off x="7317876" y="3357860"/>
            <a:ext cx="1" cy="675851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3DB0A3-84D6-D448-B7E5-F9E3048888A3}"/>
              </a:ext>
            </a:extLst>
          </p:cNvPr>
          <p:cNvCxnSpPr>
            <a:cxnSpLocks/>
          </p:cNvCxnSpPr>
          <p:nvPr/>
        </p:nvCxnSpPr>
        <p:spPr>
          <a:xfrm flipH="1">
            <a:off x="1751375" y="3373954"/>
            <a:ext cx="1" cy="675851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56F9976-FB11-5C4E-ADCA-8A82ECA86211}"/>
              </a:ext>
            </a:extLst>
          </p:cNvPr>
          <p:cNvSpPr txBox="1"/>
          <p:nvPr/>
        </p:nvSpPr>
        <p:spPr>
          <a:xfrm>
            <a:off x="1283426" y="4033711"/>
            <a:ext cx="93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ionic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8DF25B-E7B3-6F4C-B50E-09FA73D37ED1}"/>
              </a:ext>
            </a:extLst>
          </p:cNvPr>
          <p:cNvSpPr txBox="1"/>
          <p:nvPr/>
        </p:nvSpPr>
        <p:spPr>
          <a:xfrm>
            <a:off x="3861097" y="4033710"/>
            <a:ext cx="150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molecular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2B7422-4BF5-AF4C-8F7B-4E88D1B5068D}"/>
              </a:ext>
            </a:extLst>
          </p:cNvPr>
          <p:cNvSpPr txBox="1"/>
          <p:nvPr/>
        </p:nvSpPr>
        <p:spPr>
          <a:xfrm>
            <a:off x="6962872" y="4033709"/>
            <a:ext cx="73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acid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CC0DC-9C13-6C42-BC58-A587118A69E9}"/>
              </a:ext>
            </a:extLst>
          </p:cNvPr>
          <p:cNvSpPr/>
          <p:nvPr/>
        </p:nvSpPr>
        <p:spPr>
          <a:xfrm>
            <a:off x="1119942" y="4732948"/>
            <a:ext cx="1262863" cy="1527717"/>
          </a:xfrm>
          <a:prstGeom prst="rect">
            <a:avLst/>
          </a:prstGeom>
          <a:noFill/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8D0AF-EFCA-EB40-91B2-6CF1D1FB2E12}"/>
              </a:ext>
            </a:extLst>
          </p:cNvPr>
          <p:cNvSpPr txBox="1"/>
          <p:nvPr/>
        </p:nvSpPr>
        <p:spPr>
          <a:xfrm>
            <a:off x="1275043" y="4790631"/>
            <a:ext cx="92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432FF"/>
                </a:solidFill>
              </a:rPr>
              <a:t>ionic</a:t>
            </a:r>
          </a:p>
          <a:p>
            <a:pPr algn="ctr"/>
            <a:r>
              <a:rPr lang="en-US" i="1" dirty="0">
                <a:solidFill>
                  <a:srgbClr val="0432FF"/>
                </a:solidFill>
              </a:rPr>
              <a:t>exercise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24B26B-05AE-0940-98FD-AF7BDEBD88A1}"/>
              </a:ext>
            </a:extLst>
          </p:cNvPr>
          <p:cNvSpPr/>
          <p:nvPr/>
        </p:nvSpPr>
        <p:spPr>
          <a:xfrm>
            <a:off x="4043386" y="4728858"/>
            <a:ext cx="1262863" cy="1527717"/>
          </a:xfrm>
          <a:prstGeom prst="rect">
            <a:avLst/>
          </a:prstGeom>
          <a:noFill/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CB6CDB-9548-F54E-9914-B10C53FA0399}"/>
              </a:ext>
            </a:extLst>
          </p:cNvPr>
          <p:cNvSpPr txBox="1"/>
          <p:nvPr/>
        </p:nvSpPr>
        <p:spPr>
          <a:xfrm>
            <a:off x="4114323" y="4786541"/>
            <a:ext cx="111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432FF"/>
                </a:solidFill>
              </a:rPr>
              <a:t>molecular</a:t>
            </a:r>
          </a:p>
          <a:p>
            <a:pPr algn="ctr"/>
            <a:r>
              <a:rPr lang="en-US" i="1" dirty="0">
                <a:solidFill>
                  <a:srgbClr val="0432FF"/>
                </a:solidFill>
              </a:rPr>
              <a:t>exercise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05BE978-B546-B949-8B4C-81B25BEA754B}"/>
              </a:ext>
            </a:extLst>
          </p:cNvPr>
          <p:cNvSpPr/>
          <p:nvPr/>
        </p:nvSpPr>
        <p:spPr>
          <a:xfrm>
            <a:off x="6749379" y="4724768"/>
            <a:ext cx="1262863" cy="1527717"/>
          </a:xfrm>
          <a:prstGeom prst="rect">
            <a:avLst/>
          </a:prstGeom>
          <a:noFill/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B20CB7-E481-C64B-82AC-D533D1A60797}"/>
              </a:ext>
            </a:extLst>
          </p:cNvPr>
          <p:cNvSpPr txBox="1"/>
          <p:nvPr/>
        </p:nvSpPr>
        <p:spPr>
          <a:xfrm>
            <a:off x="6915631" y="4782451"/>
            <a:ext cx="923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432FF"/>
                </a:solidFill>
              </a:rPr>
              <a:t>acid</a:t>
            </a:r>
          </a:p>
          <a:p>
            <a:pPr algn="ctr"/>
            <a:r>
              <a:rPr lang="en-US" i="1" dirty="0">
                <a:solidFill>
                  <a:srgbClr val="0432FF"/>
                </a:solidFill>
              </a:rPr>
              <a:t>exercise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8D5FFC-684A-0E43-9177-196883CAD855}"/>
              </a:ext>
            </a:extLst>
          </p:cNvPr>
          <p:cNvSpPr txBox="1"/>
          <p:nvPr/>
        </p:nvSpPr>
        <p:spPr>
          <a:xfrm>
            <a:off x="8307907" y="3713434"/>
            <a:ext cx="3612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Rather then memorizing the details of these three naming systems, or becoming bogged down in perfecting your naming skills, I’ll use a series of exercises to help you understand naming rules and use them – with references – when you need to.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F5AB0F-F4D2-0D47-ABC0-DBD14C431E14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4805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animBg="1"/>
      <p:bldP spid="55" grpId="0"/>
      <p:bldP spid="56" grpId="0"/>
      <p:bldP spid="57" grpId="0"/>
      <p:bldP spid="61" grpId="0"/>
      <p:bldP spid="62" grpId="0"/>
      <p:bldP spid="63" grpId="0"/>
      <p:bldP spid="15" grpId="0" animBg="1"/>
      <p:bldP spid="17" grpId="0"/>
      <p:bldP spid="64" grpId="0" animBg="1"/>
      <p:bldP spid="65" grpId="0"/>
      <p:bldP spid="66" grpId="0" animBg="1"/>
      <p:bldP spid="67" grpId="0"/>
      <p:bldP spid="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655706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833"/>
            <a:ext cx="1142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Are these examples ionic, acid or molecular? </a:t>
            </a:r>
            <a:endParaRPr lang="en-US" sz="36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6" name="Text Box 1027">
            <a:extLst>
              <a:ext uri="{FF2B5EF4-FFF2-40B4-BE49-F238E27FC236}">
                <a16:creationId xmlns:a16="http://schemas.microsoft.com/office/drawing/2014/main" id="{B0899C23-2462-F34D-9B26-05D7428C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033362"/>
            <a:ext cx="126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Fe(OH)2</a:t>
            </a: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0E926AC7-E484-D145-8F73-2B0E3299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595256"/>
            <a:ext cx="877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XeO3</a:t>
            </a:r>
          </a:p>
        </p:txBody>
      </p:sp>
      <p:sp>
        <p:nvSpPr>
          <p:cNvPr id="9" name="Text Box 1029">
            <a:extLst>
              <a:ext uri="{FF2B5EF4-FFF2-40B4-BE49-F238E27FC236}">
                <a16:creationId xmlns:a16="http://schemas.microsoft.com/office/drawing/2014/main" id="{02A1DD69-CD5A-734B-8127-BD8C051B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2157150"/>
            <a:ext cx="1447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Cu(NO3)2</a:t>
            </a:r>
          </a:p>
        </p:txBody>
      </p:sp>
      <p:sp>
        <p:nvSpPr>
          <p:cNvPr id="10" name="Text Box 1030">
            <a:extLst>
              <a:ext uri="{FF2B5EF4-FFF2-40B4-BE49-F238E27FC236}">
                <a16:creationId xmlns:a16="http://schemas.microsoft.com/office/drawing/2014/main" id="{86BE61C5-BB3C-2547-BA1E-93FB6202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2719044"/>
            <a:ext cx="1298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H3(PO4)</a:t>
            </a:r>
          </a:p>
        </p:txBody>
      </p:sp>
      <p:sp>
        <p:nvSpPr>
          <p:cNvPr id="11" name="Text Box 1031">
            <a:extLst>
              <a:ext uri="{FF2B5EF4-FFF2-40B4-BE49-F238E27FC236}">
                <a16:creationId xmlns:a16="http://schemas.microsoft.com/office/drawing/2014/main" id="{A3C0F1DE-5D13-C544-948B-962D6E66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3280938"/>
            <a:ext cx="66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SF6</a:t>
            </a:r>
          </a:p>
        </p:txBody>
      </p:sp>
      <p:sp>
        <p:nvSpPr>
          <p:cNvPr id="12" name="Text Box 1032">
            <a:extLst>
              <a:ext uri="{FF2B5EF4-FFF2-40B4-BE49-F238E27FC236}">
                <a16:creationId xmlns:a16="http://schemas.microsoft.com/office/drawing/2014/main" id="{89A26B7E-E571-9B45-83F1-57E02EB4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3842832"/>
            <a:ext cx="1452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Ca(HCO3)</a:t>
            </a:r>
          </a:p>
        </p:txBody>
      </p:sp>
      <p:sp>
        <p:nvSpPr>
          <p:cNvPr id="13" name="Text Box 1033">
            <a:extLst>
              <a:ext uri="{FF2B5EF4-FFF2-40B4-BE49-F238E27FC236}">
                <a16:creationId xmlns:a16="http://schemas.microsoft.com/office/drawing/2014/main" id="{B62B1DA3-33A5-6E41-B6CF-AD6F91C7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4404726"/>
            <a:ext cx="1189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Sn(II)F2</a:t>
            </a:r>
          </a:p>
        </p:txBody>
      </p:sp>
      <p:sp>
        <p:nvSpPr>
          <p:cNvPr id="14" name="Text Box 1034">
            <a:extLst>
              <a:ext uri="{FF2B5EF4-FFF2-40B4-BE49-F238E27FC236}">
                <a16:creationId xmlns:a16="http://schemas.microsoft.com/office/drawing/2014/main" id="{DDB391E6-EE3C-084E-B85F-3352F8877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4966620"/>
            <a:ext cx="845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P4S6</a:t>
            </a:r>
          </a:p>
        </p:txBody>
      </p:sp>
      <p:sp>
        <p:nvSpPr>
          <p:cNvPr id="15" name="Text Box 1035">
            <a:extLst>
              <a:ext uri="{FF2B5EF4-FFF2-40B4-BE49-F238E27FC236}">
                <a16:creationId xmlns:a16="http://schemas.microsoft.com/office/drawing/2014/main" id="{1EAFA277-08AA-F44F-8EEA-0AFF2703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5528514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HF</a:t>
            </a:r>
          </a:p>
        </p:txBody>
      </p:sp>
      <p:sp>
        <p:nvSpPr>
          <p:cNvPr id="16" name="Text Box 1036">
            <a:extLst>
              <a:ext uri="{FF2B5EF4-FFF2-40B4-BE49-F238E27FC236}">
                <a16:creationId xmlns:a16="http://schemas.microsoft.com/office/drawing/2014/main" id="{1595EF2B-7975-784D-9A66-7AA83656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6090407"/>
            <a:ext cx="760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HCN</a:t>
            </a:r>
          </a:p>
        </p:txBody>
      </p:sp>
      <p:sp>
        <p:nvSpPr>
          <p:cNvPr id="17" name="Text Box 1037">
            <a:extLst>
              <a:ext uri="{FF2B5EF4-FFF2-40B4-BE49-F238E27FC236}">
                <a16:creationId xmlns:a16="http://schemas.microsoft.com/office/drawing/2014/main" id="{2678C875-063A-5A46-8D1A-ED1433D3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478" y="1149819"/>
            <a:ext cx="1255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H(BrO3)</a:t>
            </a:r>
          </a:p>
        </p:txBody>
      </p:sp>
      <p:sp>
        <p:nvSpPr>
          <p:cNvPr id="18" name="Text Box 1038">
            <a:extLst>
              <a:ext uri="{FF2B5EF4-FFF2-40B4-BE49-F238E27FC236}">
                <a16:creationId xmlns:a16="http://schemas.microsoft.com/office/drawing/2014/main" id="{FCB98D84-754D-D143-AF05-9281AF79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477" y="1628588"/>
            <a:ext cx="153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Fe2(CO3)3</a:t>
            </a:r>
          </a:p>
        </p:txBody>
      </p:sp>
      <p:sp>
        <p:nvSpPr>
          <p:cNvPr id="19" name="Text Box 1039">
            <a:extLst>
              <a:ext uri="{FF2B5EF4-FFF2-40B4-BE49-F238E27FC236}">
                <a16:creationId xmlns:a16="http://schemas.microsoft.com/office/drawing/2014/main" id="{484236AC-092F-5D42-82B5-E51271D8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528" y="2107357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SO3</a:t>
            </a:r>
          </a:p>
        </p:txBody>
      </p:sp>
      <p:sp>
        <p:nvSpPr>
          <p:cNvPr id="20" name="Text Box 1040">
            <a:extLst>
              <a:ext uri="{FF2B5EF4-FFF2-40B4-BE49-F238E27FC236}">
                <a16:creationId xmlns:a16="http://schemas.microsoft.com/office/drawing/2014/main" id="{B6829D95-EDD8-A145-BF23-C4BAEE20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2" y="2586126"/>
            <a:ext cx="708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CO2</a:t>
            </a:r>
          </a:p>
        </p:txBody>
      </p:sp>
      <p:sp>
        <p:nvSpPr>
          <p:cNvPr id="21" name="Text Box 1041">
            <a:extLst>
              <a:ext uri="{FF2B5EF4-FFF2-40B4-BE49-F238E27FC236}">
                <a16:creationId xmlns:a16="http://schemas.microsoft.com/office/drawing/2014/main" id="{31E226FD-7D4B-5E4F-A670-9B7AA245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2" y="3064895"/>
            <a:ext cx="149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Cd(ClO4)2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DDE256B0-0F7E-8843-B125-E6748DC1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3" y="3543664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N2O4</a:t>
            </a:r>
          </a:p>
        </p:txBody>
      </p:sp>
      <p:sp>
        <p:nvSpPr>
          <p:cNvPr id="24" name="Text Box 1043">
            <a:extLst>
              <a:ext uri="{FF2B5EF4-FFF2-40B4-BE49-F238E27FC236}">
                <a16:creationId xmlns:a16="http://schemas.microsoft.com/office/drawing/2014/main" id="{A1F11352-A513-3A4A-A6BC-ADF346EE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3" y="4022433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HBr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DAC6C4B3-4351-2A4B-BEC4-155D69F1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3" y="4501202"/>
            <a:ext cx="57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IF5</a:t>
            </a:r>
          </a:p>
        </p:txBody>
      </p:sp>
      <p:sp>
        <p:nvSpPr>
          <p:cNvPr id="26" name="Text Box 1045">
            <a:extLst>
              <a:ext uri="{FF2B5EF4-FFF2-40B4-BE49-F238E27FC236}">
                <a16:creationId xmlns:a16="http://schemas.microsoft.com/office/drawing/2014/main" id="{C8F5932F-0051-FC45-AFCF-D6DDDBC4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2" y="4979971"/>
            <a:ext cx="986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/>
                <a:cs typeface="Candara"/>
              </a:rPr>
              <a:t>HClO3</a:t>
            </a:r>
          </a:p>
        </p:txBody>
      </p:sp>
      <p:sp>
        <p:nvSpPr>
          <p:cNvPr id="27" name="Text Box 1046">
            <a:extLst>
              <a:ext uri="{FF2B5EF4-FFF2-40B4-BE49-F238E27FC236}">
                <a16:creationId xmlns:a16="http://schemas.microsoft.com/office/drawing/2014/main" id="{B3210FE3-86E1-2A4E-91BC-95B0DCFC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53" y="5458744"/>
            <a:ext cx="1867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(NH4)2(SO4)</a:t>
            </a:r>
          </a:p>
        </p:txBody>
      </p:sp>
    </p:spTree>
    <p:extLst>
      <p:ext uri="{BB962C8B-B14F-4D97-AF65-F5344CB8AC3E}">
        <p14:creationId xmlns:p14="http://schemas.microsoft.com/office/powerpoint/2010/main" val="114429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49450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8833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Naming cations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-4317"/>
            <a:ext cx="697500" cy="697500"/>
          </a:xfrm>
          <a:prstGeom prst="rect">
            <a:avLst/>
          </a:prstGeom>
        </p:spPr>
      </p:pic>
      <p:sp>
        <p:nvSpPr>
          <p:cNvPr id="6" name="Text Box 1027">
            <a:extLst>
              <a:ext uri="{FF2B5EF4-FFF2-40B4-BE49-F238E27FC236}">
                <a16:creationId xmlns:a16="http://schemas.microsoft.com/office/drawing/2014/main" id="{34355D5A-5107-0344-A386-C6A8E5B4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764507"/>
            <a:ext cx="1056780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Cations are </a:t>
            </a:r>
            <a:r>
              <a:rPr lang="en-US" sz="2400" u="sng" dirty="0">
                <a:latin typeface="Candara"/>
                <a:cs typeface="Candara"/>
              </a:rPr>
              <a:t>positively</a:t>
            </a:r>
            <a:r>
              <a:rPr lang="en-US" sz="2400" dirty="0">
                <a:latin typeface="Candara"/>
                <a:cs typeface="Candara"/>
              </a:rPr>
              <a:t> charged ions - most often </a:t>
            </a:r>
            <a:r>
              <a:rPr lang="en-US" sz="2400" b="1" dirty="0">
                <a:latin typeface="Candara"/>
                <a:cs typeface="Candara"/>
              </a:rPr>
              <a:t>metals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With one exception, cations are </a:t>
            </a:r>
            <a:r>
              <a:rPr lang="en-US" sz="2400" u="sng" dirty="0">
                <a:latin typeface="Candara"/>
                <a:cs typeface="Candara"/>
              </a:rPr>
              <a:t>mono</a:t>
            </a:r>
            <a:r>
              <a:rPr lang="en-US" sz="2400" dirty="0">
                <a:latin typeface="Candara"/>
                <a:cs typeface="Candara"/>
              </a:rPr>
              <a:t>atomic.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Cations are named for the element they are derived from.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ndara"/>
                <a:cs typeface="Candara"/>
              </a:rPr>
              <a:t>Transition metals</a:t>
            </a:r>
            <a:r>
              <a:rPr lang="en-US" sz="2400" dirty="0">
                <a:latin typeface="Candara"/>
                <a:cs typeface="Candara"/>
              </a:rPr>
              <a:t> (the Midwest) must include charge as (Roman numerals).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Na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	</a:t>
            </a:r>
            <a:r>
              <a:rPr lang="en-US" sz="2400" dirty="0">
                <a:latin typeface="Candara"/>
                <a:cs typeface="Candara"/>
              </a:rPr>
              <a:t>NH</a:t>
            </a:r>
            <a:r>
              <a:rPr lang="en-US" sz="2400" baseline="-25000" dirty="0">
                <a:latin typeface="Candara"/>
                <a:cs typeface="Candara"/>
              </a:rPr>
              <a:t>4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endParaRPr lang="en-US" sz="2400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Mg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Fe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baseline="30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Al</a:t>
            </a:r>
            <a:r>
              <a:rPr lang="en-US" sz="2400" baseline="30000" dirty="0">
                <a:latin typeface="Candara"/>
                <a:cs typeface="Candara"/>
              </a:rPr>
              <a:t>+3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Cu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Sr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Mn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Cs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Ca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Sn</a:t>
            </a:r>
            <a:r>
              <a:rPr lang="en-US" sz="2400" baseline="30000" dirty="0">
                <a:latin typeface="Candara"/>
                <a:cs typeface="Candara"/>
              </a:rPr>
              <a:t>+2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Cr</a:t>
            </a:r>
            <a:r>
              <a:rPr lang="en-US" sz="2400" baseline="30000" dirty="0">
                <a:latin typeface="Candara"/>
                <a:cs typeface="Candara"/>
              </a:rPr>
              <a:t>+3</a:t>
            </a:r>
            <a:r>
              <a:rPr lang="en-US" sz="2400" dirty="0">
                <a:latin typeface="Candara"/>
                <a:cs typeface="Candara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67975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9450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7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Predicting ionic charge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pic>
        <p:nvPicPr>
          <p:cNvPr id="6" name="Picture 1026" descr="C:\WINDOWS\DESKTOP\images\Brown figures etc\periodic table.jpg">
            <a:extLst>
              <a:ext uri="{FF2B5EF4-FFF2-40B4-BE49-F238E27FC236}">
                <a16:creationId xmlns:a16="http://schemas.microsoft.com/office/drawing/2014/main" id="{16E2BEA4-0C37-BB46-BF5B-EA037DA7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396" b="25581"/>
          <a:stretch>
            <a:fillRect/>
          </a:stretch>
        </p:blipFill>
        <p:spPr bwMode="auto">
          <a:xfrm>
            <a:off x="2271531" y="1371600"/>
            <a:ext cx="7773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27">
            <a:extLst>
              <a:ext uri="{FF2B5EF4-FFF2-40B4-BE49-F238E27FC236}">
                <a16:creationId xmlns:a16="http://schemas.microsoft.com/office/drawing/2014/main" id="{6BA02A14-C1D2-9E45-8F59-51FCDE05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732" y="6265863"/>
            <a:ext cx="399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+1</a:t>
            </a:r>
          </a:p>
        </p:txBody>
      </p:sp>
      <p:sp>
        <p:nvSpPr>
          <p:cNvPr id="10" name="Line 1028">
            <a:extLst>
              <a:ext uri="{FF2B5EF4-FFF2-40B4-BE49-F238E27FC236}">
                <a16:creationId xmlns:a16="http://schemas.microsoft.com/office/drawing/2014/main" id="{EBD6AF07-8962-E942-8E5F-FF11D0AD18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7731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29">
            <a:extLst>
              <a:ext uri="{FF2B5EF4-FFF2-40B4-BE49-F238E27FC236}">
                <a16:creationId xmlns:a16="http://schemas.microsoft.com/office/drawing/2014/main" id="{30F84204-799D-7C48-9E66-84F9327B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094" y="6265863"/>
            <a:ext cx="437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+2</a:t>
            </a:r>
          </a:p>
        </p:txBody>
      </p:sp>
      <p:sp>
        <p:nvSpPr>
          <p:cNvPr id="12" name="Line 1030">
            <a:extLst>
              <a:ext uri="{FF2B5EF4-FFF2-40B4-BE49-F238E27FC236}">
                <a16:creationId xmlns:a16="http://schemas.microsoft.com/office/drawing/2014/main" id="{C0C80BE8-6D64-1A48-A29B-F3DCDABD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331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31">
            <a:extLst>
              <a:ext uri="{FF2B5EF4-FFF2-40B4-BE49-F238E27FC236}">
                <a16:creationId xmlns:a16="http://schemas.microsoft.com/office/drawing/2014/main" id="{2BFC6A00-DF87-684A-B52C-FB4EE7668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1731" y="4038600"/>
            <a:ext cx="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032">
            <a:extLst>
              <a:ext uri="{FF2B5EF4-FFF2-40B4-BE49-F238E27FC236}">
                <a16:creationId xmlns:a16="http://schemas.microsoft.com/office/drawing/2014/main" id="{22F300F0-5ABA-7A43-9B1B-BA237922A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32" y="6248400"/>
            <a:ext cx="43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+3</a:t>
            </a:r>
          </a:p>
        </p:txBody>
      </p:sp>
      <p:sp>
        <p:nvSpPr>
          <p:cNvPr id="15" name="Text Box 1033">
            <a:extLst>
              <a:ext uri="{FF2B5EF4-FFF2-40B4-BE49-F238E27FC236}">
                <a16:creationId xmlns:a16="http://schemas.microsoft.com/office/drawing/2014/main" id="{C7F49050-847D-594F-A080-D500168F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695" y="6265863"/>
            <a:ext cx="370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-3</a:t>
            </a:r>
          </a:p>
        </p:txBody>
      </p:sp>
      <p:sp>
        <p:nvSpPr>
          <p:cNvPr id="16" name="Text Box 1034">
            <a:extLst>
              <a:ext uri="{FF2B5EF4-FFF2-40B4-BE49-F238E27FC236}">
                <a16:creationId xmlns:a16="http://schemas.microsoft.com/office/drawing/2014/main" id="{21045A6E-9C1D-B847-A95F-20FC3F3BA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120" y="6265863"/>
            <a:ext cx="372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-2</a:t>
            </a:r>
          </a:p>
        </p:txBody>
      </p:sp>
      <p:sp>
        <p:nvSpPr>
          <p:cNvPr id="17" name="Text Box 1035">
            <a:extLst>
              <a:ext uri="{FF2B5EF4-FFF2-40B4-BE49-F238E27FC236}">
                <a16:creationId xmlns:a16="http://schemas.microsoft.com/office/drawing/2014/main" id="{B22A85A2-BA9A-7040-A4DF-77AF585A0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732" y="6265863"/>
            <a:ext cx="335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ndara"/>
                <a:cs typeface="Candara"/>
              </a:rPr>
              <a:t>-1</a:t>
            </a:r>
          </a:p>
        </p:txBody>
      </p:sp>
      <p:sp>
        <p:nvSpPr>
          <p:cNvPr id="18" name="Line 1036">
            <a:extLst>
              <a:ext uri="{FF2B5EF4-FFF2-40B4-BE49-F238E27FC236}">
                <a16:creationId xmlns:a16="http://schemas.microsoft.com/office/drawing/2014/main" id="{B5ECBACB-8117-9E47-9D73-A9120E5D5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7131" y="5367338"/>
            <a:ext cx="0" cy="88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37">
            <a:extLst>
              <a:ext uri="{FF2B5EF4-FFF2-40B4-BE49-F238E27FC236}">
                <a16:creationId xmlns:a16="http://schemas.microsoft.com/office/drawing/2014/main" id="{5D8AEA58-B0B8-3347-9D4A-CCF9D0EFD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8131" y="536733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039">
            <a:extLst>
              <a:ext uri="{FF2B5EF4-FFF2-40B4-BE49-F238E27FC236}">
                <a16:creationId xmlns:a16="http://schemas.microsoft.com/office/drawing/2014/main" id="{1890F263-3FCB-B34A-9885-731D4E32A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9931" y="5367338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41">
            <a:extLst>
              <a:ext uri="{FF2B5EF4-FFF2-40B4-BE49-F238E27FC236}">
                <a16:creationId xmlns:a16="http://schemas.microsoft.com/office/drawing/2014/main" id="{08E99A2B-B50D-664F-A945-CFAF77ED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931" y="3462338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2A6274B9-D614-BC4B-94EC-F136AE7E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4" y="708025"/>
            <a:ext cx="11228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Use </a:t>
            </a:r>
            <a:r>
              <a:rPr lang="en-US" sz="2400" u="sng" dirty="0">
                <a:latin typeface="Candara"/>
                <a:cs typeface="Candara"/>
              </a:rPr>
              <a:t>group numbers</a:t>
            </a:r>
            <a:r>
              <a:rPr lang="en-US" sz="2400" dirty="0">
                <a:latin typeface="Candara"/>
                <a:cs typeface="Candara"/>
              </a:rPr>
              <a:t> to predict ionic charge as shown below.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Transition metals have varying charges and cannot be predicted this way.</a:t>
            </a:r>
          </a:p>
        </p:txBody>
      </p:sp>
    </p:spTree>
    <p:extLst>
      <p:ext uri="{BB962C8B-B14F-4D97-AF65-F5344CB8AC3E}">
        <p14:creationId xmlns:p14="http://schemas.microsoft.com/office/powerpoint/2010/main" val="1816638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678856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833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Naming </a:t>
            </a:r>
            <a:r>
              <a:rPr lang="en-US" sz="3600" b="1" u="sng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monoatomic</a:t>
            </a:r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 anions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2949"/>
            <a:ext cx="697500" cy="697500"/>
          </a:xfrm>
          <a:prstGeom prst="rect">
            <a:avLst/>
          </a:prstGeom>
        </p:spPr>
      </p:pic>
      <p:sp>
        <p:nvSpPr>
          <p:cNvPr id="6" name="Text Box 1027">
            <a:extLst>
              <a:ext uri="{FF2B5EF4-FFF2-40B4-BE49-F238E27FC236}">
                <a16:creationId xmlns:a16="http://schemas.microsoft.com/office/drawing/2014/main" id="{C3D1AB83-5986-9046-A13F-D5024F3D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4506"/>
            <a:ext cx="102082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Anions are </a:t>
            </a:r>
            <a:r>
              <a:rPr lang="en-US" sz="2400" u="sng" dirty="0">
                <a:latin typeface="Candara"/>
                <a:cs typeface="Candara"/>
              </a:rPr>
              <a:t>negatively</a:t>
            </a:r>
            <a:r>
              <a:rPr lang="en-US" sz="2400" dirty="0">
                <a:latin typeface="Candara"/>
                <a:cs typeface="Candara"/>
              </a:rPr>
              <a:t> charged ions formed from non-metals. 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1000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Anions can be either </a:t>
            </a:r>
            <a:r>
              <a:rPr lang="en-US" sz="2400" u="sng" dirty="0">
                <a:latin typeface="Candara"/>
                <a:cs typeface="Candara"/>
              </a:rPr>
              <a:t>mono</a:t>
            </a:r>
            <a:r>
              <a:rPr lang="en-US" sz="2400" dirty="0">
                <a:latin typeface="Candara"/>
                <a:cs typeface="Candara"/>
              </a:rPr>
              <a:t>- or </a:t>
            </a:r>
            <a:r>
              <a:rPr lang="en-US" sz="2400" u="sng" dirty="0">
                <a:latin typeface="Candara"/>
                <a:cs typeface="Candara"/>
              </a:rPr>
              <a:t>polyatomic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Monoatomic anions</a:t>
            </a:r>
            <a:r>
              <a:rPr lang="en-US" sz="2400" dirty="0">
                <a:latin typeface="Candara"/>
                <a:cs typeface="Candara"/>
              </a:rPr>
              <a:t> consist of a single element (can have multiple copies).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Anions get the </a:t>
            </a:r>
            <a:r>
              <a:rPr lang="en-US" sz="2400" u="sng" dirty="0">
                <a:latin typeface="Candara"/>
                <a:cs typeface="Candara"/>
              </a:rPr>
              <a:t>root</a:t>
            </a:r>
            <a:r>
              <a:rPr lang="en-US" sz="2400" dirty="0">
                <a:latin typeface="Candara"/>
                <a:cs typeface="Candara"/>
              </a:rPr>
              <a:t> name of their element + </a:t>
            </a:r>
            <a:r>
              <a:rPr lang="en-US" sz="2400" u="sng" dirty="0">
                <a:latin typeface="Candara"/>
                <a:cs typeface="Candara"/>
              </a:rPr>
              <a:t>-ide</a:t>
            </a:r>
            <a:r>
              <a:rPr lang="en-US" sz="2400" dirty="0">
                <a:latin typeface="Candara"/>
                <a:cs typeface="Candara"/>
              </a:rPr>
              <a:t> suffix.</a:t>
            </a:r>
          </a:p>
          <a:p>
            <a:endParaRPr lang="en-US" sz="8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_________-ide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F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</a:p>
          <a:p>
            <a:r>
              <a:rPr lang="en-US" sz="2400" dirty="0">
                <a:latin typeface="Candara"/>
                <a:cs typeface="Candara"/>
              </a:rPr>
              <a:t>	P</a:t>
            </a:r>
            <a:r>
              <a:rPr lang="en-US" sz="2400" baseline="30000" dirty="0">
                <a:latin typeface="Candara"/>
                <a:cs typeface="Candara"/>
              </a:rPr>
              <a:t>-3</a:t>
            </a:r>
            <a:r>
              <a:rPr lang="en-US" sz="2400" dirty="0">
                <a:latin typeface="Candara"/>
                <a:cs typeface="Candara"/>
              </a:rPr>
              <a:t>		</a:t>
            </a:r>
          </a:p>
          <a:p>
            <a:r>
              <a:rPr lang="en-US" sz="2400" dirty="0">
                <a:latin typeface="Candara"/>
                <a:cs typeface="Candara"/>
              </a:rPr>
              <a:t>	O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baseline="30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Cl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N</a:t>
            </a:r>
            <a:r>
              <a:rPr lang="en-US" sz="2400" baseline="30000" dirty="0">
                <a:latin typeface="Candara"/>
                <a:cs typeface="Candara"/>
              </a:rPr>
              <a:t>-3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I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Br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S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8721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1124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Compounds are very different from their ’parent’ atoms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95739-51C9-3A49-A935-07EBFC2CFB08}"/>
              </a:ext>
            </a:extLst>
          </p:cNvPr>
          <p:cNvSpPr txBox="1"/>
          <p:nvPr/>
        </p:nvSpPr>
        <p:spPr>
          <a:xfrm>
            <a:off x="331888" y="761701"/>
            <a:ext cx="1143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elements </a:t>
            </a:r>
            <a:r>
              <a:rPr lang="en-US" sz="2400" b="1" dirty="0">
                <a:latin typeface="Candara"/>
                <a:cs typeface="Candara"/>
              </a:rPr>
              <a:t>combine and react</a:t>
            </a:r>
            <a:r>
              <a:rPr lang="en-US" sz="2400" dirty="0">
                <a:latin typeface="Candara"/>
                <a:cs typeface="Candara"/>
              </a:rPr>
              <a:t>,</a:t>
            </a:r>
            <a:r>
              <a:rPr lang="en-US" sz="2400" b="1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they form </a:t>
            </a:r>
            <a:r>
              <a:rPr lang="en-US" sz="2400" b="1" dirty="0">
                <a:latin typeface="Candara"/>
                <a:cs typeface="Candara"/>
              </a:rPr>
              <a:t>compounds</a:t>
            </a:r>
            <a:r>
              <a:rPr lang="en-US" sz="2400" dirty="0">
                <a:latin typeface="Candara"/>
                <a:cs typeface="Candara"/>
              </a:rPr>
              <a:t> that are very different and new or novel forms of matter.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B4818-2FE6-2D4B-98A8-9E9D0CE9FC43}"/>
              </a:ext>
            </a:extLst>
          </p:cNvPr>
          <p:cNvSpPr txBox="1"/>
          <p:nvPr/>
        </p:nvSpPr>
        <p:spPr>
          <a:xfrm>
            <a:off x="300358" y="2934048"/>
            <a:ext cx="6005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Common table salt is </a:t>
            </a:r>
            <a:r>
              <a:rPr lang="en-US" sz="2400" b="1" dirty="0">
                <a:latin typeface="Candara"/>
                <a:cs typeface="Candara"/>
              </a:rPr>
              <a:t>sodium chloride </a:t>
            </a:r>
            <a:r>
              <a:rPr lang="en-US" sz="2400" dirty="0">
                <a:latin typeface="Candara"/>
                <a:cs typeface="Candara"/>
              </a:rPr>
              <a:t>(NaCl). It’s made by reacting two very different elements to create something different from both ‘parents’.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33906-2677-2248-A3B8-A356A47E4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52"/>
          <a:stretch/>
        </p:blipFill>
        <p:spPr>
          <a:xfrm>
            <a:off x="6579473" y="2661464"/>
            <a:ext cx="5029200" cy="2577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4DFB6-F761-CD49-BF64-A29A69B8EA58}"/>
              </a:ext>
            </a:extLst>
          </p:cNvPr>
          <p:cNvSpPr txBox="1"/>
          <p:nvPr/>
        </p:nvSpPr>
        <p:spPr>
          <a:xfrm>
            <a:off x="6579473" y="4870013"/>
            <a:ext cx="51500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    2Na(s)    +       Cl2(g)  </a:t>
            </a:r>
            <a:r>
              <a:rPr lang="en-US" b="1" dirty="0">
                <a:latin typeface="Candara" panose="020E0502030303020204" pitchFamily="34" charset="0"/>
                <a:sym typeface="Wingdings" pitchFamily="2" charset="2"/>
              </a:rPr>
              <a:t>                   2NaCl(s)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72172-4817-A149-84D0-E3790EB79D4B}"/>
              </a:ext>
            </a:extLst>
          </p:cNvPr>
          <p:cNvSpPr txBox="1"/>
          <p:nvPr/>
        </p:nvSpPr>
        <p:spPr>
          <a:xfrm>
            <a:off x="300358" y="5059961"/>
            <a:ext cx="1143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Sugar is </a:t>
            </a:r>
            <a:r>
              <a:rPr lang="en-US" sz="2400" b="1" dirty="0">
                <a:latin typeface="Candara"/>
                <a:cs typeface="Candara"/>
              </a:rPr>
              <a:t>sucrose </a:t>
            </a:r>
            <a:r>
              <a:rPr lang="en-US" sz="2400" dirty="0">
                <a:latin typeface="Candara"/>
                <a:cs typeface="Candara"/>
              </a:rPr>
              <a:t>(C12H22O11). 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In their elemental states C is a black powder and H2 and O2 are colorless odorless gases. Sugar is much different and more appealing.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1C37FF-53BF-EB46-ACEA-FA0F8154C630}"/>
              </a:ext>
            </a:extLst>
          </p:cNvPr>
          <p:cNvSpPr txBox="1"/>
          <p:nvPr/>
        </p:nvSpPr>
        <p:spPr>
          <a:xfrm>
            <a:off x="2191404" y="6249718"/>
            <a:ext cx="6206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12C(s)  +  11H2(g)  +  11/2O2 (g)  </a:t>
            </a:r>
            <a:r>
              <a:rPr lang="en-US" sz="2400" dirty="0">
                <a:latin typeface="Candara" panose="020E0502030303020204" pitchFamily="34" charset="0"/>
                <a:sym typeface="Wingdings" pitchFamily="2" charset="2"/>
              </a:rPr>
              <a:t>  C12H22O11(s)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FB2D9-47DC-0946-AD18-AFB08CFF70DB}"/>
              </a:ext>
            </a:extLst>
          </p:cNvPr>
          <p:cNvSpPr txBox="1"/>
          <p:nvPr/>
        </p:nvSpPr>
        <p:spPr>
          <a:xfrm>
            <a:off x="342398" y="2013156"/>
            <a:ext cx="1143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Compounds make up most of the matter we find around 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485A0-9E17-204E-9F95-639AA158FC38}"/>
              </a:ext>
            </a:extLst>
          </p:cNvPr>
          <p:cNvSpPr txBox="1"/>
          <p:nvPr/>
        </p:nvSpPr>
        <p:spPr>
          <a:xfrm>
            <a:off x="331888" y="1566480"/>
            <a:ext cx="1143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/>
                <a:cs typeface="Candara"/>
              </a:rPr>
              <a:t>Reactions (chemical changes) change the identity of the matter involved.</a:t>
            </a:r>
          </a:p>
        </p:txBody>
      </p:sp>
    </p:spTree>
    <p:extLst>
      <p:ext uri="{BB962C8B-B14F-4D97-AF65-F5344CB8AC3E}">
        <p14:creationId xmlns:p14="http://schemas.microsoft.com/office/powerpoint/2010/main" val="526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0" grpId="0"/>
      <p:bldP spid="21" grpId="0" animBg="1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04073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7"/>
            <a:ext cx="544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Naming </a:t>
            </a:r>
            <a:r>
              <a:rPr lang="en-US" sz="3600" b="1" u="sng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polyatomic</a:t>
            </a:r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 anions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056" y="4452"/>
            <a:ext cx="694944" cy="694944"/>
          </a:xfrm>
          <a:prstGeom prst="rect">
            <a:avLst/>
          </a:prstGeom>
        </p:spPr>
      </p:pic>
      <p:sp>
        <p:nvSpPr>
          <p:cNvPr id="9" name="Text Box 1027">
            <a:extLst>
              <a:ext uri="{FF2B5EF4-FFF2-40B4-BE49-F238E27FC236}">
                <a16:creationId xmlns:a16="http://schemas.microsoft.com/office/drawing/2014/main" id="{E88D2896-B608-8A42-9158-65769B46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1" y="719139"/>
            <a:ext cx="1107035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Polyatomic anions are combinations of a more than one non-metal atom.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Generally, a non-metal &amp; one or more </a:t>
            </a:r>
            <a:r>
              <a:rPr lang="en-US" sz="2400" b="1" u="sng" dirty="0">
                <a:latin typeface="Candara"/>
                <a:cs typeface="Candara"/>
              </a:rPr>
              <a:t>oxygen</a:t>
            </a:r>
            <a:r>
              <a:rPr lang="en-US" sz="2400" dirty="0">
                <a:latin typeface="Candara"/>
                <a:cs typeface="Candara"/>
              </a:rPr>
              <a:t> atom(s).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u="sng" dirty="0">
                <a:latin typeface="Candara"/>
                <a:cs typeface="Candara"/>
              </a:rPr>
              <a:t>Naming</a:t>
            </a:r>
            <a:r>
              <a:rPr lang="en-US" sz="2400" dirty="0">
                <a:latin typeface="Candara"/>
                <a:cs typeface="Candara"/>
              </a:rPr>
              <a:t>?  </a:t>
            </a:r>
            <a:r>
              <a:rPr lang="en-US" sz="2400" u="sng" dirty="0">
                <a:latin typeface="Candara"/>
                <a:cs typeface="Candara"/>
              </a:rPr>
              <a:t>Root</a:t>
            </a:r>
            <a:r>
              <a:rPr lang="en-US" sz="2400" dirty="0">
                <a:latin typeface="Candara"/>
                <a:cs typeface="Candara"/>
              </a:rPr>
              <a:t> name of the non-oxygen atom with a suffix:</a:t>
            </a:r>
          </a:p>
          <a:p>
            <a:pPr lvl="1">
              <a:buFontTx/>
              <a:buChar char="•"/>
            </a:pPr>
            <a:r>
              <a:rPr lang="en-US" sz="2400" b="1" dirty="0">
                <a:latin typeface="Candara"/>
                <a:cs typeface="Candara"/>
              </a:rPr>
              <a:t> hypo  ____-</a:t>
            </a:r>
            <a:r>
              <a:rPr lang="en-US" sz="2400" b="1" dirty="0" err="1">
                <a:latin typeface="Candara"/>
                <a:cs typeface="Candara"/>
              </a:rPr>
              <a:t>ite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b="1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2400" b="1" dirty="0">
                <a:latin typeface="Candara"/>
                <a:cs typeface="Candara"/>
              </a:rPr>
              <a:t> -</a:t>
            </a:r>
            <a:r>
              <a:rPr lang="en-US" sz="2400" b="1" dirty="0" err="1">
                <a:latin typeface="Candara"/>
                <a:cs typeface="Candara"/>
              </a:rPr>
              <a:t>ite</a:t>
            </a:r>
            <a:r>
              <a:rPr lang="en-US" sz="2400" dirty="0">
                <a:latin typeface="Candara"/>
                <a:cs typeface="Candara"/>
              </a:rPr>
              <a:t>  			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b="1" dirty="0">
                <a:latin typeface="Candara"/>
                <a:cs typeface="Candara"/>
              </a:rPr>
              <a:t>-ate</a:t>
            </a:r>
            <a:r>
              <a:rPr lang="en-US" sz="2400" dirty="0">
                <a:latin typeface="Candara"/>
                <a:cs typeface="Candara"/>
              </a:rPr>
              <a:t>			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b="1" dirty="0">
                <a:latin typeface="Candara"/>
                <a:cs typeface="Candara"/>
              </a:rPr>
              <a:t>per  ______-ate		</a:t>
            </a:r>
            <a:r>
              <a:rPr lang="en-US" sz="2000" b="1" dirty="0">
                <a:latin typeface="Candara"/>
                <a:cs typeface="Candara"/>
              </a:rPr>
              <a:t>	</a:t>
            </a:r>
            <a:endParaRPr lang="en-US" sz="20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NO2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baseline="30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NO3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ClO1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ClO2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ClO3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ClO4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	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HCO3</a:t>
            </a:r>
            <a:r>
              <a:rPr lang="en-US" sz="2000" dirty="0">
                <a:latin typeface="Candara"/>
                <a:cs typeface="Candara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F3EFF-030F-B04F-876A-A66ACCF6E42A}"/>
              </a:ext>
            </a:extLst>
          </p:cNvPr>
          <p:cNvSpPr txBox="1"/>
          <p:nvPr/>
        </p:nvSpPr>
        <p:spPr>
          <a:xfrm>
            <a:off x="5116403" y="3582485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SO3</a:t>
            </a:r>
            <a:r>
              <a:rPr lang="en-US" sz="2400" baseline="30000" dirty="0">
                <a:latin typeface="Candara" panose="020E0502030303020204" pitchFamily="34" charset="0"/>
              </a:rPr>
              <a:t>-2</a:t>
            </a:r>
          </a:p>
          <a:p>
            <a:r>
              <a:rPr lang="en-US" sz="2400" dirty="0">
                <a:latin typeface="Candara" panose="020E0502030303020204" pitchFamily="34" charset="0"/>
              </a:rPr>
              <a:t>SO4</a:t>
            </a:r>
            <a:r>
              <a:rPr lang="en-US" sz="2400" baseline="30000" dirty="0">
                <a:latin typeface="Candara" panose="020E0502030303020204" pitchFamily="34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61536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9" y="0"/>
            <a:ext cx="11612139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2" y="-169"/>
            <a:ext cx="756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Remember the periodic table of ions?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684" y="-2506"/>
            <a:ext cx="694944" cy="69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0382F-5072-994E-ACDD-7B869E1D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41" y="697447"/>
            <a:ext cx="9214045" cy="6160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8E82C-9D11-0F45-96C5-DBF7B09E357F}"/>
              </a:ext>
            </a:extLst>
          </p:cNvPr>
          <p:cNvSpPr txBox="1"/>
          <p:nvPr/>
        </p:nvSpPr>
        <p:spPr>
          <a:xfrm>
            <a:off x="54428" y="6532081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</p:spTree>
    <p:extLst>
      <p:ext uri="{BB962C8B-B14F-4D97-AF65-F5344CB8AC3E}">
        <p14:creationId xmlns:p14="http://schemas.microsoft.com/office/powerpoint/2010/main" val="310629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39699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7"/>
            <a:ext cx="604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Families of polyatomic anions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F3DDDE4-F7AB-5840-A4BC-2FAF5C23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866775"/>
            <a:ext cx="1824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NH4</a:t>
            </a:r>
            <a:r>
              <a:rPr lang="en-US" sz="2400" baseline="30000" dirty="0">
                <a:latin typeface="Candara"/>
                <a:cs typeface="Candara"/>
              </a:rPr>
              <a:t>+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BED96A7-FEA4-C940-9A38-F2628868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2438400"/>
            <a:ext cx="26713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C2H3O2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CN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r>
              <a:rPr lang="en-US" sz="2400" dirty="0">
                <a:latin typeface="Candara"/>
                <a:cs typeface="Candara"/>
              </a:rPr>
              <a:t>SCN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CO3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HCO3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D0C1E74-331E-C240-8F5B-1B9C8EA0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495800"/>
            <a:ext cx="19700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Cl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ClO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r>
              <a:rPr lang="en-US" sz="2400" dirty="0">
                <a:latin typeface="Candara"/>
                <a:cs typeface="Candara"/>
              </a:rPr>
              <a:t>ClO2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ClO3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ClO4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0C8D717-E7E8-E245-9D67-F6A0F7E5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32" y="838200"/>
            <a:ext cx="1109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Cr ?</a:t>
            </a:r>
          </a:p>
          <a:p>
            <a:r>
              <a:rPr lang="en-US" sz="2400" dirty="0">
                <a:latin typeface="Candara"/>
                <a:cs typeface="Candara"/>
              </a:rPr>
              <a:t>CrO4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</a:p>
          <a:p>
            <a:r>
              <a:rPr lang="en-US" sz="2400" dirty="0">
                <a:latin typeface="Candara"/>
                <a:cs typeface="Candara"/>
              </a:rPr>
              <a:t>Cr2O7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02E8A25-CC75-0C43-BBA1-71C1B53F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32" y="2538414"/>
            <a:ext cx="87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r>
              <a:rPr lang="en-US" sz="2400" dirty="0">
                <a:latin typeface="Candara"/>
                <a:cs typeface="Candara"/>
              </a:rPr>
              <a:t>NO3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3948FF7-CA84-E743-92C5-F0FEE7BCE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46" y="1987550"/>
            <a:ext cx="1114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MnO4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3CD1AD6-1A5A-D049-B7BD-AB6FC023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33" y="4367213"/>
            <a:ext cx="14157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PO4</a:t>
            </a:r>
            <a:r>
              <a:rPr lang="en-US" sz="2400" baseline="30000" dirty="0">
                <a:latin typeface="Candara"/>
                <a:cs typeface="Candara"/>
              </a:rPr>
              <a:t>-3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H(PO4)-</a:t>
            </a:r>
            <a:r>
              <a:rPr lang="en-US" sz="2400" baseline="30000" dirty="0">
                <a:latin typeface="Candara"/>
                <a:cs typeface="Candara"/>
              </a:rPr>
              <a:t>2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H2(PO4)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31008CA-1477-764A-B94C-4EEA466B4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33" y="3452814"/>
            <a:ext cx="721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O2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OH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119D489-6B99-8D4B-A5BB-A9CDC584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689" y="2462213"/>
            <a:ext cx="1245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SO3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</a:p>
          <a:p>
            <a:r>
              <a:rPr lang="en-US" sz="2400" dirty="0">
                <a:latin typeface="Candara"/>
                <a:cs typeface="Candara"/>
              </a:rPr>
              <a:t>SO4</a:t>
            </a:r>
            <a:r>
              <a:rPr lang="en-US" sz="2400" baseline="30000" dirty="0">
                <a:latin typeface="Candara"/>
                <a:cs typeface="Candara"/>
              </a:rPr>
              <a:t>-2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H(SO3)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</a:p>
          <a:p>
            <a:r>
              <a:rPr lang="en-US" sz="2400" dirty="0">
                <a:latin typeface="Candara"/>
                <a:cs typeface="Candara"/>
              </a:rPr>
              <a:t>SCN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F0F81502-357F-2249-B11F-C92A4060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1547813"/>
            <a:ext cx="2209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AsO4</a:t>
            </a:r>
            <a:r>
              <a:rPr lang="en-US" sz="2400" baseline="30000" dirty="0">
                <a:latin typeface="Candara"/>
                <a:cs typeface="Candara"/>
              </a:rPr>
              <a:t>-3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2994F5B1-5A8C-D943-B4D6-0F579AC0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179" y="869950"/>
            <a:ext cx="3765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ammonium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9C42274D-9E89-0A4A-926D-74B824E7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179" y="1533525"/>
            <a:ext cx="2987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arsenate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35053CF-526A-684C-8E08-2951FBAD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179" y="2447926"/>
            <a:ext cx="2913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acetate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cyan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ide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thiocyanate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carbonate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hydrogen carbonate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3888634B-3910-4943-97E2-36A9D794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180" y="4468813"/>
            <a:ext cx="25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chloride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hypochlorite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chlorite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chlorate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perchlorate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49660CCF-95CA-E848-9D35-72FFE792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847725"/>
            <a:ext cx="1947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chromium (x)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05CEC6A0-8ED6-0143-9668-C4E3828E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1152525"/>
            <a:ext cx="1680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chromate</a:t>
            </a:r>
          </a:p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dichromate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8C349CB5-96C6-4448-B514-C9A8900F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1954213"/>
            <a:ext cx="2097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permanganate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193F1C4E-4586-E648-9A18-F1251FC5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2541589"/>
            <a:ext cx="10583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nitrite</a:t>
            </a:r>
          </a:p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nitrate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7642ABE-E962-584D-9152-C036A4C8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3436938"/>
            <a:ext cx="1495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peroxide</a:t>
            </a:r>
          </a:p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hydroxide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3AAC4BEF-BCC3-D347-95FA-FD18003D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022" y="4351339"/>
            <a:ext cx="31373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phosphate</a:t>
            </a:r>
          </a:p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hydrogen phosphate</a:t>
            </a:r>
          </a:p>
          <a:p>
            <a:r>
              <a:rPr lang="en-US" sz="2400">
                <a:solidFill>
                  <a:srgbClr val="0000FF"/>
                </a:solidFill>
                <a:latin typeface="Candara"/>
                <a:cs typeface="Candara"/>
              </a:rPr>
              <a:t>dihydrogen phosphate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C6B340C2-24C5-C34F-9378-D779E805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271" y="2465388"/>
            <a:ext cx="23086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sulfide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sulfite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sulfate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hydrogen sulfite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thiocyanate</a:t>
            </a:r>
          </a:p>
        </p:txBody>
      </p:sp>
    </p:spTree>
    <p:extLst>
      <p:ext uri="{BB962C8B-B14F-4D97-AF65-F5344CB8AC3E}">
        <p14:creationId xmlns:p14="http://schemas.microsoft.com/office/powerpoint/2010/main" val="1876218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98204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7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Formulas of ionic compounds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04" y="-2506"/>
            <a:ext cx="697500" cy="697500"/>
          </a:xfrm>
          <a:prstGeom prst="rect">
            <a:avLst/>
          </a:prstGeom>
        </p:spPr>
      </p:pic>
      <p:sp>
        <p:nvSpPr>
          <p:cNvPr id="6" name="Text Box 1026">
            <a:extLst>
              <a:ext uri="{FF2B5EF4-FFF2-40B4-BE49-F238E27FC236}">
                <a16:creationId xmlns:a16="http://schemas.microsoft.com/office/drawing/2014/main" id="{12815758-9B2D-1743-B14D-EAF4AEE0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6" y="739775"/>
            <a:ext cx="1106957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All molecules (ionic, molecular, or acid) have a </a:t>
            </a:r>
            <a:r>
              <a:rPr lang="en-US" sz="2400" u="sng" dirty="0">
                <a:latin typeface="Candara"/>
                <a:cs typeface="Candara"/>
              </a:rPr>
              <a:t>net charge of </a:t>
            </a:r>
            <a:r>
              <a:rPr lang="en-US" sz="2400" b="1" u="sng" dirty="0">
                <a:latin typeface="Candara"/>
                <a:cs typeface="Candara"/>
              </a:rPr>
              <a:t>zero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So total positive and negative charges must be equal - must cancel out.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How do you ensure a net zero charge?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Check </a:t>
            </a:r>
            <a:r>
              <a:rPr lang="en-US" sz="2400" b="1" dirty="0">
                <a:latin typeface="Candara"/>
                <a:cs typeface="Candara"/>
              </a:rPr>
              <a:t>charges</a:t>
            </a:r>
            <a:r>
              <a:rPr lang="en-US" sz="2400" dirty="0">
                <a:latin typeface="Candara"/>
                <a:cs typeface="Candara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…and then add </a:t>
            </a:r>
            <a:r>
              <a:rPr lang="en-US" sz="2400" b="1" dirty="0">
                <a:latin typeface="Candara"/>
                <a:cs typeface="Candara"/>
              </a:rPr>
              <a:t>subscripts</a:t>
            </a:r>
            <a:r>
              <a:rPr lang="en-US" sz="2400" dirty="0">
                <a:latin typeface="Candara"/>
                <a:cs typeface="Candara"/>
              </a:rPr>
              <a:t> where needed.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b="1" dirty="0" err="1">
                <a:latin typeface="Candara"/>
                <a:cs typeface="Candara"/>
              </a:rPr>
              <a:t>CatxAny</a:t>
            </a:r>
            <a:endParaRPr lang="en-US" sz="2400" b="1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Mg  Cl				Sr  (SO4)	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Na   O 				Cr  (ClO3)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Na  F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			Li   (PO4)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Ba  Br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			Ca  (NO3)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Fe  S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			Cs   (BrO3)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Ni  N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			Fe   (CO3)	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42359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673444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833"/>
            <a:ext cx="682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Practice naming ionic compounds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6" name="Text Box 1027">
            <a:extLst>
              <a:ext uri="{FF2B5EF4-FFF2-40B4-BE49-F238E27FC236}">
                <a16:creationId xmlns:a16="http://schemas.microsoft.com/office/drawing/2014/main" id="{35D9DAB8-F517-A849-BE06-65C445E2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62529"/>
            <a:ext cx="881419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Naming ionic compounds is fairly straightforward.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Add subscripts for a net-zero charge.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Name the </a:t>
            </a:r>
            <a:r>
              <a:rPr lang="en-US" sz="2400" u="sng" dirty="0">
                <a:latin typeface="Candara"/>
                <a:cs typeface="Candara"/>
              </a:rPr>
              <a:t>cation first, and the anion second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ndara"/>
                <a:cs typeface="Candara"/>
              </a:rPr>
              <a:t>NEVER include the </a:t>
            </a:r>
            <a:r>
              <a:rPr lang="en-US" sz="2400" b="1" u="sng" dirty="0">
                <a:latin typeface="Candara"/>
                <a:cs typeface="Candara"/>
              </a:rPr>
              <a:t>subscript numbers</a:t>
            </a:r>
            <a:r>
              <a:rPr lang="en-US" sz="2400" dirty="0">
                <a:latin typeface="Candara"/>
                <a:cs typeface="Candara"/>
              </a:rPr>
              <a:t> in the name.</a:t>
            </a:r>
            <a:endParaRPr lang="en-US" sz="2000" dirty="0">
              <a:latin typeface="Candara"/>
              <a:cs typeface="Candara"/>
            </a:endParaRP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MgCl2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</a:t>
            </a:r>
            <a:r>
              <a:rPr lang="en-US" sz="2400" dirty="0">
                <a:latin typeface="Candara"/>
                <a:cs typeface="Candara"/>
              </a:rPr>
              <a:t>			Sr(SO4)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Na2O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</a:t>
            </a:r>
            <a:r>
              <a:rPr lang="en-US" sz="2400" dirty="0">
                <a:latin typeface="Candara"/>
                <a:cs typeface="Candara"/>
              </a:rPr>
              <a:t>				Cr(ClO3)3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 err="1">
                <a:latin typeface="Candara"/>
                <a:cs typeface="Candara"/>
              </a:rPr>
              <a:t>NaF</a:t>
            </a:r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</a:t>
            </a:r>
            <a:r>
              <a:rPr lang="en-US" sz="2400" dirty="0">
                <a:latin typeface="Candara"/>
                <a:cs typeface="Candara"/>
              </a:rPr>
              <a:t>			Li3(PO4)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BaBr2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</a:t>
            </a:r>
            <a:r>
              <a:rPr lang="en-US" sz="2400" dirty="0">
                <a:latin typeface="Candara"/>
                <a:cs typeface="Candara"/>
              </a:rPr>
              <a:t>				Ca(NO3)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 err="1">
                <a:latin typeface="Candara"/>
                <a:cs typeface="Candara"/>
              </a:rPr>
              <a:t>FeS</a:t>
            </a:r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</a:t>
            </a:r>
            <a:r>
              <a:rPr lang="en-US" sz="2400" dirty="0">
                <a:latin typeface="Candara"/>
                <a:cs typeface="Candara"/>
              </a:rPr>
              <a:t>				Cs(BrO3) 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 err="1">
                <a:latin typeface="Candara"/>
                <a:cs typeface="Candara"/>
              </a:rPr>
              <a:t>NiN</a:t>
            </a:r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 	</a:t>
            </a:r>
            <a:r>
              <a:rPr lang="en-US" sz="2400" dirty="0">
                <a:latin typeface="Candara"/>
                <a:cs typeface="Candara"/>
              </a:rPr>
              <a:t>			Fe(CO3)		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baseline="-25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89874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49450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8833"/>
            <a:ext cx="6074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Molecular names use prefixes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-11875"/>
            <a:ext cx="697500" cy="697500"/>
          </a:xfrm>
          <a:prstGeom prst="rect">
            <a:avLst/>
          </a:prstGeom>
        </p:spPr>
      </p:pic>
      <p:sp>
        <p:nvSpPr>
          <p:cNvPr id="6" name="Text Box 1027">
            <a:extLst>
              <a:ext uri="{FF2B5EF4-FFF2-40B4-BE49-F238E27FC236}">
                <a16:creationId xmlns:a16="http://schemas.microsoft.com/office/drawing/2014/main" id="{2D031FA9-06AE-0C4E-A9E1-5849AD6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840706"/>
            <a:ext cx="958146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Remember that a molecular compound is two nonmetals.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Elements are named from </a:t>
            </a:r>
            <a:r>
              <a:rPr lang="en-US" sz="2400" u="sng" dirty="0">
                <a:latin typeface="Candara"/>
                <a:cs typeface="Candara"/>
              </a:rPr>
              <a:t>left to right</a:t>
            </a:r>
            <a:r>
              <a:rPr lang="en-US" sz="2400" dirty="0">
                <a:latin typeface="Candara"/>
                <a:cs typeface="Candara"/>
              </a:rPr>
              <a:t> (as found in the </a:t>
            </a:r>
            <a:r>
              <a:rPr lang="en-US" sz="2400" dirty="0" err="1">
                <a:latin typeface="Candara"/>
                <a:cs typeface="Candara"/>
              </a:rPr>
              <a:t>peroidic</a:t>
            </a:r>
            <a:r>
              <a:rPr lang="en-US" sz="2400" dirty="0">
                <a:latin typeface="Candara"/>
                <a:cs typeface="Candara"/>
              </a:rPr>
              <a:t> table):</a:t>
            </a:r>
            <a:endParaRPr lang="en-US" sz="2000" dirty="0">
              <a:latin typeface="Candara"/>
              <a:cs typeface="Candara"/>
            </a:endParaRP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Molecular compounds use </a:t>
            </a:r>
            <a:r>
              <a:rPr lang="en-US" sz="2400" u="sng" dirty="0">
                <a:latin typeface="Candara"/>
                <a:cs typeface="Candara"/>
              </a:rPr>
              <a:t>Greek prefixes</a:t>
            </a:r>
            <a:r>
              <a:rPr lang="en-US" sz="2400" dirty="0">
                <a:latin typeface="Candara"/>
                <a:cs typeface="Candara"/>
              </a:rPr>
              <a:t> to ‘name’ subscript numbers.</a:t>
            </a:r>
            <a:endParaRPr lang="en-US" sz="20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baseline="-25000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mono		1	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di		2</a:t>
            </a:r>
          </a:p>
          <a:p>
            <a:r>
              <a:rPr lang="en-US" sz="2400" dirty="0">
                <a:latin typeface="Candara"/>
                <a:cs typeface="Candara"/>
              </a:rPr>
              <a:t>	tri		3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tetra		4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err="1">
                <a:latin typeface="Candara"/>
                <a:cs typeface="Candara"/>
              </a:rPr>
              <a:t>penta</a:t>
            </a:r>
            <a:r>
              <a:rPr lang="en-US" sz="2400" dirty="0">
                <a:latin typeface="Candara"/>
                <a:cs typeface="Candara"/>
              </a:rPr>
              <a:t>		 5</a:t>
            </a: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err="1">
                <a:latin typeface="Candara"/>
                <a:cs typeface="Candara"/>
              </a:rPr>
              <a:t>hexa</a:t>
            </a:r>
            <a:r>
              <a:rPr lang="en-US" sz="2400" dirty="0">
                <a:latin typeface="Candara"/>
                <a:cs typeface="Candara"/>
              </a:rPr>
              <a:t>		 6</a:t>
            </a: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err="1">
                <a:latin typeface="Candara"/>
                <a:cs typeface="Candara"/>
              </a:rPr>
              <a:t>hepta</a:t>
            </a:r>
            <a:r>
              <a:rPr lang="en-US" sz="2400" dirty="0">
                <a:latin typeface="Candara"/>
                <a:cs typeface="Candara"/>
              </a:rPr>
              <a:t>		 7</a:t>
            </a:r>
          </a:p>
          <a:p>
            <a:r>
              <a:rPr lang="en-US" sz="2400" dirty="0">
                <a:latin typeface="Candara"/>
                <a:cs typeface="Candara"/>
              </a:rPr>
              <a:t>	octa		 8</a:t>
            </a: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err="1">
                <a:latin typeface="Candara"/>
                <a:cs typeface="Candara"/>
              </a:rPr>
              <a:t>nona</a:t>
            </a:r>
            <a:r>
              <a:rPr lang="en-US" sz="2400" dirty="0">
                <a:latin typeface="Candara"/>
                <a:cs typeface="Candara"/>
              </a:rPr>
              <a:t>		 9</a:t>
            </a: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400" dirty="0" err="1">
                <a:latin typeface="Candara"/>
                <a:cs typeface="Candara"/>
              </a:rPr>
              <a:t>deca</a:t>
            </a:r>
            <a:r>
              <a:rPr lang="en-US" sz="2000" dirty="0">
                <a:latin typeface="Candara"/>
                <a:cs typeface="Candara"/>
              </a:rPr>
              <a:t>		 </a:t>
            </a:r>
            <a:r>
              <a:rPr lang="en-US" sz="2400" dirty="0">
                <a:latin typeface="Candara"/>
                <a:cs typeface="Candara"/>
              </a:rPr>
              <a:t>10</a:t>
            </a:r>
            <a:endParaRPr lang="en-US" sz="2000" baseline="-25000" dirty="0">
              <a:latin typeface="Candara"/>
              <a:cs typeface="Candara"/>
            </a:endParaRP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7034B302-F012-F643-8963-B82FA2B9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904" y="5782545"/>
            <a:ext cx="3833101" cy="1015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andara"/>
                <a:cs typeface="Candara"/>
              </a:rPr>
              <a:t>Both elements get prefixes </a:t>
            </a:r>
            <a:br>
              <a:rPr lang="en-US" sz="200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>
                <a:solidFill>
                  <a:srgbClr val="0000FF"/>
                </a:solidFill>
                <a:latin typeface="Candara"/>
                <a:cs typeface="Candara"/>
              </a:rPr>
              <a:t>EXCEPT when there is only</a:t>
            </a:r>
            <a:br>
              <a:rPr lang="en-US" sz="200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>
                <a:solidFill>
                  <a:srgbClr val="0000FF"/>
                </a:solidFill>
                <a:latin typeface="Candara"/>
                <a:cs typeface="Candara"/>
              </a:rPr>
              <a:t>a single atom of the first element.</a:t>
            </a:r>
          </a:p>
        </p:txBody>
      </p:sp>
    </p:spTree>
    <p:extLst>
      <p:ext uri="{BB962C8B-B14F-4D97-AF65-F5344CB8AC3E}">
        <p14:creationId xmlns:p14="http://schemas.microsoft.com/office/powerpoint/2010/main" val="456892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506"/>
            <a:ext cx="11661569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8833"/>
            <a:ext cx="621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Naming molecular compounds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04" y="0"/>
            <a:ext cx="697500" cy="697500"/>
          </a:xfrm>
          <a:prstGeom prst="rect">
            <a:avLst/>
          </a:prstGeom>
        </p:spPr>
      </p:pic>
      <p:sp>
        <p:nvSpPr>
          <p:cNvPr id="6" name="Text Box 1026">
            <a:extLst>
              <a:ext uri="{FF2B5EF4-FFF2-40B4-BE49-F238E27FC236}">
                <a16:creationId xmlns:a16="http://schemas.microsoft.com/office/drawing/2014/main" id="{9576DD07-3932-B046-B0A6-F71F26E5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47295"/>
            <a:ext cx="964398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Elements are named from </a:t>
            </a:r>
            <a:r>
              <a:rPr lang="en-US" sz="2400" u="sng" dirty="0">
                <a:latin typeface="Candara"/>
                <a:cs typeface="Candara"/>
              </a:rPr>
              <a:t>left to right</a:t>
            </a:r>
            <a:r>
              <a:rPr lang="en-US" sz="2400" dirty="0">
                <a:latin typeface="Candara"/>
                <a:cs typeface="Candara"/>
              </a:rPr>
              <a:t> (as found in the </a:t>
            </a:r>
            <a:r>
              <a:rPr lang="en-US" sz="2400" dirty="0" err="1">
                <a:latin typeface="Candara"/>
                <a:cs typeface="Candara"/>
              </a:rPr>
              <a:t>peroidic</a:t>
            </a:r>
            <a:r>
              <a:rPr lang="en-US" sz="2400" dirty="0">
                <a:latin typeface="Candara"/>
                <a:cs typeface="Candara"/>
              </a:rPr>
              <a:t> table):</a:t>
            </a:r>
          </a:p>
          <a:p>
            <a:pPr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Left-hand element gets the element name.</a:t>
            </a:r>
          </a:p>
          <a:p>
            <a:pPr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Right-hand element is named for its root + </a:t>
            </a:r>
            <a:r>
              <a:rPr lang="en-US" sz="2400" b="1" u="sng" dirty="0">
                <a:latin typeface="Candara"/>
                <a:cs typeface="Candara"/>
              </a:rPr>
              <a:t>-ide</a:t>
            </a:r>
            <a:r>
              <a:rPr lang="en-US" sz="2400" dirty="0">
                <a:latin typeface="Candara"/>
                <a:cs typeface="Candara"/>
              </a:rPr>
              <a:t> suffix.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Molecular compounds use </a:t>
            </a:r>
            <a:r>
              <a:rPr lang="en-US" sz="2400" u="sng" dirty="0">
                <a:latin typeface="Candara"/>
                <a:cs typeface="Candara"/>
              </a:rPr>
              <a:t>Greek prefixes</a:t>
            </a:r>
            <a:r>
              <a:rPr lang="en-US" sz="2400" dirty="0">
                <a:latin typeface="Candara"/>
                <a:cs typeface="Candara"/>
              </a:rPr>
              <a:t> to ‘</a:t>
            </a:r>
            <a:r>
              <a:rPr lang="en-US" sz="2400" b="1" dirty="0">
                <a:latin typeface="Candara"/>
                <a:cs typeface="Candara"/>
              </a:rPr>
              <a:t>include’</a:t>
            </a:r>
            <a:r>
              <a:rPr lang="en-US" sz="2400" dirty="0">
                <a:latin typeface="Candara"/>
                <a:cs typeface="Candara"/>
              </a:rPr>
              <a:t> subscript numbers.</a:t>
            </a:r>
            <a:endParaRPr lang="en-US" sz="20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u="sng" dirty="0">
                <a:latin typeface="Candara"/>
                <a:cs typeface="Candara"/>
              </a:rPr>
              <a:t>Net charge</a:t>
            </a:r>
            <a:r>
              <a:rPr lang="en-US" sz="2400" dirty="0">
                <a:latin typeface="Candara"/>
                <a:cs typeface="Candara"/>
              </a:rPr>
              <a:t> of molecular compounds is still zero.)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C2O2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CO2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CO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P4S10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	</a:t>
            </a:r>
            <a:r>
              <a:rPr lang="en-US" sz="2400" dirty="0">
                <a:latin typeface="Candara"/>
                <a:cs typeface="Candara"/>
              </a:rPr>
              <a:t>		SO2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Cl2O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</a:t>
            </a:r>
            <a:r>
              <a:rPr lang="en-US" sz="2400" dirty="0">
                <a:latin typeface="Candara"/>
                <a:cs typeface="Candara"/>
              </a:rPr>
              <a:t>			PCl5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N2O4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</a:t>
            </a:r>
            <a:r>
              <a:rPr lang="en-US" sz="2400" dirty="0">
                <a:latin typeface="Candara"/>
                <a:cs typeface="Candara"/>
              </a:rPr>
              <a:t>			S2Cl2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NF3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	</a:t>
            </a:r>
            <a:r>
              <a:rPr lang="en-US" sz="2400" dirty="0">
                <a:latin typeface="Candara"/>
                <a:cs typeface="Candara"/>
              </a:rPr>
              <a:t>			SiBr4</a:t>
            </a:r>
            <a:r>
              <a:rPr lang="en-US" sz="2000" dirty="0">
                <a:latin typeface="Candara"/>
                <a:cs typeface="Candara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baseline="-25000" dirty="0">
              <a:latin typeface="Candara"/>
              <a:cs typeface="Candara"/>
            </a:endParaRPr>
          </a:p>
        </p:txBody>
      </p:sp>
      <p:sp>
        <p:nvSpPr>
          <p:cNvPr id="8" name="Text Box 1028">
            <a:extLst>
              <a:ext uri="{FF2B5EF4-FFF2-40B4-BE49-F238E27FC236}">
                <a16:creationId xmlns:a16="http://schemas.microsoft.com/office/drawing/2014/main" id="{564CA530-AB20-A949-ADB1-951D3F957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699" y="3032675"/>
            <a:ext cx="3853940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andara"/>
                <a:cs typeface="Candara"/>
              </a:rPr>
              <a:t>NOTE: It’s difficult to predict the</a:t>
            </a:r>
            <a:br>
              <a:rPr lang="en-US" sz="200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>
                <a:solidFill>
                  <a:srgbClr val="0000FF"/>
                </a:solidFill>
                <a:latin typeface="Candara"/>
                <a:cs typeface="Candara"/>
              </a:rPr>
              <a:t>formula of molecular compounds.</a:t>
            </a:r>
          </a:p>
        </p:txBody>
      </p:sp>
    </p:spTree>
    <p:extLst>
      <p:ext uri="{BB962C8B-B14F-4D97-AF65-F5344CB8AC3E}">
        <p14:creationId xmlns:p14="http://schemas.microsoft.com/office/powerpoint/2010/main" val="1518462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6"/>
            <a:ext cx="1149450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833"/>
            <a:ext cx="844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Naming acids </a:t>
            </a: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(like </a:t>
            </a:r>
            <a:r>
              <a:rPr lang="en-US" sz="3600" dirty="0" err="1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ionics</a:t>
            </a:r>
            <a:r>
              <a:rPr lang="en-US" sz="3600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, charge is critical)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6958"/>
            <a:ext cx="697500" cy="6975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7B7A62D-CDFA-EF47-BB51-E2990EDF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95" y="705131"/>
            <a:ext cx="1111629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Remember that acids are compounds that can </a:t>
            </a:r>
            <a:r>
              <a:rPr lang="en-US" sz="2400" u="sng" dirty="0">
                <a:latin typeface="Candara"/>
                <a:cs typeface="Candara"/>
              </a:rPr>
              <a:t>donate protons</a:t>
            </a:r>
            <a:r>
              <a:rPr lang="en-US" sz="2400" dirty="0">
                <a:latin typeface="Candara"/>
                <a:cs typeface="Candara"/>
              </a:rPr>
              <a:t> (H</a:t>
            </a:r>
            <a:r>
              <a:rPr lang="en-US" sz="2400" baseline="30000" dirty="0">
                <a:latin typeface="Candara"/>
                <a:cs typeface="Candara"/>
              </a:rPr>
              <a:t>+</a:t>
            </a:r>
            <a:r>
              <a:rPr lang="en-US" sz="2400" dirty="0">
                <a:latin typeface="Candara"/>
                <a:cs typeface="Candara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Acid formulas always </a:t>
            </a:r>
            <a:r>
              <a:rPr lang="en-US" sz="2400" b="1" dirty="0">
                <a:latin typeface="Candara"/>
                <a:cs typeface="Candara"/>
              </a:rPr>
              <a:t>begin with H</a:t>
            </a:r>
            <a:r>
              <a:rPr lang="en-US" sz="2400" dirty="0">
                <a:latin typeface="Candara"/>
                <a:cs typeface="Candara"/>
              </a:rPr>
              <a:t>: HCl, HBr, H</a:t>
            </a:r>
            <a:r>
              <a:rPr lang="en-US" sz="2400" baseline="-25000" dirty="0">
                <a:latin typeface="Candara"/>
                <a:cs typeface="Candara"/>
              </a:rPr>
              <a:t>2</a:t>
            </a:r>
            <a:r>
              <a:rPr lang="en-US" sz="2400" dirty="0">
                <a:latin typeface="Candara"/>
                <a:cs typeface="Candara"/>
              </a:rPr>
              <a:t>SO</a:t>
            </a:r>
            <a:r>
              <a:rPr lang="en-US" sz="2400" baseline="-25000" dirty="0">
                <a:latin typeface="Candara"/>
                <a:cs typeface="Candara"/>
              </a:rPr>
              <a:t>4</a:t>
            </a: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Since all acids have protons, names are based on the </a:t>
            </a:r>
            <a:r>
              <a:rPr lang="en-US" sz="2400" b="1" u="sng" dirty="0">
                <a:solidFill>
                  <a:schemeClr val="tx2"/>
                </a:solidFill>
                <a:latin typeface="Candara"/>
                <a:cs typeface="Candara"/>
              </a:rPr>
              <a:t>anion name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.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u="sng" dirty="0" err="1">
                <a:latin typeface="Candara"/>
                <a:cs typeface="Candara"/>
              </a:rPr>
              <a:t>MONOatomic</a:t>
            </a:r>
            <a:r>
              <a:rPr lang="en-US" sz="2400" u="sng" dirty="0">
                <a:latin typeface="Candara"/>
                <a:cs typeface="Candara"/>
              </a:rPr>
              <a:t> acids</a:t>
            </a:r>
            <a:r>
              <a:rPr lang="en-US" sz="2400" dirty="0">
                <a:latin typeface="Candara"/>
                <a:cs typeface="Candara"/>
              </a:rPr>
              <a:t>:  </a:t>
            </a:r>
            <a:r>
              <a:rPr lang="en-US" sz="2400" b="1" dirty="0">
                <a:latin typeface="Candara"/>
                <a:cs typeface="Candara"/>
              </a:rPr>
              <a:t>hydro </a:t>
            </a:r>
            <a:r>
              <a:rPr lang="en-US" sz="2400" u="sng" dirty="0">
                <a:latin typeface="Candara"/>
                <a:cs typeface="Candara"/>
              </a:rPr>
              <a:t>root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b="1" dirty="0">
                <a:latin typeface="Candara"/>
                <a:cs typeface="Candara"/>
              </a:rPr>
              <a:t>-</a:t>
            </a:r>
            <a:r>
              <a:rPr lang="en-US" sz="2400" b="1" dirty="0" err="1">
                <a:latin typeface="Candara"/>
                <a:cs typeface="Candara"/>
              </a:rPr>
              <a:t>ic</a:t>
            </a:r>
            <a:r>
              <a:rPr lang="en-US" sz="2400" b="1" dirty="0">
                <a:latin typeface="Candara"/>
                <a:cs typeface="Candara"/>
              </a:rPr>
              <a:t> acid</a:t>
            </a:r>
          </a:p>
          <a:p>
            <a:r>
              <a:rPr lang="en-US" sz="2400" dirty="0">
                <a:latin typeface="Candara"/>
                <a:cs typeface="Candara"/>
              </a:rPr>
              <a:t>HCl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HBr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H2S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HF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u="sng" dirty="0" err="1">
                <a:latin typeface="Candara"/>
                <a:cs typeface="Candara"/>
              </a:rPr>
              <a:t>POLYatomic</a:t>
            </a:r>
            <a:r>
              <a:rPr lang="en-US" sz="2400" u="sng" dirty="0">
                <a:latin typeface="Candara"/>
                <a:cs typeface="Candara"/>
              </a:rPr>
              <a:t> acids</a:t>
            </a:r>
            <a:r>
              <a:rPr lang="en-US" sz="2400" dirty="0">
                <a:latin typeface="Candara"/>
                <a:cs typeface="Candara"/>
              </a:rPr>
              <a:t>:  change the suffix &amp; add the word acid      (no hydro-)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-ate	--&gt;	-</a:t>
            </a:r>
            <a:r>
              <a:rPr lang="en-US" sz="2400" b="1" dirty="0" err="1">
                <a:latin typeface="Candara"/>
                <a:cs typeface="Candara"/>
              </a:rPr>
              <a:t>ic</a:t>
            </a:r>
            <a:r>
              <a:rPr lang="en-US" sz="2400" b="1" dirty="0">
                <a:latin typeface="Candara"/>
                <a:cs typeface="Candara"/>
              </a:rPr>
              <a:t> acid</a:t>
            </a:r>
          </a:p>
          <a:p>
            <a:pPr lvl="1">
              <a:buFontTx/>
              <a:buChar char="•"/>
            </a:pPr>
            <a:r>
              <a:rPr lang="en-US" sz="2400" dirty="0">
                <a:latin typeface="Candara"/>
                <a:cs typeface="Candara"/>
              </a:rPr>
              <a:t> -</a:t>
            </a:r>
            <a:r>
              <a:rPr lang="en-US" sz="2400" dirty="0" err="1">
                <a:latin typeface="Candara"/>
                <a:cs typeface="Candara"/>
              </a:rPr>
              <a:t>ite</a:t>
            </a:r>
            <a:r>
              <a:rPr lang="en-US" sz="2400" dirty="0">
                <a:latin typeface="Candara"/>
                <a:cs typeface="Candara"/>
              </a:rPr>
              <a:t>	--&gt;	</a:t>
            </a:r>
            <a:r>
              <a:rPr lang="en-US" sz="2400" b="1" dirty="0">
                <a:latin typeface="Candara"/>
                <a:cs typeface="Candara"/>
              </a:rPr>
              <a:t>-</a:t>
            </a:r>
            <a:r>
              <a:rPr lang="en-US" sz="2400" b="1" dirty="0" err="1">
                <a:latin typeface="Candara"/>
                <a:cs typeface="Candara"/>
              </a:rPr>
              <a:t>ous</a:t>
            </a:r>
            <a:r>
              <a:rPr lang="en-US" sz="2400" b="1" dirty="0">
                <a:latin typeface="Candara"/>
                <a:cs typeface="Candara"/>
              </a:rPr>
              <a:t> acid</a:t>
            </a:r>
          </a:p>
          <a:p>
            <a:pPr lvl="1">
              <a:buFontTx/>
              <a:buChar char="•"/>
            </a:pPr>
            <a:endParaRPr lang="en-US" sz="1000" b="1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H2(SO3)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</a:t>
            </a:r>
            <a:r>
              <a:rPr lang="en-US" sz="2400" dirty="0">
                <a:latin typeface="Candara"/>
                <a:cs typeface="Candara"/>
              </a:rPr>
              <a:t>	H(</a:t>
            </a:r>
            <a:r>
              <a:rPr lang="en-US" sz="2400" dirty="0" err="1">
                <a:latin typeface="Candara"/>
                <a:cs typeface="Candara"/>
              </a:rPr>
              <a:t>ClO</a:t>
            </a:r>
            <a:r>
              <a:rPr lang="en-US" sz="2400" dirty="0">
                <a:latin typeface="Candara"/>
                <a:cs typeface="Candara"/>
              </a:rPr>
              <a:t>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H2(SO4)	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	</a:t>
            </a:r>
            <a:r>
              <a:rPr lang="en-US" sz="2400" dirty="0">
                <a:latin typeface="Candara"/>
                <a:cs typeface="Candara"/>
              </a:rPr>
              <a:t>	H(ClO2)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2400" dirty="0">
                <a:latin typeface="Candara"/>
                <a:cs typeface="Candara"/>
              </a:rPr>
              <a:t>					H(ClO3)	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	H(ClO4)</a:t>
            </a:r>
            <a:r>
              <a:rPr lang="en-US" sz="2000" dirty="0">
                <a:latin typeface="Candara"/>
                <a:cs typeface="Candara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8BD2AEA1-3EAE-E446-840C-C5E5EC20A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07285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20149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94A7058-6D7C-4C4E-8D16-36F7D3DA8FC7}"/>
              </a:ext>
            </a:extLst>
          </p:cNvPr>
          <p:cNvSpPr/>
          <p:nvPr/>
        </p:nvSpPr>
        <p:spPr>
          <a:xfrm>
            <a:off x="9364805" y="1840742"/>
            <a:ext cx="684323" cy="445258"/>
          </a:xfrm>
          <a:prstGeom prst="roundRect">
            <a:avLst/>
          </a:prstGeom>
          <a:solidFill>
            <a:srgbClr val="FFF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18BD583-78B1-0041-B21C-110CF7A42A62}"/>
              </a:ext>
            </a:extLst>
          </p:cNvPr>
          <p:cNvSpPr/>
          <p:nvPr/>
        </p:nvSpPr>
        <p:spPr>
          <a:xfrm>
            <a:off x="4820889" y="1840742"/>
            <a:ext cx="1466906" cy="445258"/>
          </a:xfrm>
          <a:prstGeom prst="roundRect">
            <a:avLst/>
          </a:prstGeom>
          <a:solidFill>
            <a:srgbClr val="FFF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488073-84B3-3D4C-8CD6-DE78DB7EB892}"/>
              </a:ext>
            </a:extLst>
          </p:cNvPr>
          <p:cNvSpPr/>
          <p:nvPr/>
        </p:nvSpPr>
        <p:spPr>
          <a:xfrm>
            <a:off x="231843" y="1840742"/>
            <a:ext cx="828030" cy="445258"/>
          </a:xfrm>
          <a:prstGeom prst="roundRect">
            <a:avLst/>
          </a:prstGeom>
          <a:solidFill>
            <a:srgbClr val="FFF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714" y="0"/>
            <a:ext cx="11634435" cy="635983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8" y="-169"/>
            <a:ext cx="8236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Three examples for each naming system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8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7" y="754486"/>
            <a:ext cx="1061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We only have to look at the first element in a formula to know which of the three naming systems must be used.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F89A9E-6873-5848-B1F3-9CD2EF6A956D}"/>
              </a:ext>
            </a:extLst>
          </p:cNvPr>
          <p:cNvSpPr txBox="1"/>
          <p:nvPr/>
        </p:nvSpPr>
        <p:spPr>
          <a:xfrm>
            <a:off x="224887" y="1840742"/>
            <a:ext cx="114058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ionic					molecular				acid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Na2O						NO2				H2S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Fe(SO4)					N2O				H2(SO3)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Fe3(PO4)2					P4S7				H2(SO4)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DC1840-E639-6146-8F72-A4061361024F}"/>
              </a:ext>
            </a:extLst>
          </p:cNvPr>
          <p:cNvCxnSpPr/>
          <p:nvPr/>
        </p:nvCxnSpPr>
        <p:spPr>
          <a:xfrm>
            <a:off x="3740729" y="1840742"/>
            <a:ext cx="0" cy="476477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3A4B9-ADAA-0A41-8B50-037750374703}"/>
              </a:ext>
            </a:extLst>
          </p:cNvPr>
          <p:cNvCxnSpPr/>
          <p:nvPr/>
        </p:nvCxnSpPr>
        <p:spPr>
          <a:xfrm>
            <a:off x="9026237" y="1840742"/>
            <a:ext cx="0" cy="476477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90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15" y="0"/>
            <a:ext cx="11491250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86" y="-169"/>
            <a:ext cx="111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4.4: Can you?     </a:t>
            </a:r>
            <a:r>
              <a:rPr lang="en-US" sz="3600" dirty="0">
                <a:solidFill>
                  <a:schemeClr val="bg1"/>
                </a:solidFill>
                <a:latin typeface="Candara"/>
                <a:cs typeface="Candara"/>
              </a:rPr>
              <a:t>(after the “Exploring naming” exercises)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35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84" y="916221"/>
            <a:ext cx="117246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Use the first element of a compound to determine which naming system to use?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Understand the that suffixes of ionic anions depend on whether those anions are mono- or polyatomic?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Candara"/>
                <a:cs typeface="Candara"/>
              </a:rPr>
              <a:t>Use subscripts to give ionic compounds a net charge of zero?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4"/>
            </a:pPr>
            <a:r>
              <a:rPr lang="en-US" sz="2400" dirty="0">
                <a:latin typeface="Candara"/>
                <a:cs typeface="Candara"/>
              </a:rPr>
              <a:t>Include the charge of transition metals in the names of ionic compounds?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5"/>
            </a:pPr>
            <a:r>
              <a:rPr lang="en-US" sz="2400" dirty="0">
                <a:latin typeface="Candara"/>
                <a:cs typeface="Candara"/>
              </a:rPr>
              <a:t>Explain how prefixes are added to the names of molecular compounds to indicate the number of each element in the compound?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(6)  Understand why (and how) acids are named depending on the nature of their anion?</a:t>
            </a:r>
          </a:p>
        </p:txBody>
      </p:sp>
    </p:spTree>
    <p:extLst>
      <p:ext uri="{BB962C8B-B14F-4D97-AF65-F5344CB8AC3E}">
        <p14:creationId xmlns:p14="http://schemas.microsoft.com/office/powerpoint/2010/main" val="381539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BB846F7-87FB-D847-AE67-9192B84D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8" y="1947082"/>
            <a:ext cx="11990287" cy="4058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" y="0"/>
            <a:ext cx="11545888" cy="646162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19" y="-169"/>
            <a:ext cx="974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Compounds: atoms combined at a constant ratio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68" y="29199"/>
            <a:ext cx="634091" cy="63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5" y="653208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OpenStax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74F8-899B-834A-8306-CF257C74A3A5}"/>
              </a:ext>
            </a:extLst>
          </p:cNvPr>
          <p:cNvSpPr txBox="1"/>
          <p:nvPr/>
        </p:nvSpPr>
        <p:spPr>
          <a:xfrm>
            <a:off x="300358" y="659688"/>
            <a:ext cx="1124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Compounds (~ aka molecules): </a:t>
            </a:r>
            <a:r>
              <a:rPr lang="en-US" sz="2400" i="1" dirty="0">
                <a:latin typeface="Candara"/>
                <a:cs typeface="Candara"/>
              </a:rPr>
              <a:t>bonded</a:t>
            </a:r>
            <a:r>
              <a:rPr lang="en-US" sz="2400" b="1" i="1" dirty="0">
                <a:latin typeface="Candara"/>
                <a:cs typeface="Candara"/>
              </a:rPr>
              <a:t> </a:t>
            </a:r>
            <a:r>
              <a:rPr lang="en-US" sz="2400" i="1" dirty="0">
                <a:latin typeface="Candara"/>
                <a:cs typeface="Candara"/>
              </a:rPr>
              <a:t>combinations of atoms combined at a fixed, invariant or constant ratio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39A8C9-763F-B642-968B-D5EE87B04022}"/>
              </a:ext>
            </a:extLst>
          </p:cNvPr>
          <p:cNvSpPr txBox="1"/>
          <p:nvPr/>
        </p:nvSpPr>
        <p:spPr>
          <a:xfrm>
            <a:off x="310576" y="1451745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This is called the </a:t>
            </a:r>
            <a:r>
              <a:rPr lang="en-US" sz="2400" b="1" dirty="0">
                <a:latin typeface="Candara"/>
                <a:cs typeface="Candara"/>
              </a:rPr>
              <a:t>‘law of constant composition’ </a:t>
            </a:r>
            <a:r>
              <a:rPr lang="en-US" sz="2400" dirty="0">
                <a:latin typeface="Candara"/>
                <a:cs typeface="Candara"/>
              </a:rPr>
              <a:t>or </a:t>
            </a:r>
            <a:r>
              <a:rPr lang="en-US" sz="2400" b="1" dirty="0">
                <a:latin typeface="Candara"/>
                <a:cs typeface="Candara"/>
              </a:rPr>
              <a:t>‘law of definite proportions’.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C268-90C9-C14F-B6BD-B4271396F8CD}"/>
              </a:ext>
            </a:extLst>
          </p:cNvPr>
          <p:cNvSpPr txBox="1"/>
          <p:nvPr/>
        </p:nvSpPr>
        <p:spPr>
          <a:xfrm>
            <a:off x="300358" y="6028378"/>
            <a:ext cx="1124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Remember how to determine if matter is a compound vs. element vs. mixture?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08C95B-73BD-694F-8BCD-CBBF25EC5D0C}"/>
              </a:ext>
            </a:extLst>
          </p:cNvPr>
          <p:cNvSpPr/>
          <p:nvPr/>
        </p:nvSpPr>
        <p:spPr>
          <a:xfrm>
            <a:off x="1902372" y="4656083"/>
            <a:ext cx="2427890" cy="798786"/>
          </a:xfrm>
          <a:prstGeom prst="roundRect">
            <a:avLst/>
          </a:prstGeom>
          <a:solidFill>
            <a:srgbClr val="BEA4FF">
              <a:alpha val="58039"/>
            </a:srgb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it be simplified physically?</a:t>
            </a:r>
          </a:p>
        </p:txBody>
      </p:sp>
    </p:spTree>
    <p:extLst>
      <p:ext uri="{BB962C8B-B14F-4D97-AF65-F5344CB8AC3E}">
        <p14:creationId xmlns:p14="http://schemas.microsoft.com/office/powerpoint/2010/main" val="5359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0" y="0"/>
            <a:ext cx="1148553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4" y="16329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4.4: Assignments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18" y="980515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Quick review questions quiz 4.4</a:t>
            </a:r>
            <a:endParaRPr lang="en-US" sz="6600" b="1" dirty="0"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0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987E2-A99B-FD4E-A26F-6531285DBEE1}"/>
              </a:ext>
            </a:extLst>
          </p:cNvPr>
          <p:cNvSpPr txBox="1"/>
          <p:nvPr/>
        </p:nvSpPr>
        <p:spPr>
          <a:xfrm>
            <a:off x="292918" y="1748607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</a:t>
            </a:r>
            <a:r>
              <a:rPr lang="en-US" sz="2400" b="1" i="1" dirty="0">
                <a:latin typeface="Candara"/>
                <a:cs typeface="Candara"/>
              </a:rPr>
              <a:t>Chemical naming activities started in lab</a:t>
            </a:r>
            <a:endParaRPr lang="en-US" sz="6600" b="1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8A59C-49C5-2F42-A872-A1A07B062961}"/>
              </a:ext>
            </a:extLst>
          </p:cNvPr>
          <p:cNvSpPr txBox="1"/>
          <p:nvPr/>
        </p:nvSpPr>
        <p:spPr>
          <a:xfrm>
            <a:off x="292918" y="2640029"/>
            <a:ext cx="11209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marL="52388" lvl="1"/>
            <a:endParaRPr lang="en-US" sz="1200" b="1" dirty="0">
              <a:latin typeface="Candara"/>
              <a:cs typeface="Candara"/>
            </a:endParaRPr>
          </a:p>
          <a:p>
            <a:pPr marL="3952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'Naming Compounds - Part 1’  (Bozeman Science)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https://www.youtube.com/watch?v=CVkqbHK7VhQ</a:t>
            </a:r>
            <a:endParaRPr lang="en-US" sz="2400" dirty="0">
              <a:latin typeface="Candara"/>
              <a:cs typeface="Candara"/>
            </a:endParaRPr>
          </a:p>
          <a:p>
            <a:pPr marL="52388" lvl="1"/>
            <a:endParaRPr lang="en-US" sz="1200" dirty="0">
              <a:latin typeface="Candara"/>
              <a:cs typeface="Candara"/>
            </a:endParaRPr>
          </a:p>
          <a:p>
            <a:pPr marL="395288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/>
                <a:cs typeface="Candara"/>
              </a:rPr>
              <a:t>'Naming Compounds - Part 2' (Bozeman Science)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  <a:hlinkClick r:id="rId3"/>
              </a:rPr>
              <a:t>https://www.youtube.com/watch?v=CVkqbHK7VhQ</a:t>
            </a:r>
            <a:endParaRPr lang="en-US" sz="2400" dirty="0">
              <a:latin typeface="Candara"/>
              <a:cs typeface="Candara"/>
            </a:endParaRPr>
          </a:p>
          <a:p>
            <a:pPr marL="52388" lvl="1"/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913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29" y="0"/>
            <a:ext cx="11518449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9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4.1: 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21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3" y="913578"/>
            <a:ext cx="1129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46088"/>
            <a:r>
              <a:rPr lang="en-US" sz="2400" dirty="0">
                <a:latin typeface="Candara"/>
                <a:cs typeface="Candara"/>
              </a:rPr>
              <a:t>(1) Understand that compounds have very different physical and chemical properties from their ’parent’ elements?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63" y="2130591"/>
            <a:ext cx="1161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46088"/>
            <a:r>
              <a:rPr lang="en-US" sz="2400" dirty="0">
                <a:latin typeface="Candara"/>
                <a:cs typeface="Candara"/>
              </a:rPr>
              <a:t>(2) State and understand the law of definite proportions (aka the law of constant composition)?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59F4F-4E4E-2942-AEB0-CF7B0368CC09}"/>
              </a:ext>
            </a:extLst>
          </p:cNvPr>
          <p:cNvSpPr txBox="1"/>
          <p:nvPr/>
        </p:nvSpPr>
        <p:spPr>
          <a:xfrm>
            <a:off x="244335" y="3445973"/>
            <a:ext cx="1126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46088"/>
            <a:r>
              <a:rPr lang="en-US" sz="2400" dirty="0">
                <a:latin typeface="Candara"/>
                <a:cs typeface="Candara"/>
              </a:rPr>
              <a:t>(3) Ask a series of questions (or use a number of </a:t>
            </a:r>
            <a:r>
              <a:rPr lang="en-US" sz="2400" dirty="0" err="1">
                <a:latin typeface="Candara"/>
                <a:cs typeface="Candara"/>
              </a:rPr>
              <a:t>techiques</a:t>
            </a:r>
            <a:r>
              <a:rPr lang="en-US" sz="2400" dirty="0">
                <a:latin typeface="Candara"/>
                <a:cs typeface="Candara"/>
              </a:rPr>
              <a:t>) to determine whether a substance is a mixture or pure substance and an element or a compound?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8431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0" y="0"/>
            <a:ext cx="11485538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4" y="16329"/>
            <a:ext cx="345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4.1: Assignments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18" y="980515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Quick review questions quiz 4.1</a:t>
            </a:r>
            <a:endParaRPr lang="en-US" sz="6600" b="1" dirty="0">
              <a:latin typeface="Candara"/>
              <a:cs typeface="Candara"/>
            </a:endParaRP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10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987E2-A99B-FD4E-A26F-6531285DBEE1}"/>
              </a:ext>
            </a:extLst>
          </p:cNvPr>
          <p:cNvSpPr txBox="1"/>
          <p:nvPr/>
        </p:nvSpPr>
        <p:spPr>
          <a:xfrm>
            <a:off x="292918" y="2187992"/>
            <a:ext cx="1120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400" b="1" dirty="0">
                <a:latin typeface="Candara"/>
                <a:cs typeface="Candara"/>
              </a:rPr>
              <a:t>Canvas: HW set 4, problem 1</a:t>
            </a:r>
            <a:endParaRPr lang="en-US" sz="6600" b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5D110-5038-834B-8528-A9271C933A38}"/>
              </a:ext>
            </a:extLst>
          </p:cNvPr>
          <p:cNvSpPr txBox="1"/>
          <p:nvPr/>
        </p:nvSpPr>
        <p:spPr>
          <a:xfrm>
            <a:off x="292918" y="3347911"/>
            <a:ext cx="11209092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63550" indent="-452438"/>
            <a:r>
              <a:rPr lang="en-US" sz="2400" b="1" dirty="0">
                <a:latin typeface="Candara"/>
                <a:cs typeface="Candara"/>
              </a:rPr>
              <a:t>Optional extras – great videos on this topic:</a:t>
            </a:r>
          </a:p>
          <a:p>
            <a:pPr lvl="0"/>
            <a:endParaRPr lang="en-US" sz="1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‘Making table salt from sodium metal and chlorine gas’ (</a:t>
            </a:r>
            <a:r>
              <a:rPr lang="en-US" sz="2400" dirty="0" err="1"/>
              <a:t>NileRed</a:t>
            </a:r>
            <a:r>
              <a:rPr lang="en-US" sz="2400" dirty="0"/>
              <a:t>) </a:t>
            </a:r>
            <a:r>
              <a:rPr lang="en-US" sz="2400" u="sng" dirty="0">
                <a:hlinkClick r:id="rId3"/>
              </a:rPr>
              <a:t>https://www.youtube.com/watch?v=ji_25I_q4LQ</a:t>
            </a:r>
            <a:r>
              <a:rPr lang="en-US" sz="2400" u="sng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lvl="0"/>
            <a:r>
              <a:rPr lang="en-US" sz="2400" i="1" dirty="0">
                <a:latin typeface="Candara" panose="020E0502030303020204" pitchFamily="34" charset="0"/>
              </a:rPr>
              <a:t>	Don’t try this at home as the Cl2 gas is very toxic!</a:t>
            </a:r>
            <a:endParaRPr lang="en-US" sz="1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7" y="-12357"/>
            <a:ext cx="11473181" cy="694994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70" y="3972"/>
            <a:ext cx="1021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Module 4: Chemical bonding, formulas and naming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490" y="873646"/>
            <a:ext cx="11343380" cy="451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3200" b="1" dirty="0">
                <a:latin typeface="Candara"/>
                <a:cs typeface="Candara"/>
              </a:rPr>
              <a:t>4.2:  Chemical formulas are shopping lists</a:t>
            </a: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How to read a formula: subscripts and parentheses</a:t>
            </a:r>
          </a:p>
          <a:p>
            <a:pPr marL="914400" lvl="3">
              <a:lnSpc>
                <a:spcPct val="120000"/>
              </a:lnSpc>
            </a:pPr>
            <a:endParaRPr lang="en-US" sz="7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Molecular vs. empirical formulas</a:t>
            </a:r>
          </a:p>
          <a:p>
            <a:pPr marL="914400" lvl="3">
              <a:lnSpc>
                <a:spcPct val="120000"/>
              </a:lnSpc>
            </a:pPr>
            <a:endParaRPr lang="en-US" sz="8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Atomic vs. molecular elements</a:t>
            </a:r>
          </a:p>
          <a:p>
            <a:pPr marL="914400" lvl="3">
              <a:lnSpc>
                <a:spcPct val="120000"/>
              </a:lnSpc>
            </a:pPr>
            <a:endParaRPr lang="en-US" sz="8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Ionic vs. molecular compounds</a:t>
            </a:r>
          </a:p>
          <a:p>
            <a:pPr marL="914400" lvl="3">
              <a:lnSpc>
                <a:spcPct val="120000"/>
              </a:lnSpc>
            </a:pPr>
            <a:endParaRPr lang="en-US" sz="8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Writing formulas for ionic compounds</a:t>
            </a:r>
          </a:p>
          <a:p>
            <a:pPr marL="914400" lvl="3">
              <a:lnSpc>
                <a:spcPct val="120000"/>
              </a:lnSpc>
            </a:pPr>
            <a:endParaRPr lang="en-US" sz="800" dirty="0">
              <a:latin typeface="Candara"/>
              <a:cs typeface="Candara"/>
            </a:endParaRP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Ionic compounds with polyatomic ions</a:t>
            </a:r>
          </a:p>
          <a:p>
            <a:pPr lvl="3" indent="-457200">
              <a:lnSpc>
                <a:spcPct val="120000"/>
              </a:lnSpc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51" y="-14863"/>
            <a:ext cx="697500" cy="69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A3377-AD15-A941-A8F5-838051D80D6C}"/>
              </a:ext>
            </a:extLst>
          </p:cNvPr>
          <p:cNvSpPr txBox="1"/>
          <p:nvPr/>
        </p:nvSpPr>
        <p:spPr>
          <a:xfrm>
            <a:off x="7081971" y="6358734"/>
            <a:ext cx="51051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OpenStax Chemistry, Atoms First 2/e p.87 - 91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8654B0D-E75E-FC4D-9CF5-FD777CE91FBE}"/>
              </a:ext>
            </a:extLst>
          </p:cNvPr>
          <p:cNvSpPr/>
          <p:nvPr/>
        </p:nvSpPr>
        <p:spPr>
          <a:xfrm>
            <a:off x="598087" y="1149890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1876567" cy="6975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871" y="856565"/>
            <a:ext cx="10444630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endParaRPr lang="en-US" sz="2800" b="1" dirty="0">
              <a:latin typeface="Candara"/>
              <a:cs typeface="Candara"/>
            </a:endParaRPr>
          </a:p>
          <a:p>
            <a:r>
              <a:rPr lang="en-US" sz="2800" b="1" dirty="0">
                <a:latin typeface="Candara"/>
                <a:cs typeface="Candara"/>
              </a:rPr>
              <a:t>Big ideas?</a:t>
            </a:r>
            <a:endParaRPr lang="en-US" sz="2000" b="1" dirty="0">
              <a:latin typeface="Candara"/>
              <a:cs typeface="Candara"/>
            </a:endParaRPr>
          </a:p>
          <a:p>
            <a:endParaRPr lang="en-US" sz="2000" b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Compounds or molecules </a:t>
            </a:r>
            <a:r>
              <a:rPr lang="en-US" sz="2800" i="1" dirty="0">
                <a:latin typeface="Candara"/>
                <a:cs typeface="Candara"/>
              </a:rPr>
              <a:t>form when two or more atoms combine at a constant ratio.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ndara"/>
              <a:cs typeface="Candar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latin typeface="Candara"/>
                <a:cs typeface="Candara"/>
              </a:rPr>
              <a:t>Formulas</a:t>
            </a:r>
            <a:r>
              <a:rPr lang="en-US" sz="2800" i="1" dirty="0">
                <a:latin typeface="Candara"/>
                <a:cs typeface="Candara"/>
              </a:rPr>
              <a:t> tell us the ratios or exact numbers of each atom in a compound and allow us to determine a compound’s </a:t>
            </a:r>
            <a:r>
              <a:rPr lang="en-US" sz="2800" b="1" i="1" dirty="0">
                <a:latin typeface="Candara"/>
                <a:cs typeface="Candara"/>
              </a:rPr>
              <a:t>formula weight.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00" y="0"/>
            <a:ext cx="697500" cy="6975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962AC51-98FE-D249-97B4-F0AD366F249E}"/>
              </a:ext>
            </a:extLst>
          </p:cNvPr>
          <p:cNvSpPr/>
          <p:nvPr/>
        </p:nvSpPr>
        <p:spPr>
          <a:xfrm>
            <a:off x="486345" y="2632378"/>
            <a:ext cx="563525" cy="382772"/>
          </a:xfrm>
          <a:prstGeom prst="rightArrow">
            <a:avLst/>
          </a:prstGeom>
          <a:noFill/>
          <a:ln w="28575">
            <a:solidFill>
              <a:srgbClr val="943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ABC66-462B-C04A-8C89-9797CC14A6D4}"/>
              </a:ext>
            </a:extLst>
          </p:cNvPr>
          <p:cNvSpPr txBox="1"/>
          <p:nvPr/>
        </p:nvSpPr>
        <p:spPr>
          <a:xfrm>
            <a:off x="242773" y="16327"/>
            <a:ext cx="742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 panose="020E0502030303020204" pitchFamily="34" charset="0"/>
                <a:cs typeface="Avenir Heavy"/>
              </a:rPr>
              <a:t>4. Compounds, formulas and naming</a:t>
            </a:r>
          </a:p>
        </p:txBody>
      </p:sp>
    </p:spTree>
    <p:extLst>
      <p:ext uri="{BB962C8B-B14F-4D97-AF65-F5344CB8AC3E}">
        <p14:creationId xmlns:p14="http://schemas.microsoft.com/office/powerpoint/2010/main" val="26467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3890</Words>
  <Application>Microsoft Macintosh PowerPoint</Application>
  <PresentationFormat>Widescreen</PresentationFormat>
  <Paragraphs>637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277</cp:revision>
  <cp:lastPrinted>2020-08-21T21:37:43Z</cp:lastPrinted>
  <dcterms:created xsi:type="dcterms:W3CDTF">2020-08-05T02:53:08Z</dcterms:created>
  <dcterms:modified xsi:type="dcterms:W3CDTF">2020-08-21T21:37:55Z</dcterms:modified>
</cp:coreProperties>
</file>