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8" r:id="rId2"/>
    <p:sldId id="339" r:id="rId3"/>
    <p:sldId id="394" r:id="rId4"/>
    <p:sldId id="292" r:id="rId5"/>
    <p:sldId id="293" r:id="rId6"/>
    <p:sldId id="392" r:id="rId7"/>
    <p:sldId id="393" r:id="rId8"/>
    <p:sldId id="395" r:id="rId9"/>
    <p:sldId id="391" r:id="rId10"/>
    <p:sldId id="439" r:id="rId11"/>
    <p:sldId id="260" r:id="rId12"/>
    <p:sldId id="294" r:id="rId13"/>
    <p:sldId id="295" r:id="rId14"/>
    <p:sldId id="274" r:id="rId15"/>
    <p:sldId id="275" r:id="rId16"/>
    <p:sldId id="318" r:id="rId17"/>
    <p:sldId id="373" r:id="rId18"/>
    <p:sldId id="396" r:id="rId19"/>
    <p:sldId id="440" r:id="rId20"/>
    <p:sldId id="306" r:id="rId21"/>
    <p:sldId id="281" r:id="rId22"/>
    <p:sldId id="282" r:id="rId23"/>
    <p:sldId id="283" r:id="rId24"/>
    <p:sldId id="285" r:id="rId25"/>
    <p:sldId id="287" r:id="rId26"/>
    <p:sldId id="288" r:id="rId27"/>
    <p:sldId id="286" r:id="rId28"/>
    <p:sldId id="289" r:id="rId29"/>
    <p:sldId id="319" r:id="rId30"/>
    <p:sldId id="363" r:id="rId31"/>
    <p:sldId id="398" r:id="rId32"/>
    <p:sldId id="441" r:id="rId33"/>
    <p:sldId id="296" r:id="rId34"/>
    <p:sldId id="297" r:id="rId35"/>
    <p:sldId id="298" r:id="rId36"/>
    <p:sldId id="299" r:id="rId37"/>
    <p:sldId id="300" r:id="rId38"/>
    <p:sldId id="290" r:id="rId39"/>
    <p:sldId id="301" r:id="rId40"/>
    <p:sldId id="302" r:id="rId41"/>
    <p:sldId id="303" r:id="rId42"/>
    <p:sldId id="304" r:id="rId43"/>
    <p:sldId id="305" r:id="rId44"/>
    <p:sldId id="400" r:id="rId45"/>
    <p:sldId id="307" r:id="rId46"/>
    <p:sldId id="312" r:id="rId47"/>
    <p:sldId id="313" r:id="rId48"/>
    <p:sldId id="320" r:id="rId49"/>
    <p:sldId id="364" r:id="rId50"/>
    <p:sldId id="401" r:id="rId51"/>
    <p:sldId id="442" r:id="rId52"/>
    <p:sldId id="332" r:id="rId53"/>
    <p:sldId id="403" r:id="rId54"/>
    <p:sldId id="346" r:id="rId55"/>
    <p:sldId id="405" r:id="rId56"/>
    <p:sldId id="406" r:id="rId57"/>
    <p:sldId id="423" r:id="rId58"/>
    <p:sldId id="367" r:id="rId59"/>
    <p:sldId id="421" r:id="rId60"/>
    <p:sldId id="443" r:id="rId61"/>
    <p:sldId id="414" r:id="rId62"/>
    <p:sldId id="415" r:id="rId63"/>
    <p:sldId id="418" r:id="rId64"/>
    <p:sldId id="416" r:id="rId65"/>
    <p:sldId id="417" r:id="rId66"/>
    <p:sldId id="419" r:id="rId67"/>
    <p:sldId id="420" r:id="rId68"/>
    <p:sldId id="343" r:id="rId69"/>
    <p:sldId id="424" r:id="rId70"/>
    <p:sldId id="425" r:id="rId71"/>
    <p:sldId id="444" r:id="rId72"/>
    <p:sldId id="427" r:id="rId73"/>
    <p:sldId id="428" r:id="rId74"/>
    <p:sldId id="429" r:id="rId75"/>
    <p:sldId id="430" r:id="rId76"/>
    <p:sldId id="431" r:id="rId77"/>
    <p:sldId id="432" r:id="rId78"/>
    <p:sldId id="433" r:id="rId79"/>
    <p:sldId id="434" r:id="rId80"/>
    <p:sldId id="435" r:id="rId81"/>
    <p:sldId id="436" r:id="rId82"/>
    <p:sldId id="437" r:id="rId83"/>
    <p:sldId id="438" r:id="rId8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43"/>
    <p:restoredTop sz="94663"/>
  </p:normalViewPr>
  <p:slideViewPr>
    <p:cSldViewPr snapToGrid="0" snapToObjects="1">
      <p:cViewPr varScale="1">
        <p:scale>
          <a:sx n="120" d="100"/>
          <a:sy n="120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08BA-1E54-474F-B095-3B13288EE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DF886E-970C-5B40-A2B7-6C6FFF9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65968-8ACA-B24B-B45C-E2B4034C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E3764-52CB-EF47-BB46-CC3CAD0A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D7E3E-DC5E-734B-BB70-30EE50C3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1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6A04-2C92-EA41-8F83-3D32E441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C88C99-E000-5743-8F33-D77213C3E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FAB41-8355-2B44-83DA-5AA329D6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0774F-5298-7144-B49D-C542F1DE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8C0FD-5856-D64A-9D44-96AF17BB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8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4B92F0-CFC1-524F-BE90-CD4C138CD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247D1-1965-9745-987F-0D677696D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EBF4E-D167-704F-8710-8AD1CB006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27D6D-DBD4-7E4A-8D15-4C3B00C7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CC106-302E-2147-B4F9-DD6806DAD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3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16B1-9C0F-364E-9037-70AA00710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64D4F-0098-4C4F-81A8-3DEBC660F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75586-3C8A-C94D-A0EA-8CF56D1F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DD264-E954-AC4C-B58C-67BCF1A5C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01F72-F1FA-8648-BEEA-0C900D61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8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90DB-8895-B347-8CDA-6AAA70F6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1E989-E23F-CD4E-87B7-C96DC9A35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DB062-67A5-E941-A70F-AAEB779A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F89FB-2454-334E-AADE-57DD8C2AD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B9FD-7178-CD49-9D9F-879446C6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1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FE1C7-627B-4147-8439-BEC2D7BF8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63ACE-A638-F44F-91B1-6B72B365E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2A0CA-A760-5541-AA3C-987ACD4CB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5A167-28A7-3A49-B2EE-B600AF585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C53D6-1902-D146-A142-26676E27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D81F4-B644-2C48-A212-5BC4CFD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6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87DFE-44C0-0B4C-B83C-097CB83F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BD01E-A248-E947-B7F0-1E83246D0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8AEDF-00B9-B04B-AE12-70627DEB7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DD3790-B04D-F24B-9461-64E8CD69C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AD998-F158-C147-A892-1D8545362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33E84-58BF-7649-BD0B-36D6DE14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3742A4-74C7-5B42-81B7-6068E0F5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A89B98-F957-2D4B-A661-AA980D57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9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FC49-108D-C24C-83E9-CD3835156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B11272-B095-4443-8AC2-76B99F9B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F00D0-8D65-6D43-AFAC-E328F2EC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3FD14-7AF5-364E-815A-23A4FBB0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3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FE8E6-B4B8-B44F-986C-EC7CEA31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918B09-3BF3-154D-93DA-BAE9769E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49E55-475E-FF41-AF83-F8CC3B83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1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957E8-2721-CC49-B4AA-CB39BB26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9363D-947B-6345-9479-569232D7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CA3BE-D623-EF4D-B535-E815C1E1B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FCD1A-DC8F-504F-826A-886B8F35A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5D0C1-F68A-1047-A7FE-B84F4EBA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2979B-D3D9-6C42-BC5D-B241E5F4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912E-8315-1740-B52F-441BE350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62F9AE-BB0D-D34C-B274-E9B197A5F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18368A-0011-4046-AFA0-58888934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5C103-5844-FE42-9BD4-C270F00A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92D3C-B7A9-854A-89EB-706DF61B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CC7A0-3BA8-3A44-BC6A-100682CA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8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E948DD-FF4E-9B4C-A4D7-8A8D60E2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39808-5866-2A46-912B-9BD566628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50BBC-F574-C946-BCC2-05C905FBB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E054F-2C21-704E-8A89-89BA846AE40D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636B8-65A8-A04D-BEF0-36A907AA0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D7F73-F975-504C-BB2E-C2B2427CC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1DA6F-60BC-AD4B-97F0-6DA95280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_25I_q4LQ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bslm-contrib.s3.amazonaws.com/WGBH/arct15/SimBucket/Simulations/chemthink-covalentbonding/content/index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7DjsD7Hcd9U" TargetMode="External"/><Relationship Id="rId5" Type="http://schemas.openxmlformats.org/officeDocument/2006/relationships/hyperlink" Target="https://www.khanacademy.org/science/biology/chemistry--of-life/chemical-bonds-and-reactions/v/electronegativity-and-chemical-bonds" TargetMode="External"/><Relationship Id="rId4" Type="http://schemas.openxmlformats.org/officeDocument/2006/relationships/hyperlink" Target="https://www.youtube.com/watch?v=Mo4Vfqt5v2A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lyopnxjAZ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6XOm3Km7r30" TargetMode="External"/><Relationship Id="rId4" Type="http://schemas.openxmlformats.org/officeDocument/2006/relationships/hyperlink" Target="https://www.youtube.com/watch?v=1ZlnzyHahvo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xebQZUVvT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xwgid9YuH58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ERb1d6J4-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khanacademy.org/science/chemistry/chemical-bonds/copy-of-dot-structures/v/dipole-momen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science/biology/properties-of-carbon/hydrocarbon-structures-and-functional-groups/v/hydrocarbon-overview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QWf2jcznLsY" TargetMode="External"/><Relationship Id="rId4" Type="http://schemas.openxmlformats.org/officeDocument/2006/relationships/hyperlink" Target="https://www.youtube.com/watch?v=PYH63o10iT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079" y="16327"/>
            <a:ext cx="723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CHE 1020: Introduction to Chemistry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7293" y="910815"/>
            <a:ext cx="10086416" cy="4078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/>
                <a:cs typeface="Candara"/>
              </a:rPr>
              <a:t>Module 5: Molecular bonding, polarity, structure and geometry</a:t>
            </a:r>
          </a:p>
          <a:p>
            <a:endParaRPr lang="en-US" sz="500" b="1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5.1: </a:t>
            </a:r>
            <a:r>
              <a:rPr lang="en-US" sz="2800" dirty="0">
                <a:latin typeface="Candara"/>
                <a:cs typeface="Candara"/>
              </a:rPr>
              <a:t>Lewis dots represent valence electrons</a:t>
            </a:r>
          </a:p>
          <a:p>
            <a:pPr lvl="1"/>
            <a:endParaRPr lang="en-US" sz="500" b="1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5.2: </a:t>
            </a:r>
            <a:r>
              <a:rPr lang="en-US" sz="2800" dirty="0">
                <a:latin typeface="Candara"/>
                <a:cs typeface="Candara"/>
              </a:rPr>
              <a:t>Ionic compounds form when electrons are transferred</a:t>
            </a:r>
          </a:p>
          <a:p>
            <a:pPr lvl="1"/>
            <a:endParaRPr lang="en-US" sz="500" b="1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5.3: </a:t>
            </a:r>
            <a:r>
              <a:rPr lang="en-US" sz="2800" dirty="0">
                <a:latin typeface="Candara"/>
                <a:cs typeface="Candara"/>
              </a:rPr>
              <a:t>Covalent bonds form when electrons are shared</a:t>
            </a:r>
          </a:p>
          <a:p>
            <a:pPr lvl="1"/>
            <a:endParaRPr lang="en-US" sz="500" b="1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5.4: </a:t>
            </a:r>
            <a:r>
              <a:rPr lang="en-US" sz="2800" dirty="0">
                <a:latin typeface="Candara"/>
                <a:cs typeface="Candara"/>
              </a:rPr>
              <a:t>Lewis structures show covalent electron sharing</a:t>
            </a:r>
          </a:p>
          <a:p>
            <a:pPr lvl="1"/>
            <a:endParaRPr lang="en-US" sz="500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5.5:  </a:t>
            </a:r>
            <a:r>
              <a:rPr lang="en-US" sz="2800" dirty="0">
                <a:latin typeface="Candara"/>
                <a:cs typeface="Candara"/>
              </a:rPr>
              <a:t>VSEPR: understanding and predicting molecular geometry</a:t>
            </a:r>
          </a:p>
          <a:p>
            <a:pPr lvl="1"/>
            <a:endParaRPr lang="en-US" sz="500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5.6: </a:t>
            </a:r>
            <a:r>
              <a:rPr lang="en-US" sz="2800" dirty="0">
                <a:latin typeface="Candara"/>
                <a:cs typeface="Candara"/>
              </a:rPr>
              <a:t>Bond polarities and molecular dipoles affect properties</a:t>
            </a:r>
          </a:p>
          <a:p>
            <a:pPr lvl="1"/>
            <a:endParaRPr lang="en-US" sz="500" dirty="0">
              <a:latin typeface="Candara"/>
              <a:cs typeface="Candara"/>
            </a:endParaRPr>
          </a:p>
          <a:p>
            <a:pPr lvl="1"/>
            <a:r>
              <a:rPr lang="en-US" sz="2800" b="1" dirty="0">
                <a:latin typeface="Candara"/>
                <a:cs typeface="Candara"/>
              </a:rPr>
              <a:t>5.7: </a:t>
            </a:r>
            <a:r>
              <a:rPr lang="en-US" sz="2800" dirty="0">
                <a:latin typeface="Candara"/>
                <a:cs typeface="Candara"/>
              </a:rPr>
              <a:t>A brief introduction to small organic molecules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903768" y="1023556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2714D-E9BC-5C4D-BC58-0EDA7F7143C7}"/>
              </a:ext>
            </a:extLst>
          </p:cNvPr>
          <p:cNvSpPr txBox="1"/>
          <p:nvPr/>
        </p:nvSpPr>
        <p:spPr>
          <a:xfrm>
            <a:off x="7783171" y="5152173"/>
            <a:ext cx="42242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Resources on Canvas: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Periodic tables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Table of electronegativities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Guide to drawing Lewis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Quick summary of Module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628D4-1B70-D142-95AE-3B239554FD2E}"/>
              </a:ext>
            </a:extLst>
          </p:cNvPr>
          <p:cNvSpPr txBox="1"/>
          <p:nvPr/>
        </p:nvSpPr>
        <p:spPr>
          <a:xfrm>
            <a:off x="147079" y="5997887"/>
            <a:ext cx="60045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Chemistry, Atoms First 2/e p.196 – 197; 213-214; 199-206; 214-227; 227-238; 239-242; 1137-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A657F8-36B7-D045-9E0C-57882CC120B5}"/>
              </a:ext>
            </a:extLst>
          </p:cNvPr>
          <p:cNvCxnSpPr/>
          <p:nvPr/>
        </p:nvCxnSpPr>
        <p:spPr>
          <a:xfrm>
            <a:off x="7748002" y="5252771"/>
            <a:ext cx="0" cy="1467969"/>
          </a:xfrm>
          <a:prstGeom prst="line">
            <a:avLst/>
          </a:prstGeom>
          <a:ln w="571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340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1" y="856565"/>
            <a:ext cx="104446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Lewis structures and VSEPR describe the </a:t>
            </a:r>
            <a:r>
              <a:rPr lang="en-US" sz="2800" b="1" i="1" dirty="0">
                <a:latin typeface="Candara"/>
                <a:cs typeface="Candara"/>
              </a:rPr>
              <a:t>shapes </a:t>
            </a:r>
            <a:r>
              <a:rPr lang="en-US" sz="2800" i="1" dirty="0">
                <a:latin typeface="Candara"/>
                <a:cs typeface="Candara"/>
              </a:rPr>
              <a:t>of molecular, covalently bonded molecules.</a:t>
            </a:r>
          </a:p>
          <a:p>
            <a:pPr marL="457200" indent="-457200">
              <a:buFont typeface="+mj-lt"/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Molecular geometry and </a:t>
            </a:r>
            <a:r>
              <a:rPr lang="en-US" sz="2800" b="1" i="1" dirty="0">
                <a:latin typeface="Candara"/>
                <a:cs typeface="Candara"/>
              </a:rPr>
              <a:t>polarity </a:t>
            </a:r>
            <a:r>
              <a:rPr lang="en-US" sz="2800" i="1" dirty="0">
                <a:latin typeface="Candara"/>
                <a:cs typeface="Candara"/>
              </a:rPr>
              <a:t>affect the physical and chemical properties of molecules.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2632378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1055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</p:spTree>
    <p:extLst>
      <p:ext uri="{BB962C8B-B14F-4D97-AF65-F5344CB8AC3E}">
        <p14:creationId xmlns:p14="http://schemas.microsoft.com/office/powerpoint/2010/main" val="2727300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87" y="0"/>
            <a:ext cx="11790526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064" y="-169"/>
            <a:ext cx="700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Reminder about ionic compounds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350" y="736265"/>
            <a:ext cx="11323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Ionic compounds </a:t>
            </a:r>
            <a:r>
              <a:rPr lang="en-US" sz="2400" dirty="0">
                <a:latin typeface="Candara"/>
                <a:cs typeface="Candara"/>
              </a:rPr>
              <a:t>(aka salts)</a:t>
            </a:r>
            <a:r>
              <a:rPr lang="en-US" sz="2400" b="1" dirty="0">
                <a:latin typeface="Candara"/>
                <a:cs typeface="Candara"/>
              </a:rPr>
              <a:t>: </a:t>
            </a:r>
            <a:r>
              <a:rPr lang="en-US" sz="2400" i="1" dirty="0">
                <a:latin typeface="Candara"/>
                <a:cs typeface="Candara"/>
              </a:rPr>
              <a:t>compounds formed by cations and anions held together by ionic bonds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560" y="-2506"/>
            <a:ext cx="697500" cy="69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622" y="1562426"/>
            <a:ext cx="1132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Ionic bonds: </a:t>
            </a:r>
            <a:r>
              <a:rPr lang="en-US" sz="2400" i="1" dirty="0">
                <a:latin typeface="Candara"/>
                <a:cs typeface="Candara"/>
              </a:rPr>
              <a:t>electrostatic forces of attraction between oppositely charged 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0415"/>
          <a:stretch/>
        </p:blipFill>
        <p:spPr>
          <a:xfrm>
            <a:off x="881646" y="3306394"/>
            <a:ext cx="10736147" cy="322568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3496" y="2155012"/>
            <a:ext cx="11617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Crystalline structure; rigid and brittle; high melting and boiling points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Dissociate in water and conduct electricity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6086" y="6455215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sodium (Na)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56677" y="6466366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chlorine (Cl</a:t>
            </a:r>
            <a:r>
              <a:rPr lang="en-US" b="1" i="1" baseline="-25000" dirty="0"/>
              <a:t>2</a:t>
            </a:r>
            <a:r>
              <a:rPr lang="en-US" b="1" i="1" dirty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40926" y="6464868"/>
            <a:ext cx="240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sodium chloride (NaCl)</a:t>
            </a:r>
          </a:p>
        </p:txBody>
      </p:sp>
      <p:sp>
        <p:nvSpPr>
          <p:cNvPr id="3" name="TextBox 2"/>
          <p:cNvSpPr txBox="1"/>
          <p:nvPr/>
        </p:nvSpPr>
        <p:spPr>
          <a:xfrm rot="19868933">
            <a:off x="387623" y="5618640"/>
            <a:ext cx="30017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violent reaction with water</a:t>
            </a:r>
          </a:p>
        </p:txBody>
      </p:sp>
      <p:sp>
        <p:nvSpPr>
          <p:cNvPr id="14" name="TextBox 13"/>
          <p:cNvSpPr txBox="1"/>
          <p:nvPr/>
        </p:nvSpPr>
        <p:spPr>
          <a:xfrm rot="19868933">
            <a:off x="4563262" y="6074766"/>
            <a:ext cx="7868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toxic!</a:t>
            </a:r>
          </a:p>
        </p:txBody>
      </p:sp>
      <p:sp>
        <p:nvSpPr>
          <p:cNvPr id="15" name="TextBox 14"/>
          <p:cNvSpPr txBox="1"/>
          <p:nvPr/>
        </p:nvSpPr>
        <p:spPr>
          <a:xfrm rot="19868933">
            <a:off x="6922919" y="5849470"/>
            <a:ext cx="18360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essential for life</a:t>
            </a:r>
          </a:p>
        </p:txBody>
      </p:sp>
    </p:spTree>
    <p:extLst>
      <p:ext uri="{BB962C8B-B14F-4D97-AF65-F5344CB8AC3E}">
        <p14:creationId xmlns:p14="http://schemas.microsoft.com/office/powerpoint/2010/main" val="16011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10" grpId="0"/>
      <p:bldP spid="25" grpId="0"/>
      <p:bldP spid="26" grpId="0"/>
      <p:bldP spid="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68" y="0"/>
            <a:ext cx="11649555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269" y="-169"/>
            <a:ext cx="6681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Lewis symbols formation of salts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965" y="-2506"/>
            <a:ext cx="697500" cy="697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D22366-E028-BE4A-B788-CC674C7FE4F1}"/>
              </a:ext>
            </a:extLst>
          </p:cNvPr>
          <p:cNvGrpSpPr/>
          <p:nvPr/>
        </p:nvGrpSpPr>
        <p:grpSpPr>
          <a:xfrm>
            <a:off x="52578" y="829846"/>
            <a:ext cx="11649554" cy="5962287"/>
            <a:chOff x="20669" y="1894428"/>
            <a:chExt cx="9144000" cy="47267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69" y="1894428"/>
              <a:ext cx="9144000" cy="4726745"/>
            </a:xfrm>
            <a:prstGeom prst="rect">
              <a:avLst/>
            </a:prstGeom>
          </p:spPr>
        </p:pic>
        <p:sp>
          <p:nvSpPr>
            <p:cNvPr id="25" name="Curved Down Arrow 24"/>
            <p:cNvSpPr/>
            <p:nvPr/>
          </p:nvSpPr>
          <p:spPr>
            <a:xfrm>
              <a:off x="1738818" y="2558328"/>
              <a:ext cx="2801327" cy="429500"/>
            </a:xfrm>
            <a:prstGeom prst="curved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Curved Down Arrow 26"/>
            <p:cNvSpPr/>
            <p:nvPr/>
          </p:nvSpPr>
          <p:spPr>
            <a:xfrm>
              <a:off x="1738818" y="3756468"/>
              <a:ext cx="2801327" cy="429500"/>
            </a:xfrm>
            <a:prstGeom prst="curved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Curved Down Arrow 27"/>
            <p:cNvSpPr/>
            <p:nvPr/>
          </p:nvSpPr>
          <p:spPr>
            <a:xfrm flipV="1">
              <a:off x="1402658" y="4450412"/>
              <a:ext cx="3137486" cy="429500"/>
            </a:xfrm>
            <a:prstGeom prst="curved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Curved Down Arrow 28"/>
            <p:cNvSpPr/>
            <p:nvPr/>
          </p:nvSpPr>
          <p:spPr>
            <a:xfrm>
              <a:off x="1738818" y="5022663"/>
              <a:ext cx="2801327" cy="429500"/>
            </a:xfrm>
            <a:prstGeom prst="curved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Curved Down Arrow 29"/>
            <p:cNvSpPr/>
            <p:nvPr/>
          </p:nvSpPr>
          <p:spPr>
            <a:xfrm flipV="1">
              <a:off x="1402658" y="5716607"/>
              <a:ext cx="3137486" cy="429500"/>
            </a:xfrm>
            <a:prstGeom prst="curved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29851" y="695924"/>
            <a:ext cx="1124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Lewis symbols show that salts from by spontaneous transfer 0f electrons.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EA2D81-65CD-9F4C-B048-3DEBD0C99116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987408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302" y="0"/>
            <a:ext cx="11984004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298" y="-169"/>
            <a:ext cx="1643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this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85" y="-2506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8880" y="736265"/>
            <a:ext cx="10914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Use Lewis symbols and arrows to diagram out the formation of aluminum fluoride from aluminum and chlorine atoms.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9DCEB1C-CBE8-7B49-8310-CAC9436CDE65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275873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329" y="0"/>
            <a:ext cx="1151129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271" y="-169"/>
            <a:ext cx="3323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Net zero charge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3557" y="736265"/>
            <a:ext cx="862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Ionic compounds must have </a:t>
            </a:r>
            <a:r>
              <a:rPr lang="en-US" sz="2400" b="1" dirty="0">
                <a:latin typeface="Candara"/>
                <a:cs typeface="Candara"/>
              </a:rPr>
              <a:t>overall, or net, zero charges.</a:t>
            </a:r>
            <a:endParaRPr lang="en-US" sz="2400" b="1" i="1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61" y="-2506"/>
            <a:ext cx="697500" cy="6975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73557" y="1405218"/>
            <a:ext cx="862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Combine aluminum and oxygen to create an ionic compound.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25956" y="3979735"/>
            <a:ext cx="11368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Remember that the formulas of ionic compounds are always </a:t>
            </a:r>
            <a:r>
              <a:rPr lang="en-US" sz="2400" b="1" dirty="0">
                <a:latin typeface="Candara"/>
                <a:cs typeface="Candara"/>
              </a:rPr>
              <a:t>empirical formulas</a:t>
            </a:r>
            <a:r>
              <a:rPr lang="en-US" sz="2400" dirty="0">
                <a:latin typeface="Candara"/>
                <a:cs typeface="Candara"/>
              </a:rPr>
              <a:t>. </a:t>
            </a:r>
          </a:p>
          <a:p>
            <a:endParaRPr lang="en-US" sz="8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In reality, the number of ions in a crystal of ionic compound varies, but the </a:t>
            </a:r>
            <a:r>
              <a:rPr lang="en-US" sz="2400" b="1" dirty="0">
                <a:latin typeface="Candara"/>
                <a:cs typeface="Candara"/>
              </a:rPr>
              <a:t>ratio</a:t>
            </a:r>
            <a:r>
              <a:rPr lang="en-US" sz="2400" dirty="0">
                <a:latin typeface="Candara"/>
                <a:cs typeface="Candara"/>
              </a:rPr>
              <a:t> of cations to anions is </a:t>
            </a:r>
            <a:r>
              <a:rPr lang="en-US" sz="2400" b="1" dirty="0">
                <a:latin typeface="Candara"/>
                <a:cs typeface="Candara"/>
              </a:rPr>
              <a:t>constant</a:t>
            </a:r>
            <a:r>
              <a:rPr lang="en-US" sz="2400" dirty="0">
                <a:latin typeface="Candara"/>
                <a:cs typeface="Candara"/>
              </a:rPr>
              <a:t> and defined by the salt’s formula.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E664CA-35A0-9B46-96BF-5875DC64F0E3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42409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9" y="0"/>
            <a:ext cx="11495786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70" y="-169"/>
            <a:ext cx="2888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Crystal lattice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055" y="736265"/>
            <a:ext cx="11495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Ionic compounds form </a:t>
            </a:r>
            <a:r>
              <a:rPr lang="en-US" sz="2400" b="1" dirty="0">
                <a:latin typeface="Candara"/>
                <a:cs typeface="Candara"/>
              </a:rPr>
              <a:t>crystals (aka crystal lattice)</a:t>
            </a:r>
            <a:r>
              <a:rPr lang="en-US" sz="2400" dirty="0">
                <a:latin typeface="Candara"/>
                <a:cs typeface="Candara"/>
              </a:rPr>
              <a:t>, as 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>structure in which cations and anions alternate and surround each other. </a:t>
            </a:r>
            <a:endParaRPr lang="en-US" sz="2400" b="1" i="1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55" y="-2506"/>
            <a:ext cx="697500" cy="69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910"/>
          <a:stretch/>
        </p:blipFill>
        <p:spPr>
          <a:xfrm>
            <a:off x="1896821" y="2720007"/>
            <a:ext cx="7262675" cy="42100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9055" y="1635952"/>
            <a:ext cx="1149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Ions are held together by </a:t>
            </a:r>
            <a:r>
              <a:rPr lang="en-US" sz="2400" b="1" dirty="0">
                <a:latin typeface="Candara"/>
                <a:cs typeface="Candara"/>
              </a:rPr>
              <a:t>electrostatic force </a:t>
            </a:r>
            <a:r>
              <a:rPr lang="en-US" sz="2400" dirty="0">
                <a:latin typeface="Candara"/>
                <a:cs typeface="Candara"/>
              </a:rPr>
              <a:t>(opposite charge, +/- ).</a:t>
            </a:r>
            <a:endParaRPr lang="en-US" sz="2400" b="1" i="1" dirty="0">
              <a:latin typeface="Candara"/>
              <a:cs typeface="Candar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055" y="2231243"/>
            <a:ext cx="1149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Size</a:t>
            </a:r>
            <a:r>
              <a:rPr lang="en-US" sz="2400" dirty="0">
                <a:latin typeface="Candara"/>
                <a:cs typeface="Candara"/>
              </a:rPr>
              <a:t> of crystals varies with conditions under which the crystal is ‘grown’.</a:t>
            </a:r>
            <a:endParaRPr lang="en-US" sz="2400" b="1" i="1" dirty="0">
              <a:latin typeface="Candara"/>
              <a:cs typeface="Candar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F3BB1A-2013-CB46-B995-AB0FCA020246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4510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7" y="0"/>
            <a:ext cx="1163406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68" y="-2506"/>
            <a:ext cx="2688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5.2: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56" y="-2506"/>
            <a:ext cx="697500" cy="69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3767" y="754662"/>
            <a:ext cx="11405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Use Lewis symbols to show the transfer of electrons that forms ions and ionic compounds?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(2) Show transfer of electrons produces a net neutral ionic compound?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pPr marL="458788" indent="-458788"/>
            <a:r>
              <a:rPr lang="en-US" sz="2400" dirty="0">
                <a:latin typeface="Candara"/>
                <a:cs typeface="Candara"/>
              </a:rPr>
              <a:t>(3) Understand that a crystal lattice is a multiple of a salt’s empirical formula?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76AC4E-BE16-9F45-BA5B-D79FE623D729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541073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0" y="0"/>
            <a:ext cx="11485538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4" y="16329"/>
            <a:ext cx="3494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5.2: Assignments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918" y="980515"/>
            <a:ext cx="1120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/>
            <a:r>
              <a:rPr lang="en-US" sz="2400" b="1" dirty="0">
                <a:latin typeface="Candara"/>
                <a:cs typeface="Candara"/>
              </a:rPr>
              <a:t>Canvas: Quick review questions quiz 5.2</a:t>
            </a:r>
            <a:endParaRPr lang="en-US" sz="6600" b="1" dirty="0">
              <a:latin typeface="Candara"/>
              <a:cs typeface="Candara"/>
            </a:endParaRPr>
          </a:p>
        </p:txBody>
      </p:sp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010" y="-2506"/>
            <a:ext cx="697500" cy="69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9987E2-A99B-FD4E-A26F-6531285DBEE1}"/>
              </a:ext>
            </a:extLst>
          </p:cNvPr>
          <p:cNvSpPr txBox="1"/>
          <p:nvPr/>
        </p:nvSpPr>
        <p:spPr>
          <a:xfrm>
            <a:off x="292918" y="2187992"/>
            <a:ext cx="1120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/>
            <a:r>
              <a:rPr lang="en-US" sz="2400" b="1" dirty="0">
                <a:latin typeface="Candara"/>
                <a:cs typeface="Candara"/>
              </a:rPr>
              <a:t>Canvas: HW set 5, problems 2 - 3</a:t>
            </a:r>
            <a:endParaRPr lang="en-US" sz="6600" b="1" dirty="0">
              <a:latin typeface="Candara"/>
              <a:cs typeface="Candar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85D110-5038-834B-8528-A9271C933A38}"/>
              </a:ext>
            </a:extLst>
          </p:cNvPr>
          <p:cNvSpPr txBox="1"/>
          <p:nvPr/>
        </p:nvSpPr>
        <p:spPr>
          <a:xfrm>
            <a:off x="292918" y="3347911"/>
            <a:ext cx="112090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lvl="0"/>
            <a:endParaRPr lang="en-US" sz="1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‘Making table salt from sodium metal and chlorine gas’ (</a:t>
            </a:r>
            <a:r>
              <a:rPr lang="en-US" sz="2400" dirty="0" err="1"/>
              <a:t>NileRed</a:t>
            </a:r>
            <a:r>
              <a:rPr lang="en-US" sz="2400" dirty="0"/>
              <a:t>) </a:t>
            </a:r>
            <a:r>
              <a:rPr lang="en-US" sz="2400" u="sng" dirty="0">
                <a:hlinkClick r:id="rId3"/>
              </a:rPr>
              <a:t>https://www.youtube.com/watch?v=ji_25I_q4LQ</a:t>
            </a:r>
            <a:r>
              <a:rPr lang="en-US" sz="2400" u="sng" dirty="0"/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u="sng" dirty="0"/>
          </a:p>
          <a:p>
            <a:pPr lvl="0"/>
            <a:r>
              <a:rPr lang="en-US" sz="2400" i="1" dirty="0">
                <a:latin typeface="Candara" panose="020E0502030303020204" pitchFamily="34" charset="0"/>
              </a:rPr>
              <a:t>	Don’t try this at home as the Cl2 gas is very toxic!</a:t>
            </a:r>
            <a:endParaRPr lang="en-US" sz="10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54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7" y="-12357"/>
            <a:ext cx="11473181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0" y="3972"/>
            <a:ext cx="1053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490" y="873646"/>
            <a:ext cx="11343380" cy="424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pPr lvl="1"/>
            <a:r>
              <a:rPr lang="en-US" sz="3200" b="1" dirty="0">
                <a:latin typeface="Candara"/>
                <a:cs typeface="Candara"/>
              </a:rPr>
              <a:t>5.3:  </a:t>
            </a:r>
            <a:r>
              <a:rPr lang="en-US" sz="3200" dirty="0">
                <a:latin typeface="Candara"/>
                <a:cs typeface="Candara"/>
              </a:rPr>
              <a:t>Covalent compounds form when electrons are shared</a:t>
            </a:r>
          </a:p>
          <a:p>
            <a:pPr lvl="1"/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Covalent bonds are a shared pair of electrons, one from each atom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Covalent bonds form at a bond distance that overcomes repulsive forces and maximizes attractive forces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Covalent bonds lower atomic energy levels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Electronegativity differences determine bond polarity</a:t>
            </a: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Polarity trends: nonpolar covalent &lt; polar covalent &lt; ionic bonds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651" y="-14863"/>
            <a:ext cx="697500" cy="69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A3377-AD15-A941-A8F5-838051D80D6C}"/>
              </a:ext>
            </a:extLst>
          </p:cNvPr>
          <p:cNvSpPr txBox="1"/>
          <p:nvPr/>
        </p:nvSpPr>
        <p:spPr>
          <a:xfrm>
            <a:off x="6600499" y="6370609"/>
            <a:ext cx="5435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Chemistry, Atoms First 2/e p. 199 - 206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8654B0D-E75E-FC4D-9CF5-FD777CE91FBE}"/>
              </a:ext>
            </a:extLst>
          </p:cNvPr>
          <p:cNvSpPr/>
          <p:nvPr/>
        </p:nvSpPr>
        <p:spPr>
          <a:xfrm>
            <a:off x="598087" y="1149890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87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1" y="856565"/>
            <a:ext cx="104446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Lewis structures and VSEPR describe the </a:t>
            </a:r>
            <a:r>
              <a:rPr lang="en-US" sz="2800" b="1" i="1" dirty="0">
                <a:latin typeface="Candara"/>
                <a:cs typeface="Candara"/>
              </a:rPr>
              <a:t>shapes </a:t>
            </a:r>
            <a:r>
              <a:rPr lang="en-US" sz="2800" i="1" dirty="0">
                <a:latin typeface="Candara"/>
                <a:cs typeface="Candara"/>
              </a:rPr>
              <a:t>of molecular, covalently bonded molecules.</a:t>
            </a:r>
          </a:p>
          <a:p>
            <a:pPr marL="457200" indent="-457200">
              <a:buFont typeface="+mj-lt"/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Molecular geometry and </a:t>
            </a:r>
            <a:r>
              <a:rPr lang="en-US" sz="2800" b="1" i="1" dirty="0">
                <a:latin typeface="Candara"/>
                <a:cs typeface="Candara"/>
              </a:rPr>
              <a:t>polarity </a:t>
            </a:r>
            <a:r>
              <a:rPr lang="en-US" sz="2800" i="1" dirty="0">
                <a:latin typeface="Candara"/>
                <a:cs typeface="Candara"/>
              </a:rPr>
              <a:t>affect the physical and chemical properties of molecules.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2632378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1055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</p:spTree>
    <p:extLst>
      <p:ext uri="{BB962C8B-B14F-4D97-AF65-F5344CB8AC3E}">
        <p14:creationId xmlns:p14="http://schemas.microsoft.com/office/powerpoint/2010/main" val="1670476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7" y="-12357"/>
            <a:ext cx="11473181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0" y="3972"/>
            <a:ext cx="1053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490" y="873646"/>
            <a:ext cx="11343380" cy="1918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pPr lvl="1"/>
            <a:r>
              <a:rPr lang="en-US" sz="3200" b="1" dirty="0">
                <a:latin typeface="Candara"/>
                <a:cs typeface="Candara"/>
              </a:rPr>
              <a:t>5.1:  </a:t>
            </a:r>
            <a:r>
              <a:rPr lang="en-US" sz="3200" dirty="0">
                <a:latin typeface="Candara"/>
                <a:cs typeface="Candara"/>
              </a:rPr>
              <a:t>Lewis dots represent valence electrons</a:t>
            </a:r>
          </a:p>
          <a:p>
            <a:pPr lvl="1"/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Symbol with one dot per valence electron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Lewis symbols for atoms vs ions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651" y="-14863"/>
            <a:ext cx="697500" cy="69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A3377-AD15-A941-A8F5-838051D80D6C}"/>
              </a:ext>
            </a:extLst>
          </p:cNvPr>
          <p:cNvSpPr txBox="1"/>
          <p:nvPr/>
        </p:nvSpPr>
        <p:spPr>
          <a:xfrm>
            <a:off x="6612855" y="6370609"/>
            <a:ext cx="5380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Chemistry, Atoms First 2/e p. 196 - 197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8654B0D-E75E-FC4D-9CF5-FD777CE91FBE}"/>
              </a:ext>
            </a:extLst>
          </p:cNvPr>
          <p:cNvSpPr/>
          <p:nvPr/>
        </p:nvSpPr>
        <p:spPr>
          <a:xfrm>
            <a:off x="598087" y="1149890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9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865" y="0"/>
            <a:ext cx="11600982" cy="646162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735" y="-169"/>
            <a:ext cx="4590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Molecular compounds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690" y="-2506"/>
            <a:ext cx="697500" cy="69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735" y="704350"/>
            <a:ext cx="1137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Molecular compounds</a:t>
            </a:r>
            <a:r>
              <a:rPr lang="en-US" sz="2400" dirty="0">
                <a:latin typeface="Candara"/>
                <a:cs typeface="Candara"/>
              </a:rPr>
              <a:t>: </a:t>
            </a:r>
            <a:r>
              <a:rPr lang="en-US" sz="2400" i="1" dirty="0">
                <a:latin typeface="Candara"/>
                <a:cs typeface="Candara"/>
              </a:rPr>
              <a:t>form when non-metals share electrons, creating covalent bonds</a:t>
            </a:r>
            <a:endParaRPr lang="en-US" sz="2400" b="1" dirty="0">
              <a:latin typeface="Candara"/>
              <a:cs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66" y="6580599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wikicommons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3862" y="1658456"/>
            <a:ext cx="789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Properties?</a:t>
            </a:r>
          </a:p>
          <a:p>
            <a:r>
              <a:rPr lang="en-US" sz="2400" dirty="0">
                <a:latin typeface="Candara"/>
                <a:cs typeface="Candara"/>
              </a:rPr>
              <a:t>Often gases, liquids with low boiling points or solids with low melting points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09B0F-1466-E74F-A9C9-5D7CA1323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368" y="847289"/>
            <a:ext cx="8631562" cy="5798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D41FF2-AE2A-9D43-9F37-F10E1DE33F0D}"/>
              </a:ext>
            </a:extLst>
          </p:cNvPr>
          <p:cNvSpPr txBox="1"/>
          <p:nvPr/>
        </p:nvSpPr>
        <p:spPr>
          <a:xfrm>
            <a:off x="8552986" y="6246019"/>
            <a:ext cx="325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THC: tetrahydrocannabinol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06E4DA8-3380-324A-A5A1-2B2BAB237FF0}"/>
              </a:ext>
            </a:extLst>
          </p:cNvPr>
          <p:cNvSpPr/>
          <p:nvPr/>
        </p:nvSpPr>
        <p:spPr>
          <a:xfrm>
            <a:off x="1542521" y="5554577"/>
            <a:ext cx="1070077" cy="405055"/>
          </a:xfrm>
          <a:prstGeom prst="wedgeRoundRectCallout">
            <a:avLst>
              <a:gd name="adj1" fmla="val 183966"/>
              <a:gd name="adj2" fmla="val -69016"/>
              <a:gd name="adj3" fmla="val 16667"/>
            </a:avLst>
          </a:prstGeom>
          <a:noFill/>
          <a:ln w="1905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Candara" panose="020E0502030303020204" pitchFamily="34" charset="0"/>
              </a:rPr>
              <a:t>carbon</a:t>
            </a:r>
            <a:endParaRPr lang="en-US" sz="2000" baseline="300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8DDCE37-32FB-B14A-81CB-6ECD4F8DE480}"/>
              </a:ext>
            </a:extLst>
          </p:cNvPr>
          <p:cNvSpPr/>
          <p:nvPr/>
        </p:nvSpPr>
        <p:spPr>
          <a:xfrm>
            <a:off x="706461" y="4839038"/>
            <a:ext cx="1424273" cy="405055"/>
          </a:xfrm>
          <a:prstGeom prst="wedgeRoundRectCallout">
            <a:avLst>
              <a:gd name="adj1" fmla="val 151082"/>
              <a:gd name="adj2" fmla="val 19080"/>
              <a:gd name="adj3" fmla="val 16667"/>
            </a:avLst>
          </a:prstGeom>
          <a:noFill/>
          <a:ln w="1905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Candara" panose="020E0502030303020204" pitchFamily="34" charset="0"/>
              </a:rPr>
              <a:t>hydrogen</a:t>
            </a:r>
            <a:endParaRPr lang="en-US" sz="2000" baseline="300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9234230A-C61B-E241-9DDB-50EDC5EE6349}"/>
              </a:ext>
            </a:extLst>
          </p:cNvPr>
          <p:cNvSpPr/>
          <p:nvPr/>
        </p:nvSpPr>
        <p:spPr>
          <a:xfrm>
            <a:off x="1116013" y="4112109"/>
            <a:ext cx="1070077" cy="405055"/>
          </a:xfrm>
          <a:prstGeom prst="wedgeRoundRectCallout">
            <a:avLst>
              <a:gd name="adj1" fmla="val 590846"/>
              <a:gd name="adj2" fmla="val -286504"/>
              <a:gd name="adj3" fmla="val 16667"/>
            </a:avLst>
          </a:prstGeom>
          <a:noFill/>
          <a:ln w="1905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Candara" panose="020E0502030303020204" pitchFamily="34" charset="0"/>
              </a:rPr>
              <a:t>oxygen</a:t>
            </a:r>
            <a:endParaRPr lang="en-US" sz="2000" baseline="300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9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11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07" y="0"/>
            <a:ext cx="11742549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266" y="-169"/>
            <a:ext cx="4970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What’s a covalent bond?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550" y="736264"/>
            <a:ext cx="11055707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ndara"/>
                <a:cs typeface="Candara"/>
              </a:rPr>
              <a:t>Covalent bond: </a:t>
            </a:r>
            <a:r>
              <a:rPr lang="en-US" sz="2400" i="1" dirty="0">
                <a:latin typeface="Candara"/>
                <a:cs typeface="Candara"/>
              </a:rPr>
              <a:t>a pair of electrons shared between two </a:t>
            </a:r>
            <a:r>
              <a:rPr lang="en-US" sz="2400" dirty="0">
                <a:latin typeface="Candara"/>
                <a:cs typeface="Candara"/>
              </a:rPr>
              <a:t>atoms.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Each atom contributes one electron.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Non-metals bond covalently.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Covalent bonding gives each atom access to a full valence shell.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56" y="-2506"/>
            <a:ext cx="697500" cy="697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14081" y="3375992"/>
            <a:ext cx="8659462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>
                <a:latin typeface="Candara"/>
                <a:cs typeface="Candara"/>
              </a:rPr>
              <a:t>Physical properties</a:t>
            </a:r>
            <a:r>
              <a:rPr lang="en-US" sz="2400" dirty="0">
                <a:latin typeface="Candara"/>
                <a:cs typeface="Candara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Lower melting and boiling points.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Often gases, liquids or ‘softer’ solids.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Generally insoluble in water.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Poor conductors of heat and electricity.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2999A-C872-724B-9E83-2384A988F8BB}"/>
              </a:ext>
            </a:extLst>
          </p:cNvPr>
          <p:cNvSpPr txBox="1"/>
          <p:nvPr/>
        </p:nvSpPr>
        <p:spPr>
          <a:xfrm>
            <a:off x="47787" y="6440294"/>
            <a:ext cx="865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ndara"/>
                <a:cs typeface="Candara"/>
              </a:rPr>
              <a:t>OpenStax</a:t>
            </a:r>
            <a:r>
              <a:rPr lang="en-US" dirty="0">
                <a:latin typeface="Candara"/>
                <a:cs typeface="Candara"/>
              </a:rPr>
              <a:t> Chemistry</a:t>
            </a:r>
          </a:p>
        </p:txBody>
      </p:sp>
    </p:spTree>
    <p:extLst>
      <p:ext uri="{BB962C8B-B14F-4D97-AF65-F5344CB8AC3E}">
        <p14:creationId xmlns:p14="http://schemas.microsoft.com/office/powerpoint/2010/main" val="41016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6" y="0"/>
            <a:ext cx="11665057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67" y="-169"/>
            <a:ext cx="5885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Formation of covalent bonds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48" y="922243"/>
            <a:ext cx="548902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2750" indent="-398463"/>
            <a:r>
              <a:rPr lang="en-US" sz="2400" b="1" dirty="0">
                <a:latin typeface="Candara"/>
                <a:cs typeface="Candara"/>
              </a:rPr>
              <a:t>As 2 atoms approach:</a:t>
            </a:r>
          </a:p>
          <a:p>
            <a:pPr marL="412750" indent="-398463"/>
            <a:endParaRPr lang="en-US" sz="1000" dirty="0">
              <a:latin typeface="Candara"/>
              <a:cs typeface="Candara"/>
            </a:endParaRPr>
          </a:p>
          <a:p>
            <a:pPr marL="412750" indent="-398463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No attraction</a:t>
            </a:r>
          </a:p>
          <a:p>
            <a:pPr marL="412750" indent="-398463"/>
            <a:endParaRPr lang="en-US" sz="2400" dirty="0">
              <a:latin typeface="Candara"/>
              <a:cs typeface="Candara"/>
            </a:endParaRPr>
          </a:p>
          <a:p>
            <a:pPr marL="412750" indent="-398463"/>
            <a:r>
              <a:rPr lang="en-US" sz="2400" dirty="0">
                <a:latin typeface="Candara"/>
                <a:cs typeface="Candara"/>
              </a:rPr>
              <a:t>(2) </a:t>
            </a:r>
            <a:r>
              <a:rPr lang="en-US" sz="2400" dirty="0" err="1">
                <a:latin typeface="Candara"/>
                <a:cs typeface="Candara"/>
              </a:rPr>
              <a:t>ve</a:t>
            </a:r>
            <a:r>
              <a:rPr lang="en-US" sz="2400" dirty="0">
                <a:latin typeface="Candara"/>
                <a:cs typeface="Candara"/>
              </a:rPr>
              <a:t>- shells repel one another</a:t>
            </a:r>
          </a:p>
          <a:p>
            <a:pPr marL="412750" indent="-398463">
              <a:buAutoNum type="arabicParenBoth"/>
            </a:pPr>
            <a:endParaRPr lang="en-US" sz="2400" dirty="0">
              <a:latin typeface="Candara"/>
              <a:cs typeface="Candara"/>
            </a:endParaRPr>
          </a:p>
          <a:p>
            <a:pPr marL="412750" indent="-398463"/>
            <a:r>
              <a:rPr lang="en-US" sz="2400" dirty="0">
                <a:latin typeface="Candara"/>
                <a:cs typeface="Candara"/>
              </a:rPr>
              <a:t>(3) </a:t>
            </a:r>
            <a:r>
              <a:rPr lang="en-US" sz="2400" dirty="0" err="1">
                <a:latin typeface="Candara"/>
                <a:cs typeface="Candara"/>
              </a:rPr>
              <a:t>ve</a:t>
            </a:r>
            <a:r>
              <a:rPr lang="en-US" sz="2400" dirty="0">
                <a:latin typeface="Candara"/>
                <a:cs typeface="Candara"/>
              </a:rPr>
              <a:t>- of atom 1 is attracted to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>nucleus of atom 2 and </a:t>
            </a:r>
            <a:r>
              <a:rPr lang="en-US" sz="2400" dirty="0" err="1">
                <a:latin typeface="Candara"/>
                <a:cs typeface="Candara"/>
              </a:rPr>
              <a:t>vv</a:t>
            </a:r>
            <a:endParaRPr lang="en-US" sz="2400" dirty="0">
              <a:latin typeface="Candara"/>
              <a:cs typeface="Candara"/>
            </a:endParaRPr>
          </a:p>
          <a:p>
            <a:pPr marL="412750" indent="-398463">
              <a:buAutoNum type="arabicParenBoth"/>
            </a:pPr>
            <a:endParaRPr lang="en-US" sz="2400" dirty="0">
              <a:latin typeface="Candara"/>
              <a:cs typeface="Candara"/>
            </a:endParaRPr>
          </a:p>
          <a:p>
            <a:pPr marL="412750" indent="-398463"/>
            <a:r>
              <a:rPr lang="en-US" sz="2400" dirty="0">
                <a:latin typeface="Candara"/>
                <a:cs typeface="Candara"/>
              </a:rPr>
              <a:t>(4) Nuclei too close and repel the atoms back to bond distance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33" y="0"/>
            <a:ext cx="697500" cy="69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747" y="878425"/>
            <a:ext cx="6707924" cy="58801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87" y="6440294"/>
            <a:ext cx="865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ndara"/>
                <a:cs typeface="Candara"/>
              </a:rPr>
              <a:t>OpenStax</a:t>
            </a:r>
            <a:r>
              <a:rPr lang="en-US" dirty="0">
                <a:latin typeface="Candara"/>
                <a:cs typeface="Candara"/>
              </a:rPr>
              <a:t> Chemistry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6139333" y="5712918"/>
            <a:ext cx="971127" cy="336131"/>
          </a:xfrm>
          <a:prstGeom prst="leftRightArrow">
            <a:avLst/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94621" y="5596388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bond length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110460" y="4910182"/>
            <a:ext cx="1307286" cy="76563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55388" y="4650819"/>
            <a:ext cx="1787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andara"/>
                <a:cs typeface="Candara"/>
              </a:rPr>
              <a:t>energy minima</a:t>
            </a:r>
            <a:br>
              <a:rPr lang="en-US" sz="2000" dirty="0">
                <a:solidFill>
                  <a:srgbClr val="0000FF"/>
                </a:solidFill>
                <a:latin typeface="Candara"/>
                <a:cs typeface="Candara"/>
              </a:rPr>
            </a:br>
            <a:r>
              <a:rPr lang="en-US" sz="2000" dirty="0">
                <a:solidFill>
                  <a:srgbClr val="0000FF"/>
                </a:solidFill>
                <a:latin typeface="Candara"/>
                <a:cs typeface="Candara"/>
              </a:rPr>
              <a:t>      “well”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7964" y="646162"/>
            <a:ext cx="1778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andara"/>
                <a:cs typeface="Candara"/>
              </a:rPr>
              <a:t>max attraction</a:t>
            </a:r>
          </a:p>
          <a:p>
            <a:r>
              <a:rPr lang="en-US" sz="2000" dirty="0">
                <a:solidFill>
                  <a:srgbClr val="0000FF"/>
                </a:solidFill>
                <a:latin typeface="Candara"/>
                <a:cs typeface="Candara"/>
              </a:rPr>
              <a:t>min repulsion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4059" y="1947818"/>
            <a:ext cx="1566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andara"/>
                <a:cs typeface="Candara"/>
              </a:rPr>
              <a:t>ve</a:t>
            </a:r>
            <a:r>
              <a:rPr lang="en-US" sz="2000" dirty="0">
                <a:solidFill>
                  <a:srgbClr val="0000FF"/>
                </a:solidFill>
                <a:latin typeface="Candara"/>
                <a:cs typeface="Candara"/>
              </a:rPr>
              <a:t>- repulsion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56167" y="899741"/>
            <a:ext cx="1595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andara"/>
                <a:cs typeface="Candara"/>
              </a:rPr>
              <a:t>no attraction</a:t>
            </a:r>
          </a:p>
        </p:txBody>
      </p:sp>
    </p:spTree>
    <p:extLst>
      <p:ext uri="{BB962C8B-B14F-4D97-AF65-F5344CB8AC3E}">
        <p14:creationId xmlns:p14="http://schemas.microsoft.com/office/powerpoint/2010/main" val="31346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6" y="0"/>
            <a:ext cx="11680556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66" y="-169"/>
            <a:ext cx="7218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Covalent bonds lower energy states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48" y="736265"/>
            <a:ext cx="11471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When atoms bond covalently (and achieve full valence shells) their </a:t>
            </a:r>
            <a:r>
              <a:rPr lang="en-US" sz="2400" b="1" dirty="0">
                <a:latin typeface="Candara"/>
                <a:cs typeface="Candara"/>
              </a:rPr>
              <a:t>energy state decreases </a:t>
            </a:r>
            <a:r>
              <a:rPr lang="en-US" sz="2400" dirty="0">
                <a:latin typeface="Candara"/>
                <a:cs typeface="Candara"/>
              </a:rPr>
              <a:t>and becomes more stable.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454" y="-2506"/>
            <a:ext cx="697500" cy="69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CFF577-00E9-3641-9EDB-8D64C9D34ECF}"/>
              </a:ext>
            </a:extLst>
          </p:cNvPr>
          <p:cNvGrpSpPr/>
          <p:nvPr/>
        </p:nvGrpSpPr>
        <p:grpSpPr>
          <a:xfrm>
            <a:off x="908352" y="2276566"/>
            <a:ext cx="10200372" cy="461665"/>
            <a:chOff x="908352" y="2276566"/>
            <a:chExt cx="10200372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908352" y="2276566"/>
              <a:ext cx="1020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H2(g) 			2H(g)			ΔH = 436 kJ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910085" y="2545685"/>
              <a:ext cx="119523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7A4056-9AFC-7A41-9793-27726EEDF208}"/>
              </a:ext>
            </a:extLst>
          </p:cNvPr>
          <p:cNvGrpSpPr/>
          <p:nvPr/>
        </p:nvGrpSpPr>
        <p:grpSpPr>
          <a:xfrm>
            <a:off x="945703" y="4296361"/>
            <a:ext cx="9779961" cy="461665"/>
            <a:chOff x="945703" y="4296361"/>
            <a:chExt cx="9779961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945703" y="4296361"/>
              <a:ext cx="97799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2H(g) 			H2(g)			ΔH = - 436 kJ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947437" y="4565480"/>
              <a:ext cx="119523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945704" y="2831600"/>
            <a:ext cx="10925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An </a:t>
            </a:r>
            <a:r>
              <a:rPr lang="en-US" sz="2400" b="1" dirty="0">
                <a:solidFill>
                  <a:srgbClr val="0000FF"/>
                </a:solidFill>
                <a:latin typeface="Candara"/>
                <a:cs typeface="Candara"/>
              </a:rPr>
              <a:t>input of energy is required to break the covalent bond </a:t>
            </a: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between the two atoms of hydrogen gas (H2) and create two hydrogen atoms as shown by the + ΔH value.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5705" y="4888743"/>
            <a:ext cx="10925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And </a:t>
            </a:r>
            <a:r>
              <a:rPr lang="en-US" sz="2400" b="1" dirty="0">
                <a:solidFill>
                  <a:srgbClr val="0000FF"/>
                </a:solidFill>
                <a:latin typeface="Candara"/>
                <a:cs typeface="Candara"/>
              </a:rPr>
              <a:t>energy is released when a covalent bond forms </a:t>
            </a: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between the two hydrogen atoms to form hydrogen gas (H2) as shown by the - ΔH value.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6A1C09-23DB-D547-A69F-5FD47C2F5F48}"/>
              </a:ext>
            </a:extLst>
          </p:cNvPr>
          <p:cNvSpPr txBox="1"/>
          <p:nvPr/>
        </p:nvSpPr>
        <p:spPr>
          <a:xfrm>
            <a:off x="47787" y="6440294"/>
            <a:ext cx="865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ndara"/>
                <a:cs typeface="Candara"/>
              </a:rPr>
              <a:t>OpenStax</a:t>
            </a:r>
            <a:r>
              <a:rPr lang="en-US" dirty="0">
                <a:latin typeface="Candara"/>
                <a:cs typeface="Candara"/>
              </a:rPr>
              <a:t> 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96776-CF70-D641-92DE-B4A0E361AA44}"/>
              </a:ext>
            </a:extLst>
          </p:cNvPr>
          <p:cNvSpPr txBox="1"/>
          <p:nvPr/>
        </p:nvSpPr>
        <p:spPr>
          <a:xfrm>
            <a:off x="268136" y="1508497"/>
            <a:ext cx="1147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ndara"/>
                <a:cs typeface="Candara"/>
              </a:rPr>
              <a:t>Why? </a:t>
            </a:r>
            <a:r>
              <a:rPr lang="en-US" sz="2400" dirty="0">
                <a:latin typeface="Candara"/>
                <a:cs typeface="Candara"/>
              </a:rPr>
              <a:t>Because bonding allows them to fill their valence shells</a:t>
            </a:r>
          </a:p>
        </p:txBody>
      </p:sp>
    </p:spTree>
    <p:extLst>
      <p:ext uri="{BB962C8B-B14F-4D97-AF65-F5344CB8AC3E}">
        <p14:creationId xmlns:p14="http://schemas.microsoft.com/office/powerpoint/2010/main" val="326599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74" y="0"/>
            <a:ext cx="11696046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75" y="-169"/>
            <a:ext cx="847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Covalent bonds can be polar or non-polar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56" y="736265"/>
            <a:ext cx="11696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Covalent bonds are polar or non-polar depending on how evenly the two electrons are shared between bonded atoms.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522" y="0"/>
            <a:ext cx="697500" cy="697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8338" y="1567262"/>
            <a:ext cx="855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Candara"/>
                <a:cs typeface="Candara"/>
              </a:rPr>
              <a:t>Nonpolar covalent: </a:t>
            </a:r>
            <a:r>
              <a:rPr lang="en-US" sz="2400" i="1" dirty="0">
                <a:latin typeface="Candara"/>
                <a:cs typeface="Candara"/>
              </a:rPr>
              <a:t>electrons of the bond are shared equally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8338" y="2044077"/>
            <a:ext cx="855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Candara"/>
                <a:cs typeface="Candara"/>
              </a:rPr>
              <a:t>Polar covalent: </a:t>
            </a:r>
            <a:r>
              <a:rPr lang="en-US" sz="2400" i="1" dirty="0">
                <a:latin typeface="Candara"/>
                <a:cs typeface="Candara"/>
              </a:rPr>
              <a:t>electrons of the bond are </a:t>
            </a:r>
            <a:r>
              <a:rPr lang="en-US" sz="2400" i="1" u="sng" dirty="0">
                <a:latin typeface="Candara"/>
                <a:cs typeface="Candara"/>
              </a:rPr>
              <a:t>not</a:t>
            </a:r>
            <a:r>
              <a:rPr lang="en-US" sz="2400" dirty="0">
                <a:latin typeface="Candara"/>
                <a:cs typeface="Candara"/>
              </a:rPr>
              <a:t> shared</a:t>
            </a:r>
            <a:r>
              <a:rPr lang="en-US" sz="2400" i="1" dirty="0">
                <a:latin typeface="Candara"/>
                <a:cs typeface="Candara"/>
              </a:rPr>
              <a:t> equally</a:t>
            </a: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6858"/>
          <a:stretch/>
        </p:blipFill>
        <p:spPr>
          <a:xfrm>
            <a:off x="2982170" y="2901627"/>
            <a:ext cx="6434918" cy="3670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7922" y="2579176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polarity arrow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5729" y="3762802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dipolar 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80169" y="3754162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dipolar 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14724" y="5674362"/>
            <a:ext cx="373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ndara"/>
                <a:cs typeface="Candara"/>
              </a:rPr>
              <a:t>dipolar (</a:t>
            </a:r>
            <a:r>
              <a:rPr lang="en-US" sz="2400" b="1" dirty="0" err="1">
                <a:solidFill>
                  <a:srgbClr val="0000FF"/>
                </a:solidFill>
                <a:latin typeface="Candara"/>
                <a:cs typeface="Candara"/>
              </a:rPr>
              <a:t>δ</a:t>
            </a:r>
            <a:r>
              <a:rPr lang="en-US" sz="2400" b="1" dirty="0">
                <a:solidFill>
                  <a:srgbClr val="0000FF"/>
                </a:solidFill>
                <a:latin typeface="Candara"/>
                <a:cs typeface="Candara"/>
              </a:rPr>
              <a:t>) </a:t>
            </a: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= partial charge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74419" y="6209461"/>
            <a:ext cx="325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ndara"/>
                <a:cs typeface="Candara"/>
              </a:rPr>
              <a:t>EN:        2.1                 2.6 </a:t>
            </a:r>
            <a:endParaRPr lang="en-US" sz="24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6832" y="4398608"/>
            <a:ext cx="2660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Green ‘bubble’ shows distribution of electrons around each atom.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EF9FA1-1399-244E-A275-E70AA2D551EC}"/>
              </a:ext>
            </a:extLst>
          </p:cNvPr>
          <p:cNvSpPr txBox="1"/>
          <p:nvPr/>
        </p:nvSpPr>
        <p:spPr>
          <a:xfrm>
            <a:off x="47787" y="6440294"/>
            <a:ext cx="865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ndara"/>
                <a:cs typeface="Candara"/>
              </a:rPr>
              <a:t>OpenStax</a:t>
            </a:r>
            <a:r>
              <a:rPr lang="en-US" dirty="0">
                <a:latin typeface="Candara"/>
                <a:cs typeface="Candara"/>
              </a:rPr>
              <a:t> Chemistry</a:t>
            </a:r>
          </a:p>
        </p:txBody>
      </p:sp>
    </p:spTree>
    <p:extLst>
      <p:ext uri="{BB962C8B-B14F-4D97-AF65-F5344CB8AC3E}">
        <p14:creationId xmlns:p14="http://schemas.microsoft.com/office/powerpoint/2010/main" val="35077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7" grpId="0"/>
      <p:bldP spid="16" grpId="0"/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6" y="0"/>
            <a:ext cx="11488037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68" y="-169"/>
            <a:ext cx="3580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Electronegativity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49" y="736265"/>
            <a:ext cx="1127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Electronegativity: </a:t>
            </a:r>
            <a:r>
              <a:rPr lang="en-US" sz="2400" i="1" dirty="0">
                <a:latin typeface="Candara"/>
                <a:cs typeface="Candara"/>
              </a:rPr>
              <a:t>a measure of the ability of an atom to keep its own electrons and to attract other electrons towards it</a:t>
            </a: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204" y="20740"/>
            <a:ext cx="697500" cy="69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4348" y="1556582"/>
            <a:ext cx="1168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In covalent bonds, electrons are attracted to the more electronegative atom.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Difference in electronegativity determines bond polarity.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05" y="2380452"/>
            <a:ext cx="10392645" cy="4452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0995" y="2598996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more protons in the nucleus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291601" y="4356360"/>
            <a:ext cx="415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electrons further from nucleus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24482-4732-844D-B10A-1ECA5BBAFBFF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40046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335" y="0"/>
            <a:ext cx="11665059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267" y="-169"/>
            <a:ext cx="1070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Difference in electronegativity determines bond type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848" y="736264"/>
            <a:ext cx="11455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To determine whether bonds are ionic, polar covalent or nonpolar covalent we calculate the difference in electronegativity values of two bonded atoms.</a:t>
            </a:r>
          </a:p>
          <a:p>
            <a:endParaRPr lang="en-US" sz="8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				</a:t>
            </a:r>
            <a:r>
              <a:rPr lang="en-US" sz="2400" b="1" dirty="0">
                <a:latin typeface="Candara"/>
                <a:cs typeface="Candara"/>
              </a:rPr>
              <a:t>	</a:t>
            </a:r>
            <a:r>
              <a:rPr lang="en-US" sz="2400" b="1" dirty="0" err="1">
                <a:latin typeface="Candara"/>
                <a:cs typeface="Candara"/>
              </a:rPr>
              <a:t>Δen</a:t>
            </a:r>
            <a:r>
              <a:rPr lang="en-US" sz="2400" b="1" dirty="0">
                <a:latin typeface="Candara"/>
                <a:cs typeface="Candara"/>
              </a:rPr>
              <a:t> = |en1 – en2|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451" y="-2506"/>
            <a:ext cx="697500" cy="69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" y="2179641"/>
            <a:ext cx="12015553" cy="4325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FF9276-F39B-E249-8300-30AB2A7DC32C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009181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4-22 at 11.00.5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"/>
          <a:stretch/>
        </p:blipFill>
        <p:spPr>
          <a:xfrm>
            <a:off x="649690" y="2342425"/>
            <a:ext cx="10710566" cy="43682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5828" y="0"/>
            <a:ext cx="11711549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774" y="-169"/>
            <a:ext cx="894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Visualizing polarity and electron distribution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355" y="736265"/>
            <a:ext cx="11711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Covalent bonds are polar or non-polar depending on how evenly the two electrons are shared between bonded atoms.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459" y="-2506"/>
            <a:ext cx="697500" cy="697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7337" y="1567262"/>
            <a:ext cx="855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Candara"/>
                <a:cs typeface="Candara"/>
              </a:rPr>
              <a:t>Nonpolar covalent: </a:t>
            </a:r>
            <a:r>
              <a:rPr lang="en-US" sz="2400" i="1" dirty="0">
                <a:latin typeface="Candara"/>
                <a:cs typeface="Candara"/>
              </a:rPr>
              <a:t>electrons of the bond are shared equally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337" y="2044077"/>
            <a:ext cx="855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Candara"/>
                <a:cs typeface="Candara"/>
              </a:rPr>
              <a:t>Polar covalent: </a:t>
            </a:r>
            <a:r>
              <a:rPr lang="en-US" sz="2400" i="1" dirty="0">
                <a:latin typeface="Candara"/>
                <a:cs typeface="Candara"/>
              </a:rPr>
              <a:t>electrons of the bond are </a:t>
            </a:r>
            <a:r>
              <a:rPr lang="en-US" sz="2400" i="1" u="sng" dirty="0">
                <a:latin typeface="Candara"/>
                <a:cs typeface="Candara"/>
              </a:rPr>
              <a:t>not</a:t>
            </a:r>
            <a:r>
              <a:rPr lang="en-US" sz="2400" dirty="0">
                <a:latin typeface="Candara"/>
                <a:cs typeface="Candara"/>
              </a:rPr>
              <a:t> shared</a:t>
            </a:r>
            <a:r>
              <a:rPr lang="en-US" sz="2400" i="1" dirty="0">
                <a:latin typeface="Candara"/>
                <a:cs typeface="Candara"/>
              </a:rPr>
              <a:t> equally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1738" y="5559441"/>
            <a:ext cx="1005851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            </a:t>
            </a:r>
            <a:r>
              <a:rPr lang="en-US" sz="2400" dirty="0" err="1">
                <a:solidFill>
                  <a:srgbClr val="0000FF"/>
                </a:solidFill>
                <a:latin typeface="Candara"/>
                <a:cs typeface="Candara"/>
              </a:rPr>
              <a:t>LiH</a:t>
            </a: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, polar                         	H2, nonpolar            	HF, polar</a:t>
            </a:r>
          </a:p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            |0.98 – 2.20|                   		|2.20 – 2.20|		|2.20 – 3.98|</a:t>
            </a:r>
          </a:p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                = 1.22				       = 0			      = 1.78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093C78-22DE-164F-95F4-CC1E31E7F5EF}"/>
              </a:ext>
            </a:extLst>
          </p:cNvPr>
          <p:cNvSpPr txBox="1"/>
          <p:nvPr/>
        </p:nvSpPr>
        <p:spPr>
          <a:xfrm>
            <a:off x="66260" y="6510467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55547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6" y="0"/>
            <a:ext cx="12068013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67" y="-169"/>
            <a:ext cx="1643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49" y="736265"/>
            <a:ext cx="114403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Determine the types of bonds between these atoms and label their polarities.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C – H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S – H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C – N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N – H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C – O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O - H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456" y="-2506"/>
            <a:ext cx="697500" cy="6975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B0F64F2-794D-6544-8DD5-A74BF76C7973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4213379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65" y="0"/>
            <a:ext cx="12193292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266" y="-2506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5.3: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457" y="-2506"/>
            <a:ext cx="697500" cy="69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9265" y="770161"/>
            <a:ext cx="115294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Define the term ‘covalent bond’?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pPr marL="458788" indent="-444500"/>
            <a:r>
              <a:rPr lang="en-US" sz="2400" dirty="0">
                <a:latin typeface="Candara"/>
                <a:cs typeface="Candara"/>
              </a:rPr>
              <a:t>(2) Describe how the properties of covalent compounds differ from those of ionic compounds?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pPr marL="458788" indent="-458788"/>
            <a:r>
              <a:rPr lang="en-US" sz="2400" dirty="0">
                <a:latin typeface="Candara"/>
                <a:cs typeface="Candara"/>
              </a:rPr>
              <a:t>(3) Explain how repulsive and attractive forces, and overall energies, change as atoms approach one another and form covalent bond?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(4) Explain how polar and nonpolar covalent bonds differ and the role of electronegativity in determining bond type.</a:t>
            </a:r>
          </a:p>
        </p:txBody>
      </p:sp>
    </p:spTree>
    <p:extLst>
      <p:ext uri="{BB962C8B-B14F-4D97-AF65-F5344CB8AC3E}">
        <p14:creationId xmlns:p14="http://schemas.microsoft.com/office/powerpoint/2010/main" val="339020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1" y="856565"/>
            <a:ext cx="104446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Lewis structures and VSEPR describe the </a:t>
            </a:r>
            <a:r>
              <a:rPr lang="en-US" sz="2800" b="1" i="1" dirty="0">
                <a:latin typeface="Candara"/>
                <a:cs typeface="Candara"/>
              </a:rPr>
              <a:t>shapes </a:t>
            </a:r>
            <a:r>
              <a:rPr lang="en-US" sz="2800" i="1" dirty="0">
                <a:latin typeface="Candara"/>
                <a:cs typeface="Candara"/>
              </a:rPr>
              <a:t>of molecular, covalently bonded molecules.</a:t>
            </a:r>
          </a:p>
          <a:p>
            <a:pPr marL="457200" indent="-457200">
              <a:buFont typeface="+mj-lt"/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Molecular geometry and </a:t>
            </a:r>
            <a:r>
              <a:rPr lang="en-US" sz="2800" b="1" i="1" dirty="0">
                <a:latin typeface="Candara"/>
                <a:cs typeface="Candara"/>
              </a:rPr>
              <a:t>polarity </a:t>
            </a:r>
            <a:r>
              <a:rPr lang="en-US" sz="2800" i="1" dirty="0">
                <a:latin typeface="Candara"/>
                <a:cs typeface="Candara"/>
              </a:rPr>
              <a:t>affect the physical and chemical properties of molecules.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2632378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1055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</p:spTree>
    <p:extLst>
      <p:ext uri="{BB962C8B-B14F-4D97-AF65-F5344CB8AC3E}">
        <p14:creationId xmlns:p14="http://schemas.microsoft.com/office/powerpoint/2010/main" val="763947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436" y="-2506"/>
            <a:ext cx="697500" cy="69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FA57D3-E415-E640-AC1B-A762E7621A0B}"/>
              </a:ext>
            </a:extLst>
          </p:cNvPr>
          <p:cNvSpPr txBox="1"/>
          <p:nvPr/>
        </p:nvSpPr>
        <p:spPr>
          <a:xfrm>
            <a:off x="122776" y="17348"/>
            <a:ext cx="909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5.3: Assignments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178D0D-E5EE-2646-ADEE-D7C88082699F}"/>
              </a:ext>
            </a:extLst>
          </p:cNvPr>
          <p:cNvSpPr txBox="1"/>
          <p:nvPr/>
        </p:nvSpPr>
        <p:spPr>
          <a:xfrm>
            <a:off x="329560" y="926412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Canvas: Quick review questions quiz 5.3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55BAD-5412-D644-A97D-F4F7499BD416}"/>
              </a:ext>
            </a:extLst>
          </p:cNvPr>
          <p:cNvSpPr txBox="1"/>
          <p:nvPr/>
        </p:nvSpPr>
        <p:spPr>
          <a:xfrm>
            <a:off x="323698" y="1547990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Homework set 5, problem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9C4D8-FC39-D840-A1B6-FD987F1B10A6}"/>
              </a:ext>
            </a:extLst>
          </p:cNvPr>
          <p:cNvSpPr txBox="1"/>
          <p:nvPr/>
        </p:nvSpPr>
        <p:spPr>
          <a:xfrm>
            <a:off x="323697" y="2151194"/>
            <a:ext cx="1117187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‘Covalent bonding tutorial’ (PBS </a:t>
            </a:r>
            <a:r>
              <a:rPr lang="en-US" sz="2400" dirty="0" err="1">
                <a:latin typeface="Candara"/>
                <a:cs typeface="Candara"/>
              </a:rPr>
              <a:t>ChemThink</a:t>
            </a:r>
            <a:r>
              <a:rPr lang="en-US" sz="2400" dirty="0">
                <a:latin typeface="Candara"/>
                <a:cs typeface="Candara"/>
              </a:rPr>
              <a:t>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000" dirty="0">
                <a:latin typeface="Candara"/>
                <a:cs typeface="Candara"/>
                <a:hlinkClick r:id="rId3"/>
              </a:rPr>
              <a:t>https://pbslm-contrib.s3.amazonaws.com/WGBH/arct15/SimBucket/Simulations/chemthink-covalentbonding/content/index.html</a:t>
            </a:r>
            <a:r>
              <a:rPr lang="en-US" sz="2000" dirty="0">
                <a:latin typeface="Candara"/>
                <a:cs typeface="Candara"/>
              </a:rPr>
              <a:t> </a:t>
            </a:r>
          </a:p>
          <a:p>
            <a:pPr marL="463550" indent="-452438">
              <a:buFont typeface="Arial" panose="020B0604020202020204" pitchFamily="34" charset="0"/>
              <a:buChar char="•"/>
            </a:pPr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‘Covalent bonding’ (Bozeman Science)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4"/>
              </a:rPr>
              <a:t>https://www.youtube.com/watch?v=Mo4Vfqt5v2A</a:t>
            </a:r>
            <a:r>
              <a:rPr lang="en-US" sz="2400" dirty="0">
                <a:latin typeface="Candara"/>
                <a:cs typeface="Candara"/>
              </a:rPr>
              <a:t> </a:t>
            </a:r>
          </a:p>
          <a:p>
            <a:pPr marL="463550" indent="-452438">
              <a:buFont typeface="Arial" panose="020B0604020202020204" pitchFamily="34" charset="0"/>
              <a:buChar char="•"/>
            </a:pPr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‘Electronegativity and bonding’ (Khan Academy)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solidFill>
                  <a:srgbClr val="0432FF"/>
                </a:solidFill>
                <a:hlinkClick r:id="rId5"/>
              </a:rPr>
              <a:t>https://www.khanacademy.org/science/biology/chemistry--of-life/chemical-bonds-and-reactions/v/electronegativity-and-chemical-bonds</a:t>
            </a:r>
            <a:r>
              <a:rPr lang="en-US" sz="2400" dirty="0">
                <a:solidFill>
                  <a:srgbClr val="0432FF"/>
                </a:solidFill>
              </a:rPr>
              <a:t> </a:t>
            </a:r>
          </a:p>
          <a:p>
            <a:pPr marL="11112"/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‘Chemical bonds: covalent vs. ionic’ (Bozeman Science)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6"/>
              </a:rPr>
              <a:t>https://www.youtube.com/watch?v=7DjsD7Hcd9U</a:t>
            </a:r>
            <a:r>
              <a:rPr lang="en-US" sz="2400" dirty="0">
                <a:latin typeface="Candara"/>
                <a:cs typeface="Candar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0237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7" y="-12357"/>
            <a:ext cx="11473181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0" y="3972"/>
            <a:ext cx="1053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490" y="873646"/>
            <a:ext cx="10872423" cy="4688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pPr lvl="1"/>
            <a:r>
              <a:rPr lang="en-US" sz="3200" b="1" dirty="0">
                <a:latin typeface="Candara"/>
                <a:cs typeface="Candara"/>
              </a:rPr>
              <a:t>5.4:  </a:t>
            </a:r>
            <a:r>
              <a:rPr lang="en-US" sz="3200" dirty="0">
                <a:latin typeface="Candara"/>
                <a:cs typeface="Candara"/>
              </a:rPr>
              <a:t>Lewis structures show covalent electron sharing</a:t>
            </a:r>
          </a:p>
          <a:p>
            <a:pPr lvl="1"/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Lewis structures represent the electron structure of molecular compounds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Elements are linked by lines representing covalent bonds (shared pairs)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Free, unbonded, or lone electron pairs are shown as pairs of dots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Polarity arrows can be added to show bond polarity</a:t>
            </a: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Exceptions to the octet rule include (1) odd numbers of electrons; (2) central atoms with less than an octet; and (3) hypervalent central atoms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651" y="-14863"/>
            <a:ext cx="697500" cy="69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A3377-AD15-A941-A8F5-838051D80D6C}"/>
              </a:ext>
            </a:extLst>
          </p:cNvPr>
          <p:cNvSpPr txBox="1"/>
          <p:nvPr/>
        </p:nvSpPr>
        <p:spPr>
          <a:xfrm>
            <a:off x="6600499" y="6370609"/>
            <a:ext cx="5427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Chemistry, Atoms First 2/e p. 214 - 227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8654B0D-E75E-FC4D-9CF5-FD777CE91FBE}"/>
              </a:ext>
            </a:extLst>
          </p:cNvPr>
          <p:cNvSpPr/>
          <p:nvPr/>
        </p:nvSpPr>
        <p:spPr>
          <a:xfrm>
            <a:off x="598087" y="1149890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49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1" y="856565"/>
            <a:ext cx="104446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Lewis structures and VSEPR describe the </a:t>
            </a:r>
            <a:r>
              <a:rPr lang="en-US" sz="2800" b="1" i="1" dirty="0">
                <a:latin typeface="Candara"/>
                <a:cs typeface="Candara"/>
              </a:rPr>
              <a:t>shapes </a:t>
            </a:r>
            <a:r>
              <a:rPr lang="en-US" sz="2800" i="1" dirty="0">
                <a:latin typeface="Candara"/>
                <a:cs typeface="Candara"/>
              </a:rPr>
              <a:t>of molecular, covalently bonded molecules.</a:t>
            </a:r>
          </a:p>
          <a:p>
            <a:pPr marL="457200" indent="-457200">
              <a:buFont typeface="+mj-lt"/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Molecular geometry and </a:t>
            </a:r>
            <a:r>
              <a:rPr lang="en-US" sz="2800" b="1" i="1" dirty="0">
                <a:latin typeface="Candara"/>
                <a:cs typeface="Candara"/>
              </a:rPr>
              <a:t>polarity </a:t>
            </a:r>
            <a:r>
              <a:rPr lang="en-US" sz="2800" i="1" dirty="0">
                <a:latin typeface="Candara"/>
                <a:cs typeface="Candara"/>
              </a:rPr>
              <a:t>affect the physical and chemical properties of molecules.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2632378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1055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</p:spTree>
    <p:extLst>
      <p:ext uri="{BB962C8B-B14F-4D97-AF65-F5344CB8AC3E}">
        <p14:creationId xmlns:p14="http://schemas.microsoft.com/office/powerpoint/2010/main" val="3224882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303" y="0"/>
            <a:ext cx="11835509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298" y="-169"/>
            <a:ext cx="3436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Lewis structures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461" y="0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5590" y="764830"/>
            <a:ext cx="108119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Lewis structures </a:t>
            </a:r>
            <a:r>
              <a:rPr lang="en-US" sz="2400" dirty="0">
                <a:latin typeface="Candara"/>
                <a:cs typeface="Candara"/>
              </a:rPr>
              <a:t>are used to show the structure and bonding patterns of covalent molecules.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A pair of shared e- = : = ---</a:t>
            </a:r>
          </a:p>
          <a:p>
            <a:pPr lvl="1"/>
            <a:endParaRPr lang="en-US" sz="1000" dirty="0">
              <a:latin typeface="Candara"/>
              <a:cs typeface="Candar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Remember to show the unbonded electron pairs.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7443" y="3077959"/>
            <a:ext cx="462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H.</a:t>
            </a:r>
            <a:endParaRPr lang="en-US" sz="2400" baseline="300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484" y="4508966"/>
            <a:ext cx="57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</a:t>
            </a:r>
            <a:r>
              <a:rPr lang="en-US" sz="2400" dirty="0" err="1">
                <a:latin typeface="Candara"/>
                <a:cs typeface="Candara"/>
              </a:rPr>
              <a:t>Cl</a:t>
            </a:r>
            <a:r>
              <a:rPr lang="en-US" sz="2400" dirty="0">
                <a:latin typeface="Candara"/>
                <a:cs typeface="Candara"/>
              </a:rPr>
              <a:t>:</a:t>
            </a:r>
            <a:endParaRPr lang="en-US" sz="2400" baseline="30000" dirty="0">
              <a:latin typeface="Candara"/>
              <a:cs typeface="Candar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7442" y="4240785"/>
            <a:ext cx="33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</a:t>
            </a:r>
            <a:endParaRPr lang="en-US" sz="2400" baseline="30000" dirty="0">
              <a:latin typeface="Candara"/>
              <a:cs typeface="Candar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434" y="4654621"/>
            <a:ext cx="33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</a:t>
            </a:r>
            <a:endParaRPr lang="en-US" sz="2400" baseline="30000" dirty="0">
              <a:latin typeface="Candara"/>
              <a:cs typeface="Candar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2440" y="4514730"/>
            <a:ext cx="57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</a:t>
            </a:r>
            <a:r>
              <a:rPr lang="en-US" sz="2400" dirty="0" err="1">
                <a:latin typeface="Candara"/>
                <a:cs typeface="Candara"/>
              </a:rPr>
              <a:t>Cl</a:t>
            </a:r>
            <a:r>
              <a:rPr lang="en-US" sz="2400" dirty="0">
                <a:latin typeface="Candara"/>
                <a:cs typeface="Candara"/>
              </a:rPr>
              <a:t>:</a:t>
            </a:r>
            <a:endParaRPr lang="en-US" sz="2400" baseline="30000" dirty="0">
              <a:latin typeface="Candara"/>
              <a:cs typeface="Candar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68398" y="4246549"/>
            <a:ext cx="33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</a:t>
            </a:r>
            <a:endParaRPr lang="en-US" sz="2400" baseline="30000" dirty="0">
              <a:latin typeface="Candara"/>
              <a:cs typeface="Candar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71390" y="4660385"/>
            <a:ext cx="33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</a:t>
            </a:r>
            <a:endParaRPr lang="en-US" sz="2400" baseline="30000" dirty="0">
              <a:latin typeface="Candara"/>
              <a:cs typeface="Candar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53199" y="4562559"/>
            <a:ext cx="57930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:</a:t>
            </a:r>
            <a:r>
              <a:rPr lang="en-US" sz="2400" dirty="0" err="1">
                <a:solidFill>
                  <a:srgbClr val="000000"/>
                </a:solidFill>
                <a:latin typeface="Candara"/>
                <a:cs typeface="Candara"/>
              </a:rPr>
              <a:t>Cl</a:t>
            </a:r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:</a:t>
            </a:r>
            <a:endParaRPr lang="en-US" sz="2400" baseline="300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59157" y="4294378"/>
            <a:ext cx="33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..</a:t>
            </a:r>
            <a:endParaRPr lang="en-US" sz="2400" baseline="300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62149" y="4708214"/>
            <a:ext cx="3397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..</a:t>
            </a:r>
            <a:endParaRPr lang="en-US" sz="2400" baseline="300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48715" y="4549190"/>
            <a:ext cx="50176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Candara"/>
                <a:cs typeface="Candara"/>
              </a:rPr>
              <a:t>Cl</a:t>
            </a:r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:</a:t>
            </a:r>
            <a:endParaRPr lang="en-US" sz="2400" baseline="300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74455" y="4300238"/>
            <a:ext cx="33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..</a:t>
            </a:r>
            <a:endParaRPr lang="en-US" sz="2400" baseline="300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15686" y="4694845"/>
            <a:ext cx="3397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..</a:t>
            </a:r>
            <a:endParaRPr lang="en-US" sz="2400" baseline="300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1208" y="4496055"/>
            <a:ext cx="339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+</a:t>
            </a:r>
            <a:endParaRPr lang="en-US" sz="2400" baseline="30000" dirty="0">
              <a:latin typeface="Candara"/>
              <a:cs typeface="Candara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436114" y="4785922"/>
            <a:ext cx="84039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427489" y="4545179"/>
            <a:ext cx="538292" cy="562639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831769" y="4540139"/>
            <a:ext cx="538292" cy="562639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200789" y="3075189"/>
            <a:ext cx="339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+</a:t>
            </a:r>
            <a:endParaRPr lang="en-US" sz="2400" baseline="30000" dirty="0">
              <a:latin typeface="Candara"/>
              <a:cs typeface="Candar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591115" y="3107169"/>
            <a:ext cx="462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H.</a:t>
            </a:r>
            <a:endParaRPr lang="en-US" sz="2400" baseline="300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2179468" y="3334859"/>
            <a:ext cx="84039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150044" y="3077959"/>
            <a:ext cx="663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H:H</a:t>
            </a:r>
            <a:endParaRPr lang="en-US" sz="2400" baseline="300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66147" y="3094244"/>
            <a:ext cx="367660" cy="422719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416068" y="3094244"/>
            <a:ext cx="367660" cy="422719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350475" y="3072918"/>
            <a:ext cx="79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H - H</a:t>
            </a:r>
            <a:endParaRPr lang="en-US" sz="2400" baseline="30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01103" y="4576066"/>
            <a:ext cx="64633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:</a:t>
            </a:r>
            <a:r>
              <a:rPr lang="en-US" sz="2400" dirty="0" err="1">
                <a:solidFill>
                  <a:srgbClr val="0000FF"/>
                </a:solidFill>
                <a:latin typeface="Candara"/>
                <a:cs typeface="Candara"/>
              </a:rPr>
              <a:t>Cl</a:t>
            </a: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 -</a:t>
            </a:r>
            <a:endParaRPr lang="en-US" sz="2400" baseline="30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07062" y="4307885"/>
            <a:ext cx="33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..</a:t>
            </a:r>
            <a:endParaRPr lang="en-US" sz="2400" baseline="30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10054" y="4721721"/>
            <a:ext cx="3397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..</a:t>
            </a:r>
            <a:endParaRPr lang="en-US" sz="2400" baseline="30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322560" y="4562697"/>
            <a:ext cx="50176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Candara"/>
                <a:cs typeface="Candara"/>
              </a:rPr>
              <a:t>Cl</a:t>
            </a: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:</a:t>
            </a:r>
            <a:endParaRPr lang="en-US" sz="2400" baseline="30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69290" y="4313745"/>
            <a:ext cx="33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..</a:t>
            </a:r>
            <a:endParaRPr lang="en-US" sz="2400" baseline="30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89531" y="4708352"/>
            <a:ext cx="3397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..</a:t>
            </a:r>
            <a:endParaRPr lang="en-US" sz="2400" baseline="30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19932" y="2890961"/>
            <a:ext cx="4710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Each H atom has access to the 2 shared </a:t>
            </a:r>
            <a:r>
              <a:rPr lang="en-US" sz="2400" dirty="0" err="1">
                <a:solidFill>
                  <a:srgbClr val="0000FF"/>
                </a:solidFill>
                <a:latin typeface="Candara"/>
                <a:cs typeface="Candara"/>
              </a:rPr>
              <a:t>ve</a:t>
            </a: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-; the duet H wants.</a:t>
            </a:r>
            <a:endParaRPr lang="en-US" sz="2400" baseline="30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877706" y="4576066"/>
            <a:ext cx="4302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Each Cl atom has access to its 6 </a:t>
            </a:r>
            <a:r>
              <a:rPr lang="en-US" sz="2400" dirty="0" err="1">
                <a:solidFill>
                  <a:srgbClr val="0000FF"/>
                </a:solidFill>
                <a:latin typeface="Candara"/>
                <a:cs typeface="Candara"/>
              </a:rPr>
              <a:t>ve</a:t>
            </a: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- and the shared pair; so the octet each Cl atom wants.</a:t>
            </a:r>
            <a:endParaRPr lang="en-US" sz="2400" baseline="30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5B64BD-3F3A-094D-96BF-1F231D1BB8A4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2309D9-323E-0B42-99E6-8F7B5841B47C}"/>
              </a:ext>
            </a:extLst>
          </p:cNvPr>
          <p:cNvSpPr txBox="1"/>
          <p:nvPr/>
        </p:nvSpPr>
        <p:spPr>
          <a:xfrm>
            <a:off x="431356" y="5884151"/>
            <a:ext cx="11099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The overlapping circles are called Venn diagrams and show shared vs. unshared ‘sets’ or electrons.</a:t>
            </a:r>
            <a:endParaRPr lang="en-US" sz="2400" baseline="30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2586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2" grpId="0" animBg="1"/>
      <p:bldP spid="57" grpId="0" animBg="1"/>
      <p:bldP spid="58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8" grpId="0"/>
      <p:bldP spid="69" grpId="0"/>
      <p:bldP spid="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" y="0"/>
            <a:ext cx="11953064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68" y="-169"/>
            <a:ext cx="2935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The octet rule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56" y="-2506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4350" y="736265"/>
            <a:ext cx="869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Octet rule: </a:t>
            </a:r>
            <a:r>
              <a:rPr lang="en-US" sz="2400" i="1" dirty="0">
                <a:latin typeface="Candara"/>
                <a:cs typeface="Candara"/>
              </a:rPr>
              <a:t>all atoms ionize of bond to achieve a full valence shell.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3769" y="1215631"/>
            <a:ext cx="8698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Most atoms want 8 valence electrons (an octet).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H and He want only 2 valence electrons (a duet).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72" y="2194706"/>
            <a:ext cx="8067976" cy="2389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652" y="4785461"/>
            <a:ext cx="5660889" cy="1971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072" y="5412368"/>
            <a:ext cx="4178945" cy="830997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 panose="020E0502030303020204" pitchFamily="34" charset="0"/>
              </a:rPr>
              <a:t>Count to confirm that each atom has its octet or duet.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4933A-34F7-6347-B65C-3137D6CC26C9}"/>
              </a:ext>
            </a:extLst>
          </p:cNvPr>
          <p:cNvSpPr txBox="1"/>
          <p:nvPr/>
        </p:nvSpPr>
        <p:spPr>
          <a:xfrm>
            <a:off x="115459" y="6483963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69385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330" y="0"/>
            <a:ext cx="11711549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272" y="-169"/>
            <a:ext cx="492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Double and triple bonds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-5850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8853" y="736265"/>
            <a:ext cx="11502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Multiple bonds </a:t>
            </a:r>
            <a:r>
              <a:rPr lang="en-US" sz="2400" dirty="0">
                <a:latin typeface="Candara"/>
                <a:cs typeface="Candara"/>
              </a:rPr>
              <a:t>are used when there is no other way to give ‘central atoms’ a full valence shell.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8272" y="1595633"/>
            <a:ext cx="8698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Candara"/>
                <a:cs typeface="Candara"/>
              </a:rPr>
              <a:t>Double bond: </a:t>
            </a:r>
            <a:r>
              <a:rPr lang="en-US" sz="2400" dirty="0">
                <a:latin typeface="Candara"/>
                <a:cs typeface="Candara"/>
              </a:rPr>
              <a:t>2 shared pairs of valence electrons (:</a:t>
            </a:r>
            <a:r>
              <a:rPr lang="en-US" sz="2400" dirty="0">
                <a:latin typeface="Candara"/>
                <a:cs typeface="Candara"/>
                <a:sym typeface="Wingdings" pitchFamily="2" charset="2"/>
              </a:rPr>
              <a:t>:)</a:t>
            </a:r>
            <a:endParaRPr lang="en-U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Candara"/>
                <a:cs typeface="Candara"/>
              </a:rPr>
              <a:t>Triple bond:</a:t>
            </a:r>
            <a:r>
              <a:rPr lang="en-US" sz="2400" dirty="0">
                <a:latin typeface="Candara"/>
                <a:cs typeface="Candara"/>
              </a:rPr>
              <a:t> 3 shared pairs of valence electrons (::</a:t>
            </a:r>
            <a:r>
              <a:rPr lang="en-US" sz="2400" dirty="0">
                <a:latin typeface="Candara"/>
                <a:cs typeface="Candara"/>
                <a:sym typeface="Wingdings" pitchFamily="2" charset="2"/>
              </a:rPr>
              <a:t>:)</a:t>
            </a:r>
            <a:endParaRPr lang="en-US" sz="2400" u="sng" dirty="0">
              <a:latin typeface="Candara"/>
              <a:cs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227" y="2954426"/>
            <a:ext cx="7902603" cy="1820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126" y="5262367"/>
            <a:ext cx="7734671" cy="1029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6E5FD8-BFC8-2F41-A214-9BA715365571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74395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70" y="0"/>
            <a:ext cx="11953057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72" y="-169"/>
            <a:ext cx="5036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Writing Lewis structures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29" y="0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4353" y="736265"/>
            <a:ext cx="1127497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Steps:</a:t>
            </a:r>
          </a:p>
          <a:p>
            <a:pPr marL="458788" indent="-458788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Count total number of valence electrons (including charge).</a:t>
            </a:r>
          </a:p>
          <a:p>
            <a:pPr marL="458788" indent="-458788"/>
            <a:endParaRPr lang="en-US" sz="1000" dirty="0">
              <a:latin typeface="Candara"/>
              <a:cs typeface="Candara"/>
            </a:endParaRPr>
          </a:p>
          <a:p>
            <a:pPr marL="458788" indent="-458788">
              <a:buFont typeface="Wingdings" pitchFamily="2" charset="2"/>
              <a:buAutoNum type="arabicParenBoth" startAt="2"/>
            </a:pPr>
            <a:r>
              <a:rPr lang="en-US" sz="2400" dirty="0">
                <a:latin typeface="Candara"/>
                <a:cs typeface="Candara"/>
              </a:rPr>
              <a:t>Draw symbols for each atom, placing the least electronegative atom (</a:t>
            </a:r>
            <a:r>
              <a:rPr lang="en-US" sz="2400" u="sng" dirty="0">
                <a:latin typeface="Candara"/>
                <a:cs typeface="Candara"/>
              </a:rPr>
              <a:t>or carbon, or the unique atom</a:t>
            </a:r>
            <a:r>
              <a:rPr lang="en-US" sz="2400" dirty="0">
                <a:latin typeface="Candara"/>
                <a:cs typeface="Candara"/>
              </a:rPr>
              <a:t>) in the center.</a:t>
            </a:r>
          </a:p>
          <a:p>
            <a:pPr marL="458788" indent="-458788"/>
            <a:endParaRPr lang="en-US" sz="1000" dirty="0">
              <a:latin typeface="Candara"/>
              <a:cs typeface="Candara"/>
            </a:endParaRPr>
          </a:p>
          <a:p>
            <a:pPr marL="458788" indent="-458788"/>
            <a:r>
              <a:rPr lang="en-US" sz="2400" dirty="0">
                <a:latin typeface="Candara"/>
                <a:cs typeface="Candara"/>
              </a:rPr>
              <a:t>(3)  Connect each atom with a single bond at a cost of 2 </a:t>
            </a:r>
            <a:r>
              <a:rPr lang="en-US" sz="2400" dirty="0" err="1">
                <a:latin typeface="Candara"/>
                <a:cs typeface="Candara"/>
              </a:rPr>
              <a:t>ve</a:t>
            </a:r>
            <a:r>
              <a:rPr lang="en-US" sz="2400" dirty="0">
                <a:latin typeface="Candara"/>
                <a:cs typeface="Candara"/>
              </a:rPr>
              <a:t>- each.</a:t>
            </a:r>
          </a:p>
          <a:p>
            <a:pPr marL="458788" indent="-458788"/>
            <a:endParaRPr lang="en-US" sz="1000" dirty="0">
              <a:latin typeface="Candara"/>
              <a:cs typeface="Candara"/>
            </a:endParaRPr>
          </a:p>
          <a:p>
            <a:pPr marL="458788" indent="-458788"/>
            <a:r>
              <a:rPr lang="en-US" sz="2400" dirty="0">
                <a:latin typeface="Candara"/>
                <a:cs typeface="Candara"/>
              </a:rPr>
              <a:t>(4)  Distribute remaining </a:t>
            </a:r>
            <a:r>
              <a:rPr lang="en-US" sz="2400" dirty="0" err="1">
                <a:latin typeface="Candara"/>
                <a:cs typeface="Candara"/>
              </a:rPr>
              <a:t>ve</a:t>
            </a:r>
            <a:r>
              <a:rPr lang="en-US" sz="2400" dirty="0">
                <a:latin typeface="Candara"/>
                <a:cs typeface="Candara"/>
              </a:rPr>
              <a:t>- as lone pairs around the outermost atoms to give each an octet.</a:t>
            </a:r>
          </a:p>
          <a:p>
            <a:pPr marL="458788" indent="-458788"/>
            <a:endParaRPr lang="en-US" sz="1000" dirty="0">
              <a:latin typeface="Candara"/>
              <a:cs typeface="Candara"/>
            </a:endParaRPr>
          </a:p>
          <a:p>
            <a:pPr marL="458788" indent="-458788"/>
            <a:r>
              <a:rPr lang="en-US" sz="2400" dirty="0">
                <a:latin typeface="Candara"/>
                <a:cs typeface="Candara"/>
              </a:rPr>
              <a:t>(5)  Place any remaining </a:t>
            </a:r>
            <a:r>
              <a:rPr lang="en-US" sz="2400" dirty="0" err="1">
                <a:latin typeface="Candara"/>
                <a:cs typeface="Candara"/>
              </a:rPr>
              <a:t>ve</a:t>
            </a:r>
            <a:r>
              <a:rPr lang="en-US" sz="2400" dirty="0">
                <a:latin typeface="Candara"/>
                <a:cs typeface="Candara"/>
              </a:rPr>
              <a:t>- on the central atom.</a:t>
            </a:r>
          </a:p>
          <a:p>
            <a:pPr marL="458788" indent="-458788"/>
            <a:endParaRPr lang="en-US" sz="1000" dirty="0">
              <a:latin typeface="Candara"/>
              <a:cs typeface="Candara"/>
            </a:endParaRPr>
          </a:p>
          <a:p>
            <a:pPr marL="458788" indent="-458788"/>
            <a:r>
              <a:rPr lang="en-US" sz="2400" dirty="0">
                <a:latin typeface="Candara"/>
                <a:cs typeface="Candara"/>
              </a:rPr>
              <a:t>(6) If the central atom </a:t>
            </a:r>
            <a:r>
              <a:rPr lang="en-US" sz="2400" dirty="0" err="1">
                <a:latin typeface="Candara"/>
                <a:cs typeface="Candara"/>
              </a:rPr>
              <a:t>doesn</a:t>
            </a:r>
            <a:r>
              <a:rPr lang="uk-UA" sz="2400" dirty="0">
                <a:latin typeface="Candara"/>
                <a:cs typeface="Candara"/>
              </a:rPr>
              <a:t>’</a:t>
            </a:r>
            <a:r>
              <a:rPr lang="en-US" sz="2400" dirty="0">
                <a:latin typeface="Candara"/>
                <a:cs typeface="Candara"/>
              </a:rPr>
              <a:t>t have an octet, create multiple bonds to it using </a:t>
            </a:r>
            <a:r>
              <a:rPr lang="en-US" sz="2400" dirty="0" err="1">
                <a:latin typeface="Candara"/>
                <a:cs typeface="Candara"/>
              </a:rPr>
              <a:t>ve</a:t>
            </a:r>
            <a:r>
              <a:rPr lang="en-US" sz="2400" dirty="0">
                <a:latin typeface="Candara"/>
                <a:cs typeface="Candara"/>
              </a:rPr>
              <a:t>- from the outer atoms.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31882" y="5536329"/>
            <a:ext cx="77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SiH4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3973" y="6179305"/>
            <a:ext cx="2566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#</a:t>
            </a:r>
            <a:r>
              <a:rPr lang="en-US" sz="2400" dirty="0" err="1">
                <a:solidFill>
                  <a:srgbClr val="0000FF"/>
                </a:solidFill>
                <a:latin typeface="Candara"/>
                <a:cs typeface="Candara"/>
              </a:rPr>
              <a:t>ve</a:t>
            </a: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- = 4 + (4x1) = 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2172" y="5350907"/>
            <a:ext cx="620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andara"/>
                <a:cs typeface="Candara"/>
              </a:rPr>
              <a:t>1.90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0691" y="5365553"/>
            <a:ext cx="627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andara"/>
                <a:cs typeface="Candara"/>
              </a:rPr>
              <a:t>2.20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1500" y="5767161"/>
            <a:ext cx="141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H – Si – H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6495" y="5085548"/>
            <a:ext cx="141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H</a:t>
            </a:r>
            <a:b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</a:b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 |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5780" y="6062286"/>
            <a:ext cx="141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|</a:t>
            </a:r>
            <a:b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</a:b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389A03-030F-EE43-801E-9AB0C19051FE}"/>
              </a:ext>
            </a:extLst>
          </p:cNvPr>
          <p:cNvGrpSpPr/>
          <p:nvPr/>
        </p:nvGrpSpPr>
        <p:grpSpPr>
          <a:xfrm>
            <a:off x="5408654" y="5565609"/>
            <a:ext cx="507925" cy="242761"/>
            <a:chOff x="5621331" y="3422111"/>
            <a:chExt cx="989802" cy="24276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72F8B0-0A53-1347-9995-B0AF54B34EFC}"/>
                </a:ext>
              </a:extLst>
            </p:cNvPr>
            <p:cNvCxnSpPr/>
            <p:nvPr/>
          </p:nvCxnSpPr>
          <p:spPr>
            <a:xfrm>
              <a:off x="5621331" y="3543492"/>
              <a:ext cx="989802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F1BCD01-CFF6-7046-9352-CF1E3E5C49C6}"/>
                </a:ext>
              </a:extLst>
            </p:cNvPr>
            <p:cNvCxnSpPr/>
            <p:nvPr/>
          </p:nvCxnSpPr>
          <p:spPr>
            <a:xfrm flipH="1">
              <a:off x="5789410" y="3422111"/>
              <a:ext cx="0" cy="242761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DBB892-4CDB-4F46-8D59-61052B53C086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142370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506"/>
            <a:ext cx="11623729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2001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these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9182" y="738770"/>
            <a:ext cx="86988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Draw Lewis structures for these:</a:t>
            </a:r>
          </a:p>
          <a:p>
            <a:r>
              <a:rPr lang="en-US" sz="2400" dirty="0">
                <a:latin typeface="Candara"/>
                <a:cs typeface="Candara"/>
              </a:rPr>
              <a:t>	CHO2</a:t>
            </a:r>
            <a:r>
              <a:rPr lang="en-US" sz="2800" baseline="30000" dirty="0">
                <a:latin typeface="Candara"/>
                <a:cs typeface="Candara"/>
              </a:rPr>
              <a:t>-1</a:t>
            </a:r>
          </a:p>
          <a:p>
            <a:r>
              <a:rPr lang="en-US" sz="2400" dirty="0">
                <a:latin typeface="Candara"/>
                <a:cs typeface="Candara"/>
              </a:rPr>
              <a:t>	NO</a:t>
            </a:r>
            <a:r>
              <a:rPr lang="en-US" sz="2800" baseline="30000" dirty="0">
                <a:latin typeface="Candara"/>
                <a:cs typeface="Candara"/>
              </a:rPr>
              <a:t>+1</a:t>
            </a:r>
          </a:p>
          <a:p>
            <a:r>
              <a:rPr lang="en-US" sz="2400" dirty="0">
                <a:latin typeface="Candara"/>
                <a:cs typeface="Candara"/>
              </a:rPr>
              <a:t>	OF2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E2559A3-D3FB-9A40-A904-9D6378E631DE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1893767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302" y="0"/>
            <a:ext cx="11773516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298" y="-169"/>
            <a:ext cx="1643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880" y="736265"/>
            <a:ext cx="11440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Determine the types of bonds in potassium nitrate and show polarity arrows.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488" y="-2506"/>
            <a:ext cx="697500" cy="697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9807" y="1132372"/>
            <a:ext cx="4183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K</a:t>
            </a:r>
            <a:r>
              <a:rPr lang="en-US" sz="2800" baseline="30000" dirty="0">
                <a:latin typeface="Candara"/>
                <a:cs typeface="Candara"/>
              </a:rPr>
              <a:t>+1 </a:t>
            </a:r>
            <a:r>
              <a:rPr lang="en-US" sz="2400" dirty="0">
                <a:latin typeface="Candara"/>
                <a:cs typeface="Candara"/>
              </a:rPr>
              <a:t>(NO3)</a:t>
            </a:r>
            <a:r>
              <a:rPr lang="en-US" sz="2800" baseline="30000" dirty="0">
                <a:latin typeface="Candara"/>
                <a:cs typeface="Candara"/>
              </a:rPr>
              <a:t>-1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1763" y="4066104"/>
            <a:ext cx="63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K</a:t>
            </a:r>
            <a:r>
              <a:rPr lang="en-US" sz="2800" baseline="30000" dirty="0">
                <a:latin typeface="Candara"/>
                <a:cs typeface="Candara"/>
              </a:rPr>
              <a:t>+1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03038" y="3373048"/>
            <a:ext cx="63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N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09680" y="2490591"/>
            <a:ext cx="63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:O:</a:t>
            </a:r>
            <a:endParaRPr lang="en-US" sz="2800" baseline="30000" dirty="0">
              <a:latin typeface="Candara"/>
              <a:cs typeface="Candar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033803" y="2939625"/>
            <a:ext cx="0" cy="5139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130175" y="2946162"/>
            <a:ext cx="0" cy="5139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8900000">
            <a:off x="3444686" y="3650676"/>
            <a:ext cx="0" cy="5139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2700000" flipH="1">
            <a:off x="2726476" y="3673646"/>
            <a:ext cx="0" cy="5139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26010" y="4015524"/>
            <a:ext cx="63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:O: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27275" y="4013231"/>
            <a:ext cx="63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:O: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42736" y="4122721"/>
            <a:ext cx="63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38029" y="4130132"/>
            <a:ext cx="63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67530" y="3466370"/>
            <a:ext cx="63500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latin typeface="Candara"/>
                <a:cs typeface="Candara"/>
              </a:rPr>
              <a:t>+1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83860" y="4386126"/>
            <a:ext cx="63500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latin typeface="Candara"/>
                <a:cs typeface="Candara"/>
              </a:rPr>
              <a:t>-1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66859" y="4349696"/>
            <a:ext cx="63500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latin typeface="Candara"/>
                <a:cs typeface="Candara"/>
              </a:rPr>
              <a:t>-1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1EC29A8-4A6E-FA42-9353-27C287C1FEAA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1888868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2001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these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9182" y="738770"/>
            <a:ext cx="11285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NASA’s Cassini-Huygens mission detected a cloud of toxic hydrogen cyanide (HCN) on Titan, one of Saturn’s moons. Titan’s atmosphere also includes ethane (H3CCH3), acetylene (HCCH) and ammonia (NH3). Draw their Lewis structures!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0CA0E9E-E564-9E43-841C-68DF4168A343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282059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69" y="0"/>
            <a:ext cx="11922062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269" y="-169"/>
            <a:ext cx="3047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Lewis symbols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9851" y="736265"/>
            <a:ext cx="1171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Lewis symbols </a:t>
            </a:r>
            <a:r>
              <a:rPr lang="en-US" sz="2400" dirty="0">
                <a:latin typeface="Candara"/>
                <a:cs typeface="Candara"/>
              </a:rPr>
              <a:t>show the number of </a:t>
            </a:r>
            <a:r>
              <a:rPr lang="en-US" sz="2400" b="1" dirty="0">
                <a:latin typeface="Candara"/>
                <a:cs typeface="Candara"/>
              </a:rPr>
              <a:t>valence electrons </a:t>
            </a:r>
            <a:r>
              <a:rPr lang="en-US" sz="2400" dirty="0">
                <a:latin typeface="Candara"/>
                <a:cs typeface="Candara"/>
              </a:rPr>
              <a:t>in an atom using a dot for each valence electron.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62" y="-2506"/>
            <a:ext cx="697500" cy="69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13" y="1913725"/>
            <a:ext cx="10269638" cy="4850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D3EF88-0915-714A-81E7-2104A2DA5C4D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1987" y="1583610"/>
            <a:ext cx="905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Example: </a:t>
            </a:r>
            <a:r>
              <a:rPr lang="en-US" sz="2400" dirty="0">
                <a:latin typeface="Candara"/>
                <a:cs typeface="Candara"/>
              </a:rPr>
              <a:t>calcium is in column 2A, so has 2 valence electrons or dots: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89145" y="1576954"/>
            <a:ext cx="93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.Ca.</a:t>
            </a:r>
            <a:endParaRPr lang="en-US" sz="2800" baseline="300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16196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2153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One more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9181" y="738771"/>
            <a:ext cx="1128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Both carbon monoxide and carbon dioxide are produced by combustion of fossil fuels. Draw their Lewis structures.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13E1D3-DB23-F940-BEED-6BB5CF9E2A73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037604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5655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Exceptions to the octet rule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9182" y="738771"/>
            <a:ext cx="11285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Chemistry is a field full of exceptions. </a:t>
            </a:r>
          </a:p>
          <a:p>
            <a:r>
              <a:rPr lang="en-US" sz="2400" dirty="0">
                <a:latin typeface="Candara"/>
                <a:cs typeface="Candara"/>
              </a:rPr>
              <a:t>There are three types of exceptions to the octet rule.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9182" y="2311318"/>
            <a:ext cx="1128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Molecules with an </a:t>
            </a:r>
            <a:r>
              <a:rPr lang="en-US" sz="2400" b="1" dirty="0">
                <a:latin typeface="Candara"/>
                <a:cs typeface="Candara"/>
              </a:rPr>
              <a:t>odd number of valence electrons </a:t>
            </a:r>
            <a:r>
              <a:rPr lang="en-US" sz="2400" dirty="0">
                <a:latin typeface="Candara"/>
                <a:cs typeface="Candara"/>
              </a:rPr>
              <a:t>(an unpaired electron).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9182" y="3327006"/>
            <a:ext cx="1128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(2) Molecules whose central atom has </a:t>
            </a:r>
            <a:r>
              <a:rPr lang="en-US" sz="2400" b="1" dirty="0">
                <a:latin typeface="Candara"/>
                <a:cs typeface="Candara"/>
              </a:rPr>
              <a:t>less than an octet</a:t>
            </a:r>
            <a:r>
              <a:rPr lang="en-US" sz="2400" dirty="0">
                <a:latin typeface="Candara"/>
                <a:cs typeface="Candara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9182" y="4379434"/>
            <a:ext cx="1128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(3) Hypervalent molecules whose central atom </a:t>
            </a:r>
            <a:r>
              <a:rPr lang="en-US" sz="2400" b="1" dirty="0">
                <a:latin typeface="Candara"/>
                <a:cs typeface="Candara"/>
              </a:rPr>
              <a:t>has more than an octet.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A76BF-008E-3A48-B649-CC07DFF3BA47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381589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963399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7327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(1) Odd number of valence electrons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-7729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9182" y="736265"/>
            <a:ext cx="1081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Molecules with an odd number of electrons are </a:t>
            </a:r>
            <a:r>
              <a:rPr lang="en-US" sz="2400" b="1" dirty="0">
                <a:latin typeface="Candara"/>
                <a:cs typeface="Candara"/>
              </a:rPr>
              <a:t>called free radicals</a:t>
            </a:r>
            <a:r>
              <a:rPr lang="en-US" sz="2400" dirty="0">
                <a:latin typeface="Candara"/>
                <a:cs typeface="Candara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5452" y="1722809"/>
            <a:ext cx="869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nitric oxide (NO)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FB4101-11EF-EC47-9C62-4101AFD2DFE2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1210293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541" y="16721"/>
            <a:ext cx="11674265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891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(2) Less than an octet: e- deficient molecules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7852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9182" y="738770"/>
            <a:ext cx="11285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Electron deficient molecules generally have central atoms from groups 2A and 12A, outer hydrogen or other atoms that don</a:t>
            </a:r>
            <a:r>
              <a:rPr lang="uk-UA" sz="2400" dirty="0">
                <a:latin typeface="Candara"/>
                <a:cs typeface="Candara"/>
              </a:rPr>
              <a:t>’</a:t>
            </a:r>
            <a:r>
              <a:rPr lang="en-US" sz="2400" dirty="0">
                <a:latin typeface="Candara"/>
                <a:cs typeface="Candara"/>
              </a:rPr>
              <a:t>t form double bonds.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9182" y="2101915"/>
            <a:ext cx="869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ndara"/>
                <a:cs typeface="Candara"/>
              </a:rPr>
              <a:t>berylium</a:t>
            </a:r>
            <a:r>
              <a:rPr lang="en-US" sz="2400" dirty="0">
                <a:latin typeface="Candara"/>
                <a:cs typeface="Candara"/>
              </a:rPr>
              <a:t> dihydride (BeH2)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9390" y="4018430"/>
            <a:ext cx="869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boron trifluoride (BF3)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616E0C-C987-5C4B-9E91-F631FB189F55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16684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931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(3) More than an octet: hypervalent molecules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7637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9182" y="736265"/>
            <a:ext cx="11285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Elements below the second row of the periodic table can accommodate more than an octet using d orbitals.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9182" y="1764230"/>
            <a:ext cx="869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phosphorus pentachloride (PCl5)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954" y="4397537"/>
            <a:ext cx="869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sulfur hexafluoride (SF6)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6D5B73E-65F0-E44D-A25F-6AA132AB53CE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8353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639227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-169"/>
            <a:ext cx="1643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this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541" y="5822"/>
            <a:ext cx="697500" cy="69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8059" y="768081"/>
            <a:ext cx="1163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Write Lewis structures for XeF2, XeF4, XeF6 identify any exceptions to the octet rule.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634BC3F-5CA7-784D-B662-F815E91E775F}"/>
              </a:ext>
            </a:extLst>
          </p:cNvPr>
          <p:cNvSpPr txBox="1"/>
          <p:nvPr/>
        </p:nvSpPr>
        <p:spPr>
          <a:xfrm>
            <a:off x="19760" y="6520760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2907724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895D4-FFB8-1649-93B2-1B414E3C1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1" y="1978710"/>
            <a:ext cx="6229350" cy="1472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14771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169"/>
            <a:ext cx="10992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Resonance: structures with alternate bonding patterns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100" y="-16874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3390"/>
            <a:ext cx="11218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Notice that the two possible structures for the nitrite ion (NO2</a:t>
            </a:r>
            <a:r>
              <a:rPr lang="en-US" sz="3200" baseline="30000" dirty="0">
                <a:latin typeface="Candara"/>
                <a:cs typeface="Candara"/>
              </a:rPr>
              <a:t>-1</a:t>
            </a:r>
            <a:r>
              <a:rPr lang="en-US" sz="2400" dirty="0">
                <a:latin typeface="Candara"/>
                <a:cs typeface="Candara"/>
              </a:rPr>
              <a:t>) are </a:t>
            </a:r>
            <a:r>
              <a:rPr lang="en-US" sz="2400" b="1" dirty="0">
                <a:latin typeface="Candara"/>
                <a:cs typeface="Candara"/>
              </a:rPr>
              <a:t>resonance structures: </a:t>
            </a:r>
            <a:r>
              <a:rPr lang="en-US" sz="2400" i="1" dirty="0">
                <a:latin typeface="Candara"/>
                <a:cs typeface="Candara"/>
              </a:rPr>
              <a:t>identical except for the placement of bonds or electrons.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1070" y="3596877"/>
            <a:ext cx="1147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From these structures, you might guess that NO2</a:t>
            </a:r>
            <a:r>
              <a:rPr lang="en-US" sz="2800" baseline="30000" dirty="0">
                <a:latin typeface="Candara"/>
                <a:cs typeface="Candara"/>
              </a:rPr>
              <a:t>-1</a:t>
            </a:r>
            <a:r>
              <a:rPr lang="en-US" sz="2400" dirty="0">
                <a:latin typeface="Candara"/>
                <a:cs typeface="Candara"/>
              </a:rPr>
              <a:t> has two different N-O bond lengths since single bonds are longer than double bonds.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1" y="5497951"/>
            <a:ext cx="5905500" cy="1193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2503" y="4362403"/>
            <a:ext cx="1147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However, experiments show that there is only one N-O bond length and that it’s between the lengths of a single and double bond: the </a:t>
            </a:r>
            <a:r>
              <a:rPr lang="en-US" sz="2400" b="1" dirty="0">
                <a:latin typeface="Candara"/>
                <a:cs typeface="Candara"/>
              </a:rPr>
              <a:t>resonance hybrid</a:t>
            </a:r>
            <a:r>
              <a:rPr lang="en-US" sz="2400" dirty="0">
                <a:latin typeface="Candara"/>
                <a:cs typeface="Candara"/>
              </a:rPr>
              <a:t> or average.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BCCE-D526-0D48-AEC1-AB8A2E740351}"/>
              </a:ext>
            </a:extLst>
          </p:cNvPr>
          <p:cNvSpPr txBox="1"/>
          <p:nvPr/>
        </p:nvSpPr>
        <p:spPr>
          <a:xfrm>
            <a:off x="7534026" y="2124451"/>
            <a:ext cx="4324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Notice the difference between these structures is placement of single vs. double bonds.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CE04B4-94F6-DB4A-BB41-1BF4AAEABEEF}"/>
              </a:ext>
            </a:extLst>
          </p:cNvPr>
          <p:cNvSpPr txBox="1"/>
          <p:nvPr/>
        </p:nvSpPr>
        <p:spPr>
          <a:xfrm>
            <a:off x="228601" y="1556234"/>
            <a:ext cx="1121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The double head arrow (              ) indicates resonance structures.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197AFB-E5C7-FA41-9308-68E7B46006B6}"/>
              </a:ext>
            </a:extLst>
          </p:cNvPr>
          <p:cNvCxnSpPr>
            <a:cxnSpLocks/>
          </p:cNvCxnSpPr>
          <p:nvPr/>
        </p:nvCxnSpPr>
        <p:spPr>
          <a:xfrm>
            <a:off x="3896140" y="1793396"/>
            <a:ext cx="757180" cy="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7F2A43E-CA74-184C-98E8-EAC809D3F90B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E4768-E713-A342-9E40-31BE05F42DAA}"/>
              </a:ext>
            </a:extLst>
          </p:cNvPr>
          <p:cNvSpPr txBox="1"/>
          <p:nvPr/>
        </p:nvSpPr>
        <p:spPr>
          <a:xfrm>
            <a:off x="7648959" y="5543427"/>
            <a:ext cx="382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Each N-O bond in the </a:t>
            </a:r>
            <a:r>
              <a:rPr lang="en-US" sz="2400" b="1" dirty="0">
                <a:solidFill>
                  <a:srgbClr val="0000FF"/>
                </a:solidFill>
                <a:latin typeface="Candara"/>
                <a:cs typeface="Candara"/>
              </a:rPr>
              <a:t>hybrid</a:t>
            </a:r>
            <a:r>
              <a:rPr lang="en-US" sz="2400" dirty="0">
                <a:solidFill>
                  <a:srgbClr val="0000FF"/>
                </a:solidFill>
                <a:latin typeface="Candara"/>
                <a:cs typeface="Candara"/>
              </a:rPr>
              <a:t> is ~1.5 bonds long.</a:t>
            </a:r>
          </a:p>
        </p:txBody>
      </p:sp>
    </p:spTree>
    <p:extLst>
      <p:ext uri="{BB962C8B-B14F-4D97-AF65-F5344CB8AC3E}">
        <p14:creationId xmlns:p14="http://schemas.microsoft.com/office/powerpoint/2010/main" val="2371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11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337"/>
            <a:ext cx="1643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this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6"/>
            <a:ext cx="8698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Both"/>
            </a:pPr>
            <a:r>
              <a:rPr lang="en-US" sz="2400" dirty="0">
                <a:latin typeface="Candara"/>
                <a:cs typeface="Candara"/>
              </a:rPr>
              <a:t>Draw one Lewis structure of the carbonate ion, CO3</a:t>
            </a:r>
            <a:r>
              <a:rPr lang="en-US" sz="2800" baseline="30000" dirty="0">
                <a:latin typeface="Candara"/>
                <a:cs typeface="Candara"/>
              </a:rPr>
              <a:t>-2</a:t>
            </a:r>
            <a:r>
              <a:rPr lang="en-US" sz="2400" dirty="0">
                <a:latin typeface="Candara"/>
                <a:cs typeface="Candara"/>
              </a:rPr>
              <a:t>.</a:t>
            </a:r>
          </a:p>
          <a:p>
            <a:pPr marL="457200" indent="-457200">
              <a:buAutoNum type="alphaLcParenBoth"/>
            </a:pPr>
            <a:r>
              <a:rPr lang="en-US" sz="2400" dirty="0">
                <a:latin typeface="Candara"/>
                <a:cs typeface="Candara"/>
              </a:rPr>
              <a:t>Draw all other resonance structures.</a:t>
            </a:r>
          </a:p>
          <a:p>
            <a:pPr marL="457200" indent="-457200">
              <a:buAutoNum type="alphaLcParenBoth"/>
            </a:pPr>
            <a:r>
              <a:rPr lang="en-US" sz="2400" dirty="0">
                <a:latin typeface="Candara"/>
                <a:cs typeface="Candara"/>
              </a:rPr>
              <a:t>What determines the number of resonance structures?</a:t>
            </a:r>
          </a:p>
          <a:p>
            <a:pPr marL="457200" indent="-457200">
              <a:buAutoNum type="alphaLcParenBoth"/>
            </a:pPr>
            <a:r>
              <a:rPr lang="en-US" sz="2400" dirty="0">
                <a:latin typeface="Candara"/>
                <a:cs typeface="Candara"/>
              </a:rPr>
              <a:t>Draw the resonance hybrid.</a:t>
            </a:r>
          </a:p>
        </p:txBody>
      </p:sp>
      <p:sp>
        <p:nvSpPr>
          <p:cNvPr id="11" name="Oval 10"/>
          <p:cNvSpPr/>
          <p:nvPr/>
        </p:nvSpPr>
        <p:spPr>
          <a:xfrm>
            <a:off x="10906343" y="775896"/>
            <a:ext cx="588157" cy="453648"/>
          </a:xfrm>
          <a:prstGeom prst="ellipse">
            <a:avLst/>
          </a:prstGeom>
          <a:noFill/>
          <a:ln w="28575" cmpd="sng">
            <a:solidFill>
              <a:srgbClr val="52D1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2D128"/>
                </a:solidFill>
              </a:rPr>
              <a:t>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23346-E30A-304A-AD4F-DEECD475D100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2202439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639227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-2506"/>
            <a:ext cx="2715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5.4: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601" y="847653"/>
            <a:ext cx="117515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Define the term ‘Lewis symbol’.</a:t>
            </a:r>
          </a:p>
          <a:p>
            <a:endParaRPr lang="en-US" sz="1000" dirty="0">
              <a:latin typeface="Candara"/>
              <a:cs typeface="Candara"/>
            </a:endParaRPr>
          </a:p>
          <a:p>
            <a:endParaRPr lang="en-US" sz="10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(2) Use Lewis symbols to diagram out formation of an ionic compound?</a:t>
            </a:r>
          </a:p>
          <a:p>
            <a:endParaRPr lang="en-US" sz="1000" dirty="0">
              <a:latin typeface="Candara"/>
              <a:cs typeface="Candara"/>
            </a:endParaRPr>
          </a:p>
          <a:p>
            <a:endParaRPr lang="en-US" sz="1000" dirty="0">
              <a:latin typeface="Candara"/>
              <a:cs typeface="Candara"/>
            </a:endParaRPr>
          </a:p>
          <a:p>
            <a:pPr marL="458788" indent="-458788"/>
            <a:r>
              <a:rPr lang="en-US" sz="2400" dirty="0">
                <a:latin typeface="Candara"/>
                <a:cs typeface="Candara"/>
              </a:rPr>
              <a:t>(3) List the steps required to draw the Lewis structure of a covalently bonded compound?</a:t>
            </a:r>
          </a:p>
          <a:p>
            <a:endParaRPr lang="en-US" sz="1000" dirty="0">
              <a:latin typeface="Candara"/>
              <a:cs typeface="Candara"/>
            </a:endParaRPr>
          </a:p>
          <a:p>
            <a:endParaRPr lang="en-US" sz="10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(4) Draw Lewis structures for a wide variety of covalently bonded compounds from their molecular formulas?</a:t>
            </a:r>
          </a:p>
          <a:p>
            <a:pPr marL="406400" indent="-406400"/>
            <a:endParaRPr lang="en-US" sz="1000" dirty="0">
              <a:latin typeface="Candara"/>
              <a:cs typeface="Candara"/>
            </a:endParaRPr>
          </a:p>
          <a:p>
            <a:pPr marL="406400" indent="-406400"/>
            <a:endParaRPr lang="en-US" sz="10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(5) List and explain the three types of exceptions to the octet rule?</a:t>
            </a:r>
          </a:p>
          <a:p>
            <a:pPr marL="406400" indent="-406400"/>
            <a:endParaRPr lang="en-US" sz="1000" dirty="0">
              <a:latin typeface="Candara"/>
              <a:cs typeface="Candara"/>
            </a:endParaRPr>
          </a:p>
          <a:p>
            <a:pPr marL="406400" indent="-406400"/>
            <a:endParaRPr lang="en-US" sz="10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(6) Explain what differentiates molecules with resonance from those that lack resonance?</a:t>
            </a:r>
          </a:p>
          <a:p>
            <a:pPr marL="406400" indent="-406400"/>
            <a:endParaRPr lang="en-US" sz="1000" dirty="0">
              <a:latin typeface="Candara"/>
              <a:cs typeface="Candara"/>
            </a:endParaRPr>
          </a:p>
          <a:p>
            <a:pPr marL="406400" indent="-406400"/>
            <a:endParaRPr lang="en-US" sz="10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(7) Draw resonance structures and resonance hybrids and explain why hybrids are more relevant?</a:t>
            </a:r>
          </a:p>
        </p:txBody>
      </p:sp>
    </p:spTree>
    <p:extLst>
      <p:ext uri="{BB962C8B-B14F-4D97-AF65-F5344CB8AC3E}">
        <p14:creationId xmlns:p14="http://schemas.microsoft.com/office/powerpoint/2010/main" val="37439144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436" y="-2506"/>
            <a:ext cx="697500" cy="69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FA57D3-E415-E640-AC1B-A762E7621A0B}"/>
              </a:ext>
            </a:extLst>
          </p:cNvPr>
          <p:cNvSpPr txBox="1"/>
          <p:nvPr/>
        </p:nvSpPr>
        <p:spPr>
          <a:xfrm>
            <a:off x="122776" y="17348"/>
            <a:ext cx="909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5.4: Assignments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178D0D-E5EE-2646-ADEE-D7C88082699F}"/>
              </a:ext>
            </a:extLst>
          </p:cNvPr>
          <p:cNvSpPr txBox="1"/>
          <p:nvPr/>
        </p:nvSpPr>
        <p:spPr>
          <a:xfrm>
            <a:off x="329560" y="1098688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Canvas: Quick review questions quiz 5.4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55BAD-5412-D644-A97D-F4F7499BD416}"/>
              </a:ext>
            </a:extLst>
          </p:cNvPr>
          <p:cNvSpPr txBox="1"/>
          <p:nvPr/>
        </p:nvSpPr>
        <p:spPr>
          <a:xfrm>
            <a:off x="323698" y="1799060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Homework set 5, problems 5 - 6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9C4D8-FC39-D840-A1B6-FD987F1B10A6}"/>
              </a:ext>
            </a:extLst>
          </p:cNvPr>
          <p:cNvSpPr txBox="1"/>
          <p:nvPr/>
        </p:nvSpPr>
        <p:spPr>
          <a:xfrm>
            <a:off x="323697" y="2652445"/>
            <a:ext cx="1117187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‘Drawing Lewis dot diagrams’ (Bozeman Science)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3"/>
              </a:rPr>
              <a:t>https://www.youtube.com/watch?v=ulyopnxjAZ8</a:t>
            </a:r>
            <a:endParaRPr lang="en-US" sz="2400" dirty="0">
              <a:latin typeface="Candara"/>
              <a:cs typeface="Candara"/>
            </a:endParaRPr>
          </a:p>
          <a:p>
            <a:pPr marL="11112"/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‘How to draw Lewis structures – 5 easy steps’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solidFill>
                  <a:srgbClr val="0432FF"/>
                </a:solidFill>
                <a:hlinkClick r:id="rId4"/>
              </a:rPr>
              <a:t>https://www.youtube.com/watch?v=1ZlnzyHahvo</a:t>
            </a:r>
            <a:endParaRPr lang="en-US" sz="2400" dirty="0">
              <a:solidFill>
                <a:srgbClr val="0432FF"/>
              </a:solidFill>
            </a:endParaRPr>
          </a:p>
          <a:p>
            <a:pPr marL="11112"/>
            <a:endParaRPr lang="en-US" sz="1000" dirty="0"/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/>
              <a:t>‘Resonance’ (Khan Academy)</a:t>
            </a:r>
            <a:br>
              <a:rPr lang="en-US" sz="2400" dirty="0">
                <a:solidFill>
                  <a:srgbClr val="0432FF"/>
                </a:solidFill>
              </a:rPr>
            </a:br>
            <a:r>
              <a:rPr lang="en-US" sz="2400" dirty="0">
                <a:solidFill>
                  <a:srgbClr val="0432FF"/>
                </a:solidFill>
                <a:hlinkClick r:id="rId5"/>
              </a:rPr>
              <a:t>https://www.youtube.com/watch?v=6XOm3Km7r30</a:t>
            </a:r>
            <a:r>
              <a:rPr lang="en-US" sz="2400" dirty="0">
                <a:solidFill>
                  <a:srgbClr val="0432FF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1061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70" y="0"/>
            <a:ext cx="11773541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72" y="-169"/>
            <a:ext cx="6404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Lewis symbols in atoms vs. 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8462" y="2087537"/>
            <a:ext cx="4818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Na. 			Na</a:t>
            </a:r>
            <a:r>
              <a:rPr lang="en-US" sz="2800" baseline="30000" dirty="0">
                <a:latin typeface="Candara"/>
                <a:cs typeface="Candara"/>
              </a:rPr>
              <a:t>+1</a:t>
            </a:r>
            <a:r>
              <a:rPr lang="en-US" sz="2400" dirty="0">
                <a:latin typeface="Candara"/>
                <a:cs typeface="Candara"/>
              </a:rPr>
              <a:t> + e-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921622" y="2824514"/>
            <a:ext cx="4399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.Ca.			Ca</a:t>
            </a:r>
            <a:r>
              <a:rPr lang="en-US" sz="2800" baseline="30000" dirty="0">
                <a:latin typeface="Candara"/>
                <a:cs typeface="Candara"/>
              </a:rPr>
              <a:t>+2 </a:t>
            </a:r>
            <a:r>
              <a:rPr lang="en-US" sz="2400" dirty="0">
                <a:latin typeface="Candara"/>
                <a:cs typeface="Candara"/>
              </a:rPr>
              <a:t>+ 2e-	</a:t>
            </a:r>
            <a:endParaRPr lang="en-US" sz="2800" baseline="30000" dirty="0">
              <a:latin typeface="Candara"/>
              <a:cs typeface="Candara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758946" y="2334245"/>
            <a:ext cx="104850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758946" y="3102885"/>
            <a:ext cx="104850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48463" y="3574480"/>
            <a:ext cx="538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:Cl.  + e-	        	:Cl:</a:t>
            </a:r>
            <a:r>
              <a:rPr lang="en-US" sz="2800" baseline="30000" dirty="0">
                <a:latin typeface="Candara"/>
                <a:cs typeface="Candara"/>
              </a:rPr>
              <a:t>-1 </a:t>
            </a:r>
            <a:r>
              <a:rPr lang="en-US" sz="2400" dirty="0">
                <a:latin typeface="Candara"/>
                <a:cs typeface="Candara"/>
              </a:rPr>
              <a:t>	</a:t>
            </a:r>
            <a:endParaRPr lang="en-US" sz="2800" baseline="30000" dirty="0">
              <a:latin typeface="Candara"/>
              <a:cs typeface="Candara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4179145" y="3834176"/>
            <a:ext cx="104850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60518" y="3700013"/>
            <a:ext cx="84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	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0883" y="3304853"/>
            <a:ext cx="123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	 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2448" y="3307862"/>
            <a:ext cx="84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	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1124" y="3718687"/>
            <a:ext cx="84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	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10749" y="4350989"/>
            <a:ext cx="4399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.S.  + 2e-		 :S:</a:t>
            </a:r>
            <a:r>
              <a:rPr lang="en-US" sz="2800" baseline="30000" dirty="0">
                <a:latin typeface="Candara"/>
                <a:cs typeface="Candara"/>
              </a:rPr>
              <a:t>-2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00962" y="4083245"/>
            <a:ext cx="84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	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0060" y="4451540"/>
            <a:ext cx="84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	</a:t>
            </a:r>
            <a:endParaRPr lang="en-US" sz="2800" baseline="30000" dirty="0">
              <a:latin typeface="Candara"/>
              <a:cs typeface="Candara"/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4275517" y="4619605"/>
            <a:ext cx="104850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12688" y="4462400"/>
            <a:ext cx="84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	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26790" y="4099321"/>
            <a:ext cx="84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..	</a:t>
            </a:r>
            <a:endParaRPr lang="en-US" sz="2800" baseline="30000" dirty="0">
              <a:latin typeface="Candara"/>
              <a:cs typeface="Candar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4353" y="736265"/>
            <a:ext cx="8802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Lewis symbols show that: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metals </a:t>
            </a:r>
            <a:r>
              <a:rPr lang="en-US" sz="2400" b="1" dirty="0">
                <a:latin typeface="Candara"/>
                <a:cs typeface="Candara"/>
              </a:rPr>
              <a:t>empty</a:t>
            </a:r>
            <a:r>
              <a:rPr lang="en-US" sz="2400" dirty="0">
                <a:latin typeface="Candara"/>
                <a:cs typeface="Candara"/>
              </a:rPr>
              <a:t> their valence shell when they become cations;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while nonmetals </a:t>
            </a:r>
            <a:r>
              <a:rPr lang="en-US" sz="2400" b="1" dirty="0">
                <a:latin typeface="Candara"/>
                <a:cs typeface="Candara"/>
              </a:rPr>
              <a:t>fill</a:t>
            </a:r>
            <a:r>
              <a:rPr lang="en-US" sz="2400" dirty="0">
                <a:latin typeface="Candara"/>
                <a:cs typeface="Candara"/>
              </a:rPr>
              <a:t> their shells to become anions.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F26080-D885-3F48-9433-38F7C15DD468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DB2393C1-F585-7148-A45C-6DC9E1C23CEB}"/>
              </a:ext>
            </a:extLst>
          </p:cNvPr>
          <p:cNvSpPr/>
          <p:nvPr/>
        </p:nvSpPr>
        <p:spPr>
          <a:xfrm>
            <a:off x="7938916" y="2100713"/>
            <a:ext cx="2156108" cy="896977"/>
          </a:xfrm>
          <a:prstGeom prst="wedgeRoundRectCallout">
            <a:avLst>
              <a:gd name="adj1" fmla="val -88424"/>
              <a:gd name="adj2" fmla="val 25864"/>
              <a:gd name="adj3" fmla="val 16667"/>
            </a:avLst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Candara" panose="020E0502030303020204" pitchFamily="34" charset="0"/>
              </a:rPr>
              <a:t>Cations go to zero dots.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D4806CF7-B02D-5D4A-878E-40B8740594D6}"/>
              </a:ext>
            </a:extLst>
          </p:cNvPr>
          <p:cNvSpPr/>
          <p:nvPr/>
        </p:nvSpPr>
        <p:spPr>
          <a:xfrm>
            <a:off x="7938916" y="3639014"/>
            <a:ext cx="2156108" cy="896977"/>
          </a:xfrm>
          <a:prstGeom prst="wedgeRoundRectCallout">
            <a:avLst>
              <a:gd name="adj1" fmla="val -91075"/>
              <a:gd name="adj2" fmla="val 3564"/>
              <a:gd name="adj3" fmla="val 16667"/>
            </a:avLst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Candara" panose="020E0502030303020204" pitchFamily="34" charset="0"/>
              </a:rPr>
              <a:t>Anions go to eight dots.</a:t>
            </a:r>
          </a:p>
        </p:txBody>
      </p:sp>
    </p:spTree>
    <p:extLst>
      <p:ext uri="{BB962C8B-B14F-4D97-AF65-F5344CB8AC3E}">
        <p14:creationId xmlns:p14="http://schemas.microsoft.com/office/powerpoint/2010/main" val="345691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3" grpId="0" animBg="1"/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7" y="-12357"/>
            <a:ext cx="11473181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0" y="3972"/>
            <a:ext cx="1053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490" y="873646"/>
            <a:ext cx="11224325" cy="236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pPr lvl="1"/>
            <a:r>
              <a:rPr lang="en-US" sz="3200" b="1" dirty="0">
                <a:latin typeface="Candara"/>
                <a:cs typeface="Candara"/>
              </a:rPr>
              <a:t>5.5:  </a:t>
            </a:r>
            <a:r>
              <a:rPr lang="en-US" sz="3200" dirty="0">
                <a:latin typeface="Candara"/>
                <a:cs typeface="Candara"/>
              </a:rPr>
              <a:t>VSEPR: understanding &amp; predicting molecular geometry</a:t>
            </a:r>
          </a:p>
          <a:p>
            <a:pPr lvl="1"/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Molecules have three-dimensional shape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VSERP makes some predictions about molecular geometry</a:t>
            </a: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651" y="-14863"/>
            <a:ext cx="697500" cy="69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A3377-AD15-A941-A8F5-838051D80D6C}"/>
              </a:ext>
            </a:extLst>
          </p:cNvPr>
          <p:cNvSpPr txBox="1"/>
          <p:nvPr/>
        </p:nvSpPr>
        <p:spPr>
          <a:xfrm>
            <a:off x="6600499" y="6370609"/>
            <a:ext cx="5445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Chemistry, Atoms First 2/e p. 227 - 238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8654B0D-E75E-FC4D-9CF5-FD777CE91FBE}"/>
              </a:ext>
            </a:extLst>
          </p:cNvPr>
          <p:cNvSpPr/>
          <p:nvPr/>
        </p:nvSpPr>
        <p:spPr>
          <a:xfrm>
            <a:off x="598087" y="1149890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78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1" y="856565"/>
            <a:ext cx="104446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Lewis structures and VSEPR describe the </a:t>
            </a:r>
            <a:r>
              <a:rPr lang="en-US" sz="2800" b="1" i="1" dirty="0">
                <a:latin typeface="Candara"/>
                <a:cs typeface="Candara"/>
              </a:rPr>
              <a:t>shapes </a:t>
            </a:r>
            <a:r>
              <a:rPr lang="en-US" sz="2800" i="1" dirty="0">
                <a:latin typeface="Candara"/>
                <a:cs typeface="Candara"/>
              </a:rPr>
              <a:t>of molecular, covalently bonded molecules.</a:t>
            </a:r>
          </a:p>
          <a:p>
            <a:pPr marL="457200" indent="-457200">
              <a:buFont typeface="+mj-lt"/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Molecular geometry and </a:t>
            </a:r>
            <a:r>
              <a:rPr lang="en-US" sz="2800" b="1" i="1" dirty="0">
                <a:latin typeface="Candara"/>
                <a:cs typeface="Candara"/>
              </a:rPr>
              <a:t>polarity </a:t>
            </a:r>
            <a:r>
              <a:rPr lang="en-US" sz="2800" i="1" dirty="0">
                <a:latin typeface="Candara"/>
                <a:cs typeface="Candara"/>
              </a:rPr>
              <a:t>affect the physical and chemical properties of molecules.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2632378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1055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</p:spTree>
    <p:extLst>
      <p:ext uri="{BB962C8B-B14F-4D97-AF65-F5344CB8AC3E}">
        <p14:creationId xmlns:p14="http://schemas.microsoft.com/office/powerpoint/2010/main" val="13408852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608904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856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What about 3 dimensional (3D) structures?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145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Lewis structures provide us with decent 2D molecular structure but don’t provide much 3D structure.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552" y="1694485"/>
            <a:ext cx="869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To move from 2D to 3D structure we’d need more information: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Bond distances; 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ndara"/>
                <a:cs typeface="Candara"/>
              </a:rPr>
              <a:t>Bond angles.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22112-7D4D-5142-9983-000611167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45" y="2894814"/>
            <a:ext cx="6890525" cy="3337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CB4CE8-0D25-8045-850C-D23328D258A4}"/>
              </a:ext>
            </a:extLst>
          </p:cNvPr>
          <p:cNvSpPr txBox="1"/>
          <p:nvPr/>
        </p:nvSpPr>
        <p:spPr>
          <a:xfrm>
            <a:off x="7229196" y="5385215"/>
            <a:ext cx="4485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Formaldehyde (CH2O) is still </a:t>
            </a:r>
            <a:r>
              <a:rPr lang="en-US" sz="2400" b="1" dirty="0">
                <a:latin typeface="Candara"/>
                <a:cs typeface="Candara"/>
              </a:rPr>
              <a:t>2D</a:t>
            </a:r>
            <a:r>
              <a:rPr lang="en-US" sz="2400" dirty="0">
                <a:latin typeface="Candara"/>
                <a:cs typeface="Candara"/>
              </a:rPr>
              <a:t>: its four atoms are in the plane of this screen. </a:t>
            </a:r>
            <a:endParaRPr lang="en-US" sz="2400" b="1" dirty="0">
              <a:latin typeface="Candara"/>
              <a:cs typeface="Candar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0065B0-2009-4449-9B68-5A382455154A}"/>
              </a:ext>
            </a:extLst>
          </p:cNvPr>
          <p:cNvSpPr txBox="1"/>
          <p:nvPr/>
        </p:nvSpPr>
        <p:spPr>
          <a:xfrm>
            <a:off x="76629" y="6471411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139797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337"/>
            <a:ext cx="774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VSEPR suggests a molecule’s 3D shape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53716"/>
            <a:ext cx="1149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Valence shell electron pair repulsion </a:t>
            </a:r>
            <a:r>
              <a:rPr lang="en-US" sz="2400" dirty="0">
                <a:latin typeface="Candara"/>
                <a:cs typeface="Candara"/>
              </a:rPr>
              <a:t>(VSEPR) helps determine the shape of small molecules.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23346-E30A-304A-AD4F-DEECD475D100}"/>
              </a:ext>
            </a:extLst>
          </p:cNvPr>
          <p:cNvSpPr txBox="1"/>
          <p:nvPr/>
        </p:nvSpPr>
        <p:spPr>
          <a:xfrm>
            <a:off x="66102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2D7BD-A06E-E340-B6C1-9950FB7F778A}"/>
              </a:ext>
            </a:extLst>
          </p:cNvPr>
          <p:cNvSpPr txBox="1"/>
          <p:nvPr/>
        </p:nvSpPr>
        <p:spPr>
          <a:xfrm>
            <a:off x="258552" y="1562822"/>
            <a:ext cx="1149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The covalent </a:t>
            </a:r>
            <a:r>
              <a:rPr lang="en-US" sz="2400" b="1" dirty="0">
                <a:latin typeface="Candara"/>
                <a:cs typeface="Candara"/>
              </a:rPr>
              <a:t>bonds</a:t>
            </a:r>
            <a:r>
              <a:rPr lang="en-US" sz="2400" dirty="0">
                <a:latin typeface="Candara"/>
                <a:cs typeface="Candara"/>
              </a:rPr>
              <a:t> and </a:t>
            </a:r>
            <a:r>
              <a:rPr lang="en-US" sz="2400" b="1" dirty="0">
                <a:latin typeface="Candara"/>
                <a:cs typeface="Candara"/>
              </a:rPr>
              <a:t>free electron pairs </a:t>
            </a:r>
            <a:r>
              <a:rPr lang="en-US" sz="2400" dirty="0">
                <a:latin typeface="Candara"/>
                <a:cs typeface="Candara"/>
              </a:rPr>
              <a:t>of Lewis structures are electrons and therefore </a:t>
            </a:r>
            <a:r>
              <a:rPr lang="en-US" sz="2400" b="1" dirty="0">
                <a:latin typeface="Candara"/>
                <a:cs typeface="Candara"/>
              </a:rPr>
              <a:t>negatively charged</a:t>
            </a:r>
            <a:r>
              <a:rPr lang="en-US" sz="2400" dirty="0">
                <a:latin typeface="Candara"/>
                <a:cs typeface="Candara"/>
              </a:rPr>
              <a:t>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D312E5-128B-AB4E-8415-D6C670BE98F2}"/>
              </a:ext>
            </a:extLst>
          </p:cNvPr>
          <p:cNvSpPr txBox="1"/>
          <p:nvPr/>
        </p:nvSpPr>
        <p:spPr>
          <a:xfrm>
            <a:off x="258552" y="2385375"/>
            <a:ext cx="1149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Negative charges </a:t>
            </a:r>
            <a:r>
              <a:rPr lang="en-US" sz="2400" b="1" dirty="0">
                <a:latin typeface="Candara"/>
                <a:cs typeface="Candara"/>
              </a:rPr>
              <a:t>repel</a:t>
            </a:r>
            <a:r>
              <a:rPr lang="en-US" sz="2400" dirty="0">
                <a:latin typeface="Candara"/>
                <a:cs typeface="Candara"/>
              </a:rPr>
              <a:t> one another, so bonds and free pairs push as far away from others as possible. This urge to </a:t>
            </a:r>
            <a:r>
              <a:rPr lang="en-US" sz="2400" b="1" dirty="0">
                <a:latin typeface="Candara"/>
                <a:cs typeface="Candara"/>
              </a:rPr>
              <a:t>maximize ‘personal space’</a:t>
            </a:r>
            <a:r>
              <a:rPr lang="en-US" sz="2400" dirty="0">
                <a:latin typeface="Candara"/>
                <a:cs typeface="Candara"/>
              </a:rPr>
              <a:t> determines 3D structure.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F507B1-7E7B-7A40-9020-52E281C5E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66" r="14328"/>
          <a:stretch/>
        </p:blipFill>
        <p:spPr>
          <a:xfrm>
            <a:off x="3116397" y="3393433"/>
            <a:ext cx="6196106" cy="132146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F9B7FD23-DA7F-6546-A75A-13ED37289FBA}"/>
              </a:ext>
            </a:extLst>
          </p:cNvPr>
          <p:cNvSpPr/>
          <p:nvPr/>
        </p:nvSpPr>
        <p:spPr>
          <a:xfrm>
            <a:off x="707284" y="3429000"/>
            <a:ext cx="1648123" cy="901380"/>
          </a:xfrm>
          <a:prstGeom prst="wedgeRoundRectCallout">
            <a:avLst>
              <a:gd name="adj1" fmla="val 100491"/>
              <a:gd name="adj2" fmla="val -23939"/>
              <a:gd name="adj3" fmla="val 16667"/>
            </a:avLst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32FF"/>
                </a:solidFill>
                <a:latin typeface="Candara" panose="020E0502030303020204" pitchFamily="34" charset="0"/>
              </a:rPr>
              <a:t>BeH2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Candara" panose="020E0502030303020204" pitchFamily="34" charset="0"/>
              </a:rPr>
              <a:t>2 e- groups: each bonding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675A6424-C9F9-1B43-B1F1-1372EBBC0B8A}"/>
              </a:ext>
            </a:extLst>
          </p:cNvPr>
          <p:cNvSpPr/>
          <p:nvPr/>
        </p:nvSpPr>
        <p:spPr>
          <a:xfrm>
            <a:off x="9996206" y="3386950"/>
            <a:ext cx="1498294" cy="1199737"/>
          </a:xfrm>
          <a:prstGeom prst="wedgeRoundRectCallout">
            <a:avLst>
              <a:gd name="adj1" fmla="val -102450"/>
              <a:gd name="adj2" fmla="val -19943"/>
              <a:gd name="adj3" fmla="val 16667"/>
            </a:avLst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32FF"/>
                </a:solidFill>
                <a:latin typeface="Candara" panose="020E0502030303020204" pitchFamily="34" charset="0"/>
              </a:rPr>
              <a:t>CO2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Candara" panose="020E0502030303020204" pitchFamily="34" charset="0"/>
              </a:rPr>
              <a:t>6 e- groups: 2 bonding;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Candara" panose="020E0502030303020204" pitchFamily="34" charset="0"/>
              </a:rPr>
              <a:t>4 free pairs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7A460-6771-6142-A9FB-6107A6F61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650" y="3422650"/>
            <a:ext cx="12700" cy="1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CD1B35-0856-024B-B81F-8A1AED9BA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650" y="3422650"/>
            <a:ext cx="12700" cy="1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52FA90-B29A-B746-B6AC-852342D2B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584" y="5232548"/>
            <a:ext cx="1282875" cy="1000036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2B7F24C2-3824-CC46-9C9C-698D781BE57E}"/>
              </a:ext>
            </a:extLst>
          </p:cNvPr>
          <p:cNvSpPr/>
          <p:nvPr/>
        </p:nvSpPr>
        <p:spPr>
          <a:xfrm>
            <a:off x="2019542" y="5059598"/>
            <a:ext cx="1498294" cy="1199737"/>
          </a:xfrm>
          <a:prstGeom prst="wedgeRoundRectCallout">
            <a:avLst>
              <a:gd name="adj1" fmla="val 84315"/>
              <a:gd name="adj2" fmla="val -16270"/>
              <a:gd name="adj3" fmla="val 16667"/>
            </a:avLst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32FF"/>
                </a:solidFill>
                <a:latin typeface="Candara" panose="020E0502030303020204" pitchFamily="34" charset="0"/>
              </a:rPr>
              <a:t>H2O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Candara" panose="020E0502030303020204" pitchFamily="34" charset="0"/>
              </a:rPr>
              <a:t>4 e- groups: 2 bonding;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Candara" panose="020E0502030303020204" pitchFamily="34" charset="0"/>
              </a:rPr>
              <a:t>2 free pairs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17D7A7-81FF-0D47-882C-C066891B09ED}"/>
              </a:ext>
            </a:extLst>
          </p:cNvPr>
          <p:cNvSpPr txBox="1"/>
          <p:nvPr/>
        </p:nvSpPr>
        <p:spPr>
          <a:xfrm>
            <a:off x="5776396" y="5056189"/>
            <a:ext cx="5976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For VSEPR, what really counts are electron groups on the </a:t>
            </a:r>
            <a:r>
              <a:rPr lang="en-US" sz="2400" b="1" dirty="0">
                <a:latin typeface="Candara"/>
                <a:cs typeface="Candara"/>
              </a:rPr>
              <a:t>central atom</a:t>
            </a:r>
            <a:r>
              <a:rPr lang="en-US" sz="2400" dirty="0">
                <a:latin typeface="Candara"/>
                <a:cs typeface="Candara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H2O has 2 bonding groups and 2 free pairs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45FD10-0230-304A-ADD8-9B4ECAB938DA}"/>
              </a:ext>
            </a:extLst>
          </p:cNvPr>
          <p:cNvSpPr/>
          <p:nvPr/>
        </p:nvSpPr>
        <p:spPr>
          <a:xfrm>
            <a:off x="4208443" y="5160304"/>
            <a:ext cx="771181" cy="72688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3F13BB1-FBA4-CF4B-9ED8-00FDF92BF0D5}"/>
              </a:ext>
            </a:extLst>
          </p:cNvPr>
          <p:cNvSpPr/>
          <p:nvPr/>
        </p:nvSpPr>
        <p:spPr>
          <a:xfrm>
            <a:off x="3896709" y="3464521"/>
            <a:ext cx="579400" cy="49647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370D495-644C-A041-8595-5A473C3D2D66}"/>
              </a:ext>
            </a:extLst>
          </p:cNvPr>
          <p:cNvSpPr/>
          <p:nvPr/>
        </p:nvSpPr>
        <p:spPr>
          <a:xfrm>
            <a:off x="7838016" y="3438640"/>
            <a:ext cx="579400" cy="49647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" grpId="0" animBg="1"/>
      <p:bldP spid="17" grpId="0" animBg="1"/>
      <p:bldP spid="18" grpId="0" animBg="1"/>
      <p:bldP spid="20" grpId="0"/>
      <p:bldP spid="11" grpId="0" animBg="1"/>
      <p:bldP spid="22" grpId="0" animBg="1"/>
      <p:bldP spid="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4701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Simplified VSEPR chart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51187" y="6529072"/>
            <a:ext cx="6715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Chemistry; Wikipedia VSEPR theory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196D06-C392-F84F-95C2-8AD76862B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867024"/>
              </p:ext>
            </p:extLst>
          </p:nvPr>
        </p:nvGraphicFramePr>
        <p:xfrm>
          <a:off x="258552" y="795324"/>
          <a:ext cx="7883082" cy="5733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308">
                  <a:extLst>
                    <a:ext uri="{9D8B030D-6E8A-4147-A177-3AD203B41FA5}">
                      <a16:colId xmlns:a16="http://schemas.microsoft.com/office/drawing/2014/main" val="1463201385"/>
                    </a:ext>
                  </a:extLst>
                </a:gridCol>
                <a:gridCol w="1630174">
                  <a:extLst>
                    <a:ext uri="{9D8B030D-6E8A-4147-A177-3AD203B41FA5}">
                      <a16:colId xmlns:a16="http://schemas.microsoft.com/office/drawing/2014/main" val="14615979"/>
                    </a:ext>
                  </a:extLst>
                </a:gridCol>
                <a:gridCol w="1057410">
                  <a:extLst>
                    <a:ext uri="{9D8B030D-6E8A-4147-A177-3AD203B41FA5}">
                      <a16:colId xmlns:a16="http://schemas.microsoft.com/office/drawing/2014/main" val="4277371850"/>
                    </a:ext>
                  </a:extLst>
                </a:gridCol>
                <a:gridCol w="1762351">
                  <a:extLst>
                    <a:ext uri="{9D8B030D-6E8A-4147-A177-3AD203B41FA5}">
                      <a16:colId xmlns:a16="http://schemas.microsoft.com/office/drawing/2014/main" val="2216354659"/>
                    </a:ext>
                  </a:extLst>
                </a:gridCol>
                <a:gridCol w="1703839">
                  <a:extLst>
                    <a:ext uri="{9D8B030D-6E8A-4147-A177-3AD203B41FA5}">
                      <a16:colId xmlns:a16="http://schemas.microsoft.com/office/drawing/2014/main" val="2715020517"/>
                    </a:ext>
                  </a:extLst>
                </a:gridCol>
              </a:tblGrid>
              <a:tr h="85658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# e- groups on central atom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# of bonding groups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# free e- pairs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e- pair geometry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molecular geometry</a:t>
                      </a:r>
                    </a:p>
                  </a:txBody>
                  <a:tcPr>
                    <a:solidFill>
                      <a:srgbClr val="7A8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75602"/>
                  </a:ext>
                </a:extLst>
              </a:tr>
              <a:tr h="7322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linear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linear</a:t>
                      </a:r>
                    </a:p>
                    <a:p>
                      <a:pPr algn="ctr"/>
                      <a:endParaRPr lang="en-US" sz="2000" dirty="0">
                        <a:latin typeface="Candara" panose="020E0502030303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673022"/>
                  </a:ext>
                </a:extLst>
              </a:tr>
              <a:tr h="105056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trigonal planar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trigonal planar</a:t>
                      </a:r>
                    </a:p>
                    <a:p>
                      <a:pPr algn="ctr"/>
                      <a:endParaRPr lang="en-US" sz="2000" dirty="0">
                        <a:latin typeface="Candara" panose="020E0502030303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493891"/>
                  </a:ext>
                </a:extLst>
              </a:tr>
              <a:tr h="7322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trigonal planar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bent</a:t>
                      </a:r>
                    </a:p>
                    <a:p>
                      <a:pPr algn="ctr"/>
                      <a:endParaRPr lang="en-US" sz="2000" dirty="0">
                        <a:latin typeface="Candara" panose="020E0502030303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649177"/>
                  </a:ext>
                </a:extLst>
              </a:tr>
              <a:tr h="7322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tetrahedral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tetrahedral</a:t>
                      </a:r>
                    </a:p>
                    <a:p>
                      <a:pPr algn="ctr"/>
                      <a:endParaRPr lang="en-US" sz="2000" dirty="0">
                        <a:latin typeface="Candara" panose="020E0502030303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858899"/>
                  </a:ext>
                </a:extLst>
              </a:tr>
              <a:tr h="105056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tetrahedral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trigonal pyramid</a:t>
                      </a:r>
                    </a:p>
                    <a:p>
                      <a:pPr algn="ctr"/>
                      <a:endParaRPr lang="en-US" sz="2000" dirty="0">
                        <a:latin typeface="Candara" panose="020E0502030303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224316"/>
                  </a:ext>
                </a:extLst>
              </a:tr>
              <a:tr h="5793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tetrahedral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ndara" panose="020E0502030303020204" pitchFamily="34" charset="0"/>
                        </a:rPr>
                        <a:t>bent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80397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DF4AD50-6F71-464D-8B75-B46412F4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736" y="1680437"/>
            <a:ext cx="1188126" cy="356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967C1-83C2-2C4A-AF51-B17BDE832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4500" y="1637657"/>
            <a:ext cx="1188126" cy="546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8B5A9-1255-424C-BBA6-E12E951EC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737" y="2992088"/>
            <a:ext cx="1079114" cy="85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509F68-AB1D-D34E-8E98-110314FFD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043" y="3317240"/>
            <a:ext cx="977049" cy="664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636597-265C-D443-8423-78CB08B81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734" y="2239297"/>
            <a:ext cx="1079112" cy="798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400ABD-115E-4D4A-952F-3D9601D05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4276" y="2070168"/>
            <a:ext cx="1079113" cy="949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13AB5E-76C3-EF49-B679-A07937D389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5186" y="3785067"/>
            <a:ext cx="1077363" cy="1088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825403-A407-9D4E-A7DA-3A8F8F838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9979" y="3785854"/>
            <a:ext cx="1079113" cy="1133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0D5C00-28E8-C146-856E-E871E78080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9243" y="4782222"/>
            <a:ext cx="1188126" cy="1009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BF3F9E-2372-014F-8370-C0DCF14697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78971" y="4859691"/>
            <a:ext cx="1188720" cy="9509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827D36-968E-064B-9CB8-B5B83FBCAC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2338" y="5842780"/>
            <a:ext cx="965432" cy="801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711A3E-4E60-0249-A102-A99A1C9E1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7034" y="6018456"/>
            <a:ext cx="1112431" cy="7564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892A071-8B20-3245-A92C-0F6ACBB1CC2F}"/>
              </a:ext>
            </a:extLst>
          </p:cNvPr>
          <p:cNvSpPr txBox="1"/>
          <p:nvPr/>
        </p:nvSpPr>
        <p:spPr>
          <a:xfrm>
            <a:off x="8587334" y="853440"/>
            <a:ext cx="1261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Candara" panose="020E0502030303020204" pitchFamily="34" charset="0"/>
              </a:rPr>
              <a:t>e- pair</a:t>
            </a:r>
            <a:br>
              <a:rPr lang="en-US" sz="2000" b="1" dirty="0">
                <a:solidFill>
                  <a:srgbClr val="0432FF"/>
                </a:solidFill>
                <a:latin typeface="Candara" panose="020E0502030303020204" pitchFamily="34" charset="0"/>
              </a:rPr>
            </a:br>
            <a:r>
              <a:rPr lang="en-US" sz="2000" b="1" dirty="0">
                <a:solidFill>
                  <a:srgbClr val="0432FF"/>
                </a:solidFill>
                <a:latin typeface="Candara" panose="020E0502030303020204" pitchFamily="34" charset="0"/>
              </a:rPr>
              <a:t>geometry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1EE798-54BA-2D49-A740-C5777A69320A}"/>
              </a:ext>
            </a:extLst>
          </p:cNvPr>
          <p:cNvSpPr txBox="1"/>
          <p:nvPr/>
        </p:nvSpPr>
        <p:spPr>
          <a:xfrm>
            <a:off x="10107963" y="853440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Candara" panose="020E0502030303020204" pitchFamily="34" charset="0"/>
              </a:rPr>
              <a:t>molecular</a:t>
            </a:r>
            <a:br>
              <a:rPr lang="en-US" sz="2000" b="1" dirty="0">
                <a:solidFill>
                  <a:srgbClr val="0432FF"/>
                </a:solidFill>
                <a:latin typeface="Candara" panose="020E0502030303020204" pitchFamily="34" charset="0"/>
              </a:rPr>
            </a:br>
            <a:r>
              <a:rPr lang="en-US" sz="2000" b="1" dirty="0">
                <a:solidFill>
                  <a:srgbClr val="0432FF"/>
                </a:solidFill>
                <a:latin typeface="Candara" panose="020E0502030303020204" pitchFamily="34" charset="0"/>
              </a:rPr>
              <a:t>geometry</a:t>
            </a:r>
          </a:p>
        </p:txBody>
      </p:sp>
    </p:spTree>
    <p:extLst>
      <p:ext uri="{BB962C8B-B14F-4D97-AF65-F5344CB8AC3E}">
        <p14:creationId xmlns:p14="http://schemas.microsoft.com/office/powerpoint/2010/main" val="216848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1641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this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1235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What is the approximate shape of each molecule?</a:t>
            </a:r>
          </a:p>
          <a:p>
            <a:r>
              <a:rPr lang="en-US" sz="2400" dirty="0">
                <a:latin typeface="Candara"/>
                <a:cs typeface="Candara"/>
              </a:rPr>
              <a:t>(a) PCl3</a:t>
            </a:r>
          </a:p>
          <a:p>
            <a:r>
              <a:rPr lang="en-US" sz="2400" dirty="0">
                <a:latin typeface="Candara"/>
                <a:cs typeface="Candara"/>
              </a:rPr>
              <a:t>(b) NOF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1843513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2000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these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123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What is the approximate shape of CH2Cl2?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47DC38-95E6-4A42-97AE-F4C49780C53B}"/>
              </a:ext>
            </a:extLst>
          </p:cNvPr>
          <p:cNvSpPr txBox="1"/>
          <p:nvPr/>
        </p:nvSpPr>
        <p:spPr>
          <a:xfrm>
            <a:off x="258552" y="3450613"/>
            <a:ext cx="11235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What is the approximate shape of C2H4?</a:t>
            </a:r>
          </a:p>
          <a:p>
            <a:r>
              <a:rPr lang="en-US" sz="2400" i="1" dirty="0">
                <a:latin typeface="Candara"/>
                <a:cs typeface="Candara"/>
              </a:rPr>
              <a:t>Hint: consider each C to be a central atom</a:t>
            </a:r>
          </a:p>
        </p:txBody>
      </p:sp>
    </p:spTree>
    <p:extLst>
      <p:ext uri="{BB962C8B-B14F-4D97-AF65-F5344CB8AC3E}">
        <p14:creationId xmlns:p14="http://schemas.microsoft.com/office/powerpoint/2010/main" val="3146009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860696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0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5.5: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957" y="0"/>
            <a:ext cx="697500" cy="69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599" y="814444"/>
            <a:ext cx="119598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Explain what VSEPR stands for?</a:t>
            </a:r>
          </a:p>
          <a:p>
            <a:pPr marL="457200" indent="-457200">
              <a:buAutoNum type="arabicParenBoth"/>
            </a:pPr>
            <a:endParaRPr lang="en-US" sz="1000" dirty="0">
              <a:latin typeface="Candara"/>
              <a:cs typeface="Candara"/>
            </a:endParaRPr>
          </a:p>
          <a:p>
            <a:endParaRPr lang="en-US" sz="10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(2) Describe why free electron pairs seek to maximize their ‘personal’ 3D space?</a:t>
            </a:r>
          </a:p>
          <a:p>
            <a:pPr marL="406400" indent="-406400"/>
            <a:endParaRPr lang="en-US" sz="1000" dirty="0">
              <a:latin typeface="Candara"/>
              <a:cs typeface="Candara"/>
            </a:endParaRPr>
          </a:p>
          <a:p>
            <a:pPr marL="406400" indent="-406400"/>
            <a:endParaRPr lang="en-US" sz="10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(3) Explain how to use a VSEPR chart?</a:t>
            </a:r>
          </a:p>
          <a:p>
            <a:pPr marL="406400" indent="-406400"/>
            <a:endParaRPr lang="en-US" sz="1000" dirty="0">
              <a:latin typeface="Candara"/>
              <a:cs typeface="Candara"/>
            </a:endParaRPr>
          </a:p>
          <a:p>
            <a:pPr marL="406400" indent="-406400"/>
            <a:endParaRPr lang="en-US" sz="1000" i="1" dirty="0">
              <a:solidFill>
                <a:schemeClr val="bg1">
                  <a:lumMod val="50000"/>
                </a:schemeClr>
              </a:solidFill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(4) Explain the difference between electron pair geometry and molecular geometry?</a:t>
            </a:r>
          </a:p>
        </p:txBody>
      </p:sp>
    </p:spTree>
    <p:extLst>
      <p:ext uri="{BB962C8B-B14F-4D97-AF65-F5344CB8AC3E}">
        <p14:creationId xmlns:p14="http://schemas.microsoft.com/office/powerpoint/2010/main" val="41813302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436" y="-2506"/>
            <a:ext cx="697500" cy="69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FA57D3-E415-E640-AC1B-A762E7621A0B}"/>
              </a:ext>
            </a:extLst>
          </p:cNvPr>
          <p:cNvSpPr txBox="1"/>
          <p:nvPr/>
        </p:nvSpPr>
        <p:spPr>
          <a:xfrm>
            <a:off x="122776" y="17348"/>
            <a:ext cx="909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5.5: Assignments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178D0D-E5EE-2646-ADEE-D7C88082699F}"/>
              </a:ext>
            </a:extLst>
          </p:cNvPr>
          <p:cNvSpPr txBox="1"/>
          <p:nvPr/>
        </p:nvSpPr>
        <p:spPr>
          <a:xfrm>
            <a:off x="329560" y="1098688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Canvas: Quick review questions quiz 5.5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55BAD-5412-D644-A97D-F4F7499BD416}"/>
              </a:ext>
            </a:extLst>
          </p:cNvPr>
          <p:cNvSpPr txBox="1"/>
          <p:nvPr/>
        </p:nvSpPr>
        <p:spPr>
          <a:xfrm>
            <a:off x="323698" y="1972057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Homework set 5, problems 7 - 8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9C4D8-FC39-D840-A1B6-FD987F1B10A6}"/>
              </a:ext>
            </a:extLst>
          </p:cNvPr>
          <p:cNvSpPr txBox="1"/>
          <p:nvPr/>
        </p:nvSpPr>
        <p:spPr>
          <a:xfrm>
            <a:off x="323697" y="2986082"/>
            <a:ext cx="11171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marL="35401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‘VSEPR theory: introduction’ (Tyler DeWitt)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3"/>
              </a:rPr>
              <a:t>https://www.youtube.com/watch?v=nxebQZUVvTg</a:t>
            </a:r>
            <a:r>
              <a:rPr lang="en-US" sz="2400" dirty="0">
                <a:latin typeface="Candara"/>
                <a:cs typeface="Candara"/>
              </a:rPr>
              <a:t> </a:t>
            </a:r>
          </a:p>
          <a:p>
            <a:pPr marL="463550" indent="-452438">
              <a:buFont typeface="Arial" panose="020B0604020202020204" pitchFamily="34" charset="0"/>
              <a:buChar char="•"/>
            </a:pPr>
            <a:endParaRPr lang="en-US" sz="24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‘VSEPR theory practice problems’ (Tyler DeWitt)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solidFill>
                  <a:srgbClr val="0432FF"/>
                </a:solidFill>
                <a:hlinkClick r:id="rId4"/>
              </a:rPr>
              <a:t>https://www.youtube.com/watch?v=xwgid9YuH58</a:t>
            </a:r>
            <a:endParaRPr 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41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7" y="-12357"/>
            <a:ext cx="11473181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0" y="3972"/>
            <a:ext cx="1053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490" y="873646"/>
            <a:ext cx="10872423" cy="302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pPr lvl="1"/>
            <a:r>
              <a:rPr lang="en-US" sz="3200" b="1" dirty="0">
                <a:latin typeface="Candara"/>
                <a:cs typeface="Candara"/>
              </a:rPr>
              <a:t>5.6:  </a:t>
            </a:r>
            <a:r>
              <a:rPr lang="en-US" sz="3200" dirty="0">
                <a:latin typeface="Candara"/>
                <a:cs typeface="Candara"/>
              </a:rPr>
              <a:t>Bond polarity &amp; molecular dipoles affect properties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Dipole moment (aka molecular polarity) depends on both bond polarity </a:t>
            </a:r>
            <a:r>
              <a:rPr lang="en-US" sz="2400" b="1" dirty="0">
                <a:latin typeface="Candara"/>
                <a:cs typeface="Candara"/>
              </a:rPr>
              <a:t>and</a:t>
            </a:r>
            <a:r>
              <a:rPr lang="en-US" sz="2400" dirty="0">
                <a:latin typeface="Candara"/>
                <a:cs typeface="Candara"/>
              </a:rPr>
              <a:t> molecular geometry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Polar molecules have dipole moments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Polarity alters molecular properties and interactions 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651" y="-14863"/>
            <a:ext cx="697500" cy="69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A3377-AD15-A941-A8F5-838051D80D6C}"/>
              </a:ext>
            </a:extLst>
          </p:cNvPr>
          <p:cNvSpPr txBox="1"/>
          <p:nvPr/>
        </p:nvSpPr>
        <p:spPr>
          <a:xfrm>
            <a:off x="6600499" y="6370609"/>
            <a:ext cx="5095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Chemistry, Atoms First 2/e p. 1137 -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8654B0D-E75E-FC4D-9CF5-FD777CE91FBE}"/>
              </a:ext>
            </a:extLst>
          </p:cNvPr>
          <p:cNvSpPr/>
          <p:nvPr/>
        </p:nvSpPr>
        <p:spPr>
          <a:xfrm>
            <a:off x="598087" y="1149890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54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70" y="0"/>
            <a:ext cx="11773541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72" y="-169"/>
            <a:ext cx="6404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Lewis symbols in atoms vs. </a:t>
            </a:r>
            <a:r>
              <a:rPr lang="en-US" sz="3600" b="1">
                <a:solidFill>
                  <a:prstClr val="white"/>
                </a:solidFill>
                <a:latin typeface="Candara"/>
                <a:cs typeface="Candara"/>
              </a:rPr>
              <a:t>ions</a:t>
            </a:r>
            <a:endParaRPr lang="en-US" sz="3600" b="1" dirty="0">
              <a:solidFill>
                <a:prstClr val="white"/>
              </a:solidFill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812C09-A34E-CA43-B4F5-A23388C17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22"/>
          <a:stretch/>
        </p:blipFill>
        <p:spPr>
          <a:xfrm>
            <a:off x="1694546" y="882280"/>
            <a:ext cx="7322009" cy="23165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4B17D1-4D7F-694C-8EDF-35561B22EE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990"/>
          <a:stretch/>
        </p:blipFill>
        <p:spPr>
          <a:xfrm>
            <a:off x="1694546" y="4116029"/>
            <a:ext cx="7341959" cy="215296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6A95FA4-59C6-9E42-9F30-CEFCDAE8DD1E}"/>
              </a:ext>
            </a:extLst>
          </p:cNvPr>
          <p:cNvCxnSpPr>
            <a:cxnSpLocks/>
          </p:cNvCxnSpPr>
          <p:nvPr/>
        </p:nvCxnSpPr>
        <p:spPr>
          <a:xfrm>
            <a:off x="3902360" y="2538744"/>
            <a:ext cx="3005743" cy="1885262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228B447-7714-7B47-9BFB-466697BD2D38}"/>
              </a:ext>
            </a:extLst>
          </p:cNvPr>
          <p:cNvSpPr txBox="1"/>
          <p:nvPr/>
        </p:nvSpPr>
        <p:spPr>
          <a:xfrm>
            <a:off x="879857" y="1781469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Na.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3EF29C-70CF-B345-8AD7-23D39A2D9B08}"/>
              </a:ext>
            </a:extLst>
          </p:cNvPr>
          <p:cNvSpPr txBox="1"/>
          <p:nvPr/>
        </p:nvSpPr>
        <p:spPr>
          <a:xfrm>
            <a:off x="9212164" y="1777281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Na</a:t>
            </a:r>
            <a:r>
              <a:rPr lang="en-US" sz="3200" baseline="30000" dirty="0">
                <a:latin typeface="Candara" panose="020E0502030303020204" pitchFamily="34" charset="0"/>
              </a:rPr>
              <a:t>+1</a:t>
            </a:r>
            <a:endParaRPr lang="en-US" sz="2400" baseline="30000" dirty="0">
              <a:latin typeface="Candara" panose="020E05020303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01D86D-3CDA-D94F-8909-507E83A55942}"/>
              </a:ext>
            </a:extLst>
          </p:cNvPr>
          <p:cNvSpPr txBox="1"/>
          <p:nvPr/>
        </p:nvSpPr>
        <p:spPr>
          <a:xfrm>
            <a:off x="881992" y="4951176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:Cl.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02D4B9-545E-1644-B802-C021D7BD74BB}"/>
              </a:ext>
            </a:extLst>
          </p:cNvPr>
          <p:cNvSpPr txBox="1"/>
          <p:nvPr/>
        </p:nvSpPr>
        <p:spPr>
          <a:xfrm>
            <a:off x="998086" y="507183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..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3B61EC-4E33-7B41-85A7-D1A36B539DC8}"/>
              </a:ext>
            </a:extLst>
          </p:cNvPr>
          <p:cNvSpPr txBox="1"/>
          <p:nvPr/>
        </p:nvSpPr>
        <p:spPr>
          <a:xfrm>
            <a:off x="993361" y="46930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3ED075-039E-2D49-81F8-1848121597DD}"/>
              </a:ext>
            </a:extLst>
          </p:cNvPr>
          <p:cNvSpPr txBox="1"/>
          <p:nvPr/>
        </p:nvSpPr>
        <p:spPr>
          <a:xfrm>
            <a:off x="10656338" y="337878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:Cl: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2AC3CB-F50F-E946-AFAD-70086239450D}"/>
              </a:ext>
            </a:extLst>
          </p:cNvPr>
          <p:cNvSpPr txBox="1"/>
          <p:nvPr/>
        </p:nvSpPr>
        <p:spPr>
          <a:xfrm>
            <a:off x="10772432" y="349945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..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6FF526-930E-254B-A1AC-906766853059}"/>
              </a:ext>
            </a:extLst>
          </p:cNvPr>
          <p:cNvSpPr txBox="1"/>
          <p:nvPr/>
        </p:nvSpPr>
        <p:spPr>
          <a:xfrm>
            <a:off x="10767707" y="312067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..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669B2-6232-C440-A5A4-FE578FAA090B}"/>
              </a:ext>
            </a:extLst>
          </p:cNvPr>
          <p:cNvSpPr txBox="1"/>
          <p:nvPr/>
        </p:nvSpPr>
        <p:spPr>
          <a:xfrm>
            <a:off x="11024277" y="3367313"/>
            <a:ext cx="349776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latin typeface="Candara" panose="020E0502030303020204" pitchFamily="34" charset="0"/>
              </a:rPr>
              <a:t>-1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F26080-D885-3F48-9433-38F7C15DD468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C41D80-CE60-284E-871C-FBAB28E4709F}"/>
              </a:ext>
            </a:extLst>
          </p:cNvPr>
          <p:cNvSpPr txBox="1"/>
          <p:nvPr/>
        </p:nvSpPr>
        <p:spPr>
          <a:xfrm>
            <a:off x="9991532" y="3377008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Na</a:t>
            </a:r>
            <a:r>
              <a:rPr lang="en-US" sz="3200" baseline="30000" dirty="0">
                <a:latin typeface="Candara" panose="020E0502030303020204" pitchFamily="34" charset="0"/>
              </a:rPr>
              <a:t>+1</a:t>
            </a:r>
            <a:endParaRPr lang="en-US" sz="2400" baseline="30000" dirty="0">
              <a:latin typeface="Candara" panose="020E05020303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02D214-BBB7-A64B-A5DF-3EA668CE778A}"/>
              </a:ext>
            </a:extLst>
          </p:cNvPr>
          <p:cNvSpPr txBox="1"/>
          <p:nvPr/>
        </p:nvSpPr>
        <p:spPr>
          <a:xfrm>
            <a:off x="9410937" y="4841005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:Cl:</a:t>
            </a:r>
            <a:r>
              <a:rPr lang="en-US" sz="3200" baseline="30000" dirty="0">
                <a:latin typeface="Candara" panose="020E0502030303020204" pitchFamily="34" charset="0"/>
              </a:rPr>
              <a:t>-1</a:t>
            </a:r>
            <a:endParaRPr lang="en-US" sz="2400" baseline="30000" dirty="0">
              <a:latin typeface="Candara" panose="020E05020303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7C21F6-BE97-C642-8541-131B85957B16}"/>
              </a:ext>
            </a:extLst>
          </p:cNvPr>
          <p:cNvSpPr txBox="1"/>
          <p:nvPr/>
        </p:nvSpPr>
        <p:spPr>
          <a:xfrm>
            <a:off x="9527031" y="49616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2BA81A-A9E5-FF49-8B40-66B95143CDD5}"/>
              </a:ext>
            </a:extLst>
          </p:cNvPr>
          <p:cNvSpPr txBox="1"/>
          <p:nvPr/>
        </p:nvSpPr>
        <p:spPr>
          <a:xfrm>
            <a:off x="9522306" y="45828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E04E3-E9C3-A344-A490-363A0E78BCA9}"/>
              </a:ext>
            </a:extLst>
          </p:cNvPr>
          <p:cNvSpPr/>
          <p:nvPr/>
        </p:nvSpPr>
        <p:spPr>
          <a:xfrm>
            <a:off x="6387353" y="2689412"/>
            <a:ext cx="632012" cy="4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19" grpId="0"/>
      <p:bldP spid="20" grpId="0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1" y="856565"/>
            <a:ext cx="104446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Lewis structures and VSEPR describe the </a:t>
            </a:r>
            <a:r>
              <a:rPr lang="en-US" sz="2800" b="1" i="1" dirty="0">
                <a:latin typeface="Candara"/>
                <a:cs typeface="Candara"/>
              </a:rPr>
              <a:t>shapes </a:t>
            </a:r>
            <a:r>
              <a:rPr lang="en-US" sz="2800" i="1" dirty="0">
                <a:latin typeface="Candara"/>
                <a:cs typeface="Candara"/>
              </a:rPr>
              <a:t>of molecular, covalently bonded molecules.</a:t>
            </a:r>
          </a:p>
          <a:p>
            <a:pPr marL="457200" indent="-457200">
              <a:buFont typeface="+mj-lt"/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Molecular geometry and </a:t>
            </a:r>
            <a:r>
              <a:rPr lang="en-US" sz="2800" b="1" i="1" dirty="0">
                <a:latin typeface="Candara"/>
                <a:cs typeface="Candara"/>
              </a:rPr>
              <a:t>polarity </a:t>
            </a:r>
            <a:r>
              <a:rPr lang="en-US" sz="2800" i="1" dirty="0">
                <a:latin typeface="Candara"/>
                <a:cs typeface="Candara"/>
              </a:rPr>
              <a:t>affect the physical and chemical properties of molecules.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2632378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1055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</p:spTree>
    <p:extLst>
      <p:ext uri="{BB962C8B-B14F-4D97-AF65-F5344CB8AC3E}">
        <p14:creationId xmlns:p14="http://schemas.microsoft.com/office/powerpoint/2010/main" val="16011853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797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Molecular polarity and dipole moments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0647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You’ve seen that atomic </a:t>
            </a:r>
            <a:r>
              <a:rPr lang="en-US" sz="2400" b="1" dirty="0">
                <a:latin typeface="Candara"/>
                <a:cs typeface="Candara"/>
              </a:rPr>
              <a:t>electronegativity</a:t>
            </a:r>
            <a:r>
              <a:rPr lang="en-US" sz="2400" dirty="0">
                <a:latin typeface="Candara"/>
                <a:cs typeface="Candara"/>
              </a:rPr>
              <a:t> values help us determine whether covalent bonds are polar or nonpolar.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BDC146-68ED-B645-B118-AE7FDB5FDD43}"/>
              </a:ext>
            </a:extLst>
          </p:cNvPr>
          <p:cNvSpPr txBox="1"/>
          <p:nvPr/>
        </p:nvSpPr>
        <p:spPr>
          <a:xfrm>
            <a:off x="8415131" y="1376061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R - O - 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CF68D1-87ED-8944-86CE-F853EF9BAE44}"/>
              </a:ext>
            </a:extLst>
          </p:cNvPr>
          <p:cNvCxnSpPr>
            <a:cxnSpLocks/>
          </p:cNvCxnSpPr>
          <p:nvPr/>
        </p:nvCxnSpPr>
        <p:spPr>
          <a:xfrm flipH="1">
            <a:off x="9018822" y="1376061"/>
            <a:ext cx="602256" cy="2165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D0A38-A66B-F044-9368-FD92214091DC}"/>
              </a:ext>
            </a:extLst>
          </p:cNvPr>
          <p:cNvCxnSpPr/>
          <p:nvPr/>
        </p:nvCxnSpPr>
        <p:spPr>
          <a:xfrm>
            <a:off x="9501805" y="1288470"/>
            <a:ext cx="0" cy="1825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F3A78D-3738-404F-A299-5C314DBB5432}"/>
              </a:ext>
            </a:extLst>
          </p:cNvPr>
          <p:cNvSpPr txBox="1"/>
          <p:nvPr/>
        </p:nvSpPr>
        <p:spPr>
          <a:xfrm>
            <a:off x="228601" y="1783480"/>
            <a:ext cx="10647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Well, molecules can have an overall polarity called </a:t>
            </a:r>
            <a:r>
              <a:rPr lang="en-US" sz="2400" b="1" dirty="0">
                <a:latin typeface="Candara"/>
                <a:cs typeface="Candara"/>
              </a:rPr>
              <a:t>dipole moment (</a:t>
            </a:r>
            <a:r>
              <a:rPr lang="el-GR" sz="2400" b="1" dirty="0">
                <a:latin typeface="Candara"/>
                <a:cs typeface="Candara"/>
              </a:rPr>
              <a:t>μ)</a:t>
            </a:r>
            <a:r>
              <a:rPr lang="en-US" sz="2400" dirty="0">
                <a:latin typeface="Candara"/>
                <a:cs typeface="Candara"/>
              </a:rPr>
              <a:t>:</a:t>
            </a:r>
            <a:r>
              <a:rPr lang="el-GR" sz="2400" dirty="0">
                <a:latin typeface="Candara"/>
                <a:cs typeface="Candara"/>
              </a:rPr>
              <a:t> 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i="1" dirty="0">
                <a:latin typeface="Candara"/>
                <a:cs typeface="Candara"/>
              </a:rPr>
              <a:t>a separation of charges that gives the molecule overall dipolar positive and dipolar negative ‘ends’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E86C8C-F6E3-D64B-AFAB-67228EFD29AD}"/>
              </a:ext>
            </a:extLst>
          </p:cNvPr>
          <p:cNvSpPr txBox="1"/>
          <p:nvPr/>
        </p:nvSpPr>
        <p:spPr>
          <a:xfrm>
            <a:off x="3460534" y="2752976"/>
            <a:ext cx="7629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Candara" panose="020E0502030303020204" pitchFamily="34" charset="0"/>
              </a:rPr>
              <a:t>μ</a:t>
            </a:r>
            <a:r>
              <a:rPr lang="en-US" sz="2400" dirty="0">
                <a:latin typeface="Candara" panose="020E0502030303020204" pitchFamily="34" charset="0"/>
              </a:rPr>
              <a:t> = </a:t>
            </a:r>
            <a:r>
              <a:rPr lang="en-US" sz="2400" dirty="0" err="1">
                <a:latin typeface="Candara" panose="020E0502030303020204" pitchFamily="34" charset="0"/>
              </a:rPr>
              <a:t>Qr</a:t>
            </a:r>
            <a:r>
              <a:rPr lang="el-GR" sz="2400" dirty="0">
                <a:latin typeface="Candara" panose="020E0502030303020204" pitchFamily="34" charset="0"/>
              </a:rPr>
              <a:t>		</a:t>
            </a:r>
            <a:r>
              <a:rPr lang="el-GR" sz="2400" i="1" dirty="0">
                <a:latin typeface="Candara" panose="020E0502030303020204" pitchFamily="34" charset="0"/>
              </a:rPr>
              <a:t>w</a:t>
            </a:r>
            <a:r>
              <a:rPr lang="en-US" sz="2400" i="1" dirty="0">
                <a:latin typeface="Candara" panose="020E0502030303020204" pitchFamily="34" charset="0"/>
              </a:rPr>
              <a:t>here Q = magnitude of partial charges</a:t>
            </a:r>
            <a:br>
              <a:rPr lang="en-US" sz="2400" i="1" dirty="0">
                <a:latin typeface="Candara" panose="020E0502030303020204" pitchFamily="34" charset="0"/>
              </a:rPr>
            </a:br>
            <a:r>
              <a:rPr lang="en-US" sz="2400" i="1" dirty="0">
                <a:latin typeface="Candara" panose="020E0502030303020204" pitchFamily="34" charset="0"/>
              </a:rPr>
              <a:t>	                             r = distance separating those charges</a:t>
            </a:r>
            <a:endParaRPr lang="en-US" sz="2400" dirty="0">
              <a:latin typeface="Candara" panose="020E05020303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4E182A-D7E8-C545-BE0C-309B6FA0E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163" y="4002667"/>
            <a:ext cx="7845724" cy="20405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975EB3-04CD-5E42-8A3B-2299256AEAA0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24705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846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Overall dipolar moments are vector sums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0647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Overall dipole moments of molecules are </a:t>
            </a:r>
            <a:r>
              <a:rPr lang="en-US" sz="2400" b="1" dirty="0">
                <a:latin typeface="Candara"/>
                <a:cs typeface="Candara"/>
              </a:rPr>
              <a:t>sums of the bond polarities </a:t>
            </a:r>
            <a:r>
              <a:rPr lang="en-US" sz="2400" dirty="0">
                <a:latin typeface="Candara"/>
                <a:cs typeface="Candara"/>
              </a:rPr>
              <a:t>within that molecule.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1DD38F-006B-754D-A8AC-717923F7C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77" y="2719217"/>
            <a:ext cx="7167033" cy="41175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303038-530F-5B44-A6F5-13A0B5D09EC2}"/>
              </a:ext>
            </a:extLst>
          </p:cNvPr>
          <p:cNvSpPr txBox="1"/>
          <p:nvPr/>
        </p:nvSpPr>
        <p:spPr>
          <a:xfrm>
            <a:off x="228601" y="1558210"/>
            <a:ext cx="10647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Dipoles act as </a:t>
            </a:r>
            <a:r>
              <a:rPr lang="en-US" sz="2400" b="1" dirty="0">
                <a:latin typeface="Candara"/>
                <a:cs typeface="Candara"/>
              </a:rPr>
              <a:t>vectors</a:t>
            </a:r>
            <a:r>
              <a:rPr lang="en-US" sz="2400" dirty="0">
                <a:latin typeface="Candara"/>
                <a:cs typeface="Candara"/>
              </a:rPr>
              <a:t> and cancel when in opposing directions but add when directions align.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Dipoles depend on bond polarity </a:t>
            </a:r>
            <a:r>
              <a:rPr lang="en-US" sz="2400" b="1" dirty="0">
                <a:latin typeface="Candara"/>
                <a:cs typeface="Candara"/>
              </a:rPr>
              <a:t>and</a:t>
            </a:r>
            <a:r>
              <a:rPr lang="en-US" sz="2400" dirty="0">
                <a:latin typeface="Candara"/>
                <a:cs typeface="Candara"/>
              </a:rPr>
              <a:t> molecular geometry.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3D80E9-DDE7-DE4C-818B-A91A1E3518CB}"/>
              </a:ext>
            </a:extLst>
          </p:cNvPr>
          <p:cNvSpPr txBox="1"/>
          <p:nvPr/>
        </p:nvSpPr>
        <p:spPr>
          <a:xfrm>
            <a:off x="7858535" y="3888143"/>
            <a:ext cx="4244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  <a:latin typeface="Candara"/>
                <a:cs typeface="Candara"/>
              </a:rPr>
              <a:t>For H2O, the </a:t>
            </a:r>
            <a:r>
              <a:rPr lang="en-US" sz="2400" b="1" dirty="0">
                <a:solidFill>
                  <a:srgbClr val="0432FF"/>
                </a:solidFill>
                <a:latin typeface="Candara"/>
                <a:cs typeface="Candara"/>
              </a:rPr>
              <a:t>horizontal</a:t>
            </a:r>
            <a:r>
              <a:rPr lang="en-US" sz="2400" dirty="0">
                <a:solidFill>
                  <a:srgbClr val="0432FF"/>
                </a:solidFill>
                <a:latin typeface="Candara"/>
                <a:cs typeface="Candara"/>
              </a:rPr>
              <a:t> components of the two O-H vectors cancel, but their </a:t>
            </a:r>
            <a:r>
              <a:rPr lang="en-US" sz="2400" b="1" dirty="0">
                <a:solidFill>
                  <a:srgbClr val="0432FF"/>
                </a:solidFill>
                <a:latin typeface="Candara"/>
                <a:cs typeface="Candara"/>
              </a:rPr>
              <a:t>vertical</a:t>
            </a:r>
            <a:r>
              <a:rPr lang="en-US" sz="2400" dirty="0">
                <a:solidFill>
                  <a:srgbClr val="0432FF"/>
                </a:solidFill>
                <a:latin typeface="Candara"/>
                <a:cs typeface="Candara"/>
              </a:rPr>
              <a:t> components add to create a ‘vertical up’ dipole moment (</a:t>
            </a:r>
            <a:r>
              <a:rPr lang="el-GR" sz="2400" dirty="0">
                <a:solidFill>
                  <a:srgbClr val="0432FF"/>
                </a:solidFill>
                <a:latin typeface="Candara"/>
                <a:cs typeface="Candara"/>
              </a:rPr>
              <a:t>μ</a:t>
            </a:r>
            <a:r>
              <a:rPr lang="en-US" sz="2400" dirty="0">
                <a:solidFill>
                  <a:srgbClr val="0432FF"/>
                </a:solidFill>
                <a:latin typeface="Candara"/>
                <a:cs typeface="Candara"/>
              </a:rPr>
              <a:t>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CC194A-B906-E741-8054-6FBD3BB791BE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21171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856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Molecular dipoles = polarity and geometry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149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Notice that one of the tetrahedral molecules has a dipole while the other isn’t.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CC194A-B906-E741-8054-6FBD3BB791BE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73ADF-11BF-7F48-896E-79D6AC922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15" y="1239425"/>
            <a:ext cx="7648760" cy="55966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D80E9-DDE7-DE4C-818B-A91A1E3518CB}"/>
              </a:ext>
            </a:extLst>
          </p:cNvPr>
          <p:cNvSpPr txBox="1"/>
          <p:nvPr/>
        </p:nvSpPr>
        <p:spPr>
          <a:xfrm>
            <a:off x="7000878" y="4273916"/>
            <a:ext cx="50079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ndara"/>
                <a:cs typeface="Candara"/>
              </a:rPr>
              <a:t>Which of these molecular geometries has a different electron pair geometry?</a:t>
            </a:r>
          </a:p>
          <a:p>
            <a:endParaRPr lang="en-US" sz="1000" dirty="0">
              <a:latin typeface="Candara"/>
              <a:cs typeface="Candar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Fill in missing electron pairs to find out!</a:t>
            </a:r>
          </a:p>
        </p:txBody>
      </p:sp>
    </p:spTree>
    <p:extLst>
      <p:ext uri="{BB962C8B-B14F-4D97-AF65-F5344CB8AC3E}">
        <p14:creationId xmlns:p14="http://schemas.microsoft.com/office/powerpoint/2010/main" val="177939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1641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this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064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Do these molecules have dipole moments</a:t>
            </a:r>
            <a:r>
              <a:rPr lang="el-GR" sz="2400" dirty="0">
                <a:latin typeface="Candara"/>
                <a:cs typeface="Candara"/>
              </a:rPr>
              <a:t> </a:t>
            </a:r>
            <a:r>
              <a:rPr lang="en-US" sz="2400" dirty="0">
                <a:latin typeface="Candara"/>
                <a:cs typeface="Candara"/>
              </a:rPr>
              <a:t>(</a:t>
            </a:r>
            <a:r>
              <a:rPr lang="el-GR" sz="2400" dirty="0">
                <a:latin typeface="Candara"/>
                <a:cs typeface="Candara"/>
              </a:rPr>
              <a:t>μ</a:t>
            </a:r>
            <a:r>
              <a:rPr lang="en-US" sz="2400" dirty="0">
                <a:latin typeface="Candara"/>
                <a:cs typeface="Candara"/>
              </a:rPr>
              <a:t>)?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03038-530F-5B44-A6F5-13A0B5D09EC2}"/>
              </a:ext>
            </a:extLst>
          </p:cNvPr>
          <p:cNvSpPr txBox="1"/>
          <p:nvPr/>
        </p:nvSpPr>
        <p:spPr>
          <a:xfrm>
            <a:off x="554983" y="1208931"/>
            <a:ext cx="10647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In these 3D diagrams the ‘wedge’ comes forward and the ‘dashed-wedge’ points back into the screen. All bond angles are equal!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54979-4891-B047-B467-D586D6F3C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137" y="2335268"/>
            <a:ext cx="1907983" cy="1960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5AF5D-7879-F444-8CA9-AC656BB7D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356" y="2335268"/>
            <a:ext cx="1711127" cy="196001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6DF316-9E0E-9049-AE0C-7C8A04AE7872}"/>
              </a:ext>
            </a:extLst>
          </p:cNvPr>
          <p:cNvCxnSpPr/>
          <p:nvPr/>
        </p:nvCxnSpPr>
        <p:spPr>
          <a:xfrm>
            <a:off x="8163338" y="3008242"/>
            <a:ext cx="225287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2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962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Dipole moments align in electromagnetic fields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1235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When molecules with dipole moments are placed into electromagnetic fields the align in response to that field.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3D80E9-DDE7-DE4C-818B-A91A1E3518CB}"/>
              </a:ext>
            </a:extLst>
          </p:cNvPr>
          <p:cNvSpPr txBox="1"/>
          <p:nvPr/>
        </p:nvSpPr>
        <p:spPr>
          <a:xfrm>
            <a:off x="8274905" y="2742119"/>
            <a:ext cx="35683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Dipole moments and the alignments they </a:t>
            </a:r>
            <a:r>
              <a:rPr lang="en-US" sz="2400" b="1" dirty="0">
                <a:latin typeface="Candara"/>
                <a:cs typeface="Candara"/>
              </a:rPr>
              <a:t>effect physical properties</a:t>
            </a:r>
            <a:r>
              <a:rPr lang="en-US" sz="2400" dirty="0">
                <a:latin typeface="Candara"/>
                <a:cs typeface="Candara"/>
              </a:rPr>
              <a:t>.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Water is more viscous (thicker and slower flowing) than expected because of these sorts of effects.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FF38ED-FC09-8448-8047-CB167AF42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52" y="2012305"/>
            <a:ext cx="7679721" cy="4805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337175-307D-954F-83D9-7078D80B5C73}"/>
              </a:ext>
            </a:extLst>
          </p:cNvPr>
          <p:cNvSpPr txBox="1"/>
          <p:nvPr/>
        </p:nvSpPr>
        <p:spPr>
          <a:xfrm>
            <a:off x="228601" y="1550640"/>
            <a:ext cx="1123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Notice the ‘nose-to-tail’ alignment here; think of dogs greeting one another…!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</p:spTree>
    <p:extLst>
      <p:ext uri="{BB962C8B-B14F-4D97-AF65-F5344CB8AC3E}">
        <p14:creationId xmlns:p14="http://schemas.microsoft.com/office/powerpoint/2010/main" val="11701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7212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Other effects of molecular dipoles? 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1235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Molecules with molecular dipoles are called polar molecules and polarity affects these physical and chemical properties.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37175-307D-954F-83D9-7078D80B5C73}"/>
              </a:ext>
            </a:extLst>
          </p:cNvPr>
          <p:cNvSpPr txBox="1"/>
          <p:nvPr/>
        </p:nvSpPr>
        <p:spPr>
          <a:xfrm>
            <a:off x="471490" y="1807819"/>
            <a:ext cx="11235948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ndara"/>
                <a:cs typeface="Candara"/>
              </a:rPr>
              <a:t>Polar molecules: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have higher melting points than nonpolar molecules;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have higher boiling points than nonpolar molecules;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be more soluble in water (dissolve better) than nonpolar molecules; and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have lower vapor pressures than nonpolar molecules.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E2CF8E81-9FB0-3A4A-A7D5-ED223BF1CB54}"/>
              </a:ext>
            </a:extLst>
          </p:cNvPr>
          <p:cNvSpPr/>
          <p:nvPr/>
        </p:nvSpPr>
        <p:spPr>
          <a:xfrm>
            <a:off x="8332733" y="4591936"/>
            <a:ext cx="2970372" cy="647614"/>
          </a:xfrm>
          <a:prstGeom prst="wedgeRoundRectCallout">
            <a:avLst>
              <a:gd name="adj1" fmla="val -63161"/>
              <a:gd name="adj2" fmla="val -144881"/>
              <a:gd name="adj3" fmla="val 16667"/>
            </a:avLst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Candara" panose="020E0502030303020204" pitchFamily="34" charset="0"/>
              </a:rPr>
              <a:t>”like dissolves like”</a:t>
            </a:r>
          </a:p>
        </p:txBody>
      </p:sp>
    </p:spTree>
    <p:extLst>
      <p:ext uri="{BB962C8B-B14F-4D97-AF65-F5344CB8AC3E}">
        <p14:creationId xmlns:p14="http://schemas.microsoft.com/office/powerpoint/2010/main" val="19853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1641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Try this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5656473" cy="29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Label each molecule as polar or nonpolar.</a:t>
            </a:r>
          </a:p>
          <a:p>
            <a:r>
              <a:rPr lang="en-US" sz="2400" dirty="0">
                <a:latin typeface="Candara"/>
                <a:cs typeface="Candara"/>
              </a:rPr>
              <a:t>(a) water, H2O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ndara"/>
                <a:cs typeface="Candara"/>
              </a:rPr>
              <a:t>(b) methanol, CH3OH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ndara"/>
                <a:cs typeface="Candara"/>
              </a:rPr>
              <a:t>(c) hydrogen Cyanide, HCN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ndara"/>
                <a:cs typeface="Candara"/>
              </a:rPr>
              <a:t>(d) oxygen, O2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ndara"/>
                <a:cs typeface="Candara"/>
              </a:rPr>
              <a:t>(e) propane, C3H8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</a:t>
            </a:r>
          </a:p>
        </p:txBody>
      </p:sp>
    </p:spTree>
    <p:extLst>
      <p:ext uri="{BB962C8B-B14F-4D97-AF65-F5344CB8AC3E}">
        <p14:creationId xmlns:p14="http://schemas.microsoft.com/office/powerpoint/2010/main" val="18785100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860696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0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5.6: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957" y="0"/>
            <a:ext cx="697500" cy="69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599" y="814444"/>
            <a:ext cx="11959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indent="-406400"/>
            <a:r>
              <a:rPr lang="en-US" sz="2400" dirty="0">
                <a:latin typeface="Candara"/>
                <a:cs typeface="Candara"/>
              </a:rPr>
              <a:t>(1) Explain how bond polarities of a molecule sum to an overall dipole moment?</a:t>
            </a:r>
          </a:p>
          <a:p>
            <a:pPr marL="406400" indent="-406400"/>
            <a:endParaRPr lang="en-US" sz="24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(2) Describe how and why molecules with dipole moments align in an electric field?</a:t>
            </a:r>
          </a:p>
          <a:p>
            <a:pPr marL="406400" indent="-406400"/>
            <a:endParaRPr lang="en-US" sz="24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(3) Describe some of the effects of dipole moment and molecular polarity on the physical properties of molecules?</a:t>
            </a:r>
          </a:p>
        </p:txBody>
      </p:sp>
    </p:spTree>
    <p:extLst>
      <p:ext uri="{BB962C8B-B14F-4D97-AF65-F5344CB8AC3E}">
        <p14:creationId xmlns:p14="http://schemas.microsoft.com/office/powerpoint/2010/main" val="694439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436" y="-2506"/>
            <a:ext cx="697500" cy="69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FA57D3-E415-E640-AC1B-A762E7621A0B}"/>
              </a:ext>
            </a:extLst>
          </p:cNvPr>
          <p:cNvSpPr txBox="1"/>
          <p:nvPr/>
        </p:nvSpPr>
        <p:spPr>
          <a:xfrm>
            <a:off x="122776" y="17348"/>
            <a:ext cx="909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5.6: Assignments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178D0D-E5EE-2646-ADEE-D7C88082699F}"/>
              </a:ext>
            </a:extLst>
          </p:cNvPr>
          <p:cNvSpPr txBox="1"/>
          <p:nvPr/>
        </p:nvSpPr>
        <p:spPr>
          <a:xfrm>
            <a:off x="329560" y="1098688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Canvas: Quick review questions quiz 5.6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55BAD-5412-D644-A97D-F4F7499BD416}"/>
              </a:ext>
            </a:extLst>
          </p:cNvPr>
          <p:cNvSpPr txBox="1"/>
          <p:nvPr/>
        </p:nvSpPr>
        <p:spPr>
          <a:xfrm>
            <a:off x="323698" y="1972057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Homework set 5, problem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9C4D8-FC39-D840-A1B6-FD987F1B10A6}"/>
              </a:ext>
            </a:extLst>
          </p:cNvPr>
          <p:cNvSpPr txBox="1"/>
          <p:nvPr/>
        </p:nvSpPr>
        <p:spPr>
          <a:xfrm>
            <a:off x="323697" y="2986082"/>
            <a:ext cx="1117187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marL="11112"/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‘Dipole forces’ (Bozeman Science)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3"/>
              </a:rPr>
              <a:t>https://www.youtube.com/watch?v=cERb1d6J4-M</a:t>
            </a:r>
            <a:endParaRPr lang="en-US" sz="24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endParaRPr lang="en-US" sz="24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‘Molecular polarity’ (Khan Academy)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4"/>
              </a:rPr>
              <a:t>https://www.khanacademy.org/science/chemistry/chemical-bonds/copy-of-dot-structures/v/dipole-moment</a:t>
            </a:r>
            <a:r>
              <a:rPr lang="en-US" sz="2400" dirty="0">
                <a:latin typeface="Candara"/>
                <a:cs typeface="Candar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59976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7" y="0"/>
            <a:ext cx="1163406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68" y="-2506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5.1: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56" y="-2506"/>
            <a:ext cx="697500" cy="69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3767" y="754662"/>
            <a:ext cx="11405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2400" dirty="0">
                <a:latin typeface="Candara"/>
                <a:cs typeface="Candara"/>
              </a:rPr>
              <a:t>Describe how Lewis symbols offer a simple representation of valence electrons?</a:t>
            </a:r>
          </a:p>
          <a:p>
            <a:r>
              <a:rPr lang="en-US" sz="2400" dirty="0">
                <a:latin typeface="Candara"/>
                <a:cs typeface="Candara"/>
              </a:rPr>
              <a:t> </a:t>
            </a:r>
          </a:p>
          <a:p>
            <a:pPr marL="466725" indent="-454025"/>
            <a:r>
              <a:rPr lang="en-US" sz="2400" dirty="0">
                <a:latin typeface="Candara"/>
                <a:cs typeface="Candara"/>
              </a:rPr>
              <a:t>(2) Explain how ionic compounds are formed by a transfer of electrons and show this process using Lewis dots?</a:t>
            </a:r>
          </a:p>
        </p:txBody>
      </p:sp>
    </p:spTree>
    <p:extLst>
      <p:ext uri="{BB962C8B-B14F-4D97-AF65-F5344CB8AC3E}">
        <p14:creationId xmlns:p14="http://schemas.microsoft.com/office/powerpoint/2010/main" val="12128598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7" y="-12357"/>
            <a:ext cx="11473181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0" y="3972"/>
            <a:ext cx="1053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490" y="873646"/>
            <a:ext cx="10872423" cy="383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pPr lvl="1"/>
            <a:r>
              <a:rPr lang="en-US" sz="3200" b="1" dirty="0">
                <a:latin typeface="Candara"/>
                <a:cs typeface="Candara"/>
              </a:rPr>
              <a:t>5.7: </a:t>
            </a:r>
            <a:r>
              <a:rPr lang="en-US" sz="3200" dirty="0">
                <a:latin typeface="Candara"/>
                <a:cs typeface="Candara"/>
              </a:rPr>
              <a:t>A brief introduction to small organic molecules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Organic molecules are based on carbon chemistry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Hydrocarbons are the most basic organic molecules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Naming and drawing simple hydrocarbons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Functional groups do the work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Meet some simple examples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651" y="-14863"/>
            <a:ext cx="697500" cy="69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A3377-AD15-A941-A8F5-838051D80D6C}"/>
              </a:ext>
            </a:extLst>
          </p:cNvPr>
          <p:cNvSpPr txBox="1"/>
          <p:nvPr/>
        </p:nvSpPr>
        <p:spPr>
          <a:xfrm>
            <a:off x="6600499" y="6370609"/>
            <a:ext cx="5095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Chemistry, Atoms First 2/e p. 1137 -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8654B0D-E75E-FC4D-9CF5-FD777CE91FBE}"/>
              </a:ext>
            </a:extLst>
          </p:cNvPr>
          <p:cNvSpPr/>
          <p:nvPr/>
        </p:nvSpPr>
        <p:spPr>
          <a:xfrm>
            <a:off x="598087" y="1149890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9796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1876567" cy="6975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71" y="856565"/>
            <a:ext cx="104446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endParaRPr lang="en-US" sz="900" b="1" dirty="0">
              <a:latin typeface="Candara"/>
              <a:cs typeface="Candara"/>
            </a:endParaRPr>
          </a:p>
          <a:p>
            <a:pPr lvl="1"/>
            <a:endParaRPr lang="en-US" sz="2800" b="1" dirty="0">
              <a:latin typeface="Candara"/>
              <a:cs typeface="Candara"/>
            </a:endParaRPr>
          </a:p>
          <a:p>
            <a:r>
              <a:rPr lang="en-US" sz="2800" b="1" dirty="0">
                <a:latin typeface="Candara"/>
                <a:cs typeface="Candara"/>
              </a:rPr>
              <a:t>Big ideas?</a:t>
            </a:r>
            <a:endParaRPr lang="en-US" sz="2000" b="1" dirty="0">
              <a:latin typeface="Candara"/>
              <a:cs typeface="Candara"/>
            </a:endParaRPr>
          </a:p>
          <a:p>
            <a:endParaRPr lang="en-US" sz="2000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Lewis structures and VSEPR describe the </a:t>
            </a:r>
            <a:r>
              <a:rPr lang="en-US" sz="2800" b="1" i="1" dirty="0">
                <a:latin typeface="Candara"/>
                <a:cs typeface="Candara"/>
              </a:rPr>
              <a:t>shapes </a:t>
            </a:r>
            <a:r>
              <a:rPr lang="en-US" sz="2800" i="1" dirty="0">
                <a:latin typeface="Candara"/>
                <a:cs typeface="Candara"/>
              </a:rPr>
              <a:t>of molecular, covalently bonded molecules.</a:t>
            </a:r>
          </a:p>
          <a:p>
            <a:pPr marL="457200" indent="-457200">
              <a:buFont typeface="+mj-lt"/>
              <a:buAutoNum type="arabicPeriod"/>
            </a:pPr>
            <a:endParaRPr lang="en-US" sz="2000" i="1" dirty="0">
              <a:latin typeface="Candara"/>
              <a:cs typeface="Candar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latin typeface="Candara"/>
                <a:cs typeface="Candara"/>
              </a:rPr>
              <a:t>Molecular geometry and </a:t>
            </a:r>
            <a:r>
              <a:rPr lang="en-US" sz="2800" b="1" i="1" dirty="0">
                <a:latin typeface="Candara"/>
                <a:cs typeface="Candara"/>
              </a:rPr>
              <a:t>polarity </a:t>
            </a:r>
            <a:r>
              <a:rPr lang="en-US" sz="2800" i="1" dirty="0">
                <a:latin typeface="Candara"/>
                <a:cs typeface="Candara"/>
              </a:rPr>
              <a:t>affect the physical and chemical properties of molecules.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962AC51-98FE-D249-97B4-F0AD366F249E}"/>
              </a:ext>
            </a:extLst>
          </p:cNvPr>
          <p:cNvSpPr/>
          <p:nvPr/>
        </p:nvSpPr>
        <p:spPr>
          <a:xfrm>
            <a:off x="486345" y="2632378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ABC66-462B-C04A-8C89-9797CC14A6D4}"/>
              </a:ext>
            </a:extLst>
          </p:cNvPr>
          <p:cNvSpPr txBox="1"/>
          <p:nvPr/>
        </p:nvSpPr>
        <p:spPr>
          <a:xfrm>
            <a:off x="242773" y="16327"/>
            <a:ext cx="1055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</p:spTree>
    <p:extLst>
      <p:ext uri="{BB962C8B-B14F-4D97-AF65-F5344CB8AC3E}">
        <p14:creationId xmlns:p14="http://schemas.microsoft.com/office/powerpoint/2010/main" val="33405127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10176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Organic molecules: a massive, carbon-based family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1235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One database of organic molecules has 10 million entries, and the actual number of different organic molecules is estimated at over </a:t>
            </a:r>
            <a:r>
              <a:rPr lang="en-US" sz="2400" b="1" dirty="0">
                <a:latin typeface="Candara"/>
                <a:cs typeface="Candara"/>
              </a:rPr>
              <a:t>10</a:t>
            </a:r>
            <a:r>
              <a:rPr lang="en-US" sz="3200" b="1" baseline="30000" dirty="0">
                <a:latin typeface="Candara"/>
                <a:cs typeface="Candara"/>
              </a:rPr>
              <a:t>60</a:t>
            </a:r>
            <a:r>
              <a:rPr lang="en-US" sz="2400" dirty="0">
                <a:latin typeface="Candara"/>
                <a:cs typeface="Candara"/>
              </a:rPr>
              <a:t>, an unbelievably massive number!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37175-307D-954F-83D9-7078D80B5C73}"/>
              </a:ext>
            </a:extLst>
          </p:cNvPr>
          <p:cNvSpPr txBox="1"/>
          <p:nvPr/>
        </p:nvSpPr>
        <p:spPr>
          <a:xfrm>
            <a:off x="471490" y="2032407"/>
            <a:ext cx="11235948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ndara"/>
                <a:cs typeface="Candara"/>
              </a:rPr>
              <a:t>Organic molecules </a:t>
            </a:r>
            <a:r>
              <a:rPr lang="en-US" sz="2400" dirty="0">
                <a:latin typeface="Candara"/>
                <a:cs typeface="Candara"/>
              </a:rPr>
              <a:t>could also be called: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carbon-based;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the molecules of life; and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biomolecules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8332733" y="6513832"/>
            <a:ext cx="382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A2C0C4-D3E1-5449-BCC5-DE123817B304}"/>
              </a:ext>
            </a:extLst>
          </p:cNvPr>
          <p:cNvSpPr txBox="1"/>
          <p:nvPr/>
        </p:nvSpPr>
        <p:spPr>
          <a:xfrm>
            <a:off x="471490" y="4704458"/>
            <a:ext cx="4196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Why carbon? </a:t>
            </a:r>
            <a:r>
              <a:rPr lang="en-US" sz="2400" dirty="0">
                <a:latin typeface="Candara"/>
                <a:cs typeface="Candara"/>
              </a:rPr>
              <a:t>It’s abundant and forms strong bonds in a variety of geometries.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46953-198F-ED4C-B924-BF2CA1AB3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096000" y="2040394"/>
            <a:ext cx="4026568" cy="1267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A457E-3A95-FE45-9B3D-D26D19671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690" y="4042611"/>
            <a:ext cx="2036587" cy="20394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92851-DA37-1B4B-8CB4-8C5EF337EA6D}"/>
              </a:ext>
            </a:extLst>
          </p:cNvPr>
          <p:cNvSpPr txBox="1"/>
          <p:nvPr/>
        </p:nvSpPr>
        <p:spPr>
          <a:xfrm>
            <a:off x="10000969" y="2871832"/>
            <a:ext cx="1691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ndara" panose="020E0502030303020204" pitchFamily="34" charset="0"/>
              </a:rPr>
              <a:t>octane, C8H18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B5ECD9-E905-424C-8FD2-0B1D0B34A2A1}"/>
              </a:ext>
            </a:extLst>
          </p:cNvPr>
          <p:cNvSpPr txBox="1"/>
          <p:nvPr/>
        </p:nvSpPr>
        <p:spPr>
          <a:xfrm>
            <a:off x="8966253" y="5502302"/>
            <a:ext cx="1661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ndara" panose="020E0502030303020204" pitchFamily="34" charset="0"/>
              </a:rPr>
              <a:t>fullerene, C60</a:t>
            </a:r>
          </a:p>
        </p:txBody>
      </p:sp>
    </p:spTree>
    <p:extLst>
      <p:ext uri="{BB962C8B-B14F-4D97-AF65-F5344CB8AC3E}">
        <p14:creationId xmlns:p14="http://schemas.microsoft.com/office/powerpoint/2010/main" val="89640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9716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Hydrocarbons </a:t>
            </a:r>
            <a:r>
              <a:rPr lang="en-US" sz="3600" dirty="0">
                <a:solidFill>
                  <a:prstClr val="white"/>
                </a:solidFill>
                <a:latin typeface="Candara"/>
                <a:cs typeface="Candara"/>
              </a:rPr>
              <a:t>(aka alkanes, alkenes and alkynes)</a:t>
            </a:r>
            <a:endParaRPr lang="en-US" sz="3600" b="1" dirty="0">
              <a:solidFill>
                <a:prstClr val="white"/>
              </a:solidFill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8552" y="775897"/>
            <a:ext cx="1123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The simplest organic compounds are </a:t>
            </a:r>
            <a:r>
              <a:rPr lang="en-US" sz="2400" b="1" dirty="0">
                <a:latin typeface="Candara"/>
                <a:cs typeface="Candara"/>
              </a:rPr>
              <a:t>hydrocarbons</a:t>
            </a:r>
            <a:r>
              <a:rPr lang="en-US" sz="2400" dirty="0">
                <a:latin typeface="Candara"/>
                <a:cs typeface="Candara"/>
              </a:rPr>
              <a:t>: </a:t>
            </a:r>
            <a:r>
              <a:rPr lang="en-US" sz="2400" i="1" dirty="0">
                <a:latin typeface="Candara"/>
                <a:cs typeface="Candara"/>
              </a:rPr>
              <a:t>combinations of C and 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37175-307D-954F-83D9-7078D80B5C73}"/>
              </a:ext>
            </a:extLst>
          </p:cNvPr>
          <p:cNvSpPr txBox="1"/>
          <p:nvPr/>
        </p:nvSpPr>
        <p:spPr>
          <a:xfrm>
            <a:off x="318276" y="1359759"/>
            <a:ext cx="1117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Hydrocarbons are found throughout the</a:t>
            </a:r>
            <a:r>
              <a:rPr lang="en-US" sz="2400" b="1" dirty="0">
                <a:latin typeface="Candara"/>
                <a:cs typeface="Candara"/>
              </a:rPr>
              <a:t> natural world</a:t>
            </a:r>
            <a:r>
              <a:rPr lang="en-US" sz="2400" dirty="0">
                <a:latin typeface="Candara"/>
                <a:cs typeface="Candara"/>
              </a:rPr>
              <a:t>, living and dead.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plants and animals;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Fossil fuels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103130" y="6465705"/>
            <a:ext cx="521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Chemistry; Wikipedia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A2C0C4-D3E1-5449-BCC5-DE123817B304}"/>
              </a:ext>
            </a:extLst>
          </p:cNvPr>
          <p:cNvSpPr txBox="1"/>
          <p:nvPr/>
        </p:nvSpPr>
        <p:spPr>
          <a:xfrm>
            <a:off x="471490" y="5056652"/>
            <a:ext cx="5216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Hydrocarbons have a </a:t>
            </a:r>
            <a:r>
              <a:rPr lang="en-US" sz="2400" b="1" dirty="0">
                <a:latin typeface="Candara"/>
                <a:cs typeface="Candara"/>
              </a:rPr>
              <a:t>variety of shapes: linear, branched, cyclic, polymerized.</a:t>
            </a:r>
            <a:endParaRPr lang="en-US" sz="2400" dirty="0">
              <a:latin typeface="Candara"/>
              <a:cs typeface="Candar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4FAD9-17CE-444E-88D7-01FDD292F95D}"/>
              </a:ext>
            </a:extLst>
          </p:cNvPr>
          <p:cNvSpPr txBox="1"/>
          <p:nvPr/>
        </p:nvSpPr>
        <p:spPr>
          <a:xfrm>
            <a:off x="343154" y="2855088"/>
            <a:ext cx="4357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… and they are commonly made by man via </a:t>
            </a:r>
            <a:r>
              <a:rPr lang="en-US" sz="2400" b="1" dirty="0">
                <a:latin typeface="Candara"/>
                <a:cs typeface="Candara"/>
              </a:rPr>
              <a:t>synthetic</a:t>
            </a:r>
            <a:r>
              <a:rPr lang="en-US" sz="2400" dirty="0">
                <a:latin typeface="Candara"/>
                <a:cs typeface="Candara"/>
              </a:rPr>
              <a:t> organic chemistry.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13701-AEAB-A148-B46E-91B569E54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761" y="1884365"/>
            <a:ext cx="4357184" cy="5119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86367A-9CB4-C540-ADCA-4CE6162E5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85" y="4055417"/>
            <a:ext cx="3278605" cy="2622884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B4AB9E0-DD85-0B48-99DE-37D25E95B4FF}"/>
              </a:ext>
            </a:extLst>
          </p:cNvPr>
          <p:cNvSpPr/>
          <p:nvPr/>
        </p:nvSpPr>
        <p:spPr>
          <a:xfrm>
            <a:off x="9577559" y="2937017"/>
            <a:ext cx="2374231" cy="1025573"/>
          </a:xfrm>
          <a:prstGeom prst="wedgeRoundRectCallout">
            <a:avLst>
              <a:gd name="adj1" fmla="val -19482"/>
              <a:gd name="adj2" fmla="val 100041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polymer: </a:t>
            </a:r>
            <a:r>
              <a:rPr lang="en-US" sz="2400" dirty="0">
                <a:solidFill>
                  <a:srgbClr val="0432FF"/>
                </a:solidFill>
                <a:latin typeface="Candara" panose="020E0502030303020204" pitchFamily="34" charset="0"/>
              </a:rPr>
              <a:t>many repeating units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AF7EBF5A-5F39-E140-80AB-E16F190BB104}"/>
              </a:ext>
            </a:extLst>
          </p:cNvPr>
          <p:cNvSpPr/>
          <p:nvPr/>
        </p:nvSpPr>
        <p:spPr>
          <a:xfrm>
            <a:off x="8702669" y="2141599"/>
            <a:ext cx="1621632" cy="578909"/>
          </a:xfrm>
          <a:prstGeom prst="wedgeRoundRectCallout">
            <a:avLst>
              <a:gd name="adj1" fmla="val -88730"/>
              <a:gd name="adj2" fmla="val 27993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branched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0A0DAB71-DB65-C04F-ACB6-9A79520C7765}"/>
              </a:ext>
            </a:extLst>
          </p:cNvPr>
          <p:cNvSpPr/>
          <p:nvPr/>
        </p:nvSpPr>
        <p:spPr>
          <a:xfrm>
            <a:off x="3408456" y="2043102"/>
            <a:ext cx="1006905" cy="478437"/>
          </a:xfrm>
          <a:prstGeom prst="wedgeRoundRectCallout">
            <a:avLst>
              <a:gd name="adj1" fmla="val 77832"/>
              <a:gd name="adj2" fmla="val 57589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linear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BB35568D-3A02-8F41-886D-99A24C5375E8}"/>
              </a:ext>
            </a:extLst>
          </p:cNvPr>
          <p:cNvSpPr/>
          <p:nvPr/>
        </p:nvSpPr>
        <p:spPr>
          <a:xfrm>
            <a:off x="3262550" y="4189997"/>
            <a:ext cx="1107596" cy="578909"/>
          </a:xfrm>
          <a:prstGeom prst="wedgeRoundRectCallout">
            <a:avLst>
              <a:gd name="adj1" fmla="val 118387"/>
              <a:gd name="adj2" fmla="val -5260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cyclic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7" grpId="0" animBg="1"/>
      <p:bldP spid="17" grpId="0" animBg="1"/>
      <p:bldP spid="18" grpId="0" animBg="1"/>
      <p:bldP spid="1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9F422-23F5-2646-BB0E-C7311CA1F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114"/>
            <a:ext cx="12192000" cy="5664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9299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Naming alk</a:t>
            </a:r>
            <a:r>
              <a:rPr lang="en-US" sz="3600" b="1" u="sng" dirty="0">
                <a:solidFill>
                  <a:prstClr val="white"/>
                </a:solidFill>
                <a:latin typeface="Candara"/>
                <a:cs typeface="Candara"/>
              </a:rPr>
              <a:t>ane</a:t>
            </a:r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s </a:t>
            </a:r>
            <a:r>
              <a:rPr lang="en-US" sz="3600" dirty="0">
                <a:solidFill>
                  <a:prstClr val="white"/>
                </a:solidFill>
                <a:latin typeface="Candara"/>
                <a:cs typeface="Candara"/>
              </a:rPr>
              <a:t>(single-bonded hydrocarbons)</a:t>
            </a:r>
            <a:endParaRPr lang="en-US" sz="3600" b="1" dirty="0">
              <a:solidFill>
                <a:prstClr val="white"/>
              </a:solidFill>
              <a:latin typeface="Candara"/>
              <a:cs typeface="Candara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103130" y="6465705"/>
            <a:ext cx="521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Chemistry; Wikipedia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B4AB9E0-DD85-0B48-99DE-37D25E95B4FF}"/>
              </a:ext>
            </a:extLst>
          </p:cNvPr>
          <p:cNvSpPr/>
          <p:nvPr/>
        </p:nvSpPr>
        <p:spPr>
          <a:xfrm>
            <a:off x="1740300" y="5236942"/>
            <a:ext cx="1621632" cy="526281"/>
          </a:xfrm>
          <a:prstGeom prst="wedgeRoundRectCallout">
            <a:avLst>
              <a:gd name="adj1" fmla="val -71912"/>
              <a:gd name="adj2" fmla="val 124426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meth = 1 C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63423A3C-8BDD-7F44-9BD2-C2CDD3FA5A94}"/>
              </a:ext>
            </a:extLst>
          </p:cNvPr>
          <p:cNvSpPr/>
          <p:nvPr/>
        </p:nvSpPr>
        <p:spPr>
          <a:xfrm>
            <a:off x="5486132" y="5236942"/>
            <a:ext cx="1621632" cy="526281"/>
          </a:xfrm>
          <a:prstGeom prst="wedgeRoundRectCallout">
            <a:avLst>
              <a:gd name="adj1" fmla="val -43224"/>
              <a:gd name="adj2" fmla="val 106137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eth = 2 C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5B4F643A-E72E-2D4E-8A71-62B627129479}"/>
              </a:ext>
            </a:extLst>
          </p:cNvPr>
          <p:cNvSpPr/>
          <p:nvPr/>
        </p:nvSpPr>
        <p:spPr>
          <a:xfrm>
            <a:off x="10221618" y="5236943"/>
            <a:ext cx="1621632" cy="526281"/>
          </a:xfrm>
          <a:prstGeom prst="wedgeRoundRectCallout">
            <a:avLst>
              <a:gd name="adj1" fmla="val -28385"/>
              <a:gd name="adj2" fmla="val 90896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pent = 5 C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47427229-E078-044B-868A-B0197EF8440F}"/>
              </a:ext>
            </a:extLst>
          </p:cNvPr>
          <p:cNvSpPr/>
          <p:nvPr/>
        </p:nvSpPr>
        <p:spPr>
          <a:xfrm>
            <a:off x="1730190" y="1577440"/>
            <a:ext cx="1962175" cy="1128130"/>
          </a:xfrm>
          <a:prstGeom prst="wedgeRoundRectCallout">
            <a:avLst>
              <a:gd name="adj1" fmla="val 8634"/>
              <a:gd name="adj2" fmla="val -132367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-</a:t>
            </a:r>
            <a:r>
              <a:rPr lang="en-US" sz="2400" b="1" dirty="0" err="1">
                <a:solidFill>
                  <a:srgbClr val="0432FF"/>
                </a:solidFill>
                <a:latin typeface="Candara" panose="020E0502030303020204" pitchFamily="34" charset="0"/>
              </a:rPr>
              <a:t>ane</a:t>
            </a:r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 suffix </a:t>
            </a:r>
            <a:r>
              <a:rPr lang="en-US" sz="2400" dirty="0">
                <a:solidFill>
                  <a:srgbClr val="0432FF"/>
                </a:solidFill>
                <a:latin typeface="Candara" panose="020E0502030303020204" pitchFamily="34" charset="0"/>
              </a:rPr>
              <a:t>means single bonds only</a:t>
            </a:r>
          </a:p>
        </p:txBody>
      </p:sp>
    </p:spTree>
    <p:extLst>
      <p:ext uri="{BB962C8B-B14F-4D97-AF65-F5344CB8AC3E}">
        <p14:creationId xmlns:p14="http://schemas.microsoft.com/office/powerpoint/2010/main" val="377253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1641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Try this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8600468" y="6293683"/>
            <a:ext cx="354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Chemistry; CSET Chemistry Study Guide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B14B8-EBA8-B446-B28B-D6F520FE28C9}"/>
              </a:ext>
            </a:extLst>
          </p:cNvPr>
          <p:cNvSpPr txBox="1"/>
          <p:nvPr/>
        </p:nvSpPr>
        <p:spPr>
          <a:xfrm>
            <a:off x="258552" y="775897"/>
            <a:ext cx="10193148" cy="5944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For each of these alkanes, draw the Lewis structure and write the formula.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methane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ethane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propane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butane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pentane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hexane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heptane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octane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nonane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ndara"/>
                <a:cs typeface="Candara"/>
              </a:rPr>
              <a:t>decane</a:t>
            </a:r>
            <a:endParaRPr lang="en-US" sz="2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7331251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615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Hydrocarbons are great fuels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6914725" y="6492958"/>
            <a:ext cx="5183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OpenStax;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Chemistry; Wikipedia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B14B8-EBA8-B446-B28B-D6F520FE28C9}"/>
              </a:ext>
            </a:extLst>
          </p:cNvPr>
          <p:cNvSpPr txBox="1"/>
          <p:nvPr/>
        </p:nvSpPr>
        <p:spPr>
          <a:xfrm>
            <a:off x="258552" y="775897"/>
            <a:ext cx="10193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Hydrocarbons are nonpolar molecules that are soluble in other nonpolar molecules but not water.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D9527-FD13-D74C-A03A-09B721C3FC17}"/>
              </a:ext>
            </a:extLst>
          </p:cNvPr>
          <p:cNvSpPr txBox="1"/>
          <p:nvPr/>
        </p:nvSpPr>
        <p:spPr>
          <a:xfrm>
            <a:off x="258552" y="1606894"/>
            <a:ext cx="10193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The bonds in hydrocarbons store energy and the simple molecules burn cleanly.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7079E0-7DE5-814C-9A44-0F607821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627" y="2467908"/>
            <a:ext cx="1115262" cy="1125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01079E-056E-CA41-9BEF-2683E5B08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401" y="2042746"/>
            <a:ext cx="2468216" cy="1655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4C8CE-332E-7645-9B66-9582D2CEC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104" y="2039309"/>
            <a:ext cx="3057715" cy="1655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281A39-1A57-0C4C-8C95-3F0827D80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3757979" y="4377768"/>
            <a:ext cx="5256154" cy="1655118"/>
          </a:xfrm>
          <a:prstGeom prst="rect">
            <a:avLst/>
          </a:prstGeo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0DB487EC-47D3-E441-BA4B-7417AFCF3B3F}"/>
              </a:ext>
            </a:extLst>
          </p:cNvPr>
          <p:cNvSpPr/>
          <p:nvPr/>
        </p:nvSpPr>
        <p:spPr>
          <a:xfrm>
            <a:off x="751164" y="3766315"/>
            <a:ext cx="1962175" cy="526281"/>
          </a:xfrm>
          <a:prstGeom prst="wedgeRoundRectCallout">
            <a:avLst>
              <a:gd name="adj1" fmla="val 15031"/>
              <a:gd name="adj2" fmla="val -103780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natural gas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9DA9A964-A869-3644-90B4-84471C0DC1ED}"/>
              </a:ext>
            </a:extLst>
          </p:cNvPr>
          <p:cNvSpPr/>
          <p:nvPr/>
        </p:nvSpPr>
        <p:spPr>
          <a:xfrm>
            <a:off x="4244574" y="3758387"/>
            <a:ext cx="2158393" cy="526281"/>
          </a:xfrm>
          <a:prstGeom prst="wedgeRoundRectCallout">
            <a:avLst>
              <a:gd name="adj1" fmla="val 15031"/>
              <a:gd name="adj2" fmla="val -103780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propane; LNG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D01FC35-9B31-CB44-92E6-06A719437F5C}"/>
              </a:ext>
            </a:extLst>
          </p:cNvPr>
          <p:cNvSpPr/>
          <p:nvPr/>
        </p:nvSpPr>
        <p:spPr>
          <a:xfrm>
            <a:off x="7934936" y="3762652"/>
            <a:ext cx="2158393" cy="526281"/>
          </a:xfrm>
          <a:prstGeom prst="wedgeRoundRectCallout">
            <a:avLst>
              <a:gd name="adj1" fmla="val 15031"/>
              <a:gd name="adj2" fmla="val -103780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lighter fluid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F2DA6158-22A5-BB48-A40B-C208C7248C7D}"/>
              </a:ext>
            </a:extLst>
          </p:cNvPr>
          <p:cNvSpPr/>
          <p:nvPr/>
        </p:nvSpPr>
        <p:spPr>
          <a:xfrm>
            <a:off x="1833117" y="4773111"/>
            <a:ext cx="1474211" cy="526281"/>
          </a:xfrm>
          <a:prstGeom prst="wedgeRoundRectCallout">
            <a:avLst>
              <a:gd name="adj1" fmla="val 99173"/>
              <a:gd name="adj2" fmla="val -14678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gasoline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24BE0C-B867-AD4D-A6EE-6B50A3823F79}"/>
              </a:ext>
            </a:extLst>
          </p:cNvPr>
          <p:cNvSpPr txBox="1"/>
          <p:nvPr/>
        </p:nvSpPr>
        <p:spPr>
          <a:xfrm>
            <a:off x="258552" y="6001051"/>
            <a:ext cx="10193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But… hydrocarbons don’t do a lot more because they lack </a:t>
            </a:r>
            <a:r>
              <a:rPr lang="en-US" sz="2400" b="1" dirty="0">
                <a:latin typeface="Candara"/>
                <a:cs typeface="Candara"/>
              </a:rPr>
              <a:t>functional groups</a:t>
            </a:r>
            <a:r>
              <a:rPr lang="en-US" sz="2400" dirty="0">
                <a:latin typeface="Candara"/>
                <a:cs typeface="Candar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16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817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Functional groups make molecules work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6914725" y="6492958"/>
            <a:ext cx="5183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</a:t>
            </a:r>
            <a:r>
              <a:rPr lang="en-US" sz="1400" dirty="0" err="1">
                <a:latin typeface="Avenir Medium"/>
                <a:cs typeface="Avenir Medium"/>
              </a:rPr>
              <a:t>OpenSta</a:t>
            </a:r>
            <a:r>
              <a:rPr lang="en-US" sz="1400" dirty="0">
                <a:latin typeface="Avenir Medium"/>
                <a:cs typeface="Avenir Medium"/>
              </a:rPr>
              <a:t>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Chemistry; Wikipedia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B14B8-EBA8-B446-B28B-D6F520FE28C9}"/>
              </a:ext>
            </a:extLst>
          </p:cNvPr>
          <p:cNvSpPr txBox="1"/>
          <p:nvPr/>
        </p:nvSpPr>
        <p:spPr>
          <a:xfrm>
            <a:off x="258552" y="775897"/>
            <a:ext cx="11235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Hydrocarbons give molecules structural framework, but </a:t>
            </a:r>
            <a:r>
              <a:rPr lang="en-US" sz="2400" b="1" dirty="0">
                <a:latin typeface="Candara"/>
                <a:cs typeface="Candara"/>
              </a:rPr>
              <a:t>functional groups </a:t>
            </a:r>
            <a:r>
              <a:rPr lang="en-US" sz="2400" dirty="0">
                <a:latin typeface="Candara"/>
                <a:cs typeface="Candara"/>
              </a:rPr>
              <a:t>give them purpose.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24BE0C-B867-AD4D-A6EE-6B50A3823F79}"/>
              </a:ext>
            </a:extLst>
          </p:cNvPr>
          <p:cNvSpPr txBox="1"/>
          <p:nvPr/>
        </p:nvSpPr>
        <p:spPr>
          <a:xfrm>
            <a:off x="1800480" y="4236336"/>
            <a:ext cx="1265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ndara"/>
                <a:cs typeface="Candara"/>
              </a:rPr>
              <a:t>ethanol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E7146-FA54-7F46-83DA-23574D6F4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24"/>
          <a:stretch/>
        </p:blipFill>
        <p:spPr>
          <a:xfrm>
            <a:off x="1105107" y="2461930"/>
            <a:ext cx="2746935" cy="1828800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F2DA6158-22A5-BB48-A40B-C208C7248C7D}"/>
              </a:ext>
            </a:extLst>
          </p:cNvPr>
          <p:cNvSpPr/>
          <p:nvPr/>
        </p:nvSpPr>
        <p:spPr>
          <a:xfrm>
            <a:off x="3552270" y="2363126"/>
            <a:ext cx="1340192" cy="526281"/>
          </a:xfrm>
          <a:prstGeom prst="wedgeRoundRectCallout">
            <a:avLst>
              <a:gd name="adj1" fmla="val -33880"/>
              <a:gd name="adj2" fmla="val 101154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alcohol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7EC136-C71C-9C45-93ED-E07C03E5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24" r="11617"/>
          <a:stretch/>
        </p:blipFill>
        <p:spPr>
          <a:xfrm>
            <a:off x="5912386" y="2374339"/>
            <a:ext cx="4894730" cy="2471156"/>
          </a:xfrm>
          <a:prstGeom prst="rect">
            <a:avLst/>
          </a:prstGeom>
        </p:spPr>
      </p:pic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74F777A5-7284-8447-8392-75847E16B507}"/>
              </a:ext>
            </a:extLst>
          </p:cNvPr>
          <p:cNvSpPr/>
          <p:nvPr/>
        </p:nvSpPr>
        <p:spPr>
          <a:xfrm>
            <a:off x="7805953" y="2023607"/>
            <a:ext cx="1107596" cy="526281"/>
          </a:xfrm>
          <a:prstGeom prst="wedgeRoundRectCallout">
            <a:avLst>
              <a:gd name="adj1" fmla="val -4742"/>
              <a:gd name="adj2" fmla="val 118188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ether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40BC20-053C-CF46-BEFD-D65DB308F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9" y="744220"/>
            <a:ext cx="9717266" cy="61137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701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Alcohols, ethers and rings = sugars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6914725" y="6492958"/>
            <a:ext cx="5183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</a:t>
            </a:r>
            <a:r>
              <a:rPr lang="en-US" sz="1400" dirty="0" err="1">
                <a:latin typeface="Avenir Medium"/>
                <a:cs typeface="Avenir Medium"/>
              </a:rPr>
              <a:t>OpenSta</a:t>
            </a:r>
            <a:r>
              <a:rPr lang="en-US" sz="1400" dirty="0">
                <a:latin typeface="Avenir Medium"/>
                <a:cs typeface="Avenir Medium"/>
              </a:rPr>
              <a:t>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Chemistry; Wikipedia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F2DA6158-22A5-BB48-A40B-C208C7248C7D}"/>
              </a:ext>
            </a:extLst>
          </p:cNvPr>
          <p:cNvSpPr/>
          <p:nvPr/>
        </p:nvSpPr>
        <p:spPr>
          <a:xfrm>
            <a:off x="1844465" y="2093042"/>
            <a:ext cx="1340192" cy="526281"/>
          </a:xfrm>
          <a:prstGeom prst="wedgeRoundRectCallout">
            <a:avLst>
              <a:gd name="adj1" fmla="val 77159"/>
              <a:gd name="adj2" fmla="val -45339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alcohol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0D720F60-CAE8-3843-B118-7AF6EF220D0F}"/>
              </a:ext>
            </a:extLst>
          </p:cNvPr>
          <p:cNvSpPr/>
          <p:nvPr/>
        </p:nvSpPr>
        <p:spPr>
          <a:xfrm>
            <a:off x="1964030" y="3766258"/>
            <a:ext cx="1006905" cy="526281"/>
          </a:xfrm>
          <a:prstGeom prst="wedgeRoundRectCallout">
            <a:avLst>
              <a:gd name="adj1" fmla="val 57147"/>
              <a:gd name="adj2" fmla="val 131815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ether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49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C6C47-C9CC-2E42-BCDA-8CF4B1619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372" y="724718"/>
            <a:ext cx="9865766" cy="60257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685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Esters: smells and flavors of fruits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6914725" y="6492958"/>
            <a:ext cx="5183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</a:t>
            </a:r>
            <a:r>
              <a:rPr lang="en-US" sz="1400" dirty="0" err="1">
                <a:latin typeface="Avenir Medium"/>
                <a:cs typeface="Avenir Medium"/>
              </a:rPr>
              <a:t>OpenSta</a:t>
            </a:r>
            <a:r>
              <a:rPr lang="en-US" sz="1400" dirty="0">
                <a:latin typeface="Avenir Medium"/>
                <a:cs typeface="Avenir Medium"/>
              </a:rPr>
              <a:t>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Chemistry; Wikipedia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F2DA6158-22A5-BB48-A40B-C208C7248C7D}"/>
              </a:ext>
            </a:extLst>
          </p:cNvPr>
          <p:cNvSpPr/>
          <p:nvPr/>
        </p:nvSpPr>
        <p:spPr>
          <a:xfrm>
            <a:off x="9854222" y="1017277"/>
            <a:ext cx="1006905" cy="526281"/>
          </a:xfrm>
          <a:prstGeom prst="wedgeRoundRectCallout">
            <a:avLst>
              <a:gd name="adj1" fmla="val -155096"/>
              <a:gd name="adj2" fmla="val -45339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ester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97BDF3-DBF8-EA42-95E0-5E8F0CCDDB73}"/>
              </a:ext>
            </a:extLst>
          </p:cNvPr>
          <p:cNvSpPr/>
          <p:nvPr/>
        </p:nvSpPr>
        <p:spPr>
          <a:xfrm rot="2214345">
            <a:off x="7801555" y="800404"/>
            <a:ext cx="1255059" cy="707366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0" y="0"/>
            <a:ext cx="11485538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4" y="16329"/>
            <a:ext cx="3427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 panose="020E0502030303020204" pitchFamily="34" charset="0"/>
                <a:cs typeface="Avenir Heavy"/>
              </a:rPr>
              <a:t>5.1: Assignments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918" y="980515"/>
            <a:ext cx="1120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/>
            <a:r>
              <a:rPr lang="en-US" sz="2400" b="1" dirty="0">
                <a:latin typeface="Candara"/>
                <a:cs typeface="Candara"/>
              </a:rPr>
              <a:t>Canvas: Quick review questions quiz 5.1</a:t>
            </a:r>
            <a:endParaRPr lang="en-US" sz="6600" b="1" dirty="0">
              <a:latin typeface="Candara"/>
              <a:cs typeface="Candara"/>
            </a:endParaRPr>
          </a:p>
        </p:txBody>
      </p:sp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010" y="-2506"/>
            <a:ext cx="697500" cy="69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9987E2-A99B-FD4E-A26F-6531285DBEE1}"/>
              </a:ext>
            </a:extLst>
          </p:cNvPr>
          <p:cNvSpPr txBox="1"/>
          <p:nvPr/>
        </p:nvSpPr>
        <p:spPr>
          <a:xfrm>
            <a:off x="292918" y="2187992"/>
            <a:ext cx="1120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lvl="1"/>
            <a:r>
              <a:rPr lang="en-US" sz="2400" b="1" dirty="0">
                <a:latin typeface="Candara"/>
                <a:cs typeface="Candara"/>
              </a:rPr>
              <a:t>Canvas: HW set 5, problem 1</a:t>
            </a:r>
            <a:endParaRPr lang="en-US" sz="6600" b="1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4009621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8942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Carboxylic acids: VFAs and biological buffers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6914725" y="6492958"/>
            <a:ext cx="5183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venir Medium"/>
                <a:cs typeface="Avenir Medium"/>
              </a:rPr>
              <a:t>Chemistry </a:t>
            </a:r>
            <a:r>
              <a:rPr lang="en-US" sz="1400" dirty="0" err="1">
                <a:latin typeface="Avenir Medium"/>
                <a:cs typeface="Avenir Medium"/>
              </a:rPr>
              <a:t>OpenSta</a:t>
            </a:r>
            <a:r>
              <a:rPr lang="en-US" sz="1400" dirty="0">
                <a:latin typeface="Avenir Medium"/>
                <a:cs typeface="Avenir Medium"/>
              </a:rPr>
              <a:t>; </a:t>
            </a:r>
            <a:r>
              <a:rPr lang="en-US" sz="1400" dirty="0" err="1">
                <a:latin typeface="Avenir Medium"/>
                <a:cs typeface="Avenir Medium"/>
              </a:rPr>
              <a:t>LibreText</a:t>
            </a:r>
            <a:r>
              <a:rPr lang="en-US" sz="1400" dirty="0">
                <a:latin typeface="Avenir Medium"/>
                <a:cs typeface="Avenir Medium"/>
              </a:rPr>
              <a:t> Chemistry; Wikipedia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D9BE7-FE46-C343-8067-D5047E1FE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19"/>
          <a:stretch/>
        </p:blipFill>
        <p:spPr>
          <a:xfrm>
            <a:off x="273416" y="3325424"/>
            <a:ext cx="3482041" cy="2819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AB8C8B1-585F-1545-9510-CF591E069DE7}"/>
              </a:ext>
            </a:extLst>
          </p:cNvPr>
          <p:cNvSpPr/>
          <p:nvPr/>
        </p:nvSpPr>
        <p:spPr>
          <a:xfrm rot="2214345">
            <a:off x="1519750" y="3153280"/>
            <a:ext cx="2249188" cy="1693424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F2DA6158-22A5-BB48-A40B-C208C7248C7D}"/>
              </a:ext>
            </a:extLst>
          </p:cNvPr>
          <p:cNvSpPr/>
          <p:nvPr/>
        </p:nvSpPr>
        <p:spPr>
          <a:xfrm>
            <a:off x="3755457" y="4997430"/>
            <a:ext cx="1783795" cy="830996"/>
          </a:xfrm>
          <a:prstGeom prst="wedgeRoundRectCallout">
            <a:avLst>
              <a:gd name="adj1" fmla="val -67650"/>
              <a:gd name="adj2" fmla="val -60442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carboxylic acid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9B921-33D3-294C-BAA8-41152BCD7073}"/>
              </a:ext>
            </a:extLst>
          </p:cNvPr>
          <p:cNvSpPr txBox="1"/>
          <p:nvPr/>
        </p:nvSpPr>
        <p:spPr>
          <a:xfrm>
            <a:off x="258552" y="775897"/>
            <a:ext cx="1149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Carboxylic acids are biological / biochemical </a:t>
            </a:r>
            <a:r>
              <a:rPr lang="en-US" sz="2400" b="1" dirty="0">
                <a:latin typeface="Candara"/>
                <a:cs typeface="Candara"/>
              </a:rPr>
              <a:t>weak acids </a:t>
            </a:r>
            <a:r>
              <a:rPr lang="en-US" sz="2400" dirty="0">
                <a:latin typeface="Candara"/>
                <a:cs typeface="Candara"/>
              </a:rPr>
              <a:t>that serve as </a:t>
            </a:r>
            <a:r>
              <a:rPr lang="en-US" sz="2400" b="1" dirty="0">
                <a:latin typeface="Candara"/>
                <a:cs typeface="Candara"/>
              </a:rPr>
              <a:t>biological buffers</a:t>
            </a:r>
            <a:r>
              <a:rPr lang="en-US" sz="2400" dirty="0">
                <a:latin typeface="Candara"/>
                <a:cs typeface="Candara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CCD6B5-84D2-F646-A544-70E1F050EBBF}"/>
              </a:ext>
            </a:extLst>
          </p:cNvPr>
          <p:cNvSpPr/>
          <p:nvPr/>
        </p:nvSpPr>
        <p:spPr>
          <a:xfrm rot="2214345">
            <a:off x="3105506" y="3787582"/>
            <a:ext cx="788326" cy="789995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7F5F62D-AC0E-3F4F-8F6D-63DD9F856128}"/>
              </a:ext>
            </a:extLst>
          </p:cNvPr>
          <p:cNvSpPr/>
          <p:nvPr/>
        </p:nvSpPr>
        <p:spPr>
          <a:xfrm>
            <a:off x="4345176" y="3795051"/>
            <a:ext cx="1340192" cy="567582"/>
          </a:xfrm>
          <a:prstGeom prst="wedgeRoundRectCallout">
            <a:avLst>
              <a:gd name="adj1" fmla="val -79690"/>
              <a:gd name="adj2" fmla="val 589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acidic H</a:t>
            </a:r>
            <a:endParaRPr lang="en-US" sz="2400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BD84FB-2E6A-5240-8517-E33B33A599AA}"/>
              </a:ext>
            </a:extLst>
          </p:cNvPr>
          <p:cNvSpPr txBox="1"/>
          <p:nvPr/>
        </p:nvSpPr>
        <p:spPr>
          <a:xfrm>
            <a:off x="228601" y="1373876"/>
            <a:ext cx="1149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ndara"/>
                <a:cs typeface="Candara"/>
              </a:rPr>
              <a:t>Acetic acid </a:t>
            </a:r>
            <a:r>
              <a:rPr lang="en-US" sz="2400" dirty="0">
                <a:latin typeface="Candara"/>
                <a:cs typeface="Candara"/>
              </a:rPr>
              <a:t>is a 2-carbon carboxylic acid common in nature.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15840-B689-9D41-9077-13BE51BB8694}"/>
              </a:ext>
            </a:extLst>
          </p:cNvPr>
          <p:cNvSpPr txBox="1"/>
          <p:nvPr/>
        </p:nvSpPr>
        <p:spPr>
          <a:xfrm>
            <a:off x="725918" y="1924154"/>
            <a:ext cx="9626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ndara"/>
                <a:cs typeface="Candara"/>
              </a:rPr>
              <a:t>Vinegar </a:t>
            </a:r>
            <a:r>
              <a:rPr lang="en-US" sz="2400" dirty="0">
                <a:latin typeface="Candara"/>
                <a:cs typeface="Candara"/>
              </a:rPr>
              <a:t>is a weak solution of acetic acid.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8CE51F-C21B-7B42-89FD-BB807DB84F97}"/>
              </a:ext>
            </a:extLst>
          </p:cNvPr>
          <p:cNvSpPr txBox="1"/>
          <p:nvPr/>
        </p:nvSpPr>
        <p:spPr>
          <a:xfrm>
            <a:off x="6243489" y="2805121"/>
            <a:ext cx="572526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Cow’s incredibly efficient digestive system breaks food down into </a:t>
            </a:r>
            <a:r>
              <a:rPr lang="en-US" sz="2400" b="1" dirty="0">
                <a:latin typeface="Candara"/>
                <a:cs typeface="Candara"/>
              </a:rPr>
              <a:t>volatile fatty acids(VFAs) </a:t>
            </a:r>
            <a:r>
              <a:rPr lang="en-US" sz="2400" dirty="0">
                <a:latin typeface="Candara"/>
                <a:cs typeface="Candara"/>
              </a:rPr>
              <a:t>of 2 to 6 carbons.</a:t>
            </a:r>
          </a:p>
          <a:p>
            <a:endParaRPr lang="en-US" sz="1000" dirty="0">
              <a:latin typeface="Candara"/>
              <a:cs typeface="Candar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Their rumen transports these VFAs directly into the blood stream. </a:t>
            </a:r>
          </a:p>
          <a:p>
            <a:endParaRPr lang="en-US" sz="1000" dirty="0">
              <a:latin typeface="Candara"/>
              <a:cs typeface="Candar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Acetic acid is cow’s favorite VFA and provides up to 70% of their dietary energy.</a:t>
            </a:r>
          </a:p>
        </p:txBody>
      </p:sp>
    </p:spTree>
    <p:extLst>
      <p:ext uri="{BB962C8B-B14F-4D97-AF65-F5344CB8AC3E}">
        <p14:creationId xmlns:p14="http://schemas.microsoft.com/office/powerpoint/2010/main" val="180278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1" animBg="1"/>
      <p:bldP spid="13" grpId="0" animBg="1"/>
      <p:bldP spid="14" grpId="1" animBg="1"/>
      <p:bldP spid="15" grpId="0"/>
      <p:bldP spid="16" grpId="0"/>
      <p:bldP spid="1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4945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2337"/>
            <a:ext cx="787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Amines: basic, bitter and … interesting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500" y="0"/>
            <a:ext cx="697500" cy="6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FB74B-7FAC-EC4F-9ECB-DC2D199676C8}"/>
              </a:ext>
            </a:extLst>
          </p:cNvPr>
          <p:cNvSpPr txBox="1"/>
          <p:nvPr/>
        </p:nvSpPr>
        <p:spPr>
          <a:xfrm>
            <a:off x="105701" y="6492958"/>
            <a:ext cx="5183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Chemistry OpenStax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9B921-33D3-294C-BAA8-41152BCD7073}"/>
              </a:ext>
            </a:extLst>
          </p:cNvPr>
          <p:cNvSpPr txBox="1"/>
          <p:nvPr/>
        </p:nvSpPr>
        <p:spPr>
          <a:xfrm>
            <a:off x="258551" y="775897"/>
            <a:ext cx="5183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/>
                <a:cs typeface="Candara"/>
              </a:rPr>
              <a:t>Amines</a:t>
            </a:r>
            <a:r>
              <a:rPr lang="en-US" sz="2400" dirty="0">
                <a:latin typeface="Candara"/>
                <a:cs typeface="Candara"/>
              </a:rPr>
              <a:t> are N-based functional groups that are slightly basic and are found in many classes of biological molecules.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0762E8-29F5-8B4F-85A3-297C77C83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8" r="17214"/>
          <a:stretch/>
        </p:blipFill>
        <p:spPr>
          <a:xfrm>
            <a:off x="5570606" y="688306"/>
            <a:ext cx="5990024" cy="616969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AB8C8B1-585F-1545-9510-CF591E069DE7}"/>
              </a:ext>
            </a:extLst>
          </p:cNvPr>
          <p:cNvSpPr/>
          <p:nvPr/>
        </p:nvSpPr>
        <p:spPr>
          <a:xfrm rot="2214345">
            <a:off x="5868425" y="2398728"/>
            <a:ext cx="454751" cy="444264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4748A-21F1-E143-A275-06D0FED796AE}"/>
              </a:ext>
            </a:extLst>
          </p:cNvPr>
          <p:cNvSpPr/>
          <p:nvPr/>
        </p:nvSpPr>
        <p:spPr>
          <a:xfrm rot="2214345">
            <a:off x="6927803" y="1755629"/>
            <a:ext cx="454751" cy="488690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F8C44A7-29FA-2748-B93C-0ABB18D08847}"/>
              </a:ext>
            </a:extLst>
          </p:cNvPr>
          <p:cNvSpPr/>
          <p:nvPr/>
        </p:nvSpPr>
        <p:spPr>
          <a:xfrm rot="2214345">
            <a:off x="6844663" y="3889492"/>
            <a:ext cx="462785" cy="444264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0DF9B3-4FE7-FE41-8E01-9FF9E4D42F62}"/>
              </a:ext>
            </a:extLst>
          </p:cNvPr>
          <p:cNvSpPr/>
          <p:nvPr/>
        </p:nvSpPr>
        <p:spPr>
          <a:xfrm rot="2214345">
            <a:off x="10364226" y="975234"/>
            <a:ext cx="454751" cy="444264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578710-BCA1-C442-9E21-3E9DF472A327}"/>
              </a:ext>
            </a:extLst>
          </p:cNvPr>
          <p:cNvSpPr/>
          <p:nvPr/>
        </p:nvSpPr>
        <p:spPr>
          <a:xfrm rot="2214345">
            <a:off x="10364224" y="3856710"/>
            <a:ext cx="454751" cy="444264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F2DA6158-22A5-BB48-A40B-C208C7248C7D}"/>
              </a:ext>
            </a:extLst>
          </p:cNvPr>
          <p:cNvSpPr/>
          <p:nvPr/>
        </p:nvSpPr>
        <p:spPr>
          <a:xfrm>
            <a:off x="4358016" y="2686947"/>
            <a:ext cx="1107596" cy="469076"/>
          </a:xfrm>
          <a:prstGeom prst="wedgeRoundRectCallout">
            <a:avLst>
              <a:gd name="adj1" fmla="val 81248"/>
              <a:gd name="adj2" fmla="val -49999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ndara" panose="020E0502030303020204" pitchFamily="34" charset="0"/>
              </a:rPr>
              <a:t>amine</a:t>
            </a:r>
            <a:endParaRPr lang="en-US" sz="2400" dirty="0">
              <a:solidFill>
                <a:srgbClr val="0432FF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943C6C-AF50-644A-A805-EA5C558C8ACA}"/>
              </a:ext>
            </a:extLst>
          </p:cNvPr>
          <p:cNvSpPr txBox="1"/>
          <p:nvPr/>
        </p:nvSpPr>
        <p:spPr>
          <a:xfrm>
            <a:off x="258552" y="2198320"/>
            <a:ext cx="40994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/>
                <a:cs typeface="Candara"/>
              </a:rPr>
              <a:t>These molecules are all </a:t>
            </a:r>
            <a:r>
              <a:rPr lang="en-US" sz="2400" b="1" dirty="0">
                <a:latin typeface="Candara"/>
                <a:cs typeface="Candara"/>
              </a:rPr>
              <a:t>alkaloids</a:t>
            </a:r>
            <a:r>
              <a:rPr lang="en-US" sz="2400" dirty="0">
                <a:latin typeface="Candara"/>
                <a:cs typeface="Candara"/>
              </a:rPr>
              <a:t>, produced by plants as part of their natural defense against being eaten; they taste bitter. They also have profound physiological affects: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eradication of pain;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high;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addiction</a:t>
            </a:r>
          </a:p>
        </p:txBody>
      </p:sp>
    </p:spTree>
    <p:extLst>
      <p:ext uri="{BB962C8B-B14F-4D97-AF65-F5344CB8AC3E}">
        <p14:creationId xmlns:p14="http://schemas.microsoft.com/office/powerpoint/2010/main" val="180204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21" grpId="0" animBg="1"/>
      <p:bldP spid="22" grpId="0" animBg="1"/>
      <p:bldP spid="18" grpId="1" animBg="1"/>
      <p:bldP spid="2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6"/>
            <a:ext cx="11860696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0"/>
            <a:ext cx="2682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chemeClr val="bg1"/>
                </a:solidFill>
                <a:latin typeface="Candara"/>
                <a:cs typeface="Candara"/>
              </a:rPr>
              <a:t>5.7: Can you?</a:t>
            </a: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957" y="0"/>
            <a:ext cx="697500" cy="69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599" y="814444"/>
            <a:ext cx="119598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indent="-406400"/>
            <a:r>
              <a:rPr lang="en-US" sz="2400" dirty="0">
                <a:latin typeface="Candara"/>
                <a:cs typeface="Candara"/>
              </a:rPr>
              <a:t>(1) Identify the element that organic molecules are based on?</a:t>
            </a:r>
          </a:p>
          <a:p>
            <a:pPr marL="406400" indent="-406400"/>
            <a:endParaRPr lang="en-US" sz="24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(2) Define the term hydrocarbon?</a:t>
            </a:r>
          </a:p>
          <a:p>
            <a:pPr marL="406400" indent="-406400"/>
            <a:endParaRPr lang="en-US" sz="24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(3) Describe the naming system for linear alkanes of 1 – 10 carbons?</a:t>
            </a:r>
          </a:p>
          <a:p>
            <a:pPr marL="406400" indent="-406400"/>
            <a:endParaRPr lang="en-US" sz="2400" dirty="0">
              <a:latin typeface="Candara"/>
              <a:cs typeface="Candara"/>
            </a:endParaRPr>
          </a:p>
          <a:p>
            <a:pPr marL="406400" indent="-406400"/>
            <a:r>
              <a:rPr lang="en-US" sz="2400" dirty="0">
                <a:latin typeface="Candara"/>
                <a:cs typeface="Candara"/>
              </a:rPr>
              <a:t>(4) Describe the role of functional groups in small organic molecules?</a:t>
            </a:r>
          </a:p>
        </p:txBody>
      </p:sp>
    </p:spTree>
    <p:extLst>
      <p:ext uri="{BB962C8B-B14F-4D97-AF65-F5344CB8AC3E}">
        <p14:creationId xmlns:p14="http://schemas.microsoft.com/office/powerpoint/2010/main" val="20507104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436" y="-2506"/>
            <a:ext cx="697500" cy="69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FA57D3-E415-E640-AC1B-A762E7621A0B}"/>
              </a:ext>
            </a:extLst>
          </p:cNvPr>
          <p:cNvSpPr txBox="1"/>
          <p:nvPr/>
        </p:nvSpPr>
        <p:spPr>
          <a:xfrm>
            <a:off x="122776" y="17348"/>
            <a:ext cx="909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5.7: Assignments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178D0D-E5EE-2646-ADEE-D7C88082699F}"/>
              </a:ext>
            </a:extLst>
          </p:cNvPr>
          <p:cNvSpPr txBox="1"/>
          <p:nvPr/>
        </p:nvSpPr>
        <p:spPr>
          <a:xfrm>
            <a:off x="329560" y="1098688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Canvas: Quick review questions quiz 5.7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55BAD-5412-D644-A97D-F4F7499BD416}"/>
              </a:ext>
            </a:extLst>
          </p:cNvPr>
          <p:cNvSpPr txBox="1"/>
          <p:nvPr/>
        </p:nvSpPr>
        <p:spPr>
          <a:xfrm>
            <a:off x="323698" y="1939399"/>
            <a:ext cx="111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Homework set 5, problems 10 - 11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9C4D8-FC39-D840-A1B6-FD987F1B10A6}"/>
              </a:ext>
            </a:extLst>
          </p:cNvPr>
          <p:cNvSpPr txBox="1"/>
          <p:nvPr/>
        </p:nvSpPr>
        <p:spPr>
          <a:xfrm>
            <a:off x="323697" y="2822793"/>
            <a:ext cx="1117187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52438"/>
            <a:r>
              <a:rPr lang="en-US" sz="2400" b="1" dirty="0">
                <a:latin typeface="Candara"/>
                <a:cs typeface="Candara"/>
              </a:rPr>
              <a:t>Optional extras – great videos on this topic:</a:t>
            </a:r>
          </a:p>
          <a:p>
            <a:pPr marL="11112"/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‘Hydrocarbon overview’ (Khan Academy)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3"/>
              </a:rPr>
              <a:t>https://www.khanacademy.org/science/biology/properties-of-carbon/hydrocarbon-structures-and-functional-groups/v/hydrocarbon-overview</a:t>
            </a:r>
            <a:r>
              <a:rPr lang="en-US" sz="2400" dirty="0">
                <a:latin typeface="Candara"/>
                <a:cs typeface="Candara"/>
              </a:rPr>
              <a:t> </a:t>
            </a:r>
          </a:p>
          <a:p>
            <a:pPr marL="11112"/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‘Biological molecules’ (Bozeman Science)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4"/>
              </a:rPr>
              <a:t>https://www.youtube.com/watch?v=PYH63o10iTE</a:t>
            </a:r>
            <a:r>
              <a:rPr lang="en-US" sz="2400" dirty="0">
                <a:latin typeface="Candara"/>
                <a:cs typeface="Candara"/>
              </a:rPr>
              <a:t> </a:t>
            </a:r>
          </a:p>
          <a:p>
            <a:pPr marL="11112"/>
            <a:endParaRPr lang="en-US" sz="1000" dirty="0">
              <a:latin typeface="Candara"/>
              <a:cs typeface="Candara"/>
            </a:endParaRPr>
          </a:p>
          <a:p>
            <a:pPr marL="46355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Candara"/>
                <a:cs typeface="Candara"/>
              </a:rPr>
              <a:t>‘The molecules of life’ (Bozeman Science)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  <a:hlinkClick r:id="rId5"/>
              </a:rPr>
              <a:t>https://www.youtube.com/watch?v=QWf2jcznLsY</a:t>
            </a:r>
            <a:r>
              <a:rPr lang="en-US" sz="2400" dirty="0">
                <a:latin typeface="Candara"/>
                <a:cs typeface="Candar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9590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7" y="-12357"/>
            <a:ext cx="11473181" cy="694994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70" y="3972"/>
            <a:ext cx="1053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ndara"/>
                <a:cs typeface="Candara"/>
              </a:rPr>
              <a:t>Module 5: Bonding, polarity, structure and geometry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490" y="873646"/>
            <a:ext cx="11343380" cy="374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b="1" dirty="0">
              <a:latin typeface="Candara"/>
              <a:cs typeface="Candara"/>
            </a:endParaRPr>
          </a:p>
          <a:p>
            <a:pPr lvl="1"/>
            <a:r>
              <a:rPr lang="en-US" sz="3200" b="1" dirty="0">
                <a:latin typeface="Candara"/>
                <a:cs typeface="Candara"/>
              </a:rPr>
              <a:t>5.2:  </a:t>
            </a:r>
            <a:r>
              <a:rPr lang="en-US" sz="3200" dirty="0">
                <a:latin typeface="Candara"/>
                <a:cs typeface="Candara"/>
              </a:rPr>
              <a:t>Ionic compounds form when electrons are transferred</a:t>
            </a:r>
          </a:p>
          <a:p>
            <a:pPr lvl="1"/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Compounds differ greatly from their ‘parent’ elements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Ionic compounds require simultaneous transfer of electrons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Electrostatic attraction between cations and anions forms ionic compounds</a:t>
            </a:r>
          </a:p>
          <a:p>
            <a:pPr marL="914400" lvl="3">
              <a:lnSpc>
                <a:spcPct val="120000"/>
              </a:lnSpc>
            </a:pPr>
            <a:endParaRPr lang="en-US" sz="1000" dirty="0">
              <a:latin typeface="Candara"/>
              <a:cs typeface="Candara"/>
            </a:endParaRPr>
          </a:p>
          <a:p>
            <a:pPr lvl="3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latin typeface="Candara"/>
                <a:cs typeface="Candara"/>
              </a:rPr>
              <a:t>Ionic compounds form a crystal lattice whose size varies with repeated empirical formula units</a:t>
            </a:r>
          </a:p>
        </p:txBody>
      </p:sp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651" y="-14863"/>
            <a:ext cx="697500" cy="69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A3377-AD15-A941-A8F5-838051D80D6C}"/>
              </a:ext>
            </a:extLst>
          </p:cNvPr>
          <p:cNvSpPr txBox="1"/>
          <p:nvPr/>
        </p:nvSpPr>
        <p:spPr>
          <a:xfrm>
            <a:off x="6685230" y="6370609"/>
            <a:ext cx="536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OpenStax Chemistry, Atoms First 2/e p. 213 - 214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8654B0D-E75E-FC4D-9CF5-FD777CE91FBE}"/>
              </a:ext>
            </a:extLst>
          </p:cNvPr>
          <p:cNvSpPr/>
          <p:nvPr/>
        </p:nvSpPr>
        <p:spPr>
          <a:xfrm>
            <a:off x="598087" y="1149890"/>
            <a:ext cx="563525" cy="382772"/>
          </a:xfrm>
          <a:prstGeom prst="rightArrow">
            <a:avLst/>
          </a:prstGeom>
          <a:noFill/>
          <a:ln w="28575">
            <a:solidFill>
              <a:srgbClr val="943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149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7199</TotalTime>
  <Words>5099</Words>
  <Application>Microsoft Macintosh PowerPoint</Application>
  <PresentationFormat>Widescreen</PresentationFormat>
  <Paragraphs>788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Arial</vt:lpstr>
      <vt:lpstr>Avenir Medium</vt:lpstr>
      <vt:lpstr>Calibri</vt:lpstr>
      <vt:lpstr>Calibri Light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Richmond-Hall</dc:creator>
  <cp:lastModifiedBy>Joan Richmond-Hall</cp:lastModifiedBy>
  <cp:revision>331</cp:revision>
  <cp:lastPrinted>2020-08-21T21:26:58Z</cp:lastPrinted>
  <dcterms:created xsi:type="dcterms:W3CDTF">2020-08-06T17:27:57Z</dcterms:created>
  <dcterms:modified xsi:type="dcterms:W3CDTF">2020-08-21T21:27:03Z</dcterms:modified>
</cp:coreProperties>
</file>