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348" r:id="rId2"/>
    <p:sldId id="339" r:id="rId3"/>
    <p:sldId id="356" r:id="rId4"/>
    <p:sldId id="359" r:id="rId5"/>
    <p:sldId id="360" r:id="rId6"/>
    <p:sldId id="262" r:id="rId7"/>
    <p:sldId id="305" r:id="rId8"/>
    <p:sldId id="264" r:id="rId9"/>
    <p:sldId id="266" r:id="rId10"/>
    <p:sldId id="268" r:id="rId11"/>
    <p:sldId id="299" r:id="rId12"/>
    <p:sldId id="343" r:id="rId13"/>
    <p:sldId id="361" r:id="rId14"/>
    <p:sldId id="376" r:id="rId15"/>
    <p:sldId id="265" r:id="rId16"/>
    <p:sldId id="259" r:id="rId17"/>
    <p:sldId id="260" r:id="rId18"/>
    <p:sldId id="261" r:id="rId19"/>
    <p:sldId id="363" r:id="rId20"/>
    <p:sldId id="270" r:id="rId21"/>
    <p:sldId id="271" r:id="rId22"/>
    <p:sldId id="364" r:id="rId23"/>
    <p:sldId id="269" r:id="rId24"/>
    <p:sldId id="365" r:id="rId25"/>
    <p:sldId id="366" r:id="rId26"/>
    <p:sldId id="367" r:id="rId27"/>
    <p:sldId id="377" r:id="rId28"/>
    <p:sldId id="273" r:id="rId29"/>
    <p:sldId id="274" r:id="rId30"/>
    <p:sldId id="369" r:id="rId31"/>
    <p:sldId id="276" r:id="rId32"/>
    <p:sldId id="372" r:id="rId33"/>
    <p:sldId id="373" r:id="rId34"/>
    <p:sldId id="370" r:id="rId35"/>
    <p:sldId id="378" r:id="rId36"/>
    <p:sldId id="277" r:id="rId37"/>
    <p:sldId id="280" r:id="rId38"/>
    <p:sldId id="281" r:id="rId39"/>
    <p:sldId id="374" r:id="rId40"/>
    <p:sldId id="375" r:id="rId41"/>
    <p:sldId id="379" r:id="rId42"/>
    <p:sldId id="380" r:id="rId43"/>
    <p:sldId id="284" r:id="rId44"/>
    <p:sldId id="285" r:id="rId45"/>
    <p:sldId id="302" r:id="rId46"/>
    <p:sldId id="288" r:id="rId47"/>
    <p:sldId id="289" r:id="rId48"/>
    <p:sldId id="290" r:id="rId49"/>
    <p:sldId id="301" r:id="rId50"/>
    <p:sldId id="381" r:id="rId5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1"/>
    <p:restoredTop sz="94663"/>
  </p:normalViewPr>
  <p:slideViewPr>
    <p:cSldViewPr snapToGrid="0" snapToObjects="1">
      <p:cViewPr varScale="1">
        <p:scale>
          <a:sx n="69" d="100"/>
          <a:sy n="69" d="100"/>
        </p:scale>
        <p:origin x="208" y="1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BA8E76-02A2-704F-A43A-252B65E4875B}" type="datetimeFigureOut">
              <a:rPr lang="en-US" smtClean="0"/>
              <a:t>8/20/20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0DD0D20-1A54-9B44-B360-597B3029791A}" type="slidenum">
              <a:rPr lang="en-US" smtClean="0"/>
              <a:t>‹#›</a:t>
            </a:fld>
            <a:endParaRPr lang="en-US"/>
          </a:p>
        </p:txBody>
      </p:sp>
    </p:spTree>
    <p:extLst>
      <p:ext uri="{BB962C8B-B14F-4D97-AF65-F5344CB8AC3E}">
        <p14:creationId xmlns:p14="http://schemas.microsoft.com/office/powerpoint/2010/main" val="277479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D0D20-1A54-9B44-B360-597B3029791A}" type="slidenum">
              <a:rPr lang="en-US" smtClean="0"/>
              <a:t>50</a:t>
            </a:fld>
            <a:endParaRPr lang="en-US"/>
          </a:p>
        </p:txBody>
      </p:sp>
    </p:spTree>
    <p:extLst>
      <p:ext uri="{BB962C8B-B14F-4D97-AF65-F5344CB8AC3E}">
        <p14:creationId xmlns:p14="http://schemas.microsoft.com/office/powerpoint/2010/main" val="257649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08C2E-24D6-4A4F-92BB-1F3F137BAC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5BE456-CEE4-A64B-A8E1-42134A77A1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0EA922-8D0F-514D-967A-4FDF79A283DD}"/>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E12D1D4C-F5E7-5442-8847-A1844A43FC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D5F614-EAE8-6B4D-89BC-BF96F4F2F4A7}"/>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89638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41933-CB7B-1949-AAC8-B896DE3A81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3D550D-2846-A747-B011-2964E6C4C4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FA653E-CF99-FD4F-A658-6D552AB19997}"/>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5DCF80B2-1492-4344-B8EE-83E511F3B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3375D-2B51-E149-9096-7D57408C3778}"/>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1343381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EBD7F-8DA2-2444-8706-FC764CE752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A5B8E-E846-0F4B-A03E-96144CA04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A4BD4D-7B36-2D43-A84E-775C65CE5400}"/>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E734C8E9-D75E-7948-90A8-9FA2D11A7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B3CF4-F2BF-0649-8E06-56987D0587FE}"/>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172106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D88D-2641-784A-B622-E16C629A14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8B4ABF-17F2-6749-9614-C138CB2AF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0B8F6-BA52-2A4B-B257-5DFE6E580CB4}"/>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B0C1E225-F2DD-AB40-853D-4F88AC214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20B80-52BB-7D4B-B617-B6AB87E7AFD4}"/>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3440261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85B54-2DE2-6742-A9F9-8E80688FD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D7B29F-3CED-6441-934B-9B0CC94665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BB3791-3C4C-0342-82CA-9EB7A392A5CA}"/>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427B195C-86A3-8645-9B95-39CC0F170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D27D2-1684-DB4E-BADC-6376FE191432}"/>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1692259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13690-7D14-5B47-8D39-6FCFD78454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7B650-2C9E-BD46-95D4-C53274C2A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DF23EC-331C-F248-9E1A-8698E54629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325C0B-416E-864A-B387-8D64124AEA1D}"/>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6" name="Footer Placeholder 5">
            <a:extLst>
              <a:ext uri="{FF2B5EF4-FFF2-40B4-BE49-F238E27FC236}">
                <a16:creationId xmlns:a16="http://schemas.microsoft.com/office/drawing/2014/main" id="{E8D7809B-98E7-704E-8AE3-AB48BD5F09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A2BE4-C26F-E747-8456-03C19C30A5FB}"/>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98858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63CB-6DF8-E84C-9314-AD3810A368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DDB5A5-B505-0046-B01D-CCAE2872CD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87B53-A93C-2047-900C-A33FB6EF6C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5B2C7-A222-CB45-B325-AF65FCB16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765E7-45D6-A949-9252-B7B8742A3D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CFE458A-1DF7-464D-9A8B-C14E916595D2}"/>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8" name="Footer Placeholder 7">
            <a:extLst>
              <a:ext uri="{FF2B5EF4-FFF2-40B4-BE49-F238E27FC236}">
                <a16:creationId xmlns:a16="http://schemas.microsoft.com/office/drawing/2014/main" id="{B884EF39-53FA-A743-97D7-92B2523377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7D1027-3FD5-DE45-B6C9-A7772DA0F15A}"/>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275623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A3170-6DFA-4141-ACA1-83EEED6B58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6D98B-3C0F-5A47-9DB4-1CA5D11DA3A9}"/>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4" name="Footer Placeholder 3">
            <a:extLst>
              <a:ext uri="{FF2B5EF4-FFF2-40B4-BE49-F238E27FC236}">
                <a16:creationId xmlns:a16="http://schemas.microsoft.com/office/drawing/2014/main" id="{D2E27696-29ED-4840-AEC8-44A37E84C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ACD742-5B0C-4543-8077-E71DB3EC3C46}"/>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16034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55EC01-3CE1-2646-8517-5DDB8B476040}"/>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3" name="Footer Placeholder 2">
            <a:extLst>
              <a:ext uri="{FF2B5EF4-FFF2-40B4-BE49-F238E27FC236}">
                <a16:creationId xmlns:a16="http://schemas.microsoft.com/office/drawing/2014/main" id="{6E8D5DB1-9A8F-8649-B262-B4E6E119E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52A2E8-F193-0044-9A4A-4D1B43C7C81C}"/>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1793765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7F0C-5E47-DF46-96DD-1B444946D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57780F-6E78-CD4E-8FCD-8E4BB74DAC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0EF5AC-7A66-204D-B2EF-B3FC327B22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FF9835-9295-BD48-9E16-6AD1F7E5599A}"/>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6" name="Footer Placeholder 5">
            <a:extLst>
              <a:ext uri="{FF2B5EF4-FFF2-40B4-BE49-F238E27FC236}">
                <a16:creationId xmlns:a16="http://schemas.microsoft.com/office/drawing/2014/main" id="{7FEED9E1-2883-A942-A8B2-6B6720A9ED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48020E-9BCE-3B47-B8A4-9BEEA381A666}"/>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50503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9FFDF-3946-C54A-8C0A-E3EFBD063D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4102D8-EAFB-CC47-8176-8465664FC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7D8698-9897-4543-9DF9-B694AD48C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59E13-C78B-AD4C-B42A-F1DA15A7E54A}"/>
              </a:ext>
            </a:extLst>
          </p:cNvPr>
          <p:cNvSpPr>
            <a:spLocks noGrp="1"/>
          </p:cNvSpPr>
          <p:nvPr>
            <p:ph type="dt" sz="half" idx="10"/>
          </p:nvPr>
        </p:nvSpPr>
        <p:spPr/>
        <p:txBody>
          <a:bodyPr/>
          <a:lstStyle/>
          <a:p>
            <a:fld id="{C188D78E-BFDD-3041-9C7B-211A19F18582}" type="datetimeFigureOut">
              <a:rPr lang="en-US" smtClean="0"/>
              <a:t>8/19/20</a:t>
            </a:fld>
            <a:endParaRPr lang="en-US"/>
          </a:p>
        </p:txBody>
      </p:sp>
      <p:sp>
        <p:nvSpPr>
          <p:cNvPr id="6" name="Footer Placeholder 5">
            <a:extLst>
              <a:ext uri="{FF2B5EF4-FFF2-40B4-BE49-F238E27FC236}">
                <a16:creationId xmlns:a16="http://schemas.microsoft.com/office/drawing/2014/main" id="{85EDF16E-5943-8148-A4A0-3ABC95735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C1FD0-4AB6-0746-84BC-770A72674A67}"/>
              </a:ext>
            </a:extLst>
          </p:cNvPr>
          <p:cNvSpPr>
            <a:spLocks noGrp="1"/>
          </p:cNvSpPr>
          <p:nvPr>
            <p:ph type="sldNum" sz="quarter" idx="12"/>
          </p:nvPr>
        </p:nvSpPr>
        <p:spPr/>
        <p:txBody>
          <a:bodyPr/>
          <a:lstStyle/>
          <a:p>
            <a:fld id="{3C52380A-DD55-494E-B803-CD92186B4F00}" type="slidenum">
              <a:rPr lang="en-US" smtClean="0"/>
              <a:t>‹#›</a:t>
            </a:fld>
            <a:endParaRPr lang="en-US"/>
          </a:p>
        </p:txBody>
      </p:sp>
    </p:spTree>
    <p:extLst>
      <p:ext uri="{BB962C8B-B14F-4D97-AF65-F5344CB8AC3E}">
        <p14:creationId xmlns:p14="http://schemas.microsoft.com/office/powerpoint/2010/main" val="550695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DD2269-8BD6-184D-A9CA-494B2EC36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6E441-33C6-A846-AEA5-06208D5C43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C8D38-BCEA-0347-AC7C-A88FA3F8E0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8D78E-BFDD-3041-9C7B-211A19F18582}" type="datetimeFigureOut">
              <a:rPr lang="en-US" smtClean="0"/>
              <a:t>8/19/20</a:t>
            </a:fld>
            <a:endParaRPr lang="en-US"/>
          </a:p>
        </p:txBody>
      </p:sp>
      <p:sp>
        <p:nvSpPr>
          <p:cNvPr id="5" name="Footer Placeholder 4">
            <a:extLst>
              <a:ext uri="{FF2B5EF4-FFF2-40B4-BE49-F238E27FC236}">
                <a16:creationId xmlns:a16="http://schemas.microsoft.com/office/drawing/2014/main" id="{7C759560-B81F-9742-A10D-07498470E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5B451F-D094-CC43-AF2E-0683597919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52380A-DD55-494E-B803-CD92186B4F00}" type="slidenum">
              <a:rPr lang="en-US" smtClean="0"/>
              <a:t>‹#›</a:t>
            </a:fld>
            <a:endParaRPr lang="en-US"/>
          </a:p>
        </p:txBody>
      </p:sp>
    </p:spTree>
    <p:extLst>
      <p:ext uri="{BB962C8B-B14F-4D97-AF65-F5344CB8AC3E}">
        <p14:creationId xmlns:p14="http://schemas.microsoft.com/office/powerpoint/2010/main" val="2739242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hat-if.xkcd.com/4/"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youtube.com/watch?v=CMnkSb2YsXI" TargetMode="External"/><Relationship Id="rId5" Type="http://schemas.openxmlformats.org/officeDocument/2006/relationships/hyperlink" Target="https://www.youtube.com/watch?v=BO9M1hbs88s" TargetMode="External"/><Relationship Id="rId4" Type="http://schemas.openxmlformats.org/officeDocument/2006/relationships/hyperlink" Target="https://ed.ted.com/lessons/daniel-dulek-how-big-is-a-mole-not-the-animal-the-other-one#watch"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BO9M1hbs88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CMnkSb2YsXI"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lywmGCfIUIA&amp;list=PLWvb8s5wOwkIx91YY57WkFZ1pmA-yCV0W&amp;index=127"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mdNYDMoQ6A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mdNYDMoQ6As"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youtube.com/watch?v=QcC4OsSxWYU"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youtube.com/watch?v=sWfn8hbXRp8" TargetMode="External"/><Relationship Id="rId4" Type="http://schemas.openxmlformats.org/officeDocument/2006/relationships/hyperlink" Target="https://www.youtube.com/watch?v=SXf9rDnVFa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TEl4jeETVmg?feature=oembed" TargetMode="Externa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147079" y="16327"/>
            <a:ext cx="7239482" cy="646331"/>
          </a:xfrm>
          <a:prstGeom prst="rect">
            <a:avLst/>
          </a:prstGeom>
          <a:noFill/>
        </p:spPr>
        <p:txBody>
          <a:bodyPr wrap="none" rtlCol="0">
            <a:spAutoFit/>
          </a:bodyPr>
          <a:lstStyle/>
          <a:p>
            <a:pPr defTabSz="914400"/>
            <a:r>
              <a:rPr lang="en-US" sz="3600" b="1" dirty="0">
                <a:solidFill>
                  <a:prstClr val="white"/>
                </a:solidFill>
                <a:latin typeface="Candara"/>
                <a:cs typeface="Candara"/>
              </a:rPr>
              <a:t>CHE 1020: Introduction to Chemistry</a:t>
            </a:r>
          </a:p>
        </p:txBody>
      </p:sp>
      <p:sp>
        <p:nvSpPr>
          <p:cNvPr id="8" name="TextBox 7"/>
          <p:cNvSpPr txBox="1"/>
          <p:nvPr/>
        </p:nvSpPr>
        <p:spPr>
          <a:xfrm>
            <a:off x="1049870" y="856565"/>
            <a:ext cx="8069838" cy="3493264"/>
          </a:xfrm>
          <a:prstGeom prst="rect">
            <a:avLst/>
          </a:prstGeom>
          <a:noFill/>
        </p:spPr>
        <p:txBody>
          <a:bodyPr wrap="none" rtlCol="0">
            <a:spAutoFit/>
          </a:bodyPr>
          <a:lstStyle/>
          <a:p>
            <a:r>
              <a:rPr lang="en-US" sz="2800" b="1" dirty="0">
                <a:latin typeface="Candara"/>
                <a:cs typeface="Candara"/>
              </a:rPr>
              <a:t>Module 8: Moles: chemistry’s central unit</a:t>
            </a:r>
          </a:p>
          <a:p>
            <a:endParaRPr lang="en-US" sz="900" b="1" dirty="0">
              <a:latin typeface="Candara"/>
              <a:cs typeface="Candara"/>
            </a:endParaRPr>
          </a:p>
          <a:p>
            <a:pPr lvl="1"/>
            <a:r>
              <a:rPr lang="en-US" sz="2800" b="1" dirty="0">
                <a:latin typeface="Candara"/>
                <a:cs typeface="Candara"/>
              </a:rPr>
              <a:t>8.1:  </a:t>
            </a:r>
            <a:r>
              <a:rPr lang="en-US" sz="2800" dirty="0">
                <a:latin typeface="Candara"/>
                <a:cs typeface="Candara"/>
              </a:rPr>
              <a:t>The mole: a big number for tiny objects</a:t>
            </a:r>
          </a:p>
          <a:p>
            <a:pPr lvl="1"/>
            <a:endParaRPr lang="en-US" sz="1200" b="1" dirty="0">
              <a:latin typeface="Candara"/>
              <a:cs typeface="Candara"/>
            </a:endParaRPr>
          </a:p>
          <a:p>
            <a:pPr lvl="1"/>
            <a:r>
              <a:rPr lang="en-US" sz="2800" b="1" dirty="0">
                <a:latin typeface="Candara"/>
                <a:cs typeface="Candara"/>
              </a:rPr>
              <a:t>8.2:  </a:t>
            </a:r>
            <a:r>
              <a:rPr lang="en-US" sz="2800" dirty="0">
                <a:latin typeface="Candara"/>
                <a:cs typeface="Candara"/>
              </a:rPr>
              <a:t>Formulas can be used as conversion factors</a:t>
            </a:r>
            <a:endParaRPr lang="en-US" sz="2800" i="1" dirty="0">
              <a:latin typeface="Candara"/>
              <a:cs typeface="Candara"/>
            </a:endParaRPr>
          </a:p>
          <a:p>
            <a:pPr lvl="1"/>
            <a:endParaRPr lang="en-US" sz="1200" b="1" dirty="0">
              <a:latin typeface="Candara"/>
              <a:cs typeface="Candara"/>
            </a:endParaRPr>
          </a:p>
          <a:p>
            <a:pPr lvl="1"/>
            <a:r>
              <a:rPr lang="en-US" sz="2800" b="1" dirty="0">
                <a:latin typeface="Candara"/>
                <a:cs typeface="Candara"/>
              </a:rPr>
              <a:t>8.3:  </a:t>
            </a:r>
            <a:r>
              <a:rPr lang="en-US" sz="2800" dirty="0">
                <a:latin typeface="Candara"/>
                <a:cs typeface="Candara"/>
              </a:rPr>
              <a:t>Percent composition from mass vs. formulas</a:t>
            </a:r>
            <a:endParaRPr lang="en-US" sz="2400" b="1" dirty="0">
              <a:latin typeface="Candara"/>
              <a:cs typeface="Candara"/>
            </a:endParaRPr>
          </a:p>
          <a:p>
            <a:pPr lvl="1"/>
            <a:endParaRPr lang="en-US" sz="1000" b="1" dirty="0">
              <a:latin typeface="Candara"/>
              <a:cs typeface="Candara"/>
            </a:endParaRPr>
          </a:p>
          <a:p>
            <a:pPr lvl="1"/>
            <a:r>
              <a:rPr lang="en-US" sz="2800" b="1" dirty="0">
                <a:latin typeface="Candara"/>
                <a:cs typeface="Candara"/>
              </a:rPr>
              <a:t>8.4:  </a:t>
            </a:r>
            <a:r>
              <a:rPr lang="en-US" sz="2800" dirty="0">
                <a:latin typeface="Candara"/>
                <a:cs typeface="Candara"/>
              </a:rPr>
              <a:t>Calculating empirical vs. molecular formulas</a:t>
            </a:r>
          </a:p>
          <a:p>
            <a:pPr lvl="1"/>
            <a:endParaRPr lang="en-US" sz="1000" dirty="0">
              <a:latin typeface="Candara"/>
              <a:cs typeface="Candara"/>
            </a:endParaRPr>
          </a:p>
          <a:p>
            <a:pPr lvl="1"/>
            <a:r>
              <a:rPr lang="en-US" sz="2800" b="1" dirty="0">
                <a:latin typeface="Candara"/>
                <a:cs typeface="Candara"/>
              </a:rPr>
              <a:t>8.5: </a:t>
            </a:r>
            <a:r>
              <a:rPr lang="en-US" sz="2800" dirty="0">
                <a:latin typeface="Candara"/>
                <a:cs typeface="Candara"/>
              </a:rPr>
              <a:t>Molarity measures solution concentration</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032714D-E9BC-5C4D-BC58-0EDA7F7143C7}"/>
              </a:ext>
            </a:extLst>
          </p:cNvPr>
          <p:cNvSpPr txBox="1"/>
          <p:nvPr/>
        </p:nvSpPr>
        <p:spPr>
          <a:xfrm>
            <a:off x="7816437" y="5201878"/>
            <a:ext cx="4155305" cy="1569660"/>
          </a:xfrm>
          <a:prstGeom prst="rect">
            <a:avLst/>
          </a:prstGeom>
          <a:noFill/>
        </p:spPr>
        <p:txBody>
          <a:bodyPr wrap="none" rtlCol="0">
            <a:spAutoFit/>
          </a:bodyPr>
          <a:lstStyle/>
          <a:p>
            <a:r>
              <a:rPr lang="en-US" sz="2400" b="1" dirty="0">
                <a:latin typeface="Candara" panose="020E0502030303020204" pitchFamily="34" charset="0"/>
              </a:rPr>
              <a:t>Resources on Canvas:</a:t>
            </a:r>
          </a:p>
          <a:p>
            <a:pPr marL="342900" indent="-342900">
              <a:buFont typeface="Arial" panose="020B0604020202020204" pitchFamily="34" charset="0"/>
              <a:buChar char="•"/>
            </a:pPr>
            <a:r>
              <a:rPr lang="en-US" sz="2400" dirty="0">
                <a:latin typeface="Candara" panose="020E0502030303020204" pitchFamily="34" charset="0"/>
              </a:rPr>
              <a:t>Periodic table</a:t>
            </a:r>
          </a:p>
          <a:p>
            <a:pPr marL="342900" indent="-342900">
              <a:buFont typeface="Arial" panose="020B0604020202020204" pitchFamily="34" charset="0"/>
              <a:buChar char="•"/>
            </a:pPr>
            <a:r>
              <a:rPr lang="en-US" sz="2400">
                <a:latin typeface="Candara" panose="020E0502030303020204" pitchFamily="34" charset="0"/>
              </a:rPr>
              <a:t>Mole maps</a:t>
            </a:r>
            <a:endParaRPr lang="en-US" sz="2400" dirty="0">
              <a:latin typeface="Candara" panose="020E0502030303020204" pitchFamily="34" charset="0"/>
            </a:endParaRPr>
          </a:p>
          <a:p>
            <a:pPr marL="342900" indent="-342900">
              <a:buFont typeface="Arial" panose="020B0604020202020204" pitchFamily="34" charset="0"/>
              <a:buChar char="•"/>
            </a:pPr>
            <a:r>
              <a:rPr lang="en-US" sz="2400" dirty="0">
                <a:latin typeface="Candara" panose="020E0502030303020204" pitchFamily="34" charset="0"/>
              </a:rPr>
              <a:t>Quick summary of Module 8</a:t>
            </a:r>
          </a:p>
        </p:txBody>
      </p:sp>
      <p:sp>
        <p:nvSpPr>
          <p:cNvPr id="9" name="TextBox 8">
            <a:extLst>
              <a:ext uri="{FF2B5EF4-FFF2-40B4-BE49-F238E27FC236}">
                <a16:creationId xmlns:a16="http://schemas.microsoft.com/office/drawing/2014/main" id="{10D628D4-1B70-D142-95AE-3B239554FD2E}"/>
              </a:ext>
            </a:extLst>
          </p:cNvPr>
          <p:cNvSpPr txBox="1"/>
          <p:nvPr/>
        </p:nvSpPr>
        <p:spPr>
          <a:xfrm>
            <a:off x="125563" y="6370441"/>
            <a:ext cx="5331909" cy="400110"/>
          </a:xfrm>
          <a:prstGeom prst="rect">
            <a:avLst/>
          </a:prstGeom>
          <a:noFill/>
        </p:spPr>
        <p:txBody>
          <a:bodyPr wrap="none" rtlCol="0">
            <a:spAutoFit/>
          </a:bodyPr>
          <a:lstStyle/>
          <a:p>
            <a:r>
              <a:rPr lang="en-US" sz="2000" b="1" dirty="0">
                <a:latin typeface="Candara" panose="020E0502030303020204" pitchFamily="34" charset="0"/>
              </a:rPr>
              <a:t>OpenStax Chemistry Atoms First 2/e p.309 - 327</a:t>
            </a:r>
          </a:p>
        </p:txBody>
      </p:sp>
      <p:cxnSp>
        <p:nvCxnSpPr>
          <p:cNvPr id="10" name="Straight Connector 9">
            <a:extLst>
              <a:ext uri="{FF2B5EF4-FFF2-40B4-BE49-F238E27FC236}">
                <a16:creationId xmlns:a16="http://schemas.microsoft.com/office/drawing/2014/main" id="{CEA6C78F-589B-9749-A289-BB27DEC533BA}"/>
              </a:ext>
            </a:extLst>
          </p:cNvPr>
          <p:cNvCxnSpPr/>
          <p:nvPr/>
        </p:nvCxnSpPr>
        <p:spPr>
          <a:xfrm>
            <a:off x="7790311" y="5328540"/>
            <a:ext cx="0" cy="1389759"/>
          </a:xfrm>
          <a:prstGeom prst="line">
            <a:avLst/>
          </a:prstGeom>
          <a:ln w="57150">
            <a:solidFill>
              <a:srgbClr val="0432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6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3" y="0"/>
            <a:ext cx="11598882" cy="65955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4" y="-169"/>
            <a:ext cx="6266559" cy="646331"/>
          </a:xfrm>
          <a:prstGeom prst="rect">
            <a:avLst/>
          </a:prstGeom>
          <a:noFill/>
        </p:spPr>
        <p:txBody>
          <a:bodyPr wrap="none" rtlCol="0">
            <a:spAutoFit/>
          </a:bodyPr>
          <a:lstStyle/>
          <a:p>
            <a:pPr defTabSz="914400"/>
            <a:r>
              <a:rPr lang="en-US" sz="3600" b="1" dirty="0">
                <a:solidFill>
                  <a:prstClr val="white"/>
                </a:solidFill>
                <a:latin typeface="Candara"/>
                <a:cs typeface="Candara"/>
              </a:rPr>
              <a:t>Let’s start building a mole map</a:t>
            </a:r>
          </a:p>
        </p:txBody>
      </p:sp>
      <p:sp>
        <p:nvSpPr>
          <p:cNvPr id="2" name="TextBox 1"/>
          <p:cNvSpPr txBox="1"/>
          <p:nvPr/>
        </p:nvSpPr>
        <p:spPr>
          <a:xfrm>
            <a:off x="287999" y="786672"/>
            <a:ext cx="11426206" cy="1200328"/>
          </a:xfrm>
          <a:prstGeom prst="rect">
            <a:avLst/>
          </a:prstGeom>
          <a:noFill/>
        </p:spPr>
        <p:txBody>
          <a:bodyPr wrap="square" rtlCol="0">
            <a:spAutoFit/>
          </a:bodyPr>
          <a:lstStyle/>
          <a:p>
            <a:r>
              <a:rPr lang="en-US" sz="2400" dirty="0">
                <a:latin typeface="Candara"/>
                <a:cs typeface="Candara"/>
              </a:rPr>
              <a:t>By the end of this course you’ll be using a host of conversion factors to make the change of chemistry happen. It helps to have </a:t>
            </a:r>
            <a:r>
              <a:rPr lang="en-US" sz="2400" b="1" dirty="0">
                <a:latin typeface="Candara"/>
                <a:cs typeface="Candara"/>
              </a:rPr>
              <a:t>a map to guide your choice of conversion factors</a:t>
            </a:r>
            <a:r>
              <a:rPr lang="en-US" sz="2400" dirty="0">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6" y="-2506"/>
            <a:ext cx="697500" cy="697500"/>
          </a:xfrm>
          <a:prstGeom prst="rect">
            <a:avLst/>
          </a:prstGeom>
        </p:spPr>
      </p:pic>
      <p:sp>
        <p:nvSpPr>
          <p:cNvPr id="3" name="Rounded Rectangle 2"/>
          <p:cNvSpPr/>
          <p:nvPr/>
        </p:nvSpPr>
        <p:spPr>
          <a:xfrm>
            <a:off x="4780612" y="2884956"/>
            <a:ext cx="1521965"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moles</a:t>
            </a:r>
            <a:endParaRPr lang="en-US" sz="1600" b="1" dirty="0">
              <a:latin typeface="Candara"/>
              <a:cs typeface="Candara"/>
            </a:endParaRPr>
          </a:p>
        </p:txBody>
      </p:sp>
      <p:sp>
        <p:nvSpPr>
          <p:cNvPr id="14" name="Rounded Rectangle 13"/>
          <p:cNvSpPr/>
          <p:nvPr/>
        </p:nvSpPr>
        <p:spPr>
          <a:xfrm>
            <a:off x="8726129" y="4001108"/>
            <a:ext cx="1994065" cy="1145005"/>
          </a:xfrm>
          <a:prstGeom prst="roundRect">
            <a:avLst/>
          </a:prstGeom>
          <a:solidFill>
            <a:schemeClr val="accent4">
              <a:alpha val="19000"/>
            </a:schemeClr>
          </a:solidFill>
          <a:ln>
            <a:solidFill>
              <a:schemeClr val="lt1">
                <a:alpha val="21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molecules</a:t>
            </a:r>
            <a:endParaRPr lang="en-US" sz="1200" b="1" dirty="0">
              <a:latin typeface="Candara"/>
              <a:cs typeface="Candara"/>
            </a:endParaRPr>
          </a:p>
        </p:txBody>
      </p:sp>
      <p:sp>
        <p:nvSpPr>
          <p:cNvPr id="17" name="Rounded Rectangle 16"/>
          <p:cNvSpPr/>
          <p:nvPr/>
        </p:nvSpPr>
        <p:spPr>
          <a:xfrm>
            <a:off x="1329003" y="2884956"/>
            <a:ext cx="1674162"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mass (g)</a:t>
            </a:r>
            <a:endParaRPr lang="en-US" sz="1200" b="1" dirty="0">
              <a:latin typeface="Candara"/>
              <a:cs typeface="Candara"/>
            </a:endParaRPr>
          </a:p>
        </p:txBody>
      </p:sp>
      <p:cxnSp>
        <p:nvCxnSpPr>
          <p:cNvPr id="7" name="Straight Arrow Connector 6"/>
          <p:cNvCxnSpPr>
            <a:cxnSpLocks/>
          </p:cNvCxnSpPr>
          <p:nvPr/>
        </p:nvCxnSpPr>
        <p:spPr>
          <a:xfrm flipV="1">
            <a:off x="3141987" y="3474391"/>
            <a:ext cx="1487734" cy="3146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a:endCxn id="21" idx="1"/>
          </p:cNvCxnSpPr>
          <p:nvPr/>
        </p:nvCxnSpPr>
        <p:spPr>
          <a:xfrm flipV="1">
            <a:off x="6441399" y="2286931"/>
            <a:ext cx="2532676" cy="1204394"/>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2362270" y="4560218"/>
            <a:ext cx="2268377" cy="1250973"/>
          </a:xfrm>
          <a:prstGeom prst="wedgeRoundRectCallout">
            <a:avLst>
              <a:gd name="adj1" fmla="val 14794"/>
              <a:gd name="adj2" fmla="val -123611"/>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atomic or</a:t>
            </a:r>
          </a:p>
          <a:p>
            <a:pPr algn="ctr"/>
            <a:r>
              <a:rPr lang="en-US" sz="2400" b="1" dirty="0">
                <a:solidFill>
                  <a:srgbClr val="0000FF"/>
                </a:solidFill>
                <a:latin typeface="Candara"/>
                <a:cs typeface="Candara"/>
              </a:rPr>
              <a:t>formula mass</a:t>
            </a:r>
          </a:p>
          <a:p>
            <a:pPr algn="ctr"/>
            <a:r>
              <a:rPr lang="en-US" sz="2400" b="1" dirty="0">
                <a:solidFill>
                  <a:srgbClr val="0000FF"/>
                </a:solidFill>
                <a:latin typeface="Candara"/>
                <a:cs typeface="Candara"/>
              </a:rPr>
              <a:t>(g/</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20" name="TextBox 19"/>
          <p:cNvSpPr txBox="1"/>
          <p:nvPr/>
        </p:nvSpPr>
        <p:spPr>
          <a:xfrm>
            <a:off x="232714" y="5974336"/>
            <a:ext cx="11629734" cy="461665"/>
          </a:xfrm>
          <a:prstGeom prst="rect">
            <a:avLst/>
          </a:prstGeom>
          <a:noFill/>
        </p:spPr>
        <p:txBody>
          <a:bodyPr wrap="square" rtlCol="0">
            <a:spAutoFit/>
          </a:bodyPr>
          <a:lstStyle/>
          <a:p>
            <a:r>
              <a:rPr lang="en-US" sz="2400" i="1" dirty="0">
                <a:latin typeface="Candara"/>
                <a:cs typeface="Candara"/>
              </a:rPr>
              <a:t>Flip conversion factors to solve for ‘destination’ units; to choose the direction of the arrow.</a:t>
            </a:r>
          </a:p>
        </p:txBody>
      </p:sp>
      <p:sp>
        <p:nvSpPr>
          <p:cNvPr id="21" name="Rounded Rectangle 20"/>
          <p:cNvSpPr/>
          <p:nvPr/>
        </p:nvSpPr>
        <p:spPr>
          <a:xfrm>
            <a:off x="8974075" y="1714428"/>
            <a:ext cx="1498170" cy="1145005"/>
          </a:xfrm>
          <a:prstGeom prst="roundRect">
            <a:avLst/>
          </a:prstGeom>
          <a:solidFill>
            <a:schemeClr val="accent4"/>
          </a:solidFill>
          <a:ln>
            <a:solidFill>
              <a:schemeClr val="lt1">
                <a:alpha val="23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atoms</a:t>
            </a:r>
            <a:endParaRPr lang="en-US" sz="1200" b="1" dirty="0">
              <a:latin typeface="Candara"/>
              <a:cs typeface="Candara"/>
            </a:endParaRPr>
          </a:p>
        </p:txBody>
      </p:sp>
      <p:cxnSp>
        <p:nvCxnSpPr>
          <p:cNvPr id="22" name="Straight Arrow Connector 21"/>
          <p:cNvCxnSpPr>
            <a:cxnSpLocks/>
          </p:cNvCxnSpPr>
          <p:nvPr/>
        </p:nvCxnSpPr>
        <p:spPr>
          <a:xfrm>
            <a:off x="6416452" y="3505852"/>
            <a:ext cx="2268377" cy="1200328"/>
          </a:xfrm>
          <a:prstGeom prst="straightConnector1">
            <a:avLst/>
          </a:prstGeom>
          <a:ln w="57150" cmpd="sng">
            <a:solidFill>
              <a:schemeClr val="bg1">
                <a:lumMod val="85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9710224" y="2987437"/>
            <a:ext cx="0" cy="973907"/>
          </a:xfrm>
          <a:prstGeom prst="straightConnector1">
            <a:avLst/>
          </a:prstGeom>
          <a:ln w="57150" cmpd="sng">
            <a:solidFill>
              <a:schemeClr val="bg1">
                <a:lumMod val="8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Rounded Rectangular Callout 22">
            <a:extLst>
              <a:ext uri="{FF2B5EF4-FFF2-40B4-BE49-F238E27FC236}">
                <a16:creationId xmlns:a16="http://schemas.microsoft.com/office/drawing/2014/main" id="{953A251F-545E-314C-B7C0-EE1D2DBBE9AD}"/>
              </a:ext>
            </a:extLst>
          </p:cNvPr>
          <p:cNvSpPr/>
          <p:nvPr/>
        </p:nvSpPr>
        <p:spPr>
          <a:xfrm>
            <a:off x="5750210" y="4569306"/>
            <a:ext cx="1874692" cy="1250973"/>
          </a:xfrm>
          <a:prstGeom prst="wedgeRoundRectCallout">
            <a:avLst>
              <a:gd name="adj1" fmla="val 40678"/>
              <a:gd name="adj2" fmla="val -165277"/>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Avogadro’s</a:t>
            </a:r>
          </a:p>
          <a:p>
            <a:pPr algn="ctr"/>
            <a:r>
              <a:rPr lang="en-US" sz="2400" b="1" dirty="0">
                <a:solidFill>
                  <a:srgbClr val="0000FF"/>
                </a:solidFill>
                <a:latin typeface="Candara"/>
                <a:cs typeface="Candara"/>
              </a:rPr>
              <a:t>6.02 E23</a:t>
            </a:r>
          </a:p>
          <a:p>
            <a:pPr algn="ctr"/>
            <a:r>
              <a:rPr lang="en-US" sz="2400" b="1" dirty="0">
                <a:solidFill>
                  <a:srgbClr val="0000FF"/>
                </a:solidFill>
                <a:latin typeface="Candara"/>
                <a:cs typeface="Candara"/>
              </a:rPr>
              <a:t>(____/</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25" name="TextBox 24">
            <a:extLst>
              <a:ext uri="{FF2B5EF4-FFF2-40B4-BE49-F238E27FC236}">
                <a16:creationId xmlns:a16="http://schemas.microsoft.com/office/drawing/2014/main" id="{961D9EAB-BEB8-2F4F-BA8B-8BC8FDA20B2A}"/>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256345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8" grpId="0" animBg="1"/>
      <p:bldP spid="21"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487073"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2650084" cy="646331"/>
          </a:xfrm>
          <a:prstGeom prst="rect">
            <a:avLst/>
          </a:prstGeom>
          <a:noFill/>
        </p:spPr>
        <p:txBody>
          <a:bodyPr wrap="none" rtlCol="0">
            <a:spAutoFit/>
          </a:bodyPr>
          <a:lstStyle/>
          <a:p>
            <a:pPr defTabSz="914400"/>
            <a:r>
              <a:rPr lang="en-US" sz="3600" b="1" dirty="0">
                <a:solidFill>
                  <a:prstClr val="white"/>
                </a:solidFill>
                <a:latin typeface="Candara"/>
                <a:cs typeface="Candara"/>
              </a:rPr>
              <a:t>8.1: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7073" y="-2506"/>
            <a:ext cx="697500" cy="697500"/>
          </a:xfrm>
          <a:prstGeom prst="rect">
            <a:avLst/>
          </a:prstGeom>
        </p:spPr>
      </p:pic>
      <p:sp>
        <p:nvSpPr>
          <p:cNvPr id="18" name="TextBox 17"/>
          <p:cNvSpPr txBox="1"/>
          <p:nvPr/>
        </p:nvSpPr>
        <p:spPr>
          <a:xfrm>
            <a:off x="334860" y="750851"/>
            <a:ext cx="11342790" cy="461665"/>
          </a:xfrm>
          <a:prstGeom prst="rect">
            <a:avLst/>
          </a:prstGeom>
          <a:noFill/>
        </p:spPr>
        <p:txBody>
          <a:bodyPr wrap="square" rtlCol="0">
            <a:spAutoFit/>
          </a:bodyPr>
          <a:lstStyle/>
          <a:p>
            <a:r>
              <a:rPr lang="en-US" sz="2400" dirty="0">
                <a:latin typeface="Candara"/>
                <a:cs typeface="Candara"/>
              </a:rPr>
              <a:t>(1) Understand just how tiny atoms are and how massive Avogadro’s number is? </a:t>
            </a:r>
            <a:endParaRPr lang="en-US" sz="2400" i="1" dirty="0">
              <a:latin typeface="Candara"/>
              <a:cs typeface="Candara"/>
            </a:endParaRPr>
          </a:p>
        </p:txBody>
      </p:sp>
      <p:sp>
        <p:nvSpPr>
          <p:cNvPr id="19" name="TextBox 18"/>
          <p:cNvSpPr txBox="1"/>
          <p:nvPr/>
        </p:nvSpPr>
        <p:spPr>
          <a:xfrm>
            <a:off x="334860" y="1462349"/>
            <a:ext cx="11342790" cy="830997"/>
          </a:xfrm>
          <a:prstGeom prst="rect">
            <a:avLst/>
          </a:prstGeom>
          <a:noFill/>
        </p:spPr>
        <p:txBody>
          <a:bodyPr wrap="square" rtlCol="0">
            <a:spAutoFit/>
          </a:bodyPr>
          <a:lstStyle/>
          <a:p>
            <a:pPr marL="409575" indent="-392113"/>
            <a:r>
              <a:rPr lang="en-US" sz="2400" dirty="0">
                <a:latin typeface="Candara"/>
                <a:cs typeface="Candara"/>
              </a:rPr>
              <a:t>(2) Understand how and why a mole of different elements and compounds can have radically different masses?</a:t>
            </a:r>
            <a:endParaRPr lang="en-US" sz="2400" i="1" dirty="0">
              <a:latin typeface="Candara"/>
              <a:cs typeface="Candara"/>
            </a:endParaRPr>
          </a:p>
        </p:txBody>
      </p:sp>
      <p:sp>
        <p:nvSpPr>
          <p:cNvPr id="21" name="TextBox 20"/>
          <p:cNvSpPr txBox="1"/>
          <p:nvPr/>
        </p:nvSpPr>
        <p:spPr>
          <a:xfrm>
            <a:off x="334860" y="2463549"/>
            <a:ext cx="11342790" cy="461665"/>
          </a:xfrm>
          <a:prstGeom prst="rect">
            <a:avLst/>
          </a:prstGeom>
          <a:noFill/>
        </p:spPr>
        <p:txBody>
          <a:bodyPr wrap="square" rtlCol="0">
            <a:spAutoFit/>
          </a:bodyPr>
          <a:lstStyle/>
          <a:p>
            <a:pPr marL="409575" indent="-392113"/>
            <a:r>
              <a:rPr lang="en-US" sz="2400" dirty="0">
                <a:latin typeface="Candara"/>
                <a:cs typeface="Candara"/>
              </a:rPr>
              <a:t>(3) See that Avogadro’s number is a conversion factor?</a:t>
            </a:r>
          </a:p>
        </p:txBody>
      </p:sp>
      <p:sp>
        <p:nvSpPr>
          <p:cNvPr id="10" name="TextBox 9">
            <a:extLst>
              <a:ext uri="{FF2B5EF4-FFF2-40B4-BE49-F238E27FC236}">
                <a16:creationId xmlns:a16="http://schemas.microsoft.com/office/drawing/2014/main" id="{3BE3862D-911D-314A-B515-E63E99F6AAE6}"/>
              </a:ext>
            </a:extLst>
          </p:cNvPr>
          <p:cNvSpPr txBox="1"/>
          <p:nvPr/>
        </p:nvSpPr>
        <p:spPr>
          <a:xfrm>
            <a:off x="334860" y="3292649"/>
            <a:ext cx="11342790" cy="830997"/>
          </a:xfrm>
          <a:prstGeom prst="rect">
            <a:avLst/>
          </a:prstGeom>
          <a:noFill/>
        </p:spPr>
        <p:txBody>
          <a:bodyPr wrap="square" rtlCol="0">
            <a:spAutoFit/>
          </a:bodyPr>
          <a:lstStyle/>
          <a:p>
            <a:pPr marL="409575" indent="-392113"/>
            <a:r>
              <a:rPr lang="en-US" sz="2400" dirty="0">
                <a:latin typeface="Candara"/>
                <a:cs typeface="Candara"/>
              </a:rPr>
              <a:t>(4) See that </a:t>
            </a:r>
            <a:r>
              <a:rPr lang="en-US" sz="2400" i="1" dirty="0">
                <a:latin typeface="Candara"/>
                <a:cs typeface="Candara"/>
              </a:rPr>
              <a:t>‘mole map’ </a:t>
            </a:r>
            <a:r>
              <a:rPr lang="en-US" sz="2400" dirty="0">
                <a:latin typeface="Candara"/>
                <a:cs typeface="Candara"/>
              </a:rPr>
              <a:t>can help you choose conversion factors and the number of steps for conversion problems?</a:t>
            </a:r>
          </a:p>
        </p:txBody>
      </p:sp>
    </p:spTree>
    <p:extLst>
      <p:ext uri="{BB962C8B-B14F-4D97-AF65-F5344CB8AC3E}">
        <p14:creationId xmlns:p14="http://schemas.microsoft.com/office/powerpoint/2010/main" val="399930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427541"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8.1: Assignments</a:t>
            </a:r>
          </a:p>
        </p:txBody>
      </p:sp>
      <p:sp>
        <p:nvSpPr>
          <p:cNvPr id="8" name="TextBox 7"/>
          <p:cNvSpPr txBox="1"/>
          <p:nvPr/>
        </p:nvSpPr>
        <p:spPr>
          <a:xfrm>
            <a:off x="292918" y="894787"/>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8.1</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587910"/>
            <a:ext cx="11209092" cy="461665"/>
          </a:xfrm>
          <a:prstGeom prst="rect">
            <a:avLst/>
          </a:prstGeom>
          <a:noFill/>
        </p:spPr>
        <p:txBody>
          <a:bodyPr wrap="square" rtlCol="0">
            <a:spAutoFit/>
          </a:bodyPr>
          <a:lstStyle/>
          <a:p>
            <a:pPr marL="52388" lvl="1"/>
            <a:r>
              <a:rPr lang="en-US" sz="2400" b="1" dirty="0">
                <a:latin typeface="Candara"/>
                <a:cs typeface="Candara"/>
              </a:rPr>
              <a:t>Canvas: HW set 8, problem 1</a:t>
            </a:r>
            <a:endParaRPr lang="en-US" sz="6600" b="1" dirty="0">
              <a:latin typeface="Candara"/>
              <a:cs typeface="Candara"/>
            </a:endParaRPr>
          </a:p>
        </p:txBody>
      </p:sp>
      <p:sp>
        <p:nvSpPr>
          <p:cNvPr id="9" name="TextBox 8">
            <a:extLst>
              <a:ext uri="{FF2B5EF4-FFF2-40B4-BE49-F238E27FC236}">
                <a16:creationId xmlns:a16="http://schemas.microsoft.com/office/drawing/2014/main" id="{20EC8CA9-41DA-3242-A370-08B2558CEA82}"/>
              </a:ext>
            </a:extLst>
          </p:cNvPr>
          <p:cNvSpPr txBox="1"/>
          <p:nvPr/>
        </p:nvSpPr>
        <p:spPr>
          <a:xfrm>
            <a:off x="323697" y="2386000"/>
            <a:ext cx="11868303" cy="4339650"/>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buFont typeface="Arial" panose="020B0604020202020204" pitchFamily="34" charset="0"/>
              <a:buChar char="•"/>
            </a:pPr>
            <a:r>
              <a:rPr lang="en-US" sz="2400" dirty="0">
                <a:latin typeface="Candara" panose="020E0502030303020204" pitchFamily="34" charset="0"/>
              </a:rPr>
              <a:t>'A mole of moles' (XKCD)</a:t>
            </a:r>
            <a:br>
              <a:rPr lang="en-US" sz="2400" dirty="0">
                <a:latin typeface="Candara" panose="020E0502030303020204" pitchFamily="34" charset="0"/>
              </a:rPr>
            </a:br>
            <a:r>
              <a:rPr lang="en-US" sz="2400" dirty="0">
                <a:latin typeface="Candara" panose="020E0502030303020204" pitchFamily="34" charset="0"/>
                <a:hlinkClick r:id="rId3"/>
              </a:rPr>
              <a:t>https://what-if.xkcd.com/4/</a:t>
            </a:r>
            <a:r>
              <a:rPr lang="en-US" sz="2400" dirty="0">
                <a:latin typeface="Candara" panose="020E0502030303020204" pitchFamily="34" charset="0"/>
              </a:rPr>
              <a:t> </a:t>
            </a:r>
          </a:p>
          <a:p>
            <a:pPr marL="11112"/>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'How big is a mole?' (</a:t>
            </a:r>
            <a:r>
              <a:rPr lang="en-US" sz="2400" dirty="0" err="1">
                <a:latin typeface="Candara" panose="020E0502030303020204" pitchFamily="34" charset="0"/>
              </a:rPr>
              <a:t>TEDEd</a:t>
            </a:r>
            <a:r>
              <a:rPr lang="en-US" sz="2400" dirty="0">
                <a:latin typeface="Candara" panose="020E0502030303020204" pitchFamily="34" charset="0"/>
              </a:rPr>
              <a:t>)</a:t>
            </a:r>
          </a:p>
          <a:p>
            <a:pPr marL="468312" lvl="1"/>
            <a:r>
              <a:rPr lang="en-US" sz="2400" dirty="0">
                <a:latin typeface="Candara" panose="020E0502030303020204" pitchFamily="34" charset="0"/>
                <a:hlinkClick r:id="rId4"/>
              </a:rPr>
              <a:t>https://ed.ted.com/lessons/daniel-dulek-how-big-is-a-mole-not-the-animal-the-other-one#watch</a:t>
            </a:r>
            <a:r>
              <a:rPr lang="en-US" sz="2400" dirty="0">
                <a:latin typeface="Candara" panose="020E0502030303020204" pitchFamily="34" charset="0"/>
              </a:rPr>
              <a:t> </a:t>
            </a:r>
          </a:p>
          <a:p>
            <a:pPr marL="468312" lvl="1"/>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'Very common mole questions’ (Tyler DeWitt)</a:t>
            </a:r>
          </a:p>
          <a:p>
            <a:pPr marL="468312" lvl="1"/>
            <a:r>
              <a:rPr lang="en-US" sz="2400" dirty="0">
                <a:latin typeface="Candara" panose="020E0502030303020204" pitchFamily="34" charset="0"/>
                <a:hlinkClick r:id="rId5"/>
              </a:rPr>
              <a:t>https://www.youtube.com/watch?v=BO9M1hbs88s</a:t>
            </a:r>
            <a:r>
              <a:rPr lang="en-US" sz="2400" dirty="0">
                <a:latin typeface="Candara" panose="020E0502030303020204" pitchFamily="34" charset="0"/>
              </a:rPr>
              <a:t> </a:t>
            </a:r>
            <a:br>
              <a:rPr lang="en-US" sz="1200" dirty="0">
                <a:latin typeface="Candara" panose="020E0502030303020204" pitchFamily="34" charset="0"/>
              </a:rPr>
            </a:br>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'Converting between grams and moles - part 1’ (Tyler DeWitt)</a:t>
            </a:r>
            <a:br>
              <a:rPr lang="en-US" sz="2400" b="1" dirty="0">
                <a:latin typeface="Candara"/>
              </a:rPr>
            </a:br>
            <a:r>
              <a:rPr lang="en-US" sz="2400" dirty="0">
                <a:latin typeface="Candara"/>
                <a:hlinkClick r:id="rId6"/>
              </a:rPr>
              <a:t>https://www.youtube.com/watch?v=CMnkSb2YsXI</a:t>
            </a:r>
            <a:r>
              <a:rPr lang="en-US" sz="2400" dirty="0">
                <a:latin typeface="Candara"/>
              </a:rPr>
              <a:t> </a:t>
            </a:r>
            <a:endParaRPr lang="en-US" sz="2400" dirty="0">
              <a:latin typeface="Candara" panose="020E0502030303020204" pitchFamily="34" charset="0"/>
            </a:endParaRPr>
          </a:p>
        </p:txBody>
      </p:sp>
    </p:spTree>
    <p:extLst>
      <p:ext uri="{BB962C8B-B14F-4D97-AF65-F5344CB8AC3E}">
        <p14:creationId xmlns:p14="http://schemas.microsoft.com/office/powerpoint/2010/main" val="2492673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
        <p:nvSpPr>
          <p:cNvPr id="8" name="TextBox 7"/>
          <p:cNvSpPr txBox="1"/>
          <p:nvPr/>
        </p:nvSpPr>
        <p:spPr>
          <a:xfrm>
            <a:off x="1013821" y="1193796"/>
            <a:ext cx="10475830" cy="3647152"/>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8.2:  Formulas can be used as conversion factors</a:t>
            </a:r>
          </a:p>
          <a:p>
            <a:pPr lvl="1"/>
            <a:endParaRPr lang="en-US" sz="1000" b="1" dirty="0">
              <a:latin typeface="Candara"/>
              <a:cs typeface="Candara"/>
            </a:endParaRPr>
          </a:p>
          <a:p>
            <a:pPr lvl="3" indent="-457200">
              <a:buFont typeface="Arial"/>
              <a:buChar char="•"/>
            </a:pPr>
            <a:r>
              <a:rPr lang="en-US" sz="2800" dirty="0">
                <a:latin typeface="Candara"/>
                <a:cs typeface="Candara"/>
              </a:rPr>
              <a:t>The sum of a formula’s atomic mass is its formula weight</a:t>
            </a:r>
          </a:p>
          <a:p>
            <a:pPr marL="914400" lvl="3"/>
            <a:endParaRPr lang="en-US" sz="1000" dirty="0">
              <a:latin typeface="Candara"/>
              <a:cs typeface="Candara"/>
            </a:endParaRPr>
          </a:p>
          <a:p>
            <a:pPr lvl="3" indent="-457200">
              <a:buFont typeface="Arial"/>
              <a:buChar char="•"/>
            </a:pPr>
            <a:r>
              <a:rPr lang="en-US" sz="2800" dirty="0">
                <a:latin typeface="Candara"/>
                <a:cs typeface="Candara"/>
              </a:rPr>
              <a:t>Formula weights have units of </a:t>
            </a:r>
            <a:r>
              <a:rPr lang="en-US" sz="2800" dirty="0" err="1">
                <a:latin typeface="Candara"/>
                <a:cs typeface="Candara"/>
              </a:rPr>
              <a:t>amu</a:t>
            </a:r>
            <a:r>
              <a:rPr lang="en-US" sz="2800" dirty="0">
                <a:latin typeface="Candara"/>
                <a:cs typeface="Candara"/>
              </a:rPr>
              <a:t> or g/mole</a:t>
            </a:r>
          </a:p>
          <a:p>
            <a:pPr marL="914400" lvl="3"/>
            <a:endParaRPr lang="en-US" sz="1000" dirty="0">
              <a:latin typeface="Candara"/>
              <a:cs typeface="Candara"/>
            </a:endParaRPr>
          </a:p>
          <a:p>
            <a:pPr lvl="3" indent="-457200">
              <a:buFont typeface="Arial"/>
              <a:buChar char="•"/>
            </a:pPr>
            <a:r>
              <a:rPr lang="en-US" sz="2800" dirty="0">
                <a:latin typeface="Candara"/>
                <a:cs typeface="Candara"/>
              </a:rPr>
              <a:t>Formula weights are conversion factors</a:t>
            </a:r>
          </a:p>
          <a:p>
            <a:pPr marL="914400" lvl="3"/>
            <a:endParaRPr lang="en-US" sz="1000" dirty="0">
              <a:latin typeface="Candara"/>
              <a:cs typeface="Candara"/>
            </a:endParaRPr>
          </a:p>
          <a:p>
            <a:pPr lvl="3" indent="-457200">
              <a:buFont typeface="Arial"/>
              <a:buChar char="•"/>
            </a:pPr>
            <a:r>
              <a:rPr lang="en-US" sz="2800" dirty="0">
                <a:latin typeface="Candara"/>
                <a:cs typeface="Candara"/>
              </a:rPr>
              <a:t>Formula subscripts represent atoms/molecule…</a:t>
            </a:r>
          </a:p>
          <a:p>
            <a:pPr marL="914400" lvl="3"/>
            <a:endParaRPr lang="en-US" sz="1000" dirty="0">
              <a:latin typeface="Candara"/>
              <a:cs typeface="Candara"/>
            </a:endParaRPr>
          </a:p>
          <a:p>
            <a:pPr lvl="3" indent="-457200">
              <a:buFont typeface="Arial"/>
              <a:buChar char="•"/>
            </a:pPr>
            <a:r>
              <a:rPr lang="en-US" sz="2800" dirty="0">
                <a:latin typeface="Candara"/>
                <a:cs typeface="Candara"/>
              </a:rPr>
              <a:t>… and are also conversion factors</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081764" y="6370609"/>
            <a:ext cx="3930884" cy="400110"/>
          </a:xfrm>
          <a:prstGeom prst="rect">
            <a:avLst/>
          </a:prstGeom>
          <a:noFill/>
        </p:spPr>
        <p:txBody>
          <a:bodyPr wrap="none" rtlCol="0">
            <a:spAutoFit/>
          </a:bodyPr>
          <a:lstStyle/>
          <a:p>
            <a:r>
              <a:rPr lang="en-US" sz="2000" b="1" dirty="0">
                <a:latin typeface="Candara" panose="020E0502030303020204" pitchFamily="34" charset="0"/>
              </a:rPr>
              <a:t>OpenStax Chemistry 2/e p.310 - 312</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667168-37C8-F244-B4DE-D5FE5411B20E}"/>
              </a:ext>
            </a:extLst>
          </p:cNvPr>
          <p:cNvSpPr txBox="1"/>
          <p:nvPr/>
        </p:nvSpPr>
        <p:spPr>
          <a:xfrm>
            <a:off x="1013821" y="5054078"/>
            <a:ext cx="10475830" cy="646331"/>
          </a:xfrm>
          <a:prstGeom prst="rect">
            <a:avLst/>
          </a:prstGeom>
          <a:noFill/>
        </p:spPr>
        <p:txBody>
          <a:bodyPr wrap="square" rtlCol="0">
            <a:spAutoFit/>
          </a:bodyPr>
          <a:lstStyle/>
          <a:p>
            <a:endParaRPr lang="en-US" sz="800" dirty="0">
              <a:latin typeface="Candara"/>
              <a:cs typeface="Candara"/>
            </a:endParaRPr>
          </a:p>
          <a:p>
            <a:pPr lvl="1"/>
            <a:r>
              <a:rPr lang="en-US" sz="2800" u="sng" dirty="0">
                <a:latin typeface="Candara"/>
                <a:cs typeface="Candara"/>
              </a:rPr>
              <a:t>Synonyms</a:t>
            </a:r>
            <a:r>
              <a:rPr lang="en-US" sz="2800" dirty="0">
                <a:latin typeface="Candara"/>
                <a:cs typeface="Candara"/>
              </a:rPr>
              <a:t>: formula weight, molar mass, molecular weight (MW)</a:t>
            </a:r>
            <a:endParaRPr lang="en-US" sz="2400" dirty="0">
              <a:latin typeface="Candara"/>
              <a:cs typeface="Candara"/>
            </a:endParaRPr>
          </a:p>
        </p:txBody>
      </p:sp>
    </p:spTree>
    <p:extLst>
      <p:ext uri="{BB962C8B-B14F-4D97-AF65-F5344CB8AC3E}">
        <p14:creationId xmlns:p14="http://schemas.microsoft.com/office/powerpoint/2010/main" val="87243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444630" cy="3847207"/>
          </a:xfrm>
          <a:prstGeom prst="rect">
            <a:avLst/>
          </a:prstGeom>
          <a:noFill/>
        </p:spPr>
        <p:txBody>
          <a:bodyPr wrap="squar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The </a:t>
            </a:r>
            <a:r>
              <a:rPr lang="en-US" sz="2800" b="1" i="1" dirty="0">
                <a:latin typeface="Candara"/>
                <a:cs typeface="Candara"/>
              </a:rPr>
              <a:t>mole </a:t>
            </a:r>
            <a:r>
              <a:rPr lang="en-US" sz="2800" i="1" dirty="0">
                <a:latin typeface="Candara"/>
                <a:cs typeface="Candara"/>
              </a:rPr>
              <a:t>is the </a:t>
            </a:r>
            <a:r>
              <a:rPr lang="en-US" sz="2800" b="1" i="1" dirty="0">
                <a:latin typeface="Candara"/>
                <a:cs typeface="Candara"/>
              </a:rPr>
              <a:t>central unit of chemistry </a:t>
            </a:r>
            <a:r>
              <a:rPr lang="en-US" sz="2800" i="1" dirty="0">
                <a:latin typeface="Candara"/>
                <a:cs typeface="Candara"/>
              </a:rPr>
              <a:t>and represents a massive number of atoms or molecules. </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Subscripts and coefficients are </a:t>
            </a:r>
            <a:r>
              <a:rPr lang="en-US" sz="2800" b="1" i="1" dirty="0">
                <a:latin typeface="Candara"/>
                <a:cs typeface="Candara"/>
              </a:rPr>
              <a:t>molar</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0267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Tree>
    <p:extLst>
      <p:ext uri="{BB962C8B-B14F-4D97-AF65-F5344CB8AC3E}">
        <p14:creationId xmlns:p14="http://schemas.microsoft.com/office/powerpoint/2010/main" val="176549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19074" y="766118"/>
            <a:ext cx="8975614" cy="5979140"/>
          </a:xfrm>
          <a:prstGeom prst="rect">
            <a:avLst/>
          </a:prstGeom>
        </p:spPr>
      </p:pic>
      <p:sp>
        <p:nvSpPr>
          <p:cNvPr id="4" name="Rectangle 3"/>
          <p:cNvSpPr/>
          <p:nvPr/>
        </p:nvSpPr>
        <p:spPr>
          <a:xfrm>
            <a:off x="4112" y="0"/>
            <a:ext cx="11586525" cy="66869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3" y="-169"/>
            <a:ext cx="9969396" cy="646331"/>
          </a:xfrm>
          <a:prstGeom prst="rect">
            <a:avLst/>
          </a:prstGeom>
          <a:noFill/>
        </p:spPr>
        <p:txBody>
          <a:bodyPr wrap="none" rtlCol="0">
            <a:spAutoFit/>
          </a:bodyPr>
          <a:lstStyle/>
          <a:p>
            <a:pPr defTabSz="914400"/>
            <a:r>
              <a:rPr lang="en-US" sz="3600" b="1" dirty="0">
                <a:solidFill>
                  <a:prstClr val="white"/>
                </a:solidFill>
                <a:latin typeface="Candara"/>
                <a:cs typeface="Candara"/>
              </a:rPr>
              <a:t>Compare a mole of compounds in different states</a:t>
            </a: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8" y="-2506"/>
            <a:ext cx="697500" cy="697500"/>
          </a:xfrm>
          <a:prstGeom prst="rect">
            <a:avLst/>
          </a:prstGeom>
        </p:spPr>
      </p:pic>
      <p:sp>
        <p:nvSpPr>
          <p:cNvPr id="11" name="TextBox 10"/>
          <p:cNvSpPr txBox="1"/>
          <p:nvPr/>
        </p:nvSpPr>
        <p:spPr>
          <a:xfrm>
            <a:off x="58544"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7" name="Rounded Rectangular Callout 6"/>
          <p:cNvSpPr/>
          <p:nvPr/>
        </p:nvSpPr>
        <p:spPr>
          <a:xfrm>
            <a:off x="2144804" y="959071"/>
            <a:ext cx="2125133" cy="1151466"/>
          </a:xfrm>
          <a:prstGeom prst="wedgeRoundRectCallout">
            <a:avLst>
              <a:gd name="adj1" fmla="val 72289"/>
              <a:gd name="adj2" fmla="val 105545"/>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FF"/>
                </a:solidFill>
                <a:latin typeface="Candara"/>
                <a:cs typeface="Candara"/>
              </a:rPr>
              <a:t>C8H17OH</a:t>
            </a:r>
          </a:p>
          <a:p>
            <a:r>
              <a:rPr lang="en-US" sz="2000" b="1" dirty="0" err="1">
                <a:solidFill>
                  <a:srgbClr val="0000FF"/>
                </a:solidFill>
                <a:latin typeface="Candara"/>
                <a:cs typeface="Candara"/>
              </a:rPr>
              <a:t>octanol</a:t>
            </a:r>
            <a:endParaRPr lang="en-US" sz="2000" b="1" dirty="0">
              <a:solidFill>
                <a:srgbClr val="0000FF"/>
              </a:solidFill>
              <a:latin typeface="Candara"/>
              <a:cs typeface="Candara"/>
            </a:endParaRPr>
          </a:p>
          <a:p>
            <a:r>
              <a:rPr lang="en-US" sz="2000" dirty="0">
                <a:solidFill>
                  <a:srgbClr val="0000FF"/>
                </a:solidFill>
                <a:latin typeface="Candara"/>
                <a:cs typeface="Candara"/>
              </a:rPr>
              <a:t>MW 130.2 g/</a:t>
            </a:r>
            <a:r>
              <a:rPr lang="en-US" sz="2000" dirty="0" err="1">
                <a:solidFill>
                  <a:srgbClr val="0000FF"/>
                </a:solidFill>
                <a:latin typeface="Candara"/>
                <a:cs typeface="Candara"/>
              </a:rPr>
              <a:t>mol</a:t>
            </a:r>
            <a:endParaRPr lang="en-US" sz="2000" dirty="0">
              <a:solidFill>
                <a:srgbClr val="0000FF"/>
              </a:solidFill>
              <a:latin typeface="Candara"/>
              <a:cs typeface="Candara"/>
            </a:endParaRPr>
          </a:p>
        </p:txBody>
      </p:sp>
      <p:sp>
        <p:nvSpPr>
          <p:cNvPr id="12" name="Rounded Rectangular Callout 11"/>
          <p:cNvSpPr/>
          <p:nvPr/>
        </p:nvSpPr>
        <p:spPr>
          <a:xfrm>
            <a:off x="5640396" y="5380615"/>
            <a:ext cx="2565400" cy="1151466"/>
          </a:xfrm>
          <a:prstGeom prst="wedgeRoundRectCallout">
            <a:avLst>
              <a:gd name="adj1" fmla="val 20614"/>
              <a:gd name="adj2" fmla="val -116674"/>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FF"/>
                </a:solidFill>
                <a:latin typeface="Candara"/>
                <a:cs typeface="Candara"/>
              </a:rPr>
              <a:t>HgI2</a:t>
            </a:r>
          </a:p>
          <a:p>
            <a:r>
              <a:rPr lang="en-US" sz="2000" b="1" dirty="0">
                <a:solidFill>
                  <a:srgbClr val="0000FF"/>
                </a:solidFill>
                <a:latin typeface="Candara"/>
                <a:cs typeface="Candara"/>
              </a:rPr>
              <a:t>mercury (II) iodide</a:t>
            </a:r>
          </a:p>
          <a:p>
            <a:r>
              <a:rPr lang="en-US" sz="2000" dirty="0">
                <a:solidFill>
                  <a:srgbClr val="0000FF"/>
                </a:solidFill>
                <a:latin typeface="Candara"/>
                <a:cs typeface="Candara"/>
              </a:rPr>
              <a:t>MW 454.4 g/</a:t>
            </a:r>
            <a:r>
              <a:rPr lang="en-US" sz="2000" dirty="0" err="1">
                <a:solidFill>
                  <a:srgbClr val="0000FF"/>
                </a:solidFill>
                <a:latin typeface="Candara"/>
                <a:cs typeface="Candara"/>
              </a:rPr>
              <a:t>mol</a:t>
            </a:r>
            <a:endParaRPr lang="en-US" sz="2000" dirty="0">
              <a:solidFill>
                <a:srgbClr val="0000FF"/>
              </a:solidFill>
              <a:latin typeface="Candara"/>
              <a:cs typeface="Candara"/>
            </a:endParaRPr>
          </a:p>
        </p:txBody>
      </p:sp>
      <p:sp>
        <p:nvSpPr>
          <p:cNvPr id="13" name="Rounded Rectangular Callout 12"/>
          <p:cNvSpPr/>
          <p:nvPr/>
        </p:nvSpPr>
        <p:spPr>
          <a:xfrm>
            <a:off x="9560479" y="1534804"/>
            <a:ext cx="2006600" cy="1151466"/>
          </a:xfrm>
          <a:prstGeom prst="wedgeRoundRectCallout">
            <a:avLst>
              <a:gd name="adj1" fmla="val -39865"/>
              <a:gd name="adj2" fmla="val 92706"/>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FF"/>
                </a:solidFill>
                <a:latin typeface="Candara"/>
                <a:cs typeface="Candara"/>
              </a:rPr>
              <a:t>CH3OH</a:t>
            </a:r>
          </a:p>
          <a:p>
            <a:r>
              <a:rPr lang="en-US" sz="2000" b="1" dirty="0">
                <a:solidFill>
                  <a:srgbClr val="0000FF"/>
                </a:solidFill>
                <a:latin typeface="Candara"/>
                <a:cs typeface="Candara"/>
              </a:rPr>
              <a:t>methanol</a:t>
            </a:r>
          </a:p>
          <a:p>
            <a:r>
              <a:rPr lang="en-US" sz="2000" dirty="0">
                <a:solidFill>
                  <a:srgbClr val="0000FF"/>
                </a:solidFill>
                <a:latin typeface="Candara"/>
                <a:cs typeface="Candara"/>
              </a:rPr>
              <a:t>MW 32.0 g/</a:t>
            </a:r>
            <a:r>
              <a:rPr lang="en-US" sz="2000" dirty="0" err="1">
                <a:solidFill>
                  <a:srgbClr val="0000FF"/>
                </a:solidFill>
                <a:latin typeface="Candara"/>
                <a:cs typeface="Candara"/>
              </a:rPr>
              <a:t>mol</a:t>
            </a:r>
            <a:endParaRPr lang="en-US" sz="2000" dirty="0">
              <a:solidFill>
                <a:srgbClr val="0000FF"/>
              </a:solidFill>
              <a:latin typeface="Candara"/>
              <a:cs typeface="Candara"/>
            </a:endParaRPr>
          </a:p>
        </p:txBody>
      </p:sp>
      <p:sp>
        <p:nvSpPr>
          <p:cNvPr id="14" name="Rounded Rectangular Callout 13"/>
          <p:cNvSpPr/>
          <p:nvPr/>
        </p:nvSpPr>
        <p:spPr>
          <a:xfrm>
            <a:off x="349784" y="2703463"/>
            <a:ext cx="2137581" cy="1151466"/>
          </a:xfrm>
          <a:prstGeom prst="wedgeRoundRectCallout">
            <a:avLst>
              <a:gd name="adj1" fmla="val 39399"/>
              <a:gd name="adj2" fmla="val 90837"/>
              <a:gd name="adj3" fmla="val 16667"/>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0000FF"/>
                </a:solidFill>
                <a:latin typeface="Candara"/>
                <a:cs typeface="Candara"/>
              </a:rPr>
              <a:t>S8</a:t>
            </a:r>
          </a:p>
          <a:p>
            <a:r>
              <a:rPr lang="en-US" sz="2000" b="1" dirty="0">
                <a:solidFill>
                  <a:srgbClr val="0000FF"/>
                </a:solidFill>
                <a:latin typeface="Candara"/>
                <a:cs typeface="Candara"/>
              </a:rPr>
              <a:t>Elemental sulfur </a:t>
            </a:r>
          </a:p>
          <a:p>
            <a:r>
              <a:rPr lang="en-US" sz="2000" dirty="0">
                <a:solidFill>
                  <a:srgbClr val="0000FF"/>
                </a:solidFill>
                <a:latin typeface="Candara"/>
                <a:cs typeface="Candara"/>
              </a:rPr>
              <a:t>MW 256.5 g/</a:t>
            </a:r>
            <a:r>
              <a:rPr lang="en-US" sz="2000" dirty="0" err="1">
                <a:solidFill>
                  <a:srgbClr val="0000FF"/>
                </a:solidFill>
                <a:latin typeface="Candara"/>
                <a:cs typeface="Candara"/>
              </a:rPr>
              <a:t>mol</a:t>
            </a:r>
            <a:endParaRPr lang="en-US" sz="2000" dirty="0">
              <a:solidFill>
                <a:srgbClr val="0000FF"/>
              </a:solidFill>
              <a:latin typeface="Candara"/>
              <a:cs typeface="Candara"/>
            </a:endParaRPr>
          </a:p>
        </p:txBody>
      </p:sp>
    </p:spTree>
    <p:extLst>
      <p:ext uri="{BB962C8B-B14F-4D97-AF65-F5344CB8AC3E}">
        <p14:creationId xmlns:p14="http://schemas.microsoft.com/office/powerpoint/2010/main" val="3292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1" y="0"/>
            <a:ext cx="11611235"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60" y="-169"/>
            <a:ext cx="10084812" cy="1200329"/>
          </a:xfrm>
          <a:prstGeom prst="rect">
            <a:avLst/>
          </a:prstGeom>
          <a:noFill/>
        </p:spPr>
        <p:txBody>
          <a:bodyPr wrap="none" rtlCol="0">
            <a:spAutoFit/>
          </a:bodyPr>
          <a:lstStyle/>
          <a:p>
            <a:pPr defTabSz="914400"/>
            <a:r>
              <a:rPr lang="en-US" sz="3600" b="1" dirty="0">
                <a:solidFill>
                  <a:prstClr val="white"/>
                </a:solidFill>
                <a:latin typeface="Candara"/>
                <a:cs typeface="Candara"/>
              </a:rPr>
              <a:t>Formula mass (aka molar mass, molecular weight)</a:t>
            </a:r>
          </a:p>
          <a:p>
            <a:pPr defTabSz="914400"/>
            <a:endParaRPr lang="en-US" sz="3600" b="1" dirty="0">
              <a:solidFill>
                <a:prstClr val="white"/>
              </a:solidFill>
              <a:latin typeface="Candara"/>
              <a:cs typeface="Candara"/>
            </a:endParaRPr>
          </a:p>
        </p:txBody>
      </p:sp>
      <p:sp>
        <p:nvSpPr>
          <p:cNvPr id="2" name="TextBox 1"/>
          <p:cNvSpPr txBox="1"/>
          <p:nvPr/>
        </p:nvSpPr>
        <p:spPr>
          <a:xfrm>
            <a:off x="275646" y="734257"/>
            <a:ext cx="11238721" cy="461665"/>
          </a:xfrm>
          <a:prstGeom prst="rect">
            <a:avLst/>
          </a:prstGeom>
          <a:noFill/>
        </p:spPr>
        <p:txBody>
          <a:bodyPr wrap="square" rtlCol="0">
            <a:spAutoFit/>
          </a:bodyPr>
          <a:lstStyle/>
          <a:p>
            <a:r>
              <a:rPr lang="en-US" sz="2400" b="1" dirty="0">
                <a:latin typeface="Candara"/>
                <a:cs typeface="Candara"/>
              </a:rPr>
              <a:t>Formula mass </a:t>
            </a:r>
            <a:r>
              <a:rPr lang="en-US" sz="2400" dirty="0">
                <a:latin typeface="Candara"/>
                <a:cs typeface="Candara"/>
              </a:rPr>
              <a:t>(aka MW): </a:t>
            </a:r>
            <a:r>
              <a:rPr lang="en-US" sz="2400" i="1" dirty="0">
                <a:latin typeface="Candara"/>
                <a:cs typeface="Candara"/>
              </a:rPr>
              <a:t>the sum of all the atomic masses in a molecule or compound</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7" y="-2506"/>
            <a:ext cx="697500" cy="697500"/>
          </a:xfrm>
          <a:prstGeom prst="rect">
            <a:avLst/>
          </a:prstGeom>
        </p:spPr>
      </p:pic>
      <p:pic>
        <p:nvPicPr>
          <p:cNvPr id="7" name="Picture 6"/>
          <p:cNvPicPr>
            <a:picLocks noChangeAspect="1"/>
          </p:cNvPicPr>
          <p:nvPr/>
        </p:nvPicPr>
        <p:blipFill>
          <a:blip r:embed="rId3"/>
          <a:stretch>
            <a:fillRect/>
          </a:stretch>
        </p:blipFill>
        <p:spPr>
          <a:xfrm>
            <a:off x="1709322" y="2158919"/>
            <a:ext cx="9144000" cy="2243797"/>
          </a:xfrm>
          <a:prstGeom prst="rect">
            <a:avLst/>
          </a:prstGeom>
        </p:spPr>
      </p:pic>
      <p:sp>
        <p:nvSpPr>
          <p:cNvPr id="11" name="TextBox 10"/>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2" name="TextBox 11"/>
          <p:cNvSpPr txBox="1"/>
          <p:nvPr/>
        </p:nvSpPr>
        <p:spPr>
          <a:xfrm>
            <a:off x="311932" y="1309290"/>
            <a:ext cx="10809149" cy="830997"/>
          </a:xfrm>
          <a:prstGeom prst="rect">
            <a:avLst/>
          </a:prstGeom>
          <a:noFill/>
        </p:spPr>
        <p:txBody>
          <a:bodyPr wrap="square" rtlCol="0">
            <a:spAutoFit/>
          </a:bodyPr>
          <a:lstStyle/>
          <a:p>
            <a:r>
              <a:rPr lang="en-US" sz="2400" u="sng" dirty="0">
                <a:latin typeface="Candara"/>
                <a:cs typeface="Candara"/>
              </a:rPr>
              <a:t>Chloroform</a:t>
            </a:r>
            <a:r>
              <a:rPr lang="en-US" sz="2400" dirty="0">
                <a:latin typeface="Candara"/>
                <a:cs typeface="Candara"/>
              </a:rPr>
              <a:t>, CHCl3, was used as a surgical anesthetic and is now used as a building block for creating </a:t>
            </a:r>
            <a:r>
              <a:rPr lang="en-US" sz="2400" dirty="0" err="1">
                <a:latin typeface="Candara"/>
                <a:cs typeface="Candara"/>
              </a:rPr>
              <a:t>teflon</a:t>
            </a:r>
            <a:r>
              <a:rPr lang="en-US" sz="2400" dirty="0">
                <a:latin typeface="Candara"/>
                <a:cs typeface="Candara"/>
              </a:rPr>
              <a:t>, tetrafluoroethylene.</a:t>
            </a:r>
            <a:endParaRPr lang="en-US" sz="2400" i="1" dirty="0">
              <a:latin typeface="Candara"/>
              <a:cs typeface="Candara"/>
            </a:endParaRPr>
          </a:p>
        </p:txBody>
      </p:sp>
      <p:pic>
        <p:nvPicPr>
          <p:cNvPr id="8" name="Picture 7"/>
          <p:cNvPicPr>
            <a:picLocks noChangeAspect="1"/>
          </p:cNvPicPr>
          <p:nvPr/>
        </p:nvPicPr>
        <p:blipFill>
          <a:blip r:embed="rId4"/>
          <a:stretch>
            <a:fillRect/>
          </a:stretch>
        </p:blipFill>
        <p:spPr>
          <a:xfrm>
            <a:off x="1709322" y="4909065"/>
            <a:ext cx="9144000" cy="1842868"/>
          </a:xfrm>
          <a:prstGeom prst="rect">
            <a:avLst/>
          </a:prstGeom>
        </p:spPr>
      </p:pic>
      <p:sp>
        <p:nvSpPr>
          <p:cNvPr id="13" name="TextBox 12"/>
          <p:cNvSpPr txBox="1"/>
          <p:nvPr/>
        </p:nvSpPr>
        <p:spPr>
          <a:xfrm>
            <a:off x="311932" y="4492643"/>
            <a:ext cx="8624113" cy="461665"/>
          </a:xfrm>
          <a:prstGeom prst="rect">
            <a:avLst/>
          </a:prstGeom>
          <a:noFill/>
        </p:spPr>
        <p:txBody>
          <a:bodyPr wrap="square" rtlCol="0">
            <a:spAutoFit/>
          </a:bodyPr>
          <a:lstStyle/>
          <a:p>
            <a:r>
              <a:rPr lang="en-US" sz="2400" u="sng" dirty="0" err="1">
                <a:latin typeface="Candara"/>
                <a:cs typeface="Candara"/>
              </a:rPr>
              <a:t>NaCl</a:t>
            </a:r>
            <a:r>
              <a:rPr lang="en-US" sz="2400" dirty="0">
                <a:latin typeface="Candara"/>
                <a:cs typeface="Candara"/>
              </a:rPr>
              <a:t> is common table salt.</a:t>
            </a:r>
            <a:endParaRPr lang="en-US" sz="2400" i="1" dirty="0">
              <a:latin typeface="Candara"/>
              <a:cs typeface="Candara"/>
            </a:endParaRPr>
          </a:p>
        </p:txBody>
      </p:sp>
    </p:spTree>
    <p:extLst>
      <p:ext uri="{BB962C8B-B14F-4D97-AF65-F5344CB8AC3E}">
        <p14:creationId xmlns:p14="http://schemas.microsoft.com/office/powerpoint/2010/main" val="411401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51" y="0"/>
            <a:ext cx="118754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05150" y="-169"/>
            <a:ext cx="10175799" cy="646331"/>
          </a:xfrm>
          <a:prstGeom prst="rect">
            <a:avLst/>
          </a:prstGeom>
          <a:noFill/>
        </p:spPr>
        <p:txBody>
          <a:bodyPr wrap="none" rtlCol="0">
            <a:spAutoFit/>
          </a:bodyPr>
          <a:lstStyle/>
          <a:p>
            <a:pPr defTabSz="914400"/>
            <a:r>
              <a:rPr lang="en-US" sz="3600" b="1" dirty="0">
                <a:solidFill>
                  <a:prstClr val="white"/>
                </a:solidFill>
                <a:latin typeface="Candara"/>
                <a:cs typeface="Candara"/>
              </a:rPr>
              <a:t>Try calculating MW of these molecular compounds</a:t>
            </a:r>
          </a:p>
        </p:txBody>
      </p:sp>
      <p:sp>
        <p:nvSpPr>
          <p:cNvPr id="2" name="TextBox 1"/>
          <p:cNvSpPr txBox="1"/>
          <p:nvPr/>
        </p:nvSpPr>
        <p:spPr>
          <a:xfrm>
            <a:off x="260436" y="806828"/>
            <a:ext cx="8624113" cy="3200876"/>
          </a:xfrm>
          <a:prstGeom prst="rect">
            <a:avLst/>
          </a:prstGeom>
          <a:noFill/>
        </p:spPr>
        <p:txBody>
          <a:bodyPr wrap="square" rtlCol="0">
            <a:spAutoFit/>
          </a:bodyPr>
          <a:lstStyle/>
          <a:p>
            <a:r>
              <a:rPr lang="en-US" sz="2400" dirty="0">
                <a:latin typeface="Candara"/>
                <a:cs typeface="Candara"/>
              </a:rPr>
              <a:t>Calculate the formula masses (aka molecular weights) of:</a:t>
            </a:r>
          </a:p>
          <a:p>
            <a:endParaRPr lang="en-US" sz="1000" dirty="0">
              <a:latin typeface="Candara"/>
              <a:cs typeface="Candara"/>
            </a:endParaRPr>
          </a:p>
          <a:p>
            <a:pPr marL="342900" indent="-342900">
              <a:buFont typeface="Arial"/>
              <a:buChar char="•"/>
            </a:pPr>
            <a:r>
              <a:rPr lang="en-US" sz="2400" dirty="0">
                <a:latin typeface="Candara"/>
                <a:cs typeface="Candara"/>
              </a:rPr>
              <a:t>Aspirin, C9H8O4 (acetylsalicylic acid)</a:t>
            </a:r>
          </a:p>
          <a:p>
            <a:pPr marL="342900" indent="-342900">
              <a:buFont typeface="Arial"/>
              <a:buChar char="•"/>
            </a:pPr>
            <a:endParaRPr lang="en-US" sz="2400" dirty="0">
              <a:latin typeface="Candara"/>
              <a:cs typeface="Candara"/>
            </a:endParaRPr>
          </a:p>
          <a:p>
            <a:pPr marL="342900" indent="-342900">
              <a:buFont typeface="Arial"/>
              <a:buChar char="•"/>
            </a:pPr>
            <a:endParaRPr lang="en-US" sz="2400" dirty="0">
              <a:latin typeface="Candara"/>
              <a:cs typeface="Candara"/>
            </a:endParaRPr>
          </a:p>
          <a:p>
            <a:endParaRPr lang="en-US" sz="2400" dirty="0">
              <a:latin typeface="Candara"/>
              <a:cs typeface="Candara"/>
            </a:endParaRPr>
          </a:p>
          <a:p>
            <a:endParaRPr lang="en-US" sz="2400" dirty="0">
              <a:latin typeface="Candara"/>
              <a:cs typeface="Candara"/>
            </a:endParaRPr>
          </a:p>
          <a:p>
            <a:endParaRPr lang="en-US" sz="2400" dirty="0">
              <a:latin typeface="Candara"/>
              <a:cs typeface="Candara"/>
            </a:endParaRPr>
          </a:p>
          <a:p>
            <a:pPr marL="342900" indent="-342900">
              <a:buFont typeface="Arial"/>
              <a:buChar char="•"/>
            </a:pPr>
            <a:r>
              <a:rPr lang="en-US" sz="2400" dirty="0">
                <a:latin typeface="Candara"/>
                <a:cs typeface="Candara"/>
              </a:rPr>
              <a:t>Ibuprofen, C13,H18O2</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1985" y="-2506"/>
            <a:ext cx="697500" cy="697500"/>
          </a:xfrm>
          <a:prstGeom prst="rect">
            <a:avLst/>
          </a:prstGeom>
        </p:spPr>
      </p:pic>
      <p:sp>
        <p:nvSpPr>
          <p:cNvPr id="11" name="TextBox 10">
            <a:extLst>
              <a:ext uri="{FF2B5EF4-FFF2-40B4-BE49-F238E27FC236}">
                <a16:creationId xmlns:a16="http://schemas.microsoft.com/office/drawing/2014/main" id="{14673C0B-6AA5-4343-8C57-1EDD82521D62}"/>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679723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45" y="0"/>
            <a:ext cx="11638795"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05156" y="-169"/>
            <a:ext cx="9146671" cy="646331"/>
          </a:xfrm>
          <a:prstGeom prst="rect">
            <a:avLst/>
          </a:prstGeom>
          <a:noFill/>
        </p:spPr>
        <p:txBody>
          <a:bodyPr wrap="none" rtlCol="0">
            <a:spAutoFit/>
          </a:bodyPr>
          <a:lstStyle/>
          <a:p>
            <a:pPr defTabSz="914400"/>
            <a:r>
              <a:rPr lang="en-US" sz="3600" b="1" dirty="0">
                <a:solidFill>
                  <a:prstClr val="white"/>
                </a:solidFill>
                <a:latin typeface="Candara"/>
                <a:cs typeface="Candara"/>
              </a:rPr>
              <a:t>Try calculating MW of these ionic compounds</a:t>
            </a:r>
          </a:p>
        </p:txBody>
      </p:sp>
      <p:sp>
        <p:nvSpPr>
          <p:cNvPr id="2" name="TextBox 1"/>
          <p:cNvSpPr txBox="1"/>
          <p:nvPr/>
        </p:nvSpPr>
        <p:spPr>
          <a:xfrm>
            <a:off x="260442" y="806828"/>
            <a:ext cx="10304585" cy="3200876"/>
          </a:xfrm>
          <a:prstGeom prst="rect">
            <a:avLst/>
          </a:prstGeom>
          <a:noFill/>
        </p:spPr>
        <p:txBody>
          <a:bodyPr wrap="square" rtlCol="0">
            <a:spAutoFit/>
          </a:bodyPr>
          <a:lstStyle/>
          <a:p>
            <a:r>
              <a:rPr lang="en-US" sz="2400" dirty="0">
                <a:latin typeface="Candara"/>
                <a:cs typeface="Candara"/>
              </a:rPr>
              <a:t>Calculate the formula masses (aka molecular weights) of:</a:t>
            </a:r>
          </a:p>
          <a:p>
            <a:endParaRPr lang="en-US" sz="1000" dirty="0">
              <a:latin typeface="Candara"/>
              <a:cs typeface="Candara"/>
            </a:endParaRPr>
          </a:p>
          <a:p>
            <a:pPr marL="342900" indent="-342900">
              <a:buFont typeface="Arial"/>
              <a:buChar char="•"/>
            </a:pPr>
            <a:r>
              <a:rPr lang="en-US" sz="2400" dirty="0">
                <a:latin typeface="Candara"/>
                <a:cs typeface="Candara"/>
              </a:rPr>
              <a:t>Aluminum sulfate, Al2(SO4)3, used to purify water and make paper</a:t>
            </a:r>
          </a:p>
          <a:p>
            <a:pPr marL="342900" indent="-342900">
              <a:buFont typeface="Arial"/>
              <a:buChar char="•"/>
            </a:pPr>
            <a:endParaRPr lang="en-US" sz="2400" dirty="0">
              <a:latin typeface="Candara"/>
              <a:cs typeface="Candara"/>
            </a:endParaRPr>
          </a:p>
          <a:p>
            <a:pPr marL="342900" indent="-342900">
              <a:buFont typeface="Arial"/>
              <a:buChar char="•"/>
            </a:pPr>
            <a:endParaRPr lang="en-US" sz="2400" dirty="0">
              <a:latin typeface="Candara"/>
              <a:cs typeface="Candara"/>
            </a:endParaRPr>
          </a:p>
          <a:p>
            <a:pPr marL="342900" indent="-342900">
              <a:buFont typeface="Arial"/>
              <a:buChar char="•"/>
            </a:pPr>
            <a:endParaRPr lang="en-US" sz="2400" dirty="0">
              <a:latin typeface="Candara"/>
              <a:cs typeface="Candara"/>
            </a:endParaRPr>
          </a:p>
          <a:p>
            <a:endParaRPr lang="en-US" sz="2400" dirty="0">
              <a:latin typeface="Candara"/>
              <a:cs typeface="Candara"/>
            </a:endParaRPr>
          </a:p>
          <a:p>
            <a:pPr marL="342900" indent="-342900">
              <a:buFont typeface="Arial"/>
              <a:buChar char="•"/>
            </a:pPr>
            <a:endParaRPr lang="en-US" sz="2400" dirty="0">
              <a:latin typeface="Candara"/>
              <a:cs typeface="Candara"/>
            </a:endParaRPr>
          </a:p>
          <a:p>
            <a:pPr marL="342900" indent="-342900">
              <a:buFont typeface="Arial"/>
              <a:buChar char="•"/>
            </a:pPr>
            <a:r>
              <a:rPr lang="en-US" sz="2400" dirty="0">
                <a:latin typeface="Candara"/>
                <a:cs typeface="Candara"/>
              </a:rPr>
              <a:t>Calcium phosphate, Ca3(PO4)2, used to inject DNA into cells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402" y="-20091"/>
            <a:ext cx="697500" cy="697500"/>
          </a:xfrm>
          <a:prstGeom prst="rect">
            <a:avLst/>
          </a:prstGeom>
        </p:spPr>
      </p:pic>
      <p:sp>
        <p:nvSpPr>
          <p:cNvPr id="11" name="TextBox 10">
            <a:extLst>
              <a:ext uri="{FF2B5EF4-FFF2-40B4-BE49-F238E27FC236}">
                <a16:creationId xmlns:a16="http://schemas.microsoft.com/office/drawing/2014/main" id="{9C8E65D8-71F9-024B-A124-C8A1943CF43E}"/>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369816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3" y="0"/>
            <a:ext cx="11598882" cy="65955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4" y="-169"/>
            <a:ext cx="10063973" cy="646331"/>
          </a:xfrm>
          <a:prstGeom prst="rect">
            <a:avLst/>
          </a:prstGeom>
          <a:noFill/>
        </p:spPr>
        <p:txBody>
          <a:bodyPr wrap="none" rtlCol="0">
            <a:spAutoFit/>
          </a:bodyPr>
          <a:lstStyle/>
          <a:p>
            <a:pPr defTabSz="914400"/>
            <a:r>
              <a:rPr lang="en-US" sz="3600" b="1" dirty="0">
                <a:solidFill>
                  <a:prstClr val="white"/>
                </a:solidFill>
                <a:latin typeface="Candara"/>
                <a:cs typeface="Candara"/>
              </a:rPr>
              <a:t>Build: add (1) formula mass, (2) formula subscripts</a:t>
            </a:r>
          </a:p>
        </p:txBody>
      </p:sp>
      <p:sp>
        <p:nvSpPr>
          <p:cNvPr id="2" name="TextBox 1"/>
          <p:cNvSpPr txBox="1"/>
          <p:nvPr/>
        </p:nvSpPr>
        <p:spPr>
          <a:xfrm>
            <a:off x="287999" y="786672"/>
            <a:ext cx="11426206" cy="1200328"/>
          </a:xfrm>
          <a:prstGeom prst="rect">
            <a:avLst/>
          </a:prstGeom>
          <a:noFill/>
        </p:spPr>
        <p:txBody>
          <a:bodyPr wrap="square" rtlCol="0">
            <a:spAutoFit/>
          </a:bodyPr>
          <a:lstStyle/>
          <a:p>
            <a:r>
              <a:rPr lang="en-US" sz="2400" dirty="0">
                <a:latin typeface="Candara"/>
                <a:cs typeface="Candara"/>
              </a:rPr>
              <a:t>By the end of this course you’ll be using a host of conversion factors to make the change of chemistry happen. It helps to have </a:t>
            </a:r>
            <a:r>
              <a:rPr lang="en-US" sz="2400" b="1" dirty="0">
                <a:latin typeface="Candara"/>
                <a:cs typeface="Candara"/>
              </a:rPr>
              <a:t>a map to guide your choice of conversion factors</a:t>
            </a:r>
            <a:r>
              <a:rPr lang="en-US" sz="2400" dirty="0">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6" y="-2506"/>
            <a:ext cx="697500" cy="697500"/>
          </a:xfrm>
          <a:prstGeom prst="rect">
            <a:avLst/>
          </a:prstGeom>
        </p:spPr>
      </p:pic>
      <p:sp>
        <p:nvSpPr>
          <p:cNvPr id="3" name="Rounded Rectangle 2"/>
          <p:cNvSpPr/>
          <p:nvPr/>
        </p:nvSpPr>
        <p:spPr>
          <a:xfrm>
            <a:off x="4780612" y="2884956"/>
            <a:ext cx="1521965"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moles</a:t>
            </a:r>
            <a:endParaRPr lang="en-US" sz="1600" b="1" dirty="0">
              <a:latin typeface="Candara"/>
              <a:cs typeface="Candara"/>
            </a:endParaRPr>
          </a:p>
        </p:txBody>
      </p:sp>
      <p:sp>
        <p:nvSpPr>
          <p:cNvPr id="14" name="Rounded Rectangle 13"/>
          <p:cNvSpPr/>
          <p:nvPr/>
        </p:nvSpPr>
        <p:spPr>
          <a:xfrm>
            <a:off x="8726129" y="4001108"/>
            <a:ext cx="1994065" cy="1145005"/>
          </a:xfrm>
          <a:prstGeom prst="roundRect">
            <a:avLst/>
          </a:prstGeom>
          <a:solidFill>
            <a:schemeClr val="accent4"/>
          </a:solidFill>
          <a:ln>
            <a:solidFill>
              <a:schemeClr val="lt1">
                <a:alpha val="21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molecules</a:t>
            </a:r>
            <a:endParaRPr lang="en-US" sz="1200" b="1" dirty="0">
              <a:latin typeface="Candara"/>
              <a:cs typeface="Candara"/>
            </a:endParaRPr>
          </a:p>
        </p:txBody>
      </p:sp>
      <p:sp>
        <p:nvSpPr>
          <p:cNvPr id="17" name="Rounded Rectangle 16"/>
          <p:cNvSpPr/>
          <p:nvPr/>
        </p:nvSpPr>
        <p:spPr>
          <a:xfrm>
            <a:off x="1329003" y="2884956"/>
            <a:ext cx="1674162"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mass (g)</a:t>
            </a:r>
            <a:endParaRPr lang="en-US" sz="1200" b="1" dirty="0">
              <a:latin typeface="Candara"/>
              <a:cs typeface="Candara"/>
            </a:endParaRPr>
          </a:p>
        </p:txBody>
      </p:sp>
      <p:cxnSp>
        <p:nvCxnSpPr>
          <p:cNvPr id="7" name="Straight Arrow Connector 6"/>
          <p:cNvCxnSpPr>
            <a:cxnSpLocks/>
          </p:cNvCxnSpPr>
          <p:nvPr/>
        </p:nvCxnSpPr>
        <p:spPr>
          <a:xfrm flipV="1">
            <a:off x="3141987" y="3474391"/>
            <a:ext cx="1487734" cy="3146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cxnSpLocks/>
            <a:endCxn id="21" idx="1"/>
          </p:cNvCxnSpPr>
          <p:nvPr/>
        </p:nvCxnSpPr>
        <p:spPr>
          <a:xfrm flipV="1">
            <a:off x="6441399" y="2286931"/>
            <a:ext cx="2532676" cy="1204394"/>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Rounded Rectangular Callout 7"/>
          <p:cNvSpPr/>
          <p:nvPr/>
        </p:nvSpPr>
        <p:spPr>
          <a:xfrm>
            <a:off x="2362270" y="4560218"/>
            <a:ext cx="2268377" cy="1250973"/>
          </a:xfrm>
          <a:prstGeom prst="wedgeRoundRectCallout">
            <a:avLst>
              <a:gd name="adj1" fmla="val 14794"/>
              <a:gd name="adj2" fmla="val -123611"/>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atomic or</a:t>
            </a:r>
          </a:p>
          <a:p>
            <a:pPr algn="ctr"/>
            <a:r>
              <a:rPr lang="en-US" sz="2400" b="1" dirty="0">
                <a:solidFill>
                  <a:srgbClr val="0000FF"/>
                </a:solidFill>
                <a:latin typeface="Candara"/>
                <a:cs typeface="Candara"/>
              </a:rPr>
              <a:t>formula mass</a:t>
            </a:r>
          </a:p>
          <a:p>
            <a:pPr algn="ctr"/>
            <a:r>
              <a:rPr lang="en-US" sz="2400" b="1" dirty="0">
                <a:solidFill>
                  <a:srgbClr val="0000FF"/>
                </a:solidFill>
                <a:latin typeface="Candara"/>
                <a:cs typeface="Candara"/>
              </a:rPr>
              <a:t>(g/</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20" name="TextBox 19"/>
          <p:cNvSpPr txBox="1"/>
          <p:nvPr/>
        </p:nvSpPr>
        <p:spPr>
          <a:xfrm>
            <a:off x="232714" y="5974336"/>
            <a:ext cx="11629734" cy="461665"/>
          </a:xfrm>
          <a:prstGeom prst="rect">
            <a:avLst/>
          </a:prstGeom>
          <a:noFill/>
        </p:spPr>
        <p:txBody>
          <a:bodyPr wrap="square" rtlCol="0">
            <a:spAutoFit/>
          </a:bodyPr>
          <a:lstStyle/>
          <a:p>
            <a:r>
              <a:rPr lang="en-US" sz="2400" i="1" dirty="0">
                <a:latin typeface="Candara"/>
                <a:cs typeface="Candara"/>
              </a:rPr>
              <a:t>Flip conversion factors to solve for ‘destination’ units; to choose the direction of the arrow.</a:t>
            </a:r>
          </a:p>
        </p:txBody>
      </p:sp>
      <p:sp>
        <p:nvSpPr>
          <p:cNvPr id="21" name="Rounded Rectangle 20"/>
          <p:cNvSpPr/>
          <p:nvPr/>
        </p:nvSpPr>
        <p:spPr>
          <a:xfrm>
            <a:off x="8974075" y="1714428"/>
            <a:ext cx="1498170" cy="1145005"/>
          </a:xfrm>
          <a:prstGeom prst="roundRect">
            <a:avLst/>
          </a:prstGeom>
          <a:solidFill>
            <a:schemeClr val="accent4"/>
          </a:solidFill>
          <a:ln>
            <a:solidFill>
              <a:schemeClr val="lt1">
                <a:alpha val="23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atoms</a:t>
            </a:r>
            <a:endParaRPr lang="en-US" sz="1200" b="1" dirty="0">
              <a:latin typeface="Candara"/>
              <a:cs typeface="Candara"/>
            </a:endParaRPr>
          </a:p>
        </p:txBody>
      </p:sp>
      <p:cxnSp>
        <p:nvCxnSpPr>
          <p:cNvPr id="22" name="Straight Arrow Connector 21"/>
          <p:cNvCxnSpPr>
            <a:cxnSpLocks/>
          </p:cNvCxnSpPr>
          <p:nvPr/>
        </p:nvCxnSpPr>
        <p:spPr>
          <a:xfrm>
            <a:off x="6416452" y="3505852"/>
            <a:ext cx="2268377" cy="1200328"/>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9710224" y="2987437"/>
            <a:ext cx="0" cy="973907"/>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Rounded Rectangular Callout 22">
            <a:extLst>
              <a:ext uri="{FF2B5EF4-FFF2-40B4-BE49-F238E27FC236}">
                <a16:creationId xmlns:a16="http://schemas.microsoft.com/office/drawing/2014/main" id="{953A251F-545E-314C-B7C0-EE1D2DBBE9AD}"/>
              </a:ext>
            </a:extLst>
          </p:cNvPr>
          <p:cNvSpPr/>
          <p:nvPr/>
        </p:nvSpPr>
        <p:spPr>
          <a:xfrm>
            <a:off x="5750210" y="4569306"/>
            <a:ext cx="1874692" cy="1250973"/>
          </a:xfrm>
          <a:prstGeom prst="wedgeRoundRectCallout">
            <a:avLst>
              <a:gd name="adj1" fmla="val 40678"/>
              <a:gd name="adj2" fmla="val -165277"/>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Avogadro’s</a:t>
            </a:r>
          </a:p>
          <a:p>
            <a:pPr algn="ctr"/>
            <a:r>
              <a:rPr lang="en-US" sz="2400" b="1" dirty="0">
                <a:solidFill>
                  <a:srgbClr val="0000FF"/>
                </a:solidFill>
                <a:latin typeface="Candara"/>
                <a:cs typeface="Candara"/>
              </a:rPr>
              <a:t>6.02 E23</a:t>
            </a:r>
          </a:p>
          <a:p>
            <a:pPr algn="ctr"/>
            <a:r>
              <a:rPr lang="en-US" sz="2400" b="1" dirty="0">
                <a:solidFill>
                  <a:srgbClr val="0000FF"/>
                </a:solidFill>
                <a:latin typeface="Candara"/>
                <a:cs typeface="Candara"/>
              </a:rPr>
              <a:t>(____/</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25" name="TextBox 24">
            <a:extLst>
              <a:ext uri="{FF2B5EF4-FFF2-40B4-BE49-F238E27FC236}">
                <a16:creationId xmlns:a16="http://schemas.microsoft.com/office/drawing/2014/main" id="{961D9EAB-BEB8-2F4F-BA8B-8BC8FDA20B2A}"/>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9" name="Rounded Rectangular Callout 18">
            <a:extLst>
              <a:ext uri="{FF2B5EF4-FFF2-40B4-BE49-F238E27FC236}">
                <a16:creationId xmlns:a16="http://schemas.microsoft.com/office/drawing/2014/main" id="{89826034-515B-CC49-9AB1-D80C833D6085}"/>
              </a:ext>
            </a:extLst>
          </p:cNvPr>
          <p:cNvSpPr/>
          <p:nvPr/>
        </p:nvSpPr>
        <p:spPr>
          <a:xfrm>
            <a:off x="10188291" y="3042417"/>
            <a:ext cx="1704265" cy="776756"/>
          </a:xfrm>
          <a:prstGeom prst="wedgeRoundRectCallout">
            <a:avLst>
              <a:gd name="adj1" fmla="val -67538"/>
              <a:gd name="adj2" fmla="val -2758"/>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formula</a:t>
            </a:r>
          </a:p>
          <a:p>
            <a:pPr algn="ctr"/>
            <a:r>
              <a:rPr lang="en-US" sz="2400" b="1" dirty="0">
                <a:solidFill>
                  <a:srgbClr val="0000FF"/>
                </a:solidFill>
                <a:latin typeface="Candara"/>
                <a:cs typeface="Candara"/>
              </a:rPr>
              <a:t>subscripts</a:t>
            </a:r>
          </a:p>
        </p:txBody>
      </p:sp>
    </p:spTree>
    <p:extLst>
      <p:ext uri="{BB962C8B-B14F-4D97-AF65-F5344CB8AC3E}">
        <p14:creationId xmlns:p14="http://schemas.microsoft.com/office/powerpoint/2010/main" val="245481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8" grpId="0" animBg="1"/>
      <p:bldP spid="21" grpId="0" animBg="1"/>
      <p:bldP spid="23"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
        <p:nvSpPr>
          <p:cNvPr id="8" name="TextBox 7"/>
          <p:cNvSpPr txBox="1"/>
          <p:nvPr/>
        </p:nvSpPr>
        <p:spPr>
          <a:xfrm>
            <a:off x="1013821" y="1193796"/>
            <a:ext cx="10475830" cy="4939814"/>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8.1:  The mole: a big number for a tiny object</a:t>
            </a:r>
          </a:p>
          <a:p>
            <a:pPr lvl="1"/>
            <a:endParaRPr lang="en-US" sz="1000" b="1" dirty="0">
              <a:latin typeface="Candara"/>
              <a:cs typeface="Candara"/>
            </a:endParaRPr>
          </a:p>
          <a:p>
            <a:pPr lvl="3" indent="-457200">
              <a:buFont typeface="Arial"/>
              <a:buChar char="•"/>
            </a:pPr>
            <a:r>
              <a:rPr lang="en-US" sz="2800" dirty="0">
                <a:latin typeface="Candara"/>
                <a:cs typeface="Candara"/>
              </a:rPr>
              <a:t>The scale of atoms and molecules is small enough that we tend to count the number in a mass </a:t>
            </a:r>
          </a:p>
          <a:p>
            <a:pPr marL="914400" lvl="3"/>
            <a:endParaRPr lang="en-US" sz="1000" dirty="0">
              <a:latin typeface="Candara"/>
              <a:cs typeface="Candara"/>
            </a:endParaRPr>
          </a:p>
          <a:p>
            <a:pPr lvl="3" indent="-457200">
              <a:buFont typeface="Arial"/>
              <a:buChar char="•"/>
            </a:pPr>
            <a:r>
              <a:rPr lang="en-US" sz="2800" dirty="0">
                <a:latin typeface="Candara"/>
                <a:cs typeface="Candara"/>
              </a:rPr>
              <a:t>The mole allows us to ‘talk’ about atoms and molecules without using scientific notation all the time</a:t>
            </a:r>
          </a:p>
          <a:p>
            <a:pPr marL="914400" lvl="3"/>
            <a:endParaRPr lang="en-US" sz="1000" dirty="0">
              <a:latin typeface="Candara"/>
              <a:cs typeface="Candara"/>
            </a:endParaRPr>
          </a:p>
          <a:p>
            <a:pPr lvl="3" indent="-457200">
              <a:buFont typeface="Arial"/>
              <a:buChar char="•"/>
            </a:pPr>
            <a:r>
              <a:rPr lang="en-US" sz="2800" dirty="0">
                <a:latin typeface="Candara"/>
                <a:cs typeface="Candara"/>
              </a:rPr>
              <a:t>Avogadro’s number is 6.02 E23 _______ per mole</a:t>
            </a:r>
          </a:p>
          <a:p>
            <a:pPr lvl="4" indent="-457200">
              <a:buFont typeface="Arial"/>
              <a:buChar char="•"/>
            </a:pPr>
            <a:r>
              <a:rPr lang="en-US" sz="2800" dirty="0">
                <a:latin typeface="Candara"/>
                <a:cs typeface="Candara"/>
              </a:rPr>
              <a:t>It’s a conversion factor!</a:t>
            </a:r>
          </a:p>
          <a:p>
            <a:pPr lvl="3" indent="-457200">
              <a:buFont typeface="Arial"/>
              <a:buChar char="•"/>
            </a:pPr>
            <a:endParaRPr lang="en-US" sz="1000" dirty="0">
              <a:latin typeface="Candara"/>
              <a:cs typeface="Candara"/>
            </a:endParaRPr>
          </a:p>
          <a:p>
            <a:pPr lvl="3" indent="-457200">
              <a:buFont typeface="Arial"/>
              <a:buChar char="•"/>
            </a:pPr>
            <a:r>
              <a:rPr lang="en-US" sz="2800" dirty="0">
                <a:latin typeface="Candara"/>
                <a:cs typeface="Candara"/>
              </a:rPr>
              <a:t>It’s hard for humans to grasp numbers this large</a:t>
            </a:r>
          </a:p>
          <a:p>
            <a:pPr lvl="3" indent="-457200">
              <a:buFont typeface="Arial"/>
              <a:buChar char="•"/>
            </a:pPr>
            <a:endParaRPr lang="en-US" sz="1000" dirty="0">
              <a:latin typeface="Candara"/>
              <a:cs typeface="Candara"/>
            </a:endParaRPr>
          </a:p>
          <a:p>
            <a:pPr lvl="3" indent="-457200">
              <a:buFont typeface="Arial"/>
              <a:buChar char="•"/>
            </a:pPr>
            <a:r>
              <a:rPr lang="en-US" sz="2800" dirty="0">
                <a:latin typeface="Candara"/>
                <a:cs typeface="Candara"/>
              </a:rPr>
              <a:t>Atomic mass can be expressed as g / mole or </a:t>
            </a:r>
            <a:r>
              <a:rPr lang="en-US" sz="2800" dirty="0" err="1">
                <a:latin typeface="Candara"/>
                <a:cs typeface="Candara"/>
              </a:rPr>
              <a:t>amu</a:t>
            </a:r>
            <a:endParaRPr lang="en-US" sz="2800" dirty="0">
              <a:latin typeface="Candara"/>
              <a:cs typeface="Candara"/>
            </a:endParaRP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081764" y="6370609"/>
            <a:ext cx="3978974" cy="400110"/>
          </a:xfrm>
          <a:prstGeom prst="rect">
            <a:avLst/>
          </a:prstGeom>
          <a:noFill/>
        </p:spPr>
        <p:txBody>
          <a:bodyPr wrap="none" rtlCol="0">
            <a:spAutoFit/>
          </a:bodyPr>
          <a:lstStyle/>
          <a:p>
            <a:r>
              <a:rPr lang="en-US" sz="2000" b="1" dirty="0">
                <a:latin typeface="Candara" panose="020E0502030303020204" pitchFamily="34" charset="0"/>
              </a:rPr>
              <a:t>OpenStax Chemistry 2/e p.309 - 312</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63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3" y="0"/>
            <a:ext cx="11556421"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0324" y="-169"/>
            <a:ext cx="6859570" cy="646331"/>
          </a:xfrm>
          <a:prstGeom prst="rect">
            <a:avLst/>
          </a:prstGeom>
          <a:noFill/>
        </p:spPr>
        <p:txBody>
          <a:bodyPr wrap="none" rtlCol="0">
            <a:spAutoFit/>
          </a:bodyPr>
          <a:lstStyle/>
          <a:p>
            <a:pPr defTabSz="914400"/>
            <a:r>
              <a:rPr lang="en-US" sz="3600" b="1" dirty="0">
                <a:solidFill>
                  <a:prstClr val="white"/>
                </a:solidFill>
                <a:latin typeface="Candara"/>
                <a:cs typeface="Candara"/>
              </a:rPr>
              <a:t>First test drive with the mole map</a:t>
            </a:r>
          </a:p>
        </p:txBody>
      </p:sp>
      <p:sp>
        <p:nvSpPr>
          <p:cNvPr id="2" name="TextBox 1"/>
          <p:cNvSpPr txBox="1"/>
          <p:nvPr/>
        </p:nvSpPr>
        <p:spPr>
          <a:xfrm>
            <a:off x="295609" y="786672"/>
            <a:ext cx="11556422" cy="1200329"/>
          </a:xfrm>
          <a:prstGeom prst="rect">
            <a:avLst/>
          </a:prstGeom>
          <a:noFill/>
        </p:spPr>
        <p:txBody>
          <a:bodyPr wrap="square" rtlCol="0">
            <a:spAutoFit/>
          </a:bodyPr>
          <a:lstStyle/>
          <a:p>
            <a:r>
              <a:rPr lang="en-US" sz="2400" dirty="0">
                <a:latin typeface="Candara"/>
                <a:cs typeface="Candara"/>
              </a:rPr>
              <a:t>Vitamin C has the molecular formula C6H8O6. </a:t>
            </a:r>
          </a:p>
          <a:p>
            <a:r>
              <a:rPr lang="en-US" sz="2400" dirty="0">
                <a:latin typeface="Candara"/>
                <a:cs typeface="Candara"/>
              </a:rPr>
              <a:t>The recommended daily dose for kids aged 4-8 years is 1.42 E-4 moles. </a:t>
            </a:r>
            <a:br>
              <a:rPr lang="en-US" sz="2400" dirty="0">
                <a:latin typeface="Candara"/>
                <a:cs typeface="Candara"/>
              </a:rPr>
            </a:br>
            <a:r>
              <a:rPr lang="en-US" sz="2400" i="1" dirty="0">
                <a:latin typeface="Candara"/>
                <a:cs typeface="Candara"/>
              </a:rPr>
              <a:t>How many grams should you give them?</a:t>
            </a:r>
            <a:endParaRPr lang="en-US" sz="2400"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405" y="-2506"/>
            <a:ext cx="697500" cy="697500"/>
          </a:xfrm>
          <a:prstGeom prst="rect">
            <a:avLst/>
          </a:prstGeom>
        </p:spPr>
      </p:pic>
      <p:sp>
        <p:nvSpPr>
          <p:cNvPr id="19" name="TextBox 18">
            <a:extLst>
              <a:ext uri="{FF2B5EF4-FFF2-40B4-BE49-F238E27FC236}">
                <a16:creationId xmlns:a16="http://schemas.microsoft.com/office/drawing/2014/main" id="{1D8F9A64-CF56-1D43-8974-DFE2E30B25C0}"/>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2486211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1506123" cy="708821"/>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3018775" cy="646331"/>
          </a:xfrm>
          <a:prstGeom prst="rect">
            <a:avLst/>
          </a:prstGeom>
          <a:noFill/>
        </p:spPr>
        <p:txBody>
          <a:bodyPr wrap="none" rtlCol="0">
            <a:spAutoFit/>
          </a:bodyPr>
          <a:lstStyle/>
          <a:p>
            <a:pPr defTabSz="914400"/>
            <a:r>
              <a:rPr lang="en-US" sz="3600" b="1" dirty="0">
                <a:solidFill>
                  <a:prstClr val="white"/>
                </a:solidFill>
                <a:latin typeface="Candara"/>
                <a:cs typeface="Candara"/>
              </a:rPr>
              <a:t>Long trip back</a:t>
            </a:r>
          </a:p>
        </p:txBody>
      </p:sp>
      <p:sp>
        <p:nvSpPr>
          <p:cNvPr id="2" name="TextBox 1"/>
          <p:cNvSpPr txBox="1"/>
          <p:nvPr/>
        </p:nvSpPr>
        <p:spPr>
          <a:xfrm>
            <a:off x="283886" y="786673"/>
            <a:ext cx="8470647" cy="830997"/>
          </a:xfrm>
          <a:prstGeom prst="rect">
            <a:avLst/>
          </a:prstGeom>
          <a:noFill/>
        </p:spPr>
        <p:txBody>
          <a:bodyPr wrap="square" rtlCol="0">
            <a:spAutoFit/>
          </a:bodyPr>
          <a:lstStyle/>
          <a:p>
            <a:r>
              <a:rPr lang="en-US" sz="2400" dirty="0">
                <a:latin typeface="Candara"/>
                <a:cs typeface="Candara"/>
              </a:rPr>
              <a:t>Saccharin, C7H5NO3S, is the old ‘pink’ sugar substitute. </a:t>
            </a:r>
          </a:p>
          <a:p>
            <a:r>
              <a:rPr lang="en-US" sz="2400" i="1" dirty="0">
                <a:latin typeface="Candara"/>
                <a:cs typeface="Candara"/>
              </a:rPr>
              <a:t>How many g of </a:t>
            </a:r>
            <a:r>
              <a:rPr lang="en-US" sz="2400" i="1" dirty="0" err="1">
                <a:latin typeface="Candara"/>
                <a:cs typeface="Candara"/>
              </a:rPr>
              <a:t>sacchirin</a:t>
            </a:r>
            <a:r>
              <a:rPr lang="en-US" sz="2400" i="1" dirty="0">
                <a:latin typeface="Candara"/>
                <a:cs typeface="Candara"/>
              </a:rPr>
              <a:t> have 9.20 E21 carbon atoms?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6123" y="-2506"/>
            <a:ext cx="697500" cy="697500"/>
          </a:xfrm>
          <a:prstGeom prst="rect">
            <a:avLst/>
          </a:prstGeom>
        </p:spPr>
      </p:pic>
      <p:pic>
        <p:nvPicPr>
          <p:cNvPr id="3" name="Picture 2"/>
          <p:cNvPicPr>
            <a:picLocks noChangeAspect="1"/>
          </p:cNvPicPr>
          <p:nvPr/>
        </p:nvPicPr>
        <p:blipFill>
          <a:blip r:embed="rId3"/>
          <a:stretch>
            <a:fillRect/>
          </a:stretch>
        </p:blipFill>
        <p:spPr>
          <a:xfrm>
            <a:off x="8484103" y="876349"/>
            <a:ext cx="2270955" cy="1788814"/>
          </a:xfrm>
          <a:prstGeom prst="rect">
            <a:avLst/>
          </a:prstGeom>
        </p:spPr>
      </p:pic>
      <p:sp>
        <p:nvSpPr>
          <p:cNvPr id="32" name="TextBox 31"/>
          <p:cNvSpPr txBox="1"/>
          <p:nvPr/>
        </p:nvSpPr>
        <p:spPr>
          <a:xfrm>
            <a:off x="5443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230890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
            <a:ext cx="11506123" cy="708821"/>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9520555" cy="646331"/>
          </a:xfrm>
          <a:prstGeom prst="rect">
            <a:avLst/>
          </a:prstGeom>
          <a:noFill/>
        </p:spPr>
        <p:txBody>
          <a:bodyPr wrap="none" rtlCol="0">
            <a:spAutoFit/>
          </a:bodyPr>
          <a:lstStyle/>
          <a:p>
            <a:pPr defTabSz="914400"/>
            <a:r>
              <a:rPr lang="en-US" sz="3600" b="1" dirty="0">
                <a:solidFill>
                  <a:prstClr val="white"/>
                </a:solidFill>
                <a:latin typeface="Candara"/>
                <a:cs typeface="Candara"/>
              </a:rPr>
              <a:t>Using formula subscripts as a conversion factor</a:t>
            </a:r>
          </a:p>
        </p:txBody>
      </p:sp>
      <p:sp>
        <p:nvSpPr>
          <p:cNvPr id="2" name="TextBox 1"/>
          <p:cNvSpPr txBox="1"/>
          <p:nvPr/>
        </p:nvSpPr>
        <p:spPr>
          <a:xfrm>
            <a:off x="283886" y="786673"/>
            <a:ext cx="8470647" cy="461665"/>
          </a:xfrm>
          <a:prstGeom prst="rect">
            <a:avLst/>
          </a:prstGeom>
          <a:noFill/>
        </p:spPr>
        <p:txBody>
          <a:bodyPr wrap="square" rtlCol="0">
            <a:spAutoFit/>
          </a:bodyPr>
          <a:lstStyle/>
          <a:p>
            <a:r>
              <a:rPr lang="en-US" sz="2400" dirty="0">
                <a:latin typeface="Candara"/>
                <a:cs typeface="Candara"/>
              </a:rPr>
              <a:t>Sucrose, C12H22O11, is common table sugar. </a:t>
            </a:r>
            <a:endParaRPr lang="en-US" sz="2400" i="1"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6123" y="-2506"/>
            <a:ext cx="697500" cy="697500"/>
          </a:xfrm>
          <a:prstGeom prst="rect">
            <a:avLst/>
          </a:prstGeom>
        </p:spPr>
      </p:pic>
      <p:sp>
        <p:nvSpPr>
          <p:cNvPr id="32" name="TextBox 31"/>
          <p:cNvSpPr txBox="1"/>
          <p:nvPr/>
        </p:nvSpPr>
        <p:spPr>
          <a:xfrm>
            <a:off x="54431" y="6532081"/>
            <a:ext cx="3828141" cy="307777"/>
          </a:xfrm>
          <a:prstGeom prst="rect">
            <a:avLst/>
          </a:prstGeom>
          <a:noFill/>
        </p:spPr>
        <p:txBody>
          <a:bodyPr wrap="square" rtlCol="0">
            <a:spAutoFit/>
          </a:bodyPr>
          <a:lstStyle/>
          <a:p>
            <a:r>
              <a:rPr lang="en-US" sz="1400" dirty="0">
                <a:latin typeface="Avenir Medium"/>
                <a:cs typeface="Avenir Medium"/>
              </a:rPr>
              <a:t>Chemistry OpenStax Wikipedia</a:t>
            </a:r>
          </a:p>
        </p:txBody>
      </p:sp>
      <p:pic>
        <p:nvPicPr>
          <p:cNvPr id="6" name="Picture 5">
            <a:extLst>
              <a:ext uri="{FF2B5EF4-FFF2-40B4-BE49-F238E27FC236}">
                <a16:creationId xmlns:a16="http://schemas.microsoft.com/office/drawing/2014/main" id="{D7CD0F70-1A80-D945-A5F6-C48C903574A4}"/>
              </a:ext>
            </a:extLst>
          </p:cNvPr>
          <p:cNvPicPr>
            <a:picLocks noChangeAspect="1"/>
          </p:cNvPicPr>
          <p:nvPr/>
        </p:nvPicPr>
        <p:blipFill>
          <a:blip r:embed="rId3"/>
          <a:stretch>
            <a:fillRect/>
          </a:stretch>
        </p:blipFill>
        <p:spPr>
          <a:xfrm>
            <a:off x="8750783" y="902609"/>
            <a:ext cx="2794000" cy="2095500"/>
          </a:xfrm>
          <a:prstGeom prst="rect">
            <a:avLst/>
          </a:prstGeom>
        </p:spPr>
      </p:pic>
      <p:sp>
        <p:nvSpPr>
          <p:cNvPr id="31" name="TextBox 30">
            <a:extLst>
              <a:ext uri="{FF2B5EF4-FFF2-40B4-BE49-F238E27FC236}">
                <a16:creationId xmlns:a16="http://schemas.microsoft.com/office/drawing/2014/main" id="{7360ADFC-EEBB-1043-A15B-019D559BF2D7}"/>
              </a:ext>
            </a:extLst>
          </p:cNvPr>
          <p:cNvSpPr txBox="1"/>
          <p:nvPr/>
        </p:nvSpPr>
        <p:spPr>
          <a:xfrm>
            <a:off x="294484" y="1428742"/>
            <a:ext cx="8470647" cy="1354217"/>
          </a:xfrm>
          <a:prstGeom prst="rect">
            <a:avLst/>
          </a:prstGeom>
          <a:noFill/>
        </p:spPr>
        <p:txBody>
          <a:bodyPr wrap="square" rtlCol="0">
            <a:spAutoFit/>
          </a:bodyPr>
          <a:lstStyle/>
          <a:p>
            <a:r>
              <a:rPr lang="en-US" sz="2400" dirty="0">
                <a:latin typeface="Candara"/>
                <a:cs typeface="Candara"/>
              </a:rPr>
              <a:t>Its </a:t>
            </a:r>
            <a:r>
              <a:rPr lang="en-US" sz="2400" b="1" dirty="0">
                <a:latin typeface="Candara"/>
                <a:cs typeface="Candara"/>
              </a:rPr>
              <a:t>formula</a:t>
            </a:r>
            <a:r>
              <a:rPr lang="en-US" sz="2400" dirty="0">
                <a:latin typeface="Candara"/>
                <a:cs typeface="Candara"/>
              </a:rPr>
              <a:t> allows us to create three simple </a:t>
            </a:r>
            <a:r>
              <a:rPr lang="en-US" sz="2400" b="1" dirty="0">
                <a:latin typeface="Candara"/>
                <a:cs typeface="Candara"/>
              </a:rPr>
              <a:t>conversion factors</a:t>
            </a:r>
          </a:p>
          <a:p>
            <a:endParaRPr lang="en-US" sz="1000" i="1" dirty="0">
              <a:latin typeface="Candara"/>
              <a:cs typeface="Candara"/>
            </a:endParaRPr>
          </a:p>
          <a:p>
            <a:r>
              <a:rPr lang="en-US" sz="2400" u="sng" dirty="0">
                <a:latin typeface="Candara"/>
                <a:cs typeface="Candara"/>
              </a:rPr>
              <a:t>12 C atoms</a:t>
            </a:r>
            <a:r>
              <a:rPr lang="en-US" sz="2400" dirty="0">
                <a:latin typeface="Candara"/>
                <a:cs typeface="Candara"/>
              </a:rPr>
              <a:t>	</a:t>
            </a:r>
            <a:r>
              <a:rPr lang="en-US" sz="2400" u="sng" dirty="0">
                <a:latin typeface="Candara"/>
                <a:cs typeface="Candara"/>
              </a:rPr>
              <a:t>22 H atoms</a:t>
            </a:r>
            <a:r>
              <a:rPr lang="en-US" sz="2400" dirty="0">
                <a:latin typeface="Candara"/>
                <a:cs typeface="Candara"/>
              </a:rPr>
              <a:t>	</a:t>
            </a:r>
            <a:r>
              <a:rPr lang="en-US" sz="2400" u="sng" dirty="0">
                <a:latin typeface="Candara"/>
                <a:cs typeface="Candara"/>
              </a:rPr>
              <a:t>11 O atoms</a:t>
            </a:r>
          </a:p>
          <a:p>
            <a:r>
              <a:rPr lang="en-US" sz="2400" dirty="0">
                <a:latin typeface="Candara"/>
                <a:cs typeface="Candara"/>
              </a:rPr>
              <a:t>1 molecule	1 molecule	1 molecule</a:t>
            </a:r>
          </a:p>
        </p:txBody>
      </p:sp>
      <p:sp>
        <p:nvSpPr>
          <p:cNvPr id="34" name="TextBox 33">
            <a:extLst>
              <a:ext uri="{FF2B5EF4-FFF2-40B4-BE49-F238E27FC236}">
                <a16:creationId xmlns:a16="http://schemas.microsoft.com/office/drawing/2014/main" id="{B02DC810-EC86-3E4E-B590-1848EB1845AC}"/>
              </a:ext>
            </a:extLst>
          </p:cNvPr>
          <p:cNvSpPr txBox="1"/>
          <p:nvPr/>
        </p:nvSpPr>
        <p:spPr>
          <a:xfrm>
            <a:off x="283886" y="2945032"/>
            <a:ext cx="8470647" cy="461665"/>
          </a:xfrm>
          <a:prstGeom prst="rect">
            <a:avLst/>
          </a:prstGeom>
          <a:noFill/>
        </p:spPr>
        <p:txBody>
          <a:bodyPr wrap="square" rtlCol="0">
            <a:spAutoFit/>
          </a:bodyPr>
          <a:lstStyle/>
          <a:p>
            <a:r>
              <a:rPr lang="en-US" sz="2400" dirty="0">
                <a:latin typeface="Candara"/>
                <a:cs typeface="Candara"/>
              </a:rPr>
              <a:t>How many atoms of hydrogen in 89 molecules of sucrose?</a:t>
            </a:r>
          </a:p>
        </p:txBody>
      </p:sp>
    </p:spTree>
    <p:extLst>
      <p:ext uri="{BB962C8B-B14F-4D97-AF65-F5344CB8AC3E}">
        <p14:creationId xmlns:p14="http://schemas.microsoft.com/office/powerpoint/2010/main" val="30924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rotWithShape="1">
          <a:blip r:embed="rId2"/>
          <a:srcRect l="74002" t="24724" r="1423" b="29649"/>
          <a:stretch/>
        </p:blipFill>
        <p:spPr>
          <a:xfrm>
            <a:off x="8529409" y="1009308"/>
            <a:ext cx="2376196" cy="1511000"/>
          </a:xfrm>
          <a:prstGeom prst="rect">
            <a:avLst/>
          </a:prstGeom>
        </p:spPr>
      </p:pic>
      <p:sp>
        <p:nvSpPr>
          <p:cNvPr id="4" name="Rectangle 3"/>
          <p:cNvSpPr/>
          <p:nvPr/>
        </p:nvSpPr>
        <p:spPr>
          <a:xfrm>
            <a:off x="-1" y="0"/>
            <a:ext cx="11487073" cy="689978"/>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1641411"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sp>
        <p:nvSpPr>
          <p:cNvPr id="2" name="TextBox 1"/>
          <p:cNvSpPr txBox="1"/>
          <p:nvPr/>
        </p:nvSpPr>
        <p:spPr>
          <a:xfrm>
            <a:off x="283886" y="786672"/>
            <a:ext cx="11203186" cy="1569660"/>
          </a:xfrm>
          <a:prstGeom prst="rect">
            <a:avLst/>
          </a:prstGeom>
          <a:noFill/>
        </p:spPr>
        <p:txBody>
          <a:bodyPr wrap="square" rtlCol="0">
            <a:spAutoFit/>
          </a:bodyPr>
          <a:lstStyle/>
          <a:p>
            <a:r>
              <a:rPr lang="en-US" sz="2400" dirty="0">
                <a:latin typeface="Candara"/>
                <a:cs typeface="Candara"/>
              </a:rPr>
              <a:t>Our bodies make amino acids, the building blocks of proteins. The simplest amino acid is glycine, C2H5O2N. </a:t>
            </a:r>
            <a:br>
              <a:rPr lang="en-US" sz="2400" dirty="0">
                <a:latin typeface="Candara"/>
                <a:cs typeface="Candara"/>
              </a:rPr>
            </a:br>
            <a:r>
              <a:rPr lang="en-US" sz="2400" i="1" dirty="0">
                <a:latin typeface="Candara"/>
                <a:cs typeface="Candara"/>
              </a:rPr>
              <a:t>How many moles of glycine molecules are there in 28.35 g?</a:t>
            </a:r>
          </a:p>
          <a:p>
            <a:r>
              <a:rPr lang="en-US" sz="2400" i="1" dirty="0">
                <a:latin typeface="Candara"/>
                <a:cs typeface="Candara"/>
              </a:rPr>
              <a:t>How many hydrogen atoms in the 28.35 g?</a:t>
            </a:r>
            <a:endParaRPr lang="en-US" sz="2400" dirty="0">
              <a:latin typeface="Candara"/>
              <a:cs typeface="Candara"/>
            </a:endParaRP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7073" y="-2506"/>
            <a:ext cx="697500" cy="697500"/>
          </a:xfrm>
          <a:prstGeom prst="rect">
            <a:avLst/>
          </a:prstGeom>
        </p:spPr>
      </p:pic>
      <p:sp>
        <p:nvSpPr>
          <p:cNvPr id="48" name="TextBox 47">
            <a:extLst>
              <a:ext uri="{FF2B5EF4-FFF2-40B4-BE49-F238E27FC236}">
                <a16:creationId xmlns:a16="http://schemas.microsoft.com/office/drawing/2014/main" id="{C7FB9426-4CCF-2743-AD81-31810A27F2C0}"/>
              </a:ext>
            </a:extLst>
          </p:cNvPr>
          <p:cNvSpPr txBox="1"/>
          <p:nvPr/>
        </p:nvSpPr>
        <p:spPr>
          <a:xfrm>
            <a:off x="8281171" y="6460235"/>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113473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487073"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2717411" cy="646331"/>
          </a:xfrm>
          <a:prstGeom prst="rect">
            <a:avLst/>
          </a:prstGeom>
          <a:noFill/>
        </p:spPr>
        <p:txBody>
          <a:bodyPr wrap="none" rtlCol="0">
            <a:spAutoFit/>
          </a:bodyPr>
          <a:lstStyle/>
          <a:p>
            <a:pPr defTabSz="914400"/>
            <a:r>
              <a:rPr lang="en-US" sz="3600" b="1" dirty="0">
                <a:solidFill>
                  <a:prstClr val="white"/>
                </a:solidFill>
                <a:latin typeface="Candara"/>
                <a:cs typeface="Candara"/>
              </a:rPr>
              <a:t>8.2: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7073" y="-2506"/>
            <a:ext cx="697500" cy="697500"/>
          </a:xfrm>
          <a:prstGeom prst="rect">
            <a:avLst/>
          </a:prstGeom>
        </p:spPr>
      </p:pic>
      <p:sp>
        <p:nvSpPr>
          <p:cNvPr id="15" name="TextBox 14"/>
          <p:cNvSpPr txBox="1"/>
          <p:nvPr/>
        </p:nvSpPr>
        <p:spPr>
          <a:xfrm>
            <a:off x="334860" y="924130"/>
            <a:ext cx="11342790" cy="830997"/>
          </a:xfrm>
          <a:prstGeom prst="rect">
            <a:avLst/>
          </a:prstGeom>
          <a:noFill/>
        </p:spPr>
        <p:txBody>
          <a:bodyPr wrap="square" rtlCol="0">
            <a:spAutoFit/>
          </a:bodyPr>
          <a:lstStyle/>
          <a:p>
            <a:pPr marL="466725" indent="-449263"/>
            <a:r>
              <a:rPr lang="en-US" sz="2400" dirty="0">
                <a:latin typeface="Candara"/>
                <a:cs typeface="Candara"/>
              </a:rPr>
              <a:t>(1) Calculate a formula mass or molecular mass (aka molar mass or molecular weight, MW) from the formula and the periodic table?</a:t>
            </a:r>
            <a:endParaRPr lang="en-US" sz="2400" i="1" dirty="0">
              <a:latin typeface="Candara"/>
              <a:cs typeface="Candara"/>
            </a:endParaRPr>
          </a:p>
        </p:txBody>
      </p:sp>
      <p:sp>
        <p:nvSpPr>
          <p:cNvPr id="20" name="TextBox 19"/>
          <p:cNvSpPr txBox="1"/>
          <p:nvPr/>
        </p:nvSpPr>
        <p:spPr>
          <a:xfrm>
            <a:off x="334860" y="2336816"/>
            <a:ext cx="11342790" cy="830997"/>
          </a:xfrm>
          <a:prstGeom prst="rect">
            <a:avLst/>
          </a:prstGeom>
          <a:noFill/>
        </p:spPr>
        <p:txBody>
          <a:bodyPr wrap="square" rtlCol="0">
            <a:spAutoFit/>
          </a:bodyPr>
          <a:lstStyle/>
          <a:p>
            <a:pPr marL="466725" indent="-449263"/>
            <a:r>
              <a:rPr lang="en-US" sz="2400" dirty="0">
                <a:latin typeface="Candara"/>
                <a:cs typeface="Candara"/>
              </a:rPr>
              <a:t>(2) Use atomic mass, molar mass, Avogadro’s number and formula subscripts as  a conversion factor to convert mass to moles to molecules to atoms?</a:t>
            </a:r>
            <a:endParaRPr lang="en-US" sz="2400" i="1" dirty="0">
              <a:latin typeface="Candara"/>
              <a:cs typeface="Candara"/>
            </a:endParaRPr>
          </a:p>
        </p:txBody>
      </p:sp>
      <p:sp>
        <p:nvSpPr>
          <p:cNvPr id="21" name="TextBox 20"/>
          <p:cNvSpPr txBox="1"/>
          <p:nvPr/>
        </p:nvSpPr>
        <p:spPr>
          <a:xfrm>
            <a:off x="334860" y="3693230"/>
            <a:ext cx="11342790" cy="461665"/>
          </a:xfrm>
          <a:prstGeom prst="rect">
            <a:avLst/>
          </a:prstGeom>
          <a:noFill/>
        </p:spPr>
        <p:txBody>
          <a:bodyPr wrap="square" rtlCol="0">
            <a:spAutoFit/>
          </a:bodyPr>
          <a:lstStyle/>
          <a:p>
            <a:pPr marL="409575" indent="-392113"/>
            <a:r>
              <a:rPr lang="en-US" sz="2400" dirty="0">
                <a:latin typeface="Candara"/>
                <a:cs typeface="Candara"/>
              </a:rPr>
              <a:t>(3) Expand your </a:t>
            </a:r>
            <a:r>
              <a:rPr lang="en-US" sz="2400" i="1" dirty="0">
                <a:latin typeface="Candara"/>
                <a:cs typeface="Candara"/>
              </a:rPr>
              <a:t>‘mole map’ </a:t>
            </a:r>
            <a:r>
              <a:rPr lang="en-US" sz="2400" dirty="0">
                <a:latin typeface="Candara"/>
                <a:cs typeface="Candara"/>
              </a:rPr>
              <a:t>to include formula weight</a:t>
            </a:r>
          </a:p>
        </p:txBody>
      </p:sp>
      <p:sp>
        <p:nvSpPr>
          <p:cNvPr id="10" name="TextBox 9">
            <a:extLst>
              <a:ext uri="{FF2B5EF4-FFF2-40B4-BE49-F238E27FC236}">
                <a16:creationId xmlns:a16="http://schemas.microsoft.com/office/drawing/2014/main" id="{5A9D68D5-0A8A-B94A-944B-49597470C2CA}"/>
              </a:ext>
            </a:extLst>
          </p:cNvPr>
          <p:cNvSpPr txBox="1"/>
          <p:nvPr/>
        </p:nvSpPr>
        <p:spPr>
          <a:xfrm>
            <a:off x="334860" y="4711549"/>
            <a:ext cx="11342790" cy="461665"/>
          </a:xfrm>
          <a:prstGeom prst="rect">
            <a:avLst/>
          </a:prstGeom>
          <a:noFill/>
        </p:spPr>
        <p:txBody>
          <a:bodyPr wrap="square" rtlCol="0">
            <a:spAutoFit/>
          </a:bodyPr>
          <a:lstStyle/>
          <a:p>
            <a:pPr marL="409575" indent="-392113"/>
            <a:r>
              <a:rPr lang="en-US" sz="2400" dirty="0">
                <a:latin typeface="Candara"/>
                <a:cs typeface="Candara"/>
              </a:rPr>
              <a:t>(4) Use formula subscripts as conversion factors to convert molecules to atoms?</a:t>
            </a:r>
          </a:p>
        </p:txBody>
      </p:sp>
    </p:spTree>
    <p:extLst>
      <p:ext uri="{BB962C8B-B14F-4D97-AF65-F5344CB8AC3E}">
        <p14:creationId xmlns:p14="http://schemas.microsoft.com/office/powerpoint/2010/main" val="154158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523722"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8.2: Assignments</a:t>
            </a:r>
          </a:p>
        </p:txBody>
      </p:sp>
      <p:sp>
        <p:nvSpPr>
          <p:cNvPr id="8" name="TextBox 7"/>
          <p:cNvSpPr txBox="1"/>
          <p:nvPr/>
        </p:nvSpPr>
        <p:spPr>
          <a:xfrm>
            <a:off x="292918" y="894787"/>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8.2</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587910"/>
            <a:ext cx="11209092" cy="461665"/>
          </a:xfrm>
          <a:prstGeom prst="rect">
            <a:avLst/>
          </a:prstGeom>
          <a:noFill/>
        </p:spPr>
        <p:txBody>
          <a:bodyPr wrap="square" rtlCol="0">
            <a:spAutoFit/>
          </a:bodyPr>
          <a:lstStyle/>
          <a:p>
            <a:pPr marL="52388" lvl="1"/>
            <a:r>
              <a:rPr lang="en-US" sz="2400" b="1" dirty="0">
                <a:latin typeface="Candara"/>
                <a:cs typeface="Candara"/>
              </a:rPr>
              <a:t>Canvas: HW set 8, problems 2 - 4</a:t>
            </a:r>
            <a:endParaRPr lang="en-US" sz="6600" b="1" dirty="0">
              <a:latin typeface="Candara"/>
              <a:cs typeface="Candara"/>
            </a:endParaRPr>
          </a:p>
        </p:txBody>
      </p:sp>
      <p:sp>
        <p:nvSpPr>
          <p:cNvPr id="9" name="TextBox 8">
            <a:extLst>
              <a:ext uri="{FF2B5EF4-FFF2-40B4-BE49-F238E27FC236}">
                <a16:creationId xmlns:a16="http://schemas.microsoft.com/office/drawing/2014/main" id="{20EC8CA9-41DA-3242-A370-08B2558CEA82}"/>
              </a:ext>
            </a:extLst>
          </p:cNvPr>
          <p:cNvSpPr txBox="1"/>
          <p:nvPr/>
        </p:nvSpPr>
        <p:spPr>
          <a:xfrm>
            <a:off x="323697" y="2386000"/>
            <a:ext cx="11868303" cy="2308324"/>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8312" lvl="1"/>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'Very common mole questions’ (Tyler DeWitt)</a:t>
            </a:r>
          </a:p>
          <a:p>
            <a:pPr marL="468312" lvl="1"/>
            <a:r>
              <a:rPr lang="en-US" sz="2400" dirty="0">
                <a:latin typeface="Candara" panose="020E0502030303020204" pitchFamily="34" charset="0"/>
                <a:hlinkClick r:id="rId3"/>
              </a:rPr>
              <a:t>https://www.youtube.com/watch?v=BO9M1hbs88s</a:t>
            </a:r>
            <a:r>
              <a:rPr lang="en-US" sz="2400" dirty="0">
                <a:latin typeface="Candara" panose="020E0502030303020204" pitchFamily="34" charset="0"/>
              </a:rPr>
              <a:t> </a:t>
            </a:r>
            <a:br>
              <a:rPr lang="en-US" sz="1200" dirty="0">
                <a:latin typeface="Candara" panose="020E0502030303020204" pitchFamily="34" charset="0"/>
              </a:rPr>
            </a:br>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'Converting between grams and moles - part 1’ (Tyler DeWitt)</a:t>
            </a:r>
            <a:br>
              <a:rPr lang="en-US" sz="2400" b="1" dirty="0">
                <a:latin typeface="Candara"/>
              </a:rPr>
            </a:br>
            <a:r>
              <a:rPr lang="en-US" sz="2400" dirty="0">
                <a:latin typeface="Candara"/>
                <a:hlinkClick r:id="rId4"/>
              </a:rPr>
              <a:t>https://www.youtube.com/watch?v=CMnkSb2YsXI</a:t>
            </a:r>
            <a:r>
              <a:rPr lang="en-US" sz="2400" dirty="0">
                <a:latin typeface="Candara"/>
              </a:rPr>
              <a:t> </a:t>
            </a:r>
            <a:endParaRPr lang="en-US" sz="2400" dirty="0">
              <a:latin typeface="Candara" panose="020E0502030303020204" pitchFamily="34" charset="0"/>
            </a:endParaRPr>
          </a:p>
        </p:txBody>
      </p:sp>
    </p:spTree>
    <p:extLst>
      <p:ext uri="{BB962C8B-B14F-4D97-AF65-F5344CB8AC3E}">
        <p14:creationId xmlns:p14="http://schemas.microsoft.com/office/powerpoint/2010/main" val="39594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
        <p:nvSpPr>
          <p:cNvPr id="8" name="TextBox 7"/>
          <p:cNvSpPr txBox="1"/>
          <p:nvPr/>
        </p:nvSpPr>
        <p:spPr>
          <a:xfrm>
            <a:off x="1013821" y="1193796"/>
            <a:ext cx="10475830" cy="2477601"/>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8.3:  Percent composition from mass vs. formula</a:t>
            </a:r>
          </a:p>
          <a:p>
            <a:pPr lvl="1"/>
            <a:endParaRPr lang="en-US" sz="1000" b="1" dirty="0">
              <a:latin typeface="Candara"/>
              <a:cs typeface="Candara"/>
            </a:endParaRPr>
          </a:p>
          <a:p>
            <a:pPr lvl="3" indent="-457200">
              <a:buFont typeface="Arial"/>
              <a:buChar char="•"/>
            </a:pPr>
            <a:r>
              <a:rPr lang="en-US" sz="2800" dirty="0">
                <a:latin typeface="Candara"/>
                <a:cs typeface="Candara"/>
              </a:rPr>
              <a:t>Percent composition is a compound’s ”mass” formula</a:t>
            </a:r>
          </a:p>
          <a:p>
            <a:pPr marL="914400" lvl="3"/>
            <a:endParaRPr lang="en-US" sz="1000" dirty="0">
              <a:latin typeface="Candara"/>
              <a:cs typeface="Candara"/>
            </a:endParaRPr>
          </a:p>
          <a:p>
            <a:pPr lvl="3" indent="-457200">
              <a:buFont typeface="Arial"/>
              <a:buChar char="•"/>
            </a:pPr>
            <a:r>
              <a:rPr lang="en-US" sz="2800" dirty="0">
                <a:latin typeface="Candara"/>
                <a:cs typeface="Candara"/>
              </a:rPr>
              <a:t>Percent composition can be calculated from formula using formula weight as an intermediate</a:t>
            </a:r>
          </a:p>
          <a:p>
            <a:pPr marL="914400" lvl="3"/>
            <a:endParaRPr lang="en-US" sz="1000" dirty="0">
              <a:highlight>
                <a:srgbClr val="FFFF00"/>
              </a:highlight>
              <a:latin typeface="Candara"/>
              <a:cs typeface="Candara"/>
            </a:endParaRP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081764" y="6370609"/>
            <a:ext cx="3914854" cy="400110"/>
          </a:xfrm>
          <a:prstGeom prst="rect">
            <a:avLst/>
          </a:prstGeom>
          <a:noFill/>
        </p:spPr>
        <p:txBody>
          <a:bodyPr wrap="none" rtlCol="0">
            <a:spAutoFit/>
          </a:bodyPr>
          <a:lstStyle/>
          <a:p>
            <a:r>
              <a:rPr lang="en-US" sz="2000" b="1" dirty="0">
                <a:latin typeface="Candara" panose="020E0502030303020204" pitchFamily="34" charset="0"/>
              </a:rPr>
              <a:t>OpenStax Chemistry 2/e p.313 - 314</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652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444630" cy="3847207"/>
          </a:xfrm>
          <a:prstGeom prst="rect">
            <a:avLst/>
          </a:prstGeom>
          <a:noFill/>
        </p:spPr>
        <p:txBody>
          <a:bodyPr wrap="squar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The </a:t>
            </a:r>
            <a:r>
              <a:rPr lang="en-US" sz="2800" b="1" i="1" dirty="0">
                <a:latin typeface="Candara"/>
                <a:cs typeface="Candara"/>
              </a:rPr>
              <a:t>mole </a:t>
            </a:r>
            <a:r>
              <a:rPr lang="en-US" sz="2800" i="1" dirty="0">
                <a:latin typeface="Candara"/>
                <a:cs typeface="Candara"/>
              </a:rPr>
              <a:t>is the </a:t>
            </a:r>
            <a:r>
              <a:rPr lang="en-US" sz="2800" b="1" i="1" dirty="0">
                <a:latin typeface="Candara"/>
                <a:cs typeface="Candara"/>
              </a:rPr>
              <a:t>central unit of chemistry </a:t>
            </a:r>
            <a:r>
              <a:rPr lang="en-US" sz="2800" i="1" dirty="0">
                <a:latin typeface="Candara"/>
                <a:cs typeface="Candara"/>
              </a:rPr>
              <a:t>and represents a massive number of atoms or molecules. </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Subscripts and coefficients are </a:t>
            </a:r>
            <a:r>
              <a:rPr lang="en-US" sz="2800" b="1" i="1" dirty="0">
                <a:latin typeface="Candara"/>
                <a:cs typeface="Candara"/>
              </a:rPr>
              <a:t>molar</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0267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Tree>
    <p:extLst>
      <p:ext uri="{BB962C8B-B14F-4D97-AF65-F5344CB8AC3E}">
        <p14:creationId xmlns:p14="http://schemas.microsoft.com/office/powerpoint/2010/main" val="1147654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1664778" cy="669648"/>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0" y="-169"/>
            <a:ext cx="6104556" cy="646331"/>
          </a:xfrm>
          <a:prstGeom prst="rect">
            <a:avLst/>
          </a:prstGeom>
          <a:noFill/>
        </p:spPr>
        <p:txBody>
          <a:bodyPr wrap="none" rtlCol="0">
            <a:spAutoFit/>
          </a:bodyPr>
          <a:lstStyle/>
          <a:p>
            <a:pPr defTabSz="914400"/>
            <a:r>
              <a:rPr lang="en-US" sz="3600" b="1" dirty="0">
                <a:solidFill>
                  <a:prstClr val="white"/>
                </a:solidFill>
                <a:latin typeface="Candara"/>
                <a:cs typeface="Candara"/>
              </a:rPr>
              <a:t>Have an unknown compound?</a:t>
            </a:r>
          </a:p>
        </p:txBody>
      </p:sp>
      <p:sp>
        <p:nvSpPr>
          <p:cNvPr id="2" name="TextBox 1"/>
          <p:cNvSpPr txBox="1"/>
          <p:nvPr/>
        </p:nvSpPr>
        <p:spPr>
          <a:xfrm>
            <a:off x="283886" y="834439"/>
            <a:ext cx="11222237" cy="1200329"/>
          </a:xfrm>
          <a:prstGeom prst="rect">
            <a:avLst/>
          </a:prstGeom>
          <a:noFill/>
        </p:spPr>
        <p:txBody>
          <a:bodyPr wrap="square" rtlCol="0">
            <a:spAutoFit/>
          </a:bodyPr>
          <a:lstStyle/>
          <a:p>
            <a:r>
              <a:rPr lang="en-US" sz="2400" dirty="0">
                <a:latin typeface="Candara"/>
                <a:cs typeface="Candara"/>
              </a:rPr>
              <a:t>What can you do to figure out what it is?</a:t>
            </a:r>
          </a:p>
          <a:p>
            <a:pPr marL="342900" indent="-342900">
              <a:buFont typeface="Arial"/>
              <a:buChar char="•"/>
            </a:pPr>
            <a:r>
              <a:rPr lang="en-US" sz="2400" dirty="0">
                <a:latin typeface="Candara"/>
                <a:cs typeface="Candara"/>
              </a:rPr>
              <a:t>What elements does it contain?</a:t>
            </a:r>
          </a:p>
          <a:p>
            <a:pPr marL="342900" indent="-342900">
              <a:buFont typeface="Arial"/>
              <a:buChar char="•"/>
            </a:pPr>
            <a:r>
              <a:rPr lang="en-US" sz="2400" dirty="0">
                <a:latin typeface="Candara"/>
                <a:cs typeface="Candara"/>
              </a:rPr>
              <a:t>What percent of its mass is made up of each element (</a:t>
            </a:r>
            <a:r>
              <a:rPr lang="en-US" sz="2400" dirty="0" err="1">
                <a:latin typeface="Candara"/>
                <a:cs typeface="Candara"/>
              </a:rPr>
              <a:t>ie</a:t>
            </a:r>
            <a:r>
              <a:rPr lang="en-US" sz="2400" dirty="0">
                <a:latin typeface="Candara"/>
                <a:cs typeface="Candara"/>
              </a:rPr>
              <a:t> </a:t>
            </a:r>
            <a:r>
              <a:rPr lang="en-US" sz="2400" b="1" dirty="0">
                <a:latin typeface="Candara"/>
                <a:cs typeface="Candara"/>
              </a:rPr>
              <a:t>percent composition</a:t>
            </a:r>
            <a:r>
              <a:rPr lang="en-US" sz="2400" dirty="0">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6123" y="-2506"/>
            <a:ext cx="697500" cy="697500"/>
          </a:xfrm>
          <a:prstGeom prst="rect">
            <a:avLst/>
          </a:prstGeom>
        </p:spPr>
      </p:pic>
      <p:sp>
        <p:nvSpPr>
          <p:cNvPr id="32" name="TextBox 31"/>
          <p:cNvSpPr txBox="1"/>
          <p:nvPr/>
        </p:nvSpPr>
        <p:spPr>
          <a:xfrm>
            <a:off x="283886" y="2368373"/>
            <a:ext cx="11071973" cy="1200329"/>
          </a:xfrm>
          <a:prstGeom prst="rect">
            <a:avLst/>
          </a:prstGeom>
          <a:noFill/>
        </p:spPr>
        <p:txBody>
          <a:bodyPr wrap="square" rtlCol="0">
            <a:spAutoFit/>
          </a:bodyPr>
          <a:lstStyle/>
          <a:p>
            <a:r>
              <a:rPr lang="en-US" sz="2400" dirty="0">
                <a:latin typeface="Candara"/>
                <a:cs typeface="Candara"/>
              </a:rPr>
              <a:t>For example, a gas is found to contain only carbon and hydrogen. Analysis of a 10.0-g sample finds 2.5 g are C and 7.5 g are H. </a:t>
            </a:r>
            <a:br>
              <a:rPr lang="en-US" sz="2400" dirty="0">
                <a:latin typeface="Candara"/>
                <a:cs typeface="Candara"/>
              </a:rPr>
            </a:br>
            <a:r>
              <a:rPr lang="en-US" sz="2400" i="1" dirty="0">
                <a:latin typeface="Candara"/>
                <a:cs typeface="Candara"/>
              </a:rPr>
              <a:t>What’s the compound’s percent composition?</a:t>
            </a:r>
            <a:endParaRPr lang="en-US" sz="2400" dirty="0">
              <a:latin typeface="Candara"/>
              <a:cs typeface="Candara"/>
            </a:endParaRPr>
          </a:p>
        </p:txBody>
      </p:sp>
      <p:sp>
        <p:nvSpPr>
          <p:cNvPr id="12" name="TextBox 11">
            <a:extLst>
              <a:ext uri="{FF2B5EF4-FFF2-40B4-BE49-F238E27FC236}">
                <a16:creationId xmlns:a16="http://schemas.microsoft.com/office/drawing/2014/main" id="{FA118032-052D-814C-9347-E0E6849D6E67}"/>
              </a:ext>
            </a:extLst>
          </p:cNvPr>
          <p:cNvSpPr txBox="1"/>
          <p:nvPr/>
        </p:nvSpPr>
        <p:spPr>
          <a:xfrm>
            <a:off x="8278131" y="6459393"/>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9198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0" y="0"/>
            <a:ext cx="11722451"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1" y="-169"/>
            <a:ext cx="1643148"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sp>
        <p:nvSpPr>
          <p:cNvPr id="2" name="TextBox 1"/>
          <p:cNvSpPr txBox="1"/>
          <p:nvPr/>
        </p:nvSpPr>
        <p:spPr>
          <a:xfrm>
            <a:off x="287997" y="786672"/>
            <a:ext cx="10709517" cy="1200328"/>
          </a:xfrm>
          <a:prstGeom prst="rect">
            <a:avLst/>
          </a:prstGeom>
          <a:noFill/>
        </p:spPr>
        <p:txBody>
          <a:bodyPr wrap="square" rtlCol="0">
            <a:spAutoFit/>
          </a:bodyPr>
          <a:lstStyle/>
          <a:p>
            <a:r>
              <a:rPr lang="en-US" sz="2400" dirty="0">
                <a:latin typeface="Candara"/>
                <a:cs typeface="Candara"/>
              </a:rPr>
              <a:t>A 12.04-g sample of an unknown liquid is analyzed &amp; found to contain 7.34 g C, 1.85 g H and 2.85 g N.</a:t>
            </a:r>
          </a:p>
          <a:p>
            <a:r>
              <a:rPr lang="en-US" sz="2400" i="1" dirty="0">
                <a:latin typeface="Candara"/>
                <a:cs typeface="Candara"/>
              </a:rPr>
              <a:t>Calculate its percent composition.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6" y="-2506"/>
            <a:ext cx="697500" cy="697500"/>
          </a:xfrm>
          <a:prstGeom prst="rect">
            <a:avLst/>
          </a:prstGeom>
        </p:spPr>
      </p:pic>
      <p:sp>
        <p:nvSpPr>
          <p:cNvPr id="13" name="TextBox 12">
            <a:extLst>
              <a:ext uri="{FF2B5EF4-FFF2-40B4-BE49-F238E27FC236}">
                <a16:creationId xmlns:a16="http://schemas.microsoft.com/office/drawing/2014/main" id="{F7021284-F792-D641-94AC-FCF6C25E3A17}"/>
              </a:ext>
            </a:extLst>
          </p:cNvPr>
          <p:cNvSpPr txBox="1"/>
          <p:nvPr/>
        </p:nvSpPr>
        <p:spPr>
          <a:xfrm>
            <a:off x="8292419" y="6464495"/>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385295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444630" cy="3847207"/>
          </a:xfrm>
          <a:prstGeom prst="rect">
            <a:avLst/>
          </a:prstGeom>
          <a:noFill/>
        </p:spPr>
        <p:txBody>
          <a:bodyPr wrap="squar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The </a:t>
            </a:r>
            <a:r>
              <a:rPr lang="en-US" sz="2800" b="1" i="1" dirty="0">
                <a:latin typeface="Candara"/>
                <a:cs typeface="Candara"/>
              </a:rPr>
              <a:t>mole </a:t>
            </a:r>
            <a:r>
              <a:rPr lang="en-US" sz="2800" i="1" dirty="0">
                <a:latin typeface="Candara"/>
                <a:cs typeface="Candara"/>
              </a:rPr>
              <a:t>is the </a:t>
            </a:r>
            <a:r>
              <a:rPr lang="en-US" sz="2800" b="1" i="1" dirty="0">
                <a:latin typeface="Candara"/>
                <a:cs typeface="Candara"/>
              </a:rPr>
              <a:t>central unit of chemistry </a:t>
            </a:r>
            <a:r>
              <a:rPr lang="en-US" sz="2800" i="1" dirty="0">
                <a:latin typeface="Candara"/>
                <a:cs typeface="Candara"/>
              </a:rPr>
              <a:t>and represents a massive number of atoms or molecules. </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Subscripts and coefficients are </a:t>
            </a:r>
            <a:r>
              <a:rPr lang="en-US" sz="2800" b="1" i="1" dirty="0">
                <a:latin typeface="Candara"/>
                <a:cs typeface="Candara"/>
              </a:rPr>
              <a:t>molar</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0267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Tree>
    <p:extLst>
      <p:ext uri="{BB962C8B-B14F-4D97-AF65-F5344CB8AC3E}">
        <p14:creationId xmlns:p14="http://schemas.microsoft.com/office/powerpoint/2010/main" val="3355359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0" y="0"/>
            <a:ext cx="11722451"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1" y="-169"/>
            <a:ext cx="9538189" cy="646331"/>
          </a:xfrm>
          <a:prstGeom prst="rect">
            <a:avLst/>
          </a:prstGeom>
          <a:noFill/>
        </p:spPr>
        <p:txBody>
          <a:bodyPr wrap="none" rtlCol="0">
            <a:spAutoFit/>
          </a:bodyPr>
          <a:lstStyle/>
          <a:p>
            <a:pPr defTabSz="914400"/>
            <a:r>
              <a:rPr lang="en-US" sz="3600" b="1" dirty="0">
                <a:solidFill>
                  <a:prstClr val="white"/>
                </a:solidFill>
                <a:latin typeface="Candara"/>
                <a:cs typeface="Candara"/>
              </a:rPr>
              <a:t>Calculating percent composition from formulas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6" y="-2506"/>
            <a:ext cx="697500" cy="697500"/>
          </a:xfrm>
          <a:prstGeom prst="rect">
            <a:avLst/>
          </a:prstGeom>
        </p:spPr>
      </p:pic>
      <p:sp>
        <p:nvSpPr>
          <p:cNvPr id="13" name="TextBox 12">
            <a:extLst>
              <a:ext uri="{FF2B5EF4-FFF2-40B4-BE49-F238E27FC236}">
                <a16:creationId xmlns:a16="http://schemas.microsoft.com/office/drawing/2014/main" id="{F7021284-F792-D641-94AC-FCF6C25E3A17}"/>
              </a:ext>
            </a:extLst>
          </p:cNvPr>
          <p:cNvSpPr txBox="1"/>
          <p:nvPr/>
        </p:nvSpPr>
        <p:spPr>
          <a:xfrm>
            <a:off x="8292419" y="6464495"/>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
        <p:nvSpPr>
          <p:cNvPr id="12" name="TextBox 11">
            <a:extLst>
              <a:ext uri="{FF2B5EF4-FFF2-40B4-BE49-F238E27FC236}">
                <a16:creationId xmlns:a16="http://schemas.microsoft.com/office/drawing/2014/main" id="{A519F60B-EB9F-904E-AC24-5B7B253E480C}"/>
              </a:ext>
            </a:extLst>
          </p:cNvPr>
          <p:cNvSpPr txBox="1"/>
          <p:nvPr/>
        </p:nvSpPr>
        <p:spPr>
          <a:xfrm>
            <a:off x="279769" y="782670"/>
            <a:ext cx="11222237" cy="1200329"/>
          </a:xfrm>
          <a:prstGeom prst="rect">
            <a:avLst/>
          </a:prstGeom>
          <a:noFill/>
        </p:spPr>
        <p:txBody>
          <a:bodyPr wrap="square" rtlCol="0">
            <a:spAutoFit/>
          </a:bodyPr>
          <a:lstStyle/>
          <a:p>
            <a:r>
              <a:rPr lang="en-US" sz="2400" dirty="0">
                <a:latin typeface="Candara"/>
                <a:cs typeface="Candara"/>
              </a:rPr>
              <a:t>What if you only have the formula?</a:t>
            </a:r>
          </a:p>
          <a:p>
            <a:pPr marL="342900" indent="-342900">
              <a:buFont typeface="Arial" panose="020B0604020202020204" pitchFamily="34" charset="0"/>
              <a:buChar char="•"/>
            </a:pPr>
            <a:r>
              <a:rPr lang="en-US" sz="2400" dirty="0">
                <a:latin typeface="Candara"/>
                <a:cs typeface="Candara"/>
              </a:rPr>
              <a:t>First calculate the compound’s </a:t>
            </a:r>
            <a:r>
              <a:rPr lang="en-US" sz="2400" b="1" dirty="0">
                <a:latin typeface="Candara"/>
                <a:cs typeface="Candara"/>
              </a:rPr>
              <a:t>formula weight</a:t>
            </a:r>
            <a:r>
              <a:rPr lang="en-US" sz="2400" dirty="0">
                <a:latin typeface="Candara"/>
                <a:cs typeface="Candara"/>
              </a:rPr>
              <a:t>, sub-</a:t>
            </a:r>
            <a:r>
              <a:rPr lang="en-US" sz="2400" dirty="0" err="1">
                <a:latin typeface="Candara"/>
                <a:cs typeface="Candara"/>
              </a:rPr>
              <a:t>totalling</a:t>
            </a:r>
            <a:r>
              <a:rPr lang="en-US" sz="2400" dirty="0">
                <a:latin typeface="Candara"/>
                <a:cs typeface="Candara"/>
              </a:rPr>
              <a:t> each element.</a:t>
            </a:r>
          </a:p>
          <a:p>
            <a:pPr marL="342900" indent="-342900">
              <a:buFont typeface="Arial" panose="020B0604020202020204" pitchFamily="34" charset="0"/>
              <a:buChar char="•"/>
            </a:pPr>
            <a:r>
              <a:rPr lang="en-US" sz="2400" dirty="0">
                <a:latin typeface="Candara"/>
                <a:cs typeface="Candara"/>
              </a:rPr>
              <a:t>Then calculate the </a:t>
            </a:r>
            <a:r>
              <a:rPr lang="en-US" sz="2400" b="1" dirty="0">
                <a:latin typeface="Candara"/>
                <a:cs typeface="Candara"/>
              </a:rPr>
              <a:t>percent</a:t>
            </a:r>
            <a:r>
              <a:rPr lang="en-US" sz="2400" dirty="0">
                <a:latin typeface="Candara"/>
                <a:cs typeface="Candara"/>
              </a:rPr>
              <a:t> of each element’s mass.</a:t>
            </a:r>
          </a:p>
        </p:txBody>
      </p:sp>
      <p:sp>
        <p:nvSpPr>
          <p:cNvPr id="14" name="TextBox 13">
            <a:extLst>
              <a:ext uri="{FF2B5EF4-FFF2-40B4-BE49-F238E27FC236}">
                <a16:creationId xmlns:a16="http://schemas.microsoft.com/office/drawing/2014/main" id="{0C53B6C9-006C-094F-AA4C-7D3F6730FF5F}"/>
              </a:ext>
            </a:extLst>
          </p:cNvPr>
          <p:cNvSpPr txBox="1"/>
          <p:nvPr/>
        </p:nvSpPr>
        <p:spPr>
          <a:xfrm>
            <a:off x="279769" y="2184841"/>
            <a:ext cx="11222237" cy="830997"/>
          </a:xfrm>
          <a:prstGeom prst="rect">
            <a:avLst/>
          </a:prstGeom>
          <a:noFill/>
        </p:spPr>
        <p:txBody>
          <a:bodyPr wrap="square" rtlCol="0">
            <a:spAutoFit/>
          </a:bodyPr>
          <a:lstStyle/>
          <a:p>
            <a:r>
              <a:rPr lang="en-US" sz="2400" dirty="0" err="1">
                <a:latin typeface="Candara"/>
                <a:cs typeface="Candara"/>
              </a:rPr>
              <a:t>Dichlorine</a:t>
            </a:r>
            <a:r>
              <a:rPr lang="en-US" sz="2400" dirty="0">
                <a:latin typeface="Candara"/>
                <a:cs typeface="Candara"/>
              </a:rPr>
              <a:t> heptoxide  (Cl2O7)  is a highly reactive compound used in some organic synthesis reactions. Calculate the percent composition of </a:t>
            </a:r>
            <a:r>
              <a:rPr lang="en-US" sz="2400" dirty="0" err="1">
                <a:latin typeface="Candara"/>
                <a:cs typeface="Candara"/>
              </a:rPr>
              <a:t>dichlorine</a:t>
            </a:r>
            <a:r>
              <a:rPr lang="en-US" sz="2400" dirty="0">
                <a:latin typeface="Candara"/>
                <a:cs typeface="Candara"/>
              </a:rPr>
              <a:t> heptoxide.</a:t>
            </a:r>
          </a:p>
        </p:txBody>
      </p:sp>
    </p:spTree>
    <p:extLst>
      <p:ext uri="{BB962C8B-B14F-4D97-AF65-F5344CB8AC3E}">
        <p14:creationId xmlns:p14="http://schemas.microsoft.com/office/powerpoint/2010/main" val="10174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4" y="0"/>
            <a:ext cx="11685377"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5" y="-169"/>
            <a:ext cx="1643148"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sp>
        <p:nvSpPr>
          <p:cNvPr id="2" name="TextBox 1"/>
          <p:cNvSpPr txBox="1"/>
          <p:nvPr/>
        </p:nvSpPr>
        <p:spPr>
          <a:xfrm>
            <a:off x="288001" y="770598"/>
            <a:ext cx="8470647" cy="461665"/>
          </a:xfrm>
          <a:prstGeom prst="rect">
            <a:avLst/>
          </a:prstGeom>
          <a:noFill/>
        </p:spPr>
        <p:txBody>
          <a:bodyPr wrap="square" rtlCol="0">
            <a:spAutoFit/>
          </a:bodyPr>
          <a:lstStyle/>
          <a:p>
            <a:r>
              <a:rPr lang="en-US" sz="2400" dirty="0">
                <a:latin typeface="Candara"/>
                <a:cs typeface="Candara"/>
              </a:rPr>
              <a:t>Aspirin’s formula is C9H8O4. </a:t>
            </a:r>
            <a:r>
              <a:rPr lang="en-US" sz="2400" i="1" dirty="0">
                <a:latin typeface="Candara"/>
                <a:cs typeface="Candara"/>
              </a:rPr>
              <a:t>Calculate its percent composition.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4" name="TextBox 13">
            <a:extLst>
              <a:ext uri="{FF2B5EF4-FFF2-40B4-BE49-F238E27FC236}">
                <a16:creationId xmlns:a16="http://schemas.microsoft.com/office/drawing/2014/main" id="{6752EDAF-DFD2-344A-AB2E-CB9094F45313}"/>
              </a:ext>
            </a:extLst>
          </p:cNvPr>
          <p:cNvSpPr txBox="1"/>
          <p:nvPr/>
        </p:nvSpPr>
        <p:spPr>
          <a:xfrm>
            <a:off x="5443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96104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487073"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2714205" cy="646331"/>
          </a:xfrm>
          <a:prstGeom prst="rect">
            <a:avLst/>
          </a:prstGeom>
          <a:noFill/>
        </p:spPr>
        <p:txBody>
          <a:bodyPr wrap="none" rtlCol="0">
            <a:spAutoFit/>
          </a:bodyPr>
          <a:lstStyle/>
          <a:p>
            <a:pPr defTabSz="914400"/>
            <a:r>
              <a:rPr lang="en-US" sz="3600" b="1" dirty="0">
                <a:solidFill>
                  <a:prstClr val="white"/>
                </a:solidFill>
                <a:latin typeface="Candara"/>
                <a:cs typeface="Candara"/>
              </a:rPr>
              <a:t>8.3: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7073" y="-2506"/>
            <a:ext cx="697500" cy="697500"/>
          </a:xfrm>
          <a:prstGeom prst="rect">
            <a:avLst/>
          </a:prstGeom>
        </p:spPr>
      </p:pic>
      <p:sp>
        <p:nvSpPr>
          <p:cNvPr id="15" name="TextBox 14"/>
          <p:cNvSpPr txBox="1"/>
          <p:nvPr/>
        </p:nvSpPr>
        <p:spPr>
          <a:xfrm>
            <a:off x="334860" y="1585311"/>
            <a:ext cx="11342790" cy="461665"/>
          </a:xfrm>
          <a:prstGeom prst="rect">
            <a:avLst/>
          </a:prstGeom>
          <a:noFill/>
        </p:spPr>
        <p:txBody>
          <a:bodyPr wrap="square" rtlCol="0">
            <a:spAutoFit/>
          </a:bodyPr>
          <a:lstStyle/>
          <a:p>
            <a:pPr marL="466725" indent="-449263"/>
            <a:r>
              <a:rPr lang="en-US" sz="2400" dirty="0">
                <a:latin typeface="Candara"/>
                <a:cs typeface="Candara"/>
              </a:rPr>
              <a:t>(2) Calculate percent composition from formulas by calculating formula mass first?</a:t>
            </a:r>
            <a:endParaRPr lang="en-US" sz="2400" i="1" dirty="0">
              <a:latin typeface="Candara"/>
              <a:cs typeface="Candara"/>
            </a:endParaRPr>
          </a:p>
        </p:txBody>
      </p:sp>
      <p:sp>
        <p:nvSpPr>
          <p:cNvPr id="18" name="TextBox 17"/>
          <p:cNvSpPr txBox="1"/>
          <p:nvPr/>
        </p:nvSpPr>
        <p:spPr>
          <a:xfrm>
            <a:off x="334860" y="750851"/>
            <a:ext cx="11342790" cy="461665"/>
          </a:xfrm>
          <a:prstGeom prst="rect">
            <a:avLst/>
          </a:prstGeom>
          <a:noFill/>
        </p:spPr>
        <p:txBody>
          <a:bodyPr wrap="square" rtlCol="0">
            <a:spAutoFit/>
          </a:bodyPr>
          <a:lstStyle/>
          <a:p>
            <a:r>
              <a:rPr lang="en-US" sz="2400" dirty="0">
                <a:latin typeface="Candara"/>
                <a:cs typeface="Candara"/>
              </a:rPr>
              <a:t>(1) Calculate a compound’s percent composition from elemental masses?</a:t>
            </a:r>
            <a:endParaRPr lang="en-US" sz="2400" i="1" dirty="0">
              <a:latin typeface="Candara"/>
              <a:cs typeface="Candara"/>
            </a:endParaRPr>
          </a:p>
        </p:txBody>
      </p:sp>
    </p:spTree>
    <p:extLst>
      <p:ext uri="{BB962C8B-B14F-4D97-AF65-F5344CB8AC3E}">
        <p14:creationId xmlns:p14="http://schemas.microsoft.com/office/powerpoint/2010/main" val="3618834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520516"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8.3: Assignments</a:t>
            </a:r>
          </a:p>
        </p:txBody>
      </p:sp>
      <p:sp>
        <p:nvSpPr>
          <p:cNvPr id="8" name="TextBox 7"/>
          <p:cNvSpPr txBox="1"/>
          <p:nvPr/>
        </p:nvSpPr>
        <p:spPr>
          <a:xfrm>
            <a:off x="292918" y="894787"/>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8.3</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587910"/>
            <a:ext cx="11209092" cy="461665"/>
          </a:xfrm>
          <a:prstGeom prst="rect">
            <a:avLst/>
          </a:prstGeom>
          <a:noFill/>
        </p:spPr>
        <p:txBody>
          <a:bodyPr wrap="square" rtlCol="0">
            <a:spAutoFit/>
          </a:bodyPr>
          <a:lstStyle/>
          <a:p>
            <a:pPr marL="52388" lvl="1"/>
            <a:r>
              <a:rPr lang="en-US" sz="2400" b="1" dirty="0">
                <a:latin typeface="Candara"/>
                <a:cs typeface="Candara"/>
              </a:rPr>
              <a:t>Canvas: HW set 8, problems 5 - 6</a:t>
            </a:r>
            <a:endParaRPr lang="en-US" sz="6600" b="1" dirty="0">
              <a:latin typeface="Candara"/>
              <a:cs typeface="Candara"/>
            </a:endParaRPr>
          </a:p>
        </p:txBody>
      </p:sp>
      <p:sp>
        <p:nvSpPr>
          <p:cNvPr id="9" name="TextBox 8">
            <a:extLst>
              <a:ext uri="{FF2B5EF4-FFF2-40B4-BE49-F238E27FC236}">
                <a16:creationId xmlns:a16="http://schemas.microsoft.com/office/drawing/2014/main" id="{20EC8CA9-41DA-3242-A370-08B2558CEA82}"/>
              </a:ext>
            </a:extLst>
          </p:cNvPr>
          <p:cNvSpPr txBox="1"/>
          <p:nvPr/>
        </p:nvSpPr>
        <p:spPr>
          <a:xfrm>
            <a:off x="323697" y="2386000"/>
            <a:ext cx="11868303" cy="2646878"/>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b="1" dirty="0">
              <a:latin typeface="Candara"/>
              <a:cs typeface="Candara"/>
            </a:endParaRPr>
          </a:p>
          <a:p>
            <a:pPr marL="463550" indent="-452438">
              <a:buFont typeface="Arial" panose="020B0604020202020204" pitchFamily="34" charset="0"/>
              <a:buChar char="•"/>
            </a:pPr>
            <a:r>
              <a:rPr lang="en-US" sz="2400" dirty="0">
                <a:latin typeface="Candara" panose="020E0502030303020204" pitchFamily="34" charset="0"/>
              </a:rPr>
              <a:t>'Percent composition by mass' (Tyler DeWitt)</a:t>
            </a:r>
            <a:br>
              <a:rPr lang="en-US" sz="2400" dirty="0">
                <a:latin typeface="Candara" panose="020E0502030303020204" pitchFamily="34" charset="0"/>
              </a:rPr>
            </a:br>
            <a:r>
              <a:rPr lang="en-US" sz="2400" dirty="0">
                <a:latin typeface="Candara" panose="020E0502030303020204" pitchFamily="34" charset="0"/>
                <a:hlinkClick r:id="rId3"/>
              </a:rPr>
              <a:t>https://www.youtube.com/watch?v=lywmGCfIUIA&amp;list=PLWvb8s5wOwkIx91YY57WkFZ1pmA-yCV0W&amp;index=127</a:t>
            </a:r>
            <a:r>
              <a:rPr lang="en-US" sz="2400" dirty="0">
                <a:latin typeface="Candara" panose="020E0502030303020204" pitchFamily="34" charset="0"/>
              </a:rPr>
              <a:t> </a:t>
            </a:r>
          </a:p>
          <a:p>
            <a:pPr marL="463550" indent="-452438">
              <a:buFont typeface="Arial" panose="020B0604020202020204" pitchFamily="34" charset="0"/>
              <a:buChar char="•"/>
            </a:pPr>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'Calculating percent composition and empirical formulas'  (Mr. Causey)</a:t>
            </a:r>
            <a:br>
              <a:rPr lang="en-US" sz="2400" dirty="0">
                <a:latin typeface="Candara" panose="020E0502030303020204" pitchFamily="34" charset="0"/>
              </a:rPr>
            </a:br>
            <a:r>
              <a:rPr lang="en-US" sz="2400" dirty="0">
                <a:latin typeface="Candara" panose="020E0502030303020204" pitchFamily="34" charset="0"/>
                <a:hlinkClick r:id="rId4"/>
              </a:rPr>
              <a:t>https://www.youtube.com/watch?v=mdNYDMoQ6As</a:t>
            </a:r>
            <a:r>
              <a:rPr lang="en-US" sz="2400" dirty="0">
                <a:latin typeface="Candara" panose="020E0502030303020204" pitchFamily="34" charset="0"/>
              </a:rPr>
              <a:t> </a:t>
            </a:r>
          </a:p>
        </p:txBody>
      </p:sp>
    </p:spTree>
    <p:extLst>
      <p:ext uri="{BB962C8B-B14F-4D97-AF65-F5344CB8AC3E}">
        <p14:creationId xmlns:p14="http://schemas.microsoft.com/office/powerpoint/2010/main" val="2178791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
        <p:nvSpPr>
          <p:cNvPr id="8" name="TextBox 7"/>
          <p:cNvSpPr txBox="1"/>
          <p:nvPr/>
        </p:nvSpPr>
        <p:spPr>
          <a:xfrm>
            <a:off x="1013821" y="1193796"/>
            <a:ext cx="10475830" cy="2600712"/>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8.4:  Calculating empirical vs. molecular formulas</a:t>
            </a:r>
            <a:endParaRPr lang="en-US" sz="1000" b="1" dirty="0">
              <a:latin typeface="Candara"/>
              <a:cs typeface="Candara"/>
            </a:endParaRPr>
          </a:p>
          <a:p>
            <a:pPr lvl="3" indent="-457200">
              <a:buFont typeface="Arial"/>
              <a:buChar char="•"/>
            </a:pPr>
            <a:r>
              <a:rPr lang="en-US" sz="2800" dirty="0">
                <a:latin typeface="Candara"/>
                <a:cs typeface="Candara"/>
              </a:rPr>
              <a:t>Percent composition can be converted to mass, then moles to create an empirical formula</a:t>
            </a:r>
          </a:p>
          <a:p>
            <a:pPr marL="914400" lvl="3"/>
            <a:endParaRPr lang="en-US" sz="1000" dirty="0">
              <a:latin typeface="Candara"/>
              <a:cs typeface="Candara"/>
            </a:endParaRPr>
          </a:p>
          <a:p>
            <a:pPr lvl="3" indent="-457200">
              <a:buFont typeface="Arial"/>
              <a:buChar char="•"/>
            </a:pPr>
            <a:r>
              <a:rPr lang="en-US" sz="2800" dirty="0">
                <a:latin typeface="Candara"/>
                <a:cs typeface="Candara"/>
              </a:rPr>
              <a:t>The ratio of formula weight to molecular weight allows empirical formula to be converted to molecular formula</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081764" y="6370609"/>
            <a:ext cx="3982180" cy="400110"/>
          </a:xfrm>
          <a:prstGeom prst="rect">
            <a:avLst/>
          </a:prstGeom>
          <a:noFill/>
        </p:spPr>
        <p:txBody>
          <a:bodyPr wrap="none" rtlCol="0">
            <a:spAutoFit/>
          </a:bodyPr>
          <a:lstStyle/>
          <a:p>
            <a:r>
              <a:rPr lang="en-US" sz="2000" b="1" dirty="0">
                <a:latin typeface="Candara" panose="020E0502030303020204" pitchFamily="34" charset="0"/>
              </a:rPr>
              <a:t>OpenStax Chemistry 2/e p.314 - 320</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4213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444630" cy="3847207"/>
          </a:xfrm>
          <a:prstGeom prst="rect">
            <a:avLst/>
          </a:prstGeom>
          <a:noFill/>
        </p:spPr>
        <p:txBody>
          <a:bodyPr wrap="squar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The </a:t>
            </a:r>
            <a:r>
              <a:rPr lang="en-US" sz="2800" b="1" i="1" dirty="0">
                <a:latin typeface="Candara"/>
                <a:cs typeface="Candara"/>
              </a:rPr>
              <a:t>mole </a:t>
            </a:r>
            <a:r>
              <a:rPr lang="en-US" sz="2800" i="1" dirty="0">
                <a:latin typeface="Candara"/>
                <a:cs typeface="Candara"/>
              </a:rPr>
              <a:t>is the </a:t>
            </a:r>
            <a:r>
              <a:rPr lang="en-US" sz="2800" b="1" i="1" dirty="0">
                <a:latin typeface="Candara"/>
                <a:cs typeface="Candara"/>
              </a:rPr>
              <a:t>central unit of chemistry </a:t>
            </a:r>
            <a:r>
              <a:rPr lang="en-US" sz="2800" i="1" dirty="0">
                <a:latin typeface="Candara"/>
                <a:cs typeface="Candara"/>
              </a:rPr>
              <a:t>and represents a massive number of atoms or molecules. </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Subscripts and coefficients are </a:t>
            </a:r>
            <a:r>
              <a:rPr lang="en-US" sz="2800" b="1" i="1" dirty="0">
                <a:latin typeface="Candara"/>
                <a:cs typeface="Candara"/>
              </a:rPr>
              <a:t>molar</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0267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Tree>
    <p:extLst>
      <p:ext uri="{BB962C8B-B14F-4D97-AF65-F5344CB8AC3E}">
        <p14:creationId xmlns:p14="http://schemas.microsoft.com/office/powerpoint/2010/main" val="2707619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2" y="0"/>
            <a:ext cx="11635950" cy="67145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58" y="-169"/>
            <a:ext cx="10508005" cy="646331"/>
          </a:xfrm>
          <a:prstGeom prst="rect">
            <a:avLst/>
          </a:prstGeom>
          <a:noFill/>
        </p:spPr>
        <p:txBody>
          <a:bodyPr wrap="none" rtlCol="0">
            <a:spAutoFit/>
          </a:bodyPr>
          <a:lstStyle/>
          <a:p>
            <a:pPr defTabSz="914400"/>
            <a:r>
              <a:rPr lang="en-US" sz="3600" b="1" dirty="0">
                <a:solidFill>
                  <a:prstClr val="white"/>
                </a:solidFill>
                <a:latin typeface="Candara"/>
                <a:cs typeface="Candara"/>
              </a:rPr>
              <a:t>Reverse to calculate empirical formula from % comp.</a:t>
            </a:r>
          </a:p>
        </p:txBody>
      </p:sp>
      <p:sp>
        <p:nvSpPr>
          <p:cNvPr id="2" name="TextBox 1"/>
          <p:cNvSpPr txBox="1"/>
          <p:nvPr/>
        </p:nvSpPr>
        <p:spPr>
          <a:xfrm>
            <a:off x="275644" y="770598"/>
            <a:ext cx="11513082" cy="830997"/>
          </a:xfrm>
          <a:prstGeom prst="rect">
            <a:avLst/>
          </a:prstGeom>
          <a:noFill/>
        </p:spPr>
        <p:txBody>
          <a:bodyPr wrap="square" rtlCol="0">
            <a:spAutoFit/>
          </a:bodyPr>
          <a:lstStyle/>
          <a:p>
            <a:r>
              <a:rPr lang="en-US" sz="2400" dirty="0">
                <a:latin typeface="Candara"/>
                <a:cs typeface="Candara"/>
              </a:rPr>
              <a:t>How can we work this process the other way and use percent composition to calculate empirical formula?</a:t>
            </a:r>
            <a:endParaRPr lang="en-US" sz="2400" i="1" dirty="0">
              <a:latin typeface="Candara"/>
              <a:cs typeface="Candara"/>
            </a:endParaRP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3" y="-2506"/>
            <a:ext cx="697500" cy="697500"/>
          </a:xfrm>
          <a:prstGeom prst="rect">
            <a:avLst/>
          </a:prstGeom>
        </p:spPr>
      </p:pic>
      <p:sp>
        <p:nvSpPr>
          <p:cNvPr id="12" name="TextBox 11"/>
          <p:cNvSpPr txBox="1"/>
          <p:nvPr/>
        </p:nvSpPr>
        <p:spPr>
          <a:xfrm>
            <a:off x="305134" y="1684652"/>
            <a:ext cx="8470647" cy="830997"/>
          </a:xfrm>
          <a:prstGeom prst="rect">
            <a:avLst/>
          </a:prstGeom>
          <a:noFill/>
        </p:spPr>
        <p:txBody>
          <a:bodyPr wrap="square" rtlCol="0">
            <a:spAutoFit/>
          </a:bodyPr>
          <a:lstStyle/>
          <a:p>
            <a:r>
              <a:rPr lang="en-US" sz="2400" dirty="0">
                <a:latin typeface="Candara"/>
                <a:cs typeface="Candara"/>
              </a:rPr>
              <a:t>A sample contains 1.71 g of C and 0.287 g of H. </a:t>
            </a:r>
            <a:br>
              <a:rPr lang="en-US" sz="2400" dirty="0">
                <a:latin typeface="Candara"/>
                <a:cs typeface="Candara"/>
              </a:rPr>
            </a:br>
            <a:r>
              <a:rPr lang="en-US" sz="2400" i="1" dirty="0">
                <a:latin typeface="Candara"/>
                <a:cs typeface="Candara"/>
              </a:rPr>
              <a:t>What’s its empirical formula?</a:t>
            </a:r>
          </a:p>
        </p:txBody>
      </p:sp>
      <p:sp>
        <p:nvSpPr>
          <p:cNvPr id="16" name="TextBox 15">
            <a:extLst>
              <a:ext uri="{FF2B5EF4-FFF2-40B4-BE49-F238E27FC236}">
                <a16:creationId xmlns:a16="http://schemas.microsoft.com/office/drawing/2014/main" id="{62FE3573-A81F-384D-8B53-E681E1EB9AC9}"/>
              </a:ext>
            </a:extLst>
          </p:cNvPr>
          <p:cNvSpPr txBox="1"/>
          <p:nvPr/>
        </p:nvSpPr>
        <p:spPr>
          <a:xfrm>
            <a:off x="8269747" y="6453100"/>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51136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3" y="0"/>
            <a:ext cx="11552241"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58" y="-169"/>
            <a:ext cx="6629038" cy="646331"/>
          </a:xfrm>
          <a:prstGeom prst="rect">
            <a:avLst/>
          </a:prstGeom>
          <a:noFill/>
        </p:spPr>
        <p:txBody>
          <a:bodyPr wrap="none" rtlCol="0">
            <a:spAutoFit/>
          </a:bodyPr>
          <a:lstStyle/>
          <a:p>
            <a:pPr defTabSz="914400"/>
            <a:r>
              <a:rPr lang="en-US" sz="3600" b="1" dirty="0">
                <a:solidFill>
                  <a:prstClr val="white"/>
                </a:solidFill>
                <a:latin typeface="Candara"/>
                <a:cs typeface="Candara"/>
              </a:rPr>
              <a:t>What about molecular formulas?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9" y="-2506"/>
            <a:ext cx="697500" cy="697500"/>
          </a:xfrm>
          <a:prstGeom prst="rect">
            <a:avLst/>
          </a:prstGeom>
        </p:spPr>
      </p:pic>
      <p:sp>
        <p:nvSpPr>
          <p:cNvPr id="12" name="TextBox 11"/>
          <p:cNvSpPr txBox="1"/>
          <p:nvPr/>
        </p:nvSpPr>
        <p:spPr>
          <a:xfrm>
            <a:off x="305134" y="762737"/>
            <a:ext cx="11552242" cy="830997"/>
          </a:xfrm>
          <a:prstGeom prst="rect">
            <a:avLst/>
          </a:prstGeom>
          <a:noFill/>
        </p:spPr>
        <p:txBody>
          <a:bodyPr wrap="square" rtlCol="0">
            <a:spAutoFit/>
          </a:bodyPr>
          <a:lstStyle/>
          <a:p>
            <a:r>
              <a:rPr lang="en-US" sz="2400" dirty="0">
                <a:latin typeface="Candara"/>
                <a:cs typeface="Candara"/>
              </a:rPr>
              <a:t>With one more piece of information, formula mass or MW, we can determine the </a:t>
            </a:r>
            <a:r>
              <a:rPr lang="en-US" sz="2400" b="1" dirty="0">
                <a:latin typeface="Candara"/>
                <a:cs typeface="Candara"/>
              </a:rPr>
              <a:t>molecular formula </a:t>
            </a:r>
            <a:r>
              <a:rPr lang="en-US" sz="2400" dirty="0">
                <a:latin typeface="Candara"/>
                <a:cs typeface="Candara"/>
              </a:rPr>
              <a:t>as well as the empirical formula.</a:t>
            </a:r>
            <a:endParaRPr lang="en-US" sz="2400" i="1" dirty="0">
              <a:latin typeface="Candara"/>
              <a:cs typeface="Candara"/>
            </a:endParaRPr>
          </a:p>
        </p:txBody>
      </p:sp>
      <p:sp>
        <p:nvSpPr>
          <p:cNvPr id="15" name="TextBox 14"/>
          <p:cNvSpPr txBox="1"/>
          <p:nvPr/>
        </p:nvSpPr>
        <p:spPr>
          <a:xfrm>
            <a:off x="334624" y="1570715"/>
            <a:ext cx="10124043" cy="1200328"/>
          </a:xfrm>
          <a:prstGeom prst="rect">
            <a:avLst/>
          </a:prstGeom>
          <a:noFill/>
        </p:spPr>
        <p:txBody>
          <a:bodyPr wrap="square" rtlCol="0">
            <a:spAutoFit/>
          </a:bodyPr>
          <a:lstStyle/>
          <a:p>
            <a:r>
              <a:rPr lang="en-US" sz="2400" dirty="0">
                <a:latin typeface="Candara"/>
                <a:cs typeface="Candara"/>
              </a:rPr>
              <a:t>Nicotine, responsible for tobacco addictive is 74.02% C, 8.710% H, 17.27% N. And 40.57 g of nicotine contains 0.2500 moles.</a:t>
            </a:r>
          </a:p>
          <a:p>
            <a:r>
              <a:rPr lang="en-US" sz="2400" i="1" dirty="0">
                <a:latin typeface="Candara"/>
                <a:cs typeface="Candara"/>
              </a:rPr>
              <a:t>What is the molecular formulas of nicotine?</a:t>
            </a:r>
          </a:p>
        </p:txBody>
      </p:sp>
      <p:sp>
        <p:nvSpPr>
          <p:cNvPr id="22" name="TextBox 21">
            <a:extLst>
              <a:ext uri="{FF2B5EF4-FFF2-40B4-BE49-F238E27FC236}">
                <a16:creationId xmlns:a16="http://schemas.microsoft.com/office/drawing/2014/main" id="{B3ABE376-45FC-5D48-AEA3-4E66156F9243}"/>
              </a:ext>
            </a:extLst>
          </p:cNvPr>
          <p:cNvSpPr txBox="1"/>
          <p:nvPr/>
        </p:nvSpPr>
        <p:spPr>
          <a:xfrm>
            <a:off x="8262873" y="6460582"/>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102608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6" y="0"/>
            <a:ext cx="11784229"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7" y="-169"/>
            <a:ext cx="1643148"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2" y="-2506"/>
            <a:ext cx="697500" cy="697500"/>
          </a:xfrm>
          <a:prstGeom prst="rect">
            <a:avLst/>
          </a:prstGeom>
        </p:spPr>
      </p:pic>
      <p:sp>
        <p:nvSpPr>
          <p:cNvPr id="15" name="TextBox 14"/>
          <p:cNvSpPr txBox="1"/>
          <p:nvPr/>
        </p:nvSpPr>
        <p:spPr>
          <a:xfrm>
            <a:off x="346983" y="751235"/>
            <a:ext cx="11286999" cy="830997"/>
          </a:xfrm>
          <a:prstGeom prst="rect">
            <a:avLst/>
          </a:prstGeom>
          <a:noFill/>
        </p:spPr>
        <p:txBody>
          <a:bodyPr wrap="square" rtlCol="0">
            <a:spAutoFit/>
          </a:bodyPr>
          <a:lstStyle/>
          <a:p>
            <a:r>
              <a:rPr lang="en-US" sz="2400" dirty="0">
                <a:latin typeface="Candara"/>
                <a:cs typeface="Candara"/>
              </a:rPr>
              <a:t>What’s the molecular formula of a compound with 49.47 % C, 5.201 % H, 28.84 % N and 16.48% O. The formula mass is 194.2 g/mol.</a:t>
            </a:r>
          </a:p>
        </p:txBody>
      </p:sp>
      <p:sp>
        <p:nvSpPr>
          <p:cNvPr id="28" name="TextBox 27">
            <a:extLst>
              <a:ext uri="{FF2B5EF4-FFF2-40B4-BE49-F238E27FC236}">
                <a16:creationId xmlns:a16="http://schemas.microsoft.com/office/drawing/2014/main" id="{501A39FF-E720-C34C-B907-6467FBDBDF2F}"/>
              </a:ext>
            </a:extLst>
          </p:cNvPr>
          <p:cNvSpPr txBox="1"/>
          <p:nvPr/>
        </p:nvSpPr>
        <p:spPr>
          <a:xfrm>
            <a:off x="8298510" y="6500069"/>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Tree>
    <p:extLst>
      <p:ext uri="{BB962C8B-B14F-4D97-AF65-F5344CB8AC3E}">
        <p14:creationId xmlns:p14="http://schemas.microsoft.com/office/powerpoint/2010/main" val="37487822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487073"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8601" y="-169"/>
            <a:ext cx="2744662" cy="646331"/>
          </a:xfrm>
          <a:prstGeom prst="rect">
            <a:avLst/>
          </a:prstGeom>
          <a:noFill/>
        </p:spPr>
        <p:txBody>
          <a:bodyPr wrap="none" rtlCol="0">
            <a:spAutoFit/>
          </a:bodyPr>
          <a:lstStyle/>
          <a:p>
            <a:pPr defTabSz="914400"/>
            <a:r>
              <a:rPr lang="en-US" sz="3600" b="1" dirty="0">
                <a:solidFill>
                  <a:prstClr val="white"/>
                </a:solidFill>
                <a:latin typeface="Candara"/>
                <a:cs typeface="Candara"/>
              </a:rPr>
              <a:t>8.4: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7073" y="-2506"/>
            <a:ext cx="697500" cy="697500"/>
          </a:xfrm>
          <a:prstGeom prst="rect">
            <a:avLst/>
          </a:prstGeom>
        </p:spPr>
      </p:pic>
      <p:sp>
        <p:nvSpPr>
          <p:cNvPr id="15" name="TextBox 14"/>
          <p:cNvSpPr txBox="1"/>
          <p:nvPr/>
        </p:nvSpPr>
        <p:spPr>
          <a:xfrm>
            <a:off x="334860" y="1908868"/>
            <a:ext cx="11342790" cy="461665"/>
          </a:xfrm>
          <a:prstGeom prst="rect">
            <a:avLst/>
          </a:prstGeom>
          <a:noFill/>
        </p:spPr>
        <p:txBody>
          <a:bodyPr wrap="square" rtlCol="0">
            <a:spAutoFit/>
          </a:bodyPr>
          <a:lstStyle/>
          <a:p>
            <a:pPr marL="466725" indent="-449263"/>
            <a:r>
              <a:rPr lang="en-US" sz="2400" dirty="0">
                <a:latin typeface="Candara"/>
                <a:cs typeface="Candara"/>
              </a:rPr>
              <a:t>(2) Calculate empirical formula weight and its ratio to molecular weight?</a:t>
            </a:r>
            <a:endParaRPr lang="en-US" sz="2400" i="1" dirty="0">
              <a:latin typeface="Candara"/>
              <a:cs typeface="Candara"/>
            </a:endParaRPr>
          </a:p>
        </p:txBody>
      </p:sp>
      <p:sp>
        <p:nvSpPr>
          <p:cNvPr id="18" name="TextBox 17"/>
          <p:cNvSpPr txBox="1"/>
          <p:nvPr/>
        </p:nvSpPr>
        <p:spPr>
          <a:xfrm>
            <a:off x="334860" y="750851"/>
            <a:ext cx="11342790" cy="830997"/>
          </a:xfrm>
          <a:prstGeom prst="rect">
            <a:avLst/>
          </a:prstGeom>
          <a:noFill/>
        </p:spPr>
        <p:txBody>
          <a:bodyPr wrap="square" rtlCol="0">
            <a:spAutoFit/>
          </a:bodyPr>
          <a:lstStyle/>
          <a:p>
            <a:r>
              <a:rPr lang="en-US" sz="2400" dirty="0">
                <a:latin typeface="Candara"/>
                <a:cs typeface="Candara"/>
              </a:rPr>
              <a:t>(1)  Convert percent composition to empirical formula using mass to moles conversions?</a:t>
            </a:r>
            <a:endParaRPr lang="en-US" sz="2400" i="1" dirty="0">
              <a:latin typeface="Candara"/>
              <a:cs typeface="Candara"/>
            </a:endParaRPr>
          </a:p>
        </p:txBody>
      </p:sp>
      <p:sp>
        <p:nvSpPr>
          <p:cNvPr id="19" name="TextBox 18"/>
          <p:cNvSpPr txBox="1"/>
          <p:nvPr/>
        </p:nvSpPr>
        <p:spPr>
          <a:xfrm>
            <a:off x="334860" y="2754195"/>
            <a:ext cx="11342790" cy="830997"/>
          </a:xfrm>
          <a:prstGeom prst="rect">
            <a:avLst/>
          </a:prstGeom>
          <a:noFill/>
        </p:spPr>
        <p:txBody>
          <a:bodyPr wrap="square" rtlCol="0">
            <a:spAutoFit/>
          </a:bodyPr>
          <a:lstStyle/>
          <a:p>
            <a:pPr marL="409575" indent="-392113"/>
            <a:r>
              <a:rPr lang="en-US" sz="2400" dirty="0">
                <a:latin typeface="Candara"/>
                <a:cs typeface="Candara"/>
              </a:rPr>
              <a:t>(3) Use the ratio of empirical to molecular weights to convert empirical formula to molecular formula?</a:t>
            </a:r>
            <a:endParaRPr lang="en-US" sz="2400" i="1" dirty="0">
              <a:latin typeface="Candara"/>
              <a:cs typeface="Candara"/>
            </a:endParaRPr>
          </a:p>
        </p:txBody>
      </p:sp>
    </p:spTree>
    <p:extLst>
      <p:ext uri="{BB962C8B-B14F-4D97-AF65-F5344CB8AC3E}">
        <p14:creationId xmlns:p14="http://schemas.microsoft.com/office/powerpoint/2010/main" val="439290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 y="0"/>
            <a:ext cx="11509933"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981" y="-169"/>
            <a:ext cx="7524817" cy="646331"/>
          </a:xfrm>
          <a:prstGeom prst="rect">
            <a:avLst/>
          </a:prstGeom>
          <a:noFill/>
        </p:spPr>
        <p:txBody>
          <a:bodyPr wrap="none" rtlCol="0">
            <a:spAutoFit/>
          </a:bodyPr>
          <a:lstStyle/>
          <a:p>
            <a:pPr defTabSz="914400"/>
            <a:r>
              <a:rPr lang="en-US" sz="3600" b="1" dirty="0">
                <a:solidFill>
                  <a:prstClr val="white"/>
                </a:solidFill>
                <a:latin typeface="Candara"/>
                <a:cs typeface="Candara"/>
              </a:rPr>
              <a:t>Atoms and molecules are wicked tiny</a:t>
            </a:r>
          </a:p>
        </p:txBody>
      </p:sp>
      <p:sp>
        <p:nvSpPr>
          <p:cNvPr id="2" name="TextBox 1"/>
          <p:cNvSpPr txBox="1"/>
          <p:nvPr/>
        </p:nvSpPr>
        <p:spPr>
          <a:xfrm>
            <a:off x="276266" y="734256"/>
            <a:ext cx="11313754" cy="461665"/>
          </a:xfrm>
          <a:prstGeom prst="rect">
            <a:avLst/>
          </a:prstGeom>
          <a:noFill/>
        </p:spPr>
        <p:txBody>
          <a:bodyPr wrap="square" rtlCol="0">
            <a:spAutoFit/>
          </a:bodyPr>
          <a:lstStyle/>
          <a:p>
            <a:r>
              <a:rPr lang="en-US" sz="2400" dirty="0">
                <a:latin typeface="Candara"/>
                <a:cs typeface="Candara"/>
              </a:rPr>
              <a:t>It’s hard to conceptualize of the size of atoms and molecules.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313" y="-2506"/>
            <a:ext cx="697500" cy="697500"/>
          </a:xfrm>
          <a:prstGeom prst="rect">
            <a:avLst/>
          </a:prstGeom>
        </p:spPr>
      </p:pic>
      <p:sp>
        <p:nvSpPr>
          <p:cNvPr id="11" name="TextBox 10"/>
          <p:cNvSpPr txBox="1"/>
          <p:nvPr/>
        </p:nvSpPr>
        <p:spPr>
          <a:xfrm>
            <a:off x="4681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pic>
        <p:nvPicPr>
          <p:cNvPr id="3" name="Picture 2">
            <a:extLst>
              <a:ext uri="{FF2B5EF4-FFF2-40B4-BE49-F238E27FC236}">
                <a16:creationId xmlns:a16="http://schemas.microsoft.com/office/drawing/2014/main" id="{041F3975-C943-1F45-B291-7E7316C9EE25}"/>
              </a:ext>
            </a:extLst>
          </p:cNvPr>
          <p:cNvPicPr>
            <a:picLocks noChangeAspect="1"/>
          </p:cNvPicPr>
          <p:nvPr/>
        </p:nvPicPr>
        <p:blipFill>
          <a:blip r:embed="rId3"/>
          <a:stretch>
            <a:fillRect/>
          </a:stretch>
        </p:blipFill>
        <p:spPr>
          <a:xfrm>
            <a:off x="398592" y="1334420"/>
            <a:ext cx="11504265" cy="4471469"/>
          </a:xfrm>
          <a:prstGeom prst="rect">
            <a:avLst/>
          </a:prstGeom>
        </p:spPr>
      </p:pic>
    </p:spTree>
    <p:extLst>
      <p:ext uri="{BB962C8B-B14F-4D97-AF65-F5344CB8AC3E}">
        <p14:creationId xmlns:p14="http://schemas.microsoft.com/office/powerpoint/2010/main" val="1213066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550972"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8.4: Assignments</a:t>
            </a:r>
          </a:p>
        </p:txBody>
      </p:sp>
      <p:sp>
        <p:nvSpPr>
          <p:cNvPr id="8" name="TextBox 7"/>
          <p:cNvSpPr txBox="1"/>
          <p:nvPr/>
        </p:nvSpPr>
        <p:spPr>
          <a:xfrm>
            <a:off x="292918" y="894787"/>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8.4</a:t>
            </a:r>
            <a:endParaRPr lang="en-US" sz="6600" b="1" dirty="0">
              <a:latin typeface="Candara"/>
              <a:cs typeface="Candara"/>
            </a:endParaRPr>
          </a:p>
        </p:txBody>
      </p:sp>
      <p:pic>
        <p:nvPicPr>
          <p:cNvPr id="7" name="Picture 6"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587910"/>
            <a:ext cx="11209092" cy="461665"/>
          </a:xfrm>
          <a:prstGeom prst="rect">
            <a:avLst/>
          </a:prstGeom>
          <a:noFill/>
        </p:spPr>
        <p:txBody>
          <a:bodyPr wrap="square" rtlCol="0">
            <a:spAutoFit/>
          </a:bodyPr>
          <a:lstStyle/>
          <a:p>
            <a:pPr marL="52388" lvl="1"/>
            <a:r>
              <a:rPr lang="en-US" sz="2400" b="1" dirty="0">
                <a:latin typeface="Candara"/>
                <a:cs typeface="Candara"/>
              </a:rPr>
              <a:t>Canvas: HW set 8, problems 7 - 8</a:t>
            </a:r>
            <a:endParaRPr lang="en-US" sz="6600" b="1" dirty="0">
              <a:latin typeface="Candara"/>
              <a:cs typeface="Candara"/>
            </a:endParaRPr>
          </a:p>
        </p:txBody>
      </p:sp>
      <p:sp>
        <p:nvSpPr>
          <p:cNvPr id="9" name="TextBox 8">
            <a:extLst>
              <a:ext uri="{FF2B5EF4-FFF2-40B4-BE49-F238E27FC236}">
                <a16:creationId xmlns:a16="http://schemas.microsoft.com/office/drawing/2014/main" id="{20EC8CA9-41DA-3242-A370-08B2558CEA82}"/>
              </a:ext>
            </a:extLst>
          </p:cNvPr>
          <p:cNvSpPr txBox="1"/>
          <p:nvPr/>
        </p:nvSpPr>
        <p:spPr>
          <a:xfrm>
            <a:off x="323697" y="2386000"/>
            <a:ext cx="11868303" cy="2277547"/>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b="1" dirty="0">
              <a:latin typeface="Candara"/>
              <a:cs typeface="Candara"/>
            </a:endParaRPr>
          </a:p>
          <a:p>
            <a:pPr marL="463550" indent="-452438">
              <a:buFont typeface="Arial" panose="020B0604020202020204" pitchFamily="34" charset="0"/>
              <a:buChar char="•"/>
            </a:pPr>
            <a:r>
              <a:rPr lang="en-US" sz="2400" dirty="0">
                <a:latin typeface="Candara" panose="020E0502030303020204" pitchFamily="34" charset="0"/>
              </a:rPr>
              <a:t>'Calculating percent composition and empirical formulas'  (Mr. Causey)</a:t>
            </a:r>
            <a:br>
              <a:rPr lang="en-US" sz="2400" dirty="0">
                <a:latin typeface="Candara" panose="020E0502030303020204" pitchFamily="34" charset="0"/>
              </a:rPr>
            </a:br>
            <a:r>
              <a:rPr lang="en-US" sz="2400" dirty="0">
                <a:latin typeface="Candara" panose="020E0502030303020204" pitchFamily="34" charset="0"/>
                <a:hlinkClick r:id="rId3"/>
              </a:rPr>
              <a:t>https://www.youtube.com/watch?v=mdNYDMoQ6As</a:t>
            </a:r>
            <a:r>
              <a:rPr lang="en-US" sz="2400" dirty="0">
                <a:latin typeface="Candara" panose="020E0502030303020204" pitchFamily="34" charset="0"/>
              </a:rPr>
              <a:t> </a:t>
            </a:r>
          </a:p>
          <a:p>
            <a:pPr marL="11112"/>
            <a:endParaRPr lang="en-US" sz="1200" dirty="0">
              <a:latin typeface="Candara" panose="020E0502030303020204" pitchFamily="34" charset="0"/>
            </a:endParaRPr>
          </a:p>
          <a:p>
            <a:pPr marL="463550" indent="-452438">
              <a:buFont typeface="Arial" panose="020B0604020202020204" pitchFamily="34" charset="0"/>
              <a:buChar char="•"/>
            </a:pPr>
            <a:r>
              <a:rPr lang="en-US" sz="2400" dirty="0">
                <a:latin typeface="Candara" panose="020E0502030303020204" pitchFamily="34" charset="0"/>
              </a:rPr>
              <a:t>'Chemical analysis' (Bozeman Science)</a:t>
            </a:r>
            <a:br>
              <a:rPr lang="en-US" sz="2400" dirty="0">
                <a:latin typeface="Candara" panose="020E0502030303020204" pitchFamily="34" charset="0"/>
              </a:rPr>
            </a:br>
            <a:r>
              <a:rPr lang="en-US" sz="2400" dirty="0">
                <a:latin typeface="Candara" panose="020E0502030303020204" pitchFamily="34" charset="0"/>
                <a:hlinkClick r:id="rId4"/>
              </a:rPr>
              <a:t>https://www.youtube.com/watch?v=QcC4OsSxWYU</a:t>
            </a:r>
            <a:r>
              <a:rPr lang="en-US" sz="2400" dirty="0">
                <a:latin typeface="Candara" panose="020E0502030303020204" pitchFamily="34" charset="0"/>
              </a:rPr>
              <a:t> </a:t>
            </a:r>
            <a:endParaRPr lang="en-US" sz="2400" b="1" dirty="0">
              <a:latin typeface="Candara"/>
              <a:cs typeface="Candara"/>
            </a:endParaRPr>
          </a:p>
        </p:txBody>
      </p:sp>
    </p:spTree>
    <p:extLst>
      <p:ext uri="{BB962C8B-B14F-4D97-AF65-F5344CB8AC3E}">
        <p14:creationId xmlns:p14="http://schemas.microsoft.com/office/powerpoint/2010/main" val="342991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7" y="-12357"/>
            <a:ext cx="11473181"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0" y="3972"/>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
        <p:nvSpPr>
          <p:cNvPr id="8" name="TextBox 7"/>
          <p:cNvSpPr txBox="1"/>
          <p:nvPr/>
        </p:nvSpPr>
        <p:spPr>
          <a:xfrm>
            <a:off x="1013821" y="1193796"/>
            <a:ext cx="10475830" cy="2754600"/>
          </a:xfrm>
          <a:prstGeom prst="rect">
            <a:avLst/>
          </a:prstGeom>
          <a:noFill/>
        </p:spPr>
        <p:txBody>
          <a:bodyPr wrap="square" rtlCol="0">
            <a:spAutoFit/>
          </a:bodyPr>
          <a:lstStyle/>
          <a:p>
            <a:endParaRPr lang="en-US" sz="900" b="1" dirty="0">
              <a:latin typeface="Candara"/>
              <a:cs typeface="Candara"/>
            </a:endParaRPr>
          </a:p>
          <a:p>
            <a:pPr lvl="1"/>
            <a:r>
              <a:rPr lang="en-US" sz="3200" b="1" dirty="0">
                <a:latin typeface="Candara"/>
                <a:cs typeface="Candara"/>
              </a:rPr>
              <a:t>8.5:  Molarity measures solution concentration</a:t>
            </a:r>
          </a:p>
          <a:p>
            <a:pPr lvl="1"/>
            <a:endParaRPr lang="en-US" sz="1000" b="1" dirty="0">
              <a:latin typeface="Candara"/>
              <a:cs typeface="Candara"/>
            </a:endParaRPr>
          </a:p>
          <a:p>
            <a:pPr lvl="3" indent="-457200">
              <a:buFont typeface="Arial"/>
              <a:buChar char="•"/>
            </a:pPr>
            <a:r>
              <a:rPr lang="en-US" sz="2800" dirty="0">
                <a:latin typeface="Candara"/>
                <a:cs typeface="Candara"/>
              </a:rPr>
              <a:t>Percent composition can be converted to mass, then moles to create an empirical formula</a:t>
            </a:r>
          </a:p>
          <a:p>
            <a:pPr marL="914400" lvl="3"/>
            <a:endParaRPr lang="en-US" sz="1000" dirty="0">
              <a:latin typeface="Candara"/>
              <a:cs typeface="Candara"/>
            </a:endParaRPr>
          </a:p>
          <a:p>
            <a:pPr lvl="3" indent="-457200">
              <a:buFont typeface="Arial"/>
              <a:buChar char="•"/>
            </a:pPr>
            <a:r>
              <a:rPr lang="en-US" sz="2800" dirty="0">
                <a:latin typeface="Candara"/>
                <a:cs typeface="Candara"/>
              </a:rPr>
              <a:t>The ratio of formula weight to molecular weight allows empirical formula to be converted to molecular formula</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14863"/>
            <a:ext cx="697500" cy="697500"/>
          </a:xfrm>
          <a:prstGeom prst="rect">
            <a:avLst/>
          </a:prstGeom>
        </p:spPr>
      </p:pic>
      <p:sp>
        <p:nvSpPr>
          <p:cNvPr id="3" name="TextBox 2">
            <a:extLst>
              <a:ext uri="{FF2B5EF4-FFF2-40B4-BE49-F238E27FC236}">
                <a16:creationId xmlns:a16="http://schemas.microsoft.com/office/drawing/2014/main" id="{9D9A3377-AD15-A941-A8F5-838051D80D6C}"/>
              </a:ext>
            </a:extLst>
          </p:cNvPr>
          <p:cNvSpPr txBox="1"/>
          <p:nvPr/>
        </p:nvSpPr>
        <p:spPr>
          <a:xfrm>
            <a:off x="8081764" y="6370609"/>
            <a:ext cx="3999813" cy="400110"/>
          </a:xfrm>
          <a:prstGeom prst="rect">
            <a:avLst/>
          </a:prstGeom>
          <a:noFill/>
        </p:spPr>
        <p:txBody>
          <a:bodyPr wrap="none" rtlCol="0">
            <a:spAutoFit/>
          </a:bodyPr>
          <a:lstStyle/>
          <a:p>
            <a:r>
              <a:rPr lang="en-US" sz="2000" b="1" dirty="0">
                <a:latin typeface="Candara" panose="020E0502030303020204" pitchFamily="34" charset="0"/>
              </a:rPr>
              <a:t>OpenStax Chemistry 2/e p.320 - 327</a:t>
            </a:r>
          </a:p>
        </p:txBody>
      </p:sp>
      <p:sp>
        <p:nvSpPr>
          <p:cNvPr id="7" name="Right Arrow 6">
            <a:extLst>
              <a:ext uri="{FF2B5EF4-FFF2-40B4-BE49-F238E27FC236}">
                <a16:creationId xmlns:a16="http://schemas.microsoft.com/office/drawing/2014/main" id="{BBA2C31A-5530-8045-B875-63F4FA993370}"/>
              </a:ext>
            </a:extLst>
          </p:cNvPr>
          <p:cNvSpPr/>
          <p:nvPr/>
        </p:nvSpPr>
        <p:spPr>
          <a:xfrm>
            <a:off x="903768" y="1480756"/>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470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1876567" cy="6975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8" name="TextBox 7"/>
          <p:cNvSpPr txBox="1"/>
          <p:nvPr/>
        </p:nvSpPr>
        <p:spPr>
          <a:xfrm>
            <a:off x="1049870" y="856565"/>
            <a:ext cx="10444630" cy="3847207"/>
          </a:xfrm>
          <a:prstGeom prst="rect">
            <a:avLst/>
          </a:prstGeom>
          <a:noFill/>
        </p:spPr>
        <p:txBody>
          <a:bodyPr wrap="square" rtlCol="0">
            <a:spAutoFit/>
          </a:bodyPr>
          <a:lstStyle/>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endParaRPr lang="en-US" sz="900" b="1" dirty="0">
              <a:latin typeface="Candara"/>
              <a:cs typeface="Candara"/>
            </a:endParaRPr>
          </a:p>
          <a:p>
            <a:pPr lvl="1"/>
            <a:endParaRPr lang="en-US" sz="2800" b="1" dirty="0">
              <a:latin typeface="Candara"/>
              <a:cs typeface="Candara"/>
            </a:endParaRPr>
          </a:p>
          <a:p>
            <a:pPr lvl="1"/>
            <a:endParaRPr lang="en-US" sz="2800" b="1" dirty="0">
              <a:latin typeface="Candara"/>
              <a:cs typeface="Candara"/>
            </a:endParaRPr>
          </a:p>
          <a:p>
            <a:r>
              <a:rPr lang="en-US" sz="2800" b="1" dirty="0">
                <a:latin typeface="Candara"/>
                <a:cs typeface="Candara"/>
              </a:rPr>
              <a:t>Big ideas?</a:t>
            </a:r>
            <a:endParaRPr lang="en-US" sz="2000" b="1" dirty="0">
              <a:latin typeface="Candara"/>
              <a:cs typeface="Candara"/>
            </a:endParaRPr>
          </a:p>
          <a:p>
            <a:endParaRPr lang="en-US" sz="2000" b="1" dirty="0">
              <a:latin typeface="Candara"/>
              <a:cs typeface="Candara"/>
            </a:endParaRPr>
          </a:p>
          <a:p>
            <a:pPr marL="457200" indent="-457200">
              <a:buAutoNum type="arabicPeriod"/>
            </a:pPr>
            <a:r>
              <a:rPr lang="en-US" sz="2800" i="1" dirty="0">
                <a:latin typeface="Candara"/>
                <a:cs typeface="Candara"/>
              </a:rPr>
              <a:t>The </a:t>
            </a:r>
            <a:r>
              <a:rPr lang="en-US" sz="2800" b="1" i="1" dirty="0">
                <a:latin typeface="Candara"/>
                <a:cs typeface="Candara"/>
              </a:rPr>
              <a:t>mole </a:t>
            </a:r>
            <a:r>
              <a:rPr lang="en-US" sz="2800" i="1" dirty="0">
                <a:latin typeface="Candara"/>
                <a:cs typeface="Candara"/>
              </a:rPr>
              <a:t>is the </a:t>
            </a:r>
            <a:r>
              <a:rPr lang="en-US" sz="2800" b="1" i="1" dirty="0">
                <a:latin typeface="Candara"/>
                <a:cs typeface="Candara"/>
              </a:rPr>
              <a:t>central unit of chemistry </a:t>
            </a:r>
            <a:r>
              <a:rPr lang="en-US" sz="2800" i="1" dirty="0">
                <a:latin typeface="Candara"/>
                <a:cs typeface="Candara"/>
              </a:rPr>
              <a:t>and represents a massive number of atoms or molecules. </a:t>
            </a:r>
          </a:p>
          <a:p>
            <a:pPr marL="457200" indent="-457200">
              <a:buAutoNum type="arabicPeriod"/>
            </a:pPr>
            <a:endParaRPr lang="en-US" sz="2000" i="1" dirty="0">
              <a:latin typeface="Candara"/>
              <a:cs typeface="Candara"/>
            </a:endParaRPr>
          </a:p>
          <a:p>
            <a:pPr marL="457200" indent="-457200">
              <a:buAutoNum type="arabicPeriod"/>
            </a:pPr>
            <a:r>
              <a:rPr lang="en-US" sz="2800" i="1" dirty="0">
                <a:latin typeface="Candara"/>
                <a:cs typeface="Candara"/>
              </a:rPr>
              <a:t>Subscripts and coefficients are </a:t>
            </a:r>
            <a:r>
              <a:rPr lang="en-US" sz="2800" b="1" i="1" dirty="0">
                <a:latin typeface="Candara"/>
                <a:cs typeface="Candara"/>
              </a:rPr>
              <a:t>molar</a:t>
            </a:r>
            <a:r>
              <a:rPr lang="en-US" sz="2800" i="1" dirty="0">
                <a:latin typeface="Candara"/>
                <a:cs typeface="Candara"/>
              </a:rPr>
              <a:t>.</a:t>
            </a:r>
          </a:p>
        </p:txBody>
      </p:sp>
      <p:pic>
        <p:nvPicPr>
          <p:cNvPr id="2" name="Picture 1"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94500" y="0"/>
            <a:ext cx="697500" cy="697500"/>
          </a:xfrm>
          <a:prstGeom prst="rect">
            <a:avLst/>
          </a:prstGeom>
        </p:spPr>
      </p:pic>
      <p:sp>
        <p:nvSpPr>
          <p:cNvPr id="3" name="Right Arrow 2">
            <a:extLst>
              <a:ext uri="{FF2B5EF4-FFF2-40B4-BE49-F238E27FC236}">
                <a16:creationId xmlns:a16="http://schemas.microsoft.com/office/drawing/2014/main" id="{4962AC51-98FE-D249-97B4-F0AD366F249E}"/>
              </a:ext>
            </a:extLst>
          </p:cNvPr>
          <p:cNvSpPr/>
          <p:nvPr/>
        </p:nvSpPr>
        <p:spPr>
          <a:xfrm>
            <a:off x="486345" y="3102677"/>
            <a:ext cx="563525" cy="382772"/>
          </a:xfrm>
          <a:prstGeom prst="rightArrow">
            <a:avLst/>
          </a:prstGeom>
          <a:noFill/>
          <a:ln w="28575">
            <a:solidFill>
              <a:srgbClr val="9437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0ABC66-462B-C04A-8C89-9797CC14A6D4}"/>
              </a:ext>
            </a:extLst>
          </p:cNvPr>
          <p:cNvSpPr txBox="1"/>
          <p:nvPr/>
        </p:nvSpPr>
        <p:spPr>
          <a:xfrm>
            <a:off x="242773" y="16327"/>
            <a:ext cx="8541121" cy="646331"/>
          </a:xfrm>
          <a:prstGeom prst="rect">
            <a:avLst/>
          </a:prstGeom>
          <a:noFill/>
        </p:spPr>
        <p:txBody>
          <a:bodyPr wrap="none" rtlCol="0">
            <a:spAutoFit/>
          </a:bodyPr>
          <a:lstStyle/>
          <a:p>
            <a:r>
              <a:rPr lang="en-US" sz="3600" b="1" dirty="0">
                <a:solidFill>
                  <a:prstClr val="white"/>
                </a:solidFill>
                <a:latin typeface="Candara"/>
                <a:cs typeface="Candara"/>
              </a:rPr>
              <a:t>Module 8: Moles – chemistry’s central unit</a:t>
            </a:r>
          </a:p>
        </p:txBody>
      </p:sp>
    </p:spTree>
    <p:extLst>
      <p:ext uri="{BB962C8B-B14F-4D97-AF65-F5344CB8AC3E}">
        <p14:creationId xmlns:p14="http://schemas.microsoft.com/office/powerpoint/2010/main" val="21777041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2" y="0"/>
            <a:ext cx="11497893" cy="685800"/>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3" y="-169"/>
            <a:ext cx="7080785" cy="646331"/>
          </a:xfrm>
          <a:prstGeom prst="rect">
            <a:avLst/>
          </a:prstGeom>
          <a:noFill/>
        </p:spPr>
        <p:txBody>
          <a:bodyPr wrap="none" rtlCol="0">
            <a:spAutoFit/>
          </a:bodyPr>
          <a:lstStyle/>
          <a:p>
            <a:pPr defTabSz="914400"/>
            <a:r>
              <a:rPr lang="en-US" sz="3600" b="1" dirty="0">
                <a:solidFill>
                  <a:prstClr val="white"/>
                </a:solidFill>
                <a:latin typeface="Candara"/>
                <a:cs typeface="Candara"/>
              </a:rPr>
              <a:t>Molarity = moles solute / L solution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6" y="-2506"/>
            <a:ext cx="697500" cy="697500"/>
          </a:xfrm>
          <a:prstGeom prst="rect">
            <a:avLst/>
          </a:prstGeom>
        </p:spPr>
      </p:pic>
      <p:sp>
        <p:nvSpPr>
          <p:cNvPr id="28" name="TextBox 27"/>
          <p:cNvSpPr txBox="1"/>
          <p:nvPr/>
        </p:nvSpPr>
        <p:spPr>
          <a:xfrm>
            <a:off x="232714" y="813882"/>
            <a:ext cx="8470647" cy="461665"/>
          </a:xfrm>
          <a:prstGeom prst="rect">
            <a:avLst/>
          </a:prstGeom>
          <a:noFill/>
        </p:spPr>
        <p:txBody>
          <a:bodyPr wrap="square" rtlCol="0">
            <a:spAutoFit/>
          </a:bodyPr>
          <a:lstStyle/>
          <a:p>
            <a:r>
              <a:rPr lang="en-US" sz="2400" b="1" dirty="0">
                <a:latin typeface="Candara"/>
                <a:cs typeface="Candara"/>
              </a:rPr>
              <a:t>Concentration</a:t>
            </a:r>
            <a:r>
              <a:rPr lang="en-US" sz="2400" dirty="0">
                <a:latin typeface="Candara"/>
                <a:cs typeface="Candara"/>
              </a:rPr>
              <a:t> is a measure of the amount of solute in solvent.</a:t>
            </a:r>
            <a:endParaRPr lang="en-US" sz="2400" b="1" dirty="0">
              <a:latin typeface="Candara"/>
              <a:cs typeface="Candara"/>
            </a:endParaRPr>
          </a:p>
        </p:txBody>
      </p:sp>
      <p:sp>
        <p:nvSpPr>
          <p:cNvPr id="10" name="TextBox 9"/>
          <p:cNvSpPr txBox="1"/>
          <p:nvPr/>
        </p:nvSpPr>
        <p:spPr>
          <a:xfrm>
            <a:off x="282689" y="1276317"/>
            <a:ext cx="11219316" cy="461665"/>
          </a:xfrm>
          <a:prstGeom prst="rect">
            <a:avLst/>
          </a:prstGeom>
          <a:noFill/>
        </p:spPr>
        <p:txBody>
          <a:bodyPr wrap="square" rtlCol="0">
            <a:spAutoFit/>
          </a:bodyPr>
          <a:lstStyle/>
          <a:p>
            <a:r>
              <a:rPr lang="en-US" sz="2400" b="1" dirty="0">
                <a:latin typeface="Candara"/>
                <a:cs typeface="Candara"/>
              </a:rPr>
              <a:t>Molarity (M) </a:t>
            </a:r>
            <a:r>
              <a:rPr lang="en-US" sz="2400" dirty="0">
                <a:latin typeface="Candara"/>
                <a:cs typeface="Candara"/>
              </a:rPr>
              <a:t>is a unit that we’ll use to express solution concentration.</a:t>
            </a:r>
            <a:endParaRPr lang="en-US" sz="2400" b="1" dirty="0">
              <a:latin typeface="Candara"/>
              <a:cs typeface="Candara"/>
            </a:endParaRPr>
          </a:p>
        </p:txBody>
      </p:sp>
      <p:sp>
        <p:nvSpPr>
          <p:cNvPr id="11" name="TextBox 10"/>
          <p:cNvSpPr txBox="1"/>
          <p:nvPr/>
        </p:nvSpPr>
        <p:spPr>
          <a:xfrm>
            <a:off x="992470" y="1993364"/>
            <a:ext cx="5128301" cy="830997"/>
          </a:xfrm>
          <a:prstGeom prst="rect">
            <a:avLst/>
          </a:prstGeom>
          <a:noFill/>
        </p:spPr>
        <p:txBody>
          <a:bodyPr wrap="square" rtlCol="0">
            <a:spAutoFit/>
          </a:bodyPr>
          <a:lstStyle/>
          <a:p>
            <a:r>
              <a:rPr lang="en-US" sz="2400" b="1" dirty="0">
                <a:latin typeface="Candara"/>
                <a:cs typeface="Candara"/>
              </a:rPr>
              <a:t>molarity (M) </a:t>
            </a:r>
            <a:r>
              <a:rPr lang="en-US" sz="2400" dirty="0">
                <a:latin typeface="Candara"/>
                <a:cs typeface="Candara"/>
              </a:rPr>
              <a:t>= </a:t>
            </a:r>
            <a:r>
              <a:rPr lang="en-US" sz="2400" u="sng" dirty="0" err="1">
                <a:latin typeface="Candara"/>
                <a:cs typeface="Candara"/>
              </a:rPr>
              <a:t>mol</a:t>
            </a:r>
            <a:r>
              <a:rPr lang="en-US" sz="2400" u="sng" dirty="0">
                <a:latin typeface="Candara"/>
                <a:cs typeface="Candara"/>
              </a:rPr>
              <a:t> solute</a:t>
            </a:r>
          </a:p>
          <a:p>
            <a:r>
              <a:rPr lang="en-US" sz="2400" b="1" dirty="0">
                <a:latin typeface="Candara"/>
                <a:cs typeface="Candara"/>
              </a:rPr>
              <a:t>		</a:t>
            </a:r>
            <a:r>
              <a:rPr lang="en-US" sz="2400" dirty="0">
                <a:latin typeface="Candara"/>
                <a:cs typeface="Candara"/>
              </a:rPr>
              <a:t>1 L solution</a:t>
            </a:r>
            <a:endParaRPr lang="en-US" sz="2400" b="1" dirty="0">
              <a:latin typeface="Candara"/>
              <a:cs typeface="Candara"/>
            </a:endParaRPr>
          </a:p>
        </p:txBody>
      </p:sp>
      <p:sp>
        <p:nvSpPr>
          <p:cNvPr id="12" name="TextBox 11"/>
          <p:cNvSpPr txBox="1"/>
          <p:nvPr/>
        </p:nvSpPr>
        <p:spPr>
          <a:xfrm>
            <a:off x="6254628" y="1755621"/>
            <a:ext cx="3956261" cy="1200328"/>
          </a:xfrm>
          <a:prstGeom prst="rect">
            <a:avLst/>
          </a:prstGeom>
          <a:noFill/>
          <a:ln>
            <a:solidFill>
              <a:schemeClr val="tx1"/>
            </a:solidFill>
            <a:prstDash val="dash"/>
          </a:ln>
        </p:spPr>
        <p:txBody>
          <a:bodyPr wrap="square" rtlCol="0">
            <a:spAutoFit/>
          </a:bodyPr>
          <a:lstStyle/>
          <a:p>
            <a:r>
              <a:rPr lang="en-US" sz="2400" i="1" dirty="0">
                <a:latin typeface="Candara"/>
                <a:cs typeface="Candara"/>
              </a:rPr>
              <a:t>Note that M uses the volume</a:t>
            </a:r>
            <a:br>
              <a:rPr lang="en-US" sz="2400" i="1" dirty="0">
                <a:latin typeface="Candara"/>
                <a:cs typeface="Candara"/>
              </a:rPr>
            </a:br>
            <a:r>
              <a:rPr lang="en-US" sz="2400" i="1" dirty="0">
                <a:latin typeface="Candara"/>
                <a:cs typeface="Candara"/>
              </a:rPr>
              <a:t>of solutions, not solvents. Why?</a:t>
            </a:r>
          </a:p>
        </p:txBody>
      </p:sp>
      <p:sp>
        <p:nvSpPr>
          <p:cNvPr id="13" name="TextBox 12"/>
          <p:cNvSpPr txBox="1"/>
          <p:nvPr/>
        </p:nvSpPr>
        <p:spPr>
          <a:xfrm>
            <a:off x="377919" y="3421961"/>
            <a:ext cx="5718081" cy="1569660"/>
          </a:xfrm>
          <a:prstGeom prst="rect">
            <a:avLst/>
          </a:prstGeom>
          <a:noFill/>
        </p:spPr>
        <p:txBody>
          <a:bodyPr wrap="square" rtlCol="0">
            <a:spAutoFit/>
          </a:bodyPr>
          <a:lstStyle/>
          <a:p>
            <a:r>
              <a:rPr lang="en-US" sz="2400" dirty="0">
                <a:latin typeface="Candara"/>
                <a:cs typeface="Candara"/>
              </a:rPr>
              <a:t>A 335-mL soft drink contains 0.133 </a:t>
            </a:r>
            <a:r>
              <a:rPr lang="en-US" sz="2400" dirty="0" err="1">
                <a:latin typeface="Candara"/>
                <a:cs typeface="Candara"/>
              </a:rPr>
              <a:t>mol</a:t>
            </a:r>
            <a:r>
              <a:rPr lang="en-US" sz="2400" dirty="0">
                <a:latin typeface="Candara"/>
                <a:cs typeface="Candara"/>
              </a:rPr>
              <a:t> of sucrose (table sugar).</a:t>
            </a:r>
          </a:p>
          <a:p>
            <a:r>
              <a:rPr lang="en-US" sz="2400" i="1" dirty="0">
                <a:latin typeface="Candara"/>
                <a:cs typeface="Candara"/>
              </a:rPr>
              <a:t>What is the molar concentration of sucrose in the drink?</a:t>
            </a:r>
          </a:p>
        </p:txBody>
      </p:sp>
      <p:sp>
        <p:nvSpPr>
          <p:cNvPr id="17" name="TextBox 16">
            <a:extLst>
              <a:ext uri="{FF2B5EF4-FFF2-40B4-BE49-F238E27FC236}">
                <a16:creationId xmlns:a16="http://schemas.microsoft.com/office/drawing/2014/main" id="{157093F4-F8DE-4841-94D3-8327D1F8CA2F}"/>
              </a:ext>
            </a:extLst>
          </p:cNvPr>
          <p:cNvSpPr txBox="1"/>
          <p:nvPr/>
        </p:nvSpPr>
        <p:spPr>
          <a:xfrm>
            <a:off x="46185" y="6532081"/>
            <a:ext cx="3828141" cy="307777"/>
          </a:xfrm>
          <a:prstGeom prst="rect">
            <a:avLst/>
          </a:prstGeom>
          <a:noFill/>
        </p:spPr>
        <p:txBody>
          <a:bodyPr wrap="square" rtlCol="0">
            <a:spAutoFit/>
          </a:bodyPr>
          <a:lstStyle/>
          <a:p>
            <a:r>
              <a:rPr lang="en-US" sz="1400" dirty="0">
                <a:latin typeface="Avenir Medium"/>
                <a:cs typeface="Avenir Medium"/>
              </a:rPr>
              <a:t>Chemistry OpenStax; Diabetes UK</a:t>
            </a:r>
          </a:p>
        </p:txBody>
      </p:sp>
      <p:pic>
        <p:nvPicPr>
          <p:cNvPr id="2" name="Picture 1">
            <a:extLst>
              <a:ext uri="{FF2B5EF4-FFF2-40B4-BE49-F238E27FC236}">
                <a16:creationId xmlns:a16="http://schemas.microsoft.com/office/drawing/2014/main" id="{B1BCEEC8-B5EF-C54F-A6CC-B92411D4380D}"/>
              </a:ext>
            </a:extLst>
          </p:cNvPr>
          <p:cNvPicPr>
            <a:picLocks noChangeAspect="1"/>
          </p:cNvPicPr>
          <p:nvPr/>
        </p:nvPicPr>
        <p:blipFill>
          <a:blip r:embed="rId3"/>
          <a:stretch>
            <a:fillRect/>
          </a:stretch>
        </p:blipFill>
        <p:spPr>
          <a:xfrm>
            <a:off x="6049110" y="3084982"/>
            <a:ext cx="5959230" cy="3609328"/>
          </a:xfrm>
          <a:prstGeom prst="rect">
            <a:avLst/>
          </a:prstGeom>
        </p:spPr>
      </p:pic>
    </p:spTree>
    <p:extLst>
      <p:ext uri="{BB962C8B-B14F-4D97-AF65-F5344CB8AC3E}">
        <p14:creationId xmlns:p14="http://schemas.microsoft.com/office/powerpoint/2010/main" val="29336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3" y="0"/>
            <a:ext cx="11747161" cy="655935"/>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58" y="-169"/>
            <a:ext cx="1643148"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28" name="TextBox 27"/>
          <p:cNvSpPr txBox="1"/>
          <p:nvPr/>
        </p:nvSpPr>
        <p:spPr>
          <a:xfrm>
            <a:off x="220359" y="813881"/>
            <a:ext cx="11086073" cy="830997"/>
          </a:xfrm>
          <a:prstGeom prst="rect">
            <a:avLst/>
          </a:prstGeom>
          <a:noFill/>
        </p:spPr>
        <p:txBody>
          <a:bodyPr wrap="square" rtlCol="0">
            <a:spAutoFit/>
          </a:bodyPr>
          <a:lstStyle/>
          <a:p>
            <a:r>
              <a:rPr lang="en-US" sz="2400" dirty="0">
                <a:latin typeface="Candara"/>
                <a:cs typeface="Candara"/>
              </a:rPr>
              <a:t>A teaspoon of sugar has 0.01 </a:t>
            </a:r>
            <a:r>
              <a:rPr lang="en-US" sz="2400" dirty="0" err="1">
                <a:latin typeface="Candara"/>
                <a:cs typeface="Candara"/>
              </a:rPr>
              <a:t>mol</a:t>
            </a:r>
            <a:r>
              <a:rPr lang="en-US" sz="2400" dirty="0">
                <a:latin typeface="Candara"/>
                <a:cs typeface="Candara"/>
              </a:rPr>
              <a:t> of sucrose. </a:t>
            </a:r>
            <a:r>
              <a:rPr lang="en-US" sz="2400" i="1" dirty="0">
                <a:latin typeface="Candara"/>
                <a:cs typeface="Candara"/>
              </a:rPr>
              <a:t>What’s the molarity of sucrose if the sugar is dissolved in a cup of tea with a volume of 200 mL?</a:t>
            </a:r>
            <a:endParaRPr lang="en-US" sz="2400" dirty="0">
              <a:latin typeface="Candara"/>
              <a:cs typeface="Candara"/>
            </a:endParaRPr>
          </a:p>
        </p:txBody>
      </p:sp>
      <p:sp>
        <p:nvSpPr>
          <p:cNvPr id="13" name="TextBox 12"/>
          <p:cNvSpPr txBox="1"/>
          <p:nvPr/>
        </p:nvSpPr>
        <p:spPr>
          <a:xfrm>
            <a:off x="220359" y="3335529"/>
            <a:ext cx="11518559" cy="461665"/>
          </a:xfrm>
          <a:prstGeom prst="rect">
            <a:avLst/>
          </a:prstGeom>
          <a:noFill/>
        </p:spPr>
        <p:txBody>
          <a:bodyPr wrap="square" rtlCol="0">
            <a:spAutoFit/>
          </a:bodyPr>
          <a:lstStyle/>
          <a:p>
            <a:r>
              <a:rPr lang="en-US" sz="2400" dirty="0">
                <a:latin typeface="Candara"/>
                <a:cs typeface="Candara"/>
              </a:rPr>
              <a:t>A sip of tea has a volume of 10 </a:t>
            </a:r>
            <a:r>
              <a:rPr lang="en-US" sz="2400" dirty="0" err="1">
                <a:latin typeface="Candara"/>
                <a:cs typeface="Candara"/>
              </a:rPr>
              <a:t>mL.</a:t>
            </a:r>
            <a:r>
              <a:rPr lang="en-US" sz="2400" dirty="0">
                <a:latin typeface="Candara"/>
                <a:cs typeface="Candara"/>
              </a:rPr>
              <a:t> </a:t>
            </a:r>
            <a:r>
              <a:rPr lang="en-US" sz="2400" i="1" dirty="0">
                <a:latin typeface="Candara"/>
                <a:cs typeface="Candara"/>
              </a:rPr>
              <a:t>How many moles of sucrose are there in one sip?</a:t>
            </a:r>
          </a:p>
        </p:txBody>
      </p:sp>
      <p:sp>
        <p:nvSpPr>
          <p:cNvPr id="24" name="TextBox 23">
            <a:extLst>
              <a:ext uri="{FF2B5EF4-FFF2-40B4-BE49-F238E27FC236}">
                <a16:creationId xmlns:a16="http://schemas.microsoft.com/office/drawing/2014/main" id="{99187894-EDCC-C542-BCDC-FCEEF00878D3}"/>
              </a:ext>
            </a:extLst>
          </p:cNvPr>
          <p:cNvSpPr txBox="1"/>
          <p:nvPr/>
        </p:nvSpPr>
        <p:spPr>
          <a:xfrm>
            <a:off x="4618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37388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B9A937F-B20A-CC43-8771-CE148E5EF81E}"/>
              </a:ext>
            </a:extLst>
          </p:cNvPr>
          <p:cNvSpPr/>
          <p:nvPr/>
        </p:nvSpPr>
        <p:spPr>
          <a:xfrm>
            <a:off x="2652414" y="694994"/>
            <a:ext cx="3436995" cy="2435905"/>
          </a:xfrm>
          <a:prstGeom prst="roundRect">
            <a:avLst/>
          </a:prstGeom>
          <a:solidFill>
            <a:schemeClr val="accent4">
              <a:lumMod val="20000"/>
              <a:lumOff val="80000"/>
            </a:schemeClr>
          </a:solidFill>
          <a:ln>
            <a:solidFill>
              <a:schemeClr val="accent4">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8242" y="0"/>
            <a:ext cx="11635950" cy="659556"/>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59" y="-169"/>
            <a:ext cx="6334637" cy="646331"/>
          </a:xfrm>
          <a:prstGeom prst="rect">
            <a:avLst/>
          </a:prstGeom>
          <a:noFill/>
        </p:spPr>
        <p:txBody>
          <a:bodyPr wrap="none" rtlCol="0">
            <a:spAutoFit/>
          </a:bodyPr>
          <a:lstStyle/>
          <a:p>
            <a:pPr defTabSz="914400"/>
            <a:r>
              <a:rPr lang="en-US" sz="3600" b="1" dirty="0">
                <a:solidFill>
                  <a:prstClr val="white"/>
                </a:solidFill>
                <a:latin typeface="Candara"/>
                <a:cs typeface="Candara"/>
              </a:rPr>
              <a:t>Add molarity to the mole map</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8" y="-2506"/>
            <a:ext cx="697500" cy="697500"/>
          </a:xfrm>
          <a:prstGeom prst="rect">
            <a:avLst/>
          </a:prstGeom>
        </p:spPr>
      </p:pic>
      <p:cxnSp>
        <p:nvCxnSpPr>
          <p:cNvPr id="23" name="Straight Arrow Connector 22"/>
          <p:cNvCxnSpPr/>
          <p:nvPr/>
        </p:nvCxnSpPr>
        <p:spPr>
          <a:xfrm flipV="1">
            <a:off x="5115647" y="2070491"/>
            <a:ext cx="0" cy="973907"/>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5" name="Rounded Rectangle 24"/>
          <p:cNvSpPr/>
          <p:nvPr/>
        </p:nvSpPr>
        <p:spPr>
          <a:xfrm>
            <a:off x="4356869" y="808043"/>
            <a:ext cx="1521965"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volume</a:t>
            </a:r>
          </a:p>
          <a:p>
            <a:pPr algn="ctr"/>
            <a:r>
              <a:rPr lang="en-US" sz="2800" b="1" dirty="0">
                <a:latin typeface="Candara"/>
                <a:cs typeface="Candara"/>
              </a:rPr>
              <a:t>(L)</a:t>
            </a:r>
            <a:endParaRPr lang="en-US" sz="1400" b="1" dirty="0">
              <a:latin typeface="Candara"/>
              <a:cs typeface="Candara"/>
            </a:endParaRPr>
          </a:p>
        </p:txBody>
      </p:sp>
      <p:sp>
        <p:nvSpPr>
          <p:cNvPr id="28" name="Rounded Rectangular Callout 27"/>
          <p:cNvSpPr/>
          <p:nvPr/>
        </p:nvSpPr>
        <p:spPr>
          <a:xfrm>
            <a:off x="2831297" y="1942331"/>
            <a:ext cx="1408484" cy="939875"/>
          </a:xfrm>
          <a:prstGeom prst="wedgeRoundRectCallout">
            <a:avLst>
              <a:gd name="adj1" fmla="val 102592"/>
              <a:gd name="adj2" fmla="val 1081"/>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M </a:t>
            </a:r>
          </a:p>
          <a:p>
            <a:pPr algn="ctr"/>
            <a:r>
              <a:rPr lang="en-US" sz="2400" b="1" dirty="0">
                <a:solidFill>
                  <a:srgbClr val="0000FF"/>
                </a:solidFill>
                <a:latin typeface="Candara"/>
                <a:cs typeface="Candara"/>
              </a:rPr>
              <a:t>(</a:t>
            </a:r>
            <a:r>
              <a:rPr lang="en-US" sz="2400" b="1" dirty="0" err="1">
                <a:solidFill>
                  <a:srgbClr val="0000FF"/>
                </a:solidFill>
                <a:latin typeface="Candara"/>
                <a:cs typeface="Candara"/>
              </a:rPr>
              <a:t>mol</a:t>
            </a:r>
            <a:r>
              <a:rPr lang="en-US" sz="2400" b="1" dirty="0">
                <a:solidFill>
                  <a:srgbClr val="0000FF"/>
                </a:solidFill>
                <a:latin typeface="Candara"/>
                <a:cs typeface="Candara"/>
              </a:rPr>
              <a:t>/ 1L)</a:t>
            </a:r>
          </a:p>
        </p:txBody>
      </p:sp>
      <p:sp>
        <p:nvSpPr>
          <p:cNvPr id="27" name="Rounded Rectangle 26">
            <a:extLst>
              <a:ext uri="{FF2B5EF4-FFF2-40B4-BE49-F238E27FC236}">
                <a16:creationId xmlns:a16="http://schemas.microsoft.com/office/drawing/2014/main" id="{0331A4F6-5D4C-9F49-957B-D4A496002B84}"/>
              </a:ext>
            </a:extLst>
          </p:cNvPr>
          <p:cNvSpPr/>
          <p:nvPr/>
        </p:nvSpPr>
        <p:spPr>
          <a:xfrm>
            <a:off x="4344510" y="3156422"/>
            <a:ext cx="1521965"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moles</a:t>
            </a:r>
            <a:endParaRPr lang="en-US" sz="1600" b="1" dirty="0">
              <a:latin typeface="Candara"/>
              <a:cs typeface="Candara"/>
            </a:endParaRPr>
          </a:p>
        </p:txBody>
      </p:sp>
      <p:sp>
        <p:nvSpPr>
          <p:cNvPr id="29" name="Rounded Rectangle 28">
            <a:extLst>
              <a:ext uri="{FF2B5EF4-FFF2-40B4-BE49-F238E27FC236}">
                <a16:creationId xmlns:a16="http://schemas.microsoft.com/office/drawing/2014/main" id="{3CAC30B7-2A84-0446-93B7-6AB7F796749F}"/>
              </a:ext>
            </a:extLst>
          </p:cNvPr>
          <p:cNvSpPr/>
          <p:nvPr/>
        </p:nvSpPr>
        <p:spPr>
          <a:xfrm>
            <a:off x="8290027" y="4272574"/>
            <a:ext cx="1994065"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molecules</a:t>
            </a:r>
            <a:endParaRPr lang="en-US" sz="1200" b="1" dirty="0">
              <a:latin typeface="Candara"/>
              <a:cs typeface="Candara"/>
            </a:endParaRPr>
          </a:p>
        </p:txBody>
      </p:sp>
      <p:sp>
        <p:nvSpPr>
          <p:cNvPr id="30" name="Rounded Rectangle 29">
            <a:extLst>
              <a:ext uri="{FF2B5EF4-FFF2-40B4-BE49-F238E27FC236}">
                <a16:creationId xmlns:a16="http://schemas.microsoft.com/office/drawing/2014/main" id="{3AF15D12-4431-9646-A74D-DDF134175F92}"/>
              </a:ext>
            </a:extLst>
          </p:cNvPr>
          <p:cNvSpPr/>
          <p:nvPr/>
        </p:nvSpPr>
        <p:spPr>
          <a:xfrm>
            <a:off x="892901" y="3156422"/>
            <a:ext cx="1674162"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mass (g)</a:t>
            </a:r>
            <a:endParaRPr lang="en-US" sz="1200" b="1" dirty="0">
              <a:latin typeface="Candara"/>
              <a:cs typeface="Candara"/>
            </a:endParaRPr>
          </a:p>
        </p:txBody>
      </p:sp>
      <p:cxnSp>
        <p:nvCxnSpPr>
          <p:cNvPr id="31" name="Straight Arrow Connector 30">
            <a:extLst>
              <a:ext uri="{FF2B5EF4-FFF2-40B4-BE49-F238E27FC236}">
                <a16:creationId xmlns:a16="http://schemas.microsoft.com/office/drawing/2014/main" id="{184D105C-EF6D-DA40-B7B0-AAC5F35AEA4D}"/>
              </a:ext>
            </a:extLst>
          </p:cNvPr>
          <p:cNvCxnSpPr>
            <a:cxnSpLocks/>
          </p:cNvCxnSpPr>
          <p:nvPr/>
        </p:nvCxnSpPr>
        <p:spPr>
          <a:xfrm flipV="1">
            <a:off x="2705885" y="3745857"/>
            <a:ext cx="1487734" cy="31461"/>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4116629D-8E43-1D4C-BE72-FD29A64FD409}"/>
              </a:ext>
            </a:extLst>
          </p:cNvPr>
          <p:cNvCxnSpPr>
            <a:cxnSpLocks/>
            <a:endCxn id="36" idx="1"/>
          </p:cNvCxnSpPr>
          <p:nvPr/>
        </p:nvCxnSpPr>
        <p:spPr>
          <a:xfrm flipV="1">
            <a:off x="6005297" y="2558397"/>
            <a:ext cx="2532676" cy="1204394"/>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3" name="Rounded Rectangular Callout 32">
            <a:extLst>
              <a:ext uri="{FF2B5EF4-FFF2-40B4-BE49-F238E27FC236}">
                <a16:creationId xmlns:a16="http://schemas.microsoft.com/office/drawing/2014/main" id="{93B9F1F7-F038-2D48-AB28-4794A0855677}"/>
              </a:ext>
            </a:extLst>
          </p:cNvPr>
          <p:cNvSpPr/>
          <p:nvPr/>
        </p:nvSpPr>
        <p:spPr>
          <a:xfrm>
            <a:off x="1926168" y="4831684"/>
            <a:ext cx="2268377" cy="1250973"/>
          </a:xfrm>
          <a:prstGeom prst="wedgeRoundRectCallout">
            <a:avLst>
              <a:gd name="adj1" fmla="val 14794"/>
              <a:gd name="adj2" fmla="val -123611"/>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atomic or</a:t>
            </a:r>
          </a:p>
          <a:p>
            <a:pPr algn="ctr"/>
            <a:r>
              <a:rPr lang="en-US" sz="2400" b="1" dirty="0">
                <a:solidFill>
                  <a:srgbClr val="0000FF"/>
                </a:solidFill>
                <a:latin typeface="Candara"/>
                <a:cs typeface="Candara"/>
              </a:rPr>
              <a:t>formula mass</a:t>
            </a:r>
          </a:p>
          <a:p>
            <a:pPr algn="ctr"/>
            <a:r>
              <a:rPr lang="en-US" sz="2400" b="1" dirty="0">
                <a:solidFill>
                  <a:srgbClr val="0000FF"/>
                </a:solidFill>
                <a:latin typeface="Candara"/>
                <a:cs typeface="Candara"/>
              </a:rPr>
              <a:t>(g/</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34" name="Rounded Rectangular Callout 33">
            <a:extLst>
              <a:ext uri="{FF2B5EF4-FFF2-40B4-BE49-F238E27FC236}">
                <a16:creationId xmlns:a16="http://schemas.microsoft.com/office/drawing/2014/main" id="{1BDD902F-4BB1-5042-8310-5FF10BEAF79D}"/>
              </a:ext>
            </a:extLst>
          </p:cNvPr>
          <p:cNvSpPr/>
          <p:nvPr/>
        </p:nvSpPr>
        <p:spPr>
          <a:xfrm>
            <a:off x="5314108" y="4848617"/>
            <a:ext cx="1874692" cy="1250973"/>
          </a:xfrm>
          <a:prstGeom prst="wedgeRoundRectCallout">
            <a:avLst>
              <a:gd name="adj1" fmla="val 75384"/>
              <a:gd name="adj2" fmla="val -55634"/>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Avogadro’s</a:t>
            </a:r>
          </a:p>
          <a:p>
            <a:pPr algn="ctr"/>
            <a:r>
              <a:rPr lang="en-US" sz="2400" b="1" dirty="0">
                <a:solidFill>
                  <a:srgbClr val="0000FF"/>
                </a:solidFill>
                <a:latin typeface="Candara"/>
                <a:cs typeface="Candara"/>
              </a:rPr>
              <a:t>6.02 E23</a:t>
            </a:r>
          </a:p>
          <a:p>
            <a:pPr algn="ctr"/>
            <a:r>
              <a:rPr lang="en-US" sz="2400" b="1" dirty="0">
                <a:solidFill>
                  <a:srgbClr val="0000FF"/>
                </a:solidFill>
                <a:latin typeface="Candara"/>
                <a:cs typeface="Candara"/>
              </a:rPr>
              <a:t>(____/</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35" name="TextBox 34">
            <a:extLst>
              <a:ext uri="{FF2B5EF4-FFF2-40B4-BE49-F238E27FC236}">
                <a16:creationId xmlns:a16="http://schemas.microsoft.com/office/drawing/2014/main" id="{D7D81E1C-4527-1E47-9335-FAA2B08AD7B4}"/>
              </a:ext>
            </a:extLst>
          </p:cNvPr>
          <p:cNvSpPr txBox="1"/>
          <p:nvPr/>
        </p:nvSpPr>
        <p:spPr>
          <a:xfrm>
            <a:off x="232714" y="6131498"/>
            <a:ext cx="11629734" cy="461665"/>
          </a:xfrm>
          <a:prstGeom prst="rect">
            <a:avLst/>
          </a:prstGeom>
          <a:noFill/>
        </p:spPr>
        <p:txBody>
          <a:bodyPr wrap="square" rtlCol="0">
            <a:spAutoFit/>
          </a:bodyPr>
          <a:lstStyle/>
          <a:p>
            <a:r>
              <a:rPr lang="en-US" sz="2400" i="1" dirty="0">
                <a:latin typeface="Candara"/>
                <a:cs typeface="Candara"/>
              </a:rPr>
              <a:t>Flip conversion factors to solve for ‘destination’ units; to choose the direction of the arrow.</a:t>
            </a:r>
          </a:p>
        </p:txBody>
      </p:sp>
      <p:sp>
        <p:nvSpPr>
          <p:cNvPr id="36" name="Rounded Rectangle 35">
            <a:extLst>
              <a:ext uri="{FF2B5EF4-FFF2-40B4-BE49-F238E27FC236}">
                <a16:creationId xmlns:a16="http://schemas.microsoft.com/office/drawing/2014/main" id="{10A8BF7F-1082-7E4C-8138-0D86440456F7}"/>
              </a:ext>
            </a:extLst>
          </p:cNvPr>
          <p:cNvSpPr/>
          <p:nvPr/>
        </p:nvSpPr>
        <p:spPr>
          <a:xfrm>
            <a:off x="8537973" y="1985894"/>
            <a:ext cx="1498170" cy="114500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b="1" dirty="0">
                <a:latin typeface="Candara"/>
                <a:cs typeface="Candara"/>
              </a:rPr>
              <a:t>atoms</a:t>
            </a:r>
            <a:endParaRPr lang="en-US" sz="1200" b="1" dirty="0">
              <a:latin typeface="Candara"/>
              <a:cs typeface="Candara"/>
            </a:endParaRPr>
          </a:p>
        </p:txBody>
      </p:sp>
      <p:cxnSp>
        <p:nvCxnSpPr>
          <p:cNvPr id="37" name="Straight Arrow Connector 36">
            <a:extLst>
              <a:ext uri="{FF2B5EF4-FFF2-40B4-BE49-F238E27FC236}">
                <a16:creationId xmlns:a16="http://schemas.microsoft.com/office/drawing/2014/main" id="{EA99C01F-7A41-BB4E-B601-2D3F11278402}"/>
              </a:ext>
            </a:extLst>
          </p:cNvPr>
          <p:cNvCxnSpPr>
            <a:cxnSpLocks/>
          </p:cNvCxnSpPr>
          <p:nvPr/>
        </p:nvCxnSpPr>
        <p:spPr>
          <a:xfrm>
            <a:off x="5980350" y="3777318"/>
            <a:ext cx="2268377" cy="1200328"/>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B02F355-C518-C34D-8B1B-CF508A258258}"/>
              </a:ext>
            </a:extLst>
          </p:cNvPr>
          <p:cNvCxnSpPr/>
          <p:nvPr/>
        </p:nvCxnSpPr>
        <p:spPr>
          <a:xfrm flipV="1">
            <a:off x="9274122" y="3258903"/>
            <a:ext cx="0" cy="973907"/>
          </a:xfrm>
          <a:prstGeom prst="straightConnector1">
            <a:avLst/>
          </a:pr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Rounded Rectangular Callout 38">
            <a:extLst>
              <a:ext uri="{FF2B5EF4-FFF2-40B4-BE49-F238E27FC236}">
                <a16:creationId xmlns:a16="http://schemas.microsoft.com/office/drawing/2014/main" id="{67893D1B-20AA-344C-937D-223D5D59EBDE}"/>
              </a:ext>
            </a:extLst>
          </p:cNvPr>
          <p:cNvSpPr/>
          <p:nvPr/>
        </p:nvSpPr>
        <p:spPr>
          <a:xfrm>
            <a:off x="9921005" y="3313883"/>
            <a:ext cx="1704265" cy="776756"/>
          </a:xfrm>
          <a:prstGeom prst="wedgeRoundRectCallout">
            <a:avLst>
              <a:gd name="adj1" fmla="val -84305"/>
              <a:gd name="adj2" fmla="val -919"/>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formula</a:t>
            </a:r>
          </a:p>
          <a:p>
            <a:pPr algn="ctr"/>
            <a:r>
              <a:rPr lang="en-US" sz="2400" b="1" dirty="0">
                <a:solidFill>
                  <a:srgbClr val="0000FF"/>
                </a:solidFill>
                <a:latin typeface="Candara"/>
                <a:cs typeface="Candara"/>
              </a:rPr>
              <a:t>subscripts</a:t>
            </a:r>
          </a:p>
        </p:txBody>
      </p:sp>
      <p:sp>
        <p:nvSpPr>
          <p:cNvPr id="40" name="Rounded Rectangular Callout 39">
            <a:extLst>
              <a:ext uri="{FF2B5EF4-FFF2-40B4-BE49-F238E27FC236}">
                <a16:creationId xmlns:a16="http://schemas.microsoft.com/office/drawing/2014/main" id="{95C2D39F-7DCE-394F-AD54-15B3F27EAB08}"/>
              </a:ext>
            </a:extLst>
          </p:cNvPr>
          <p:cNvSpPr/>
          <p:nvPr/>
        </p:nvSpPr>
        <p:spPr>
          <a:xfrm>
            <a:off x="5314108" y="4840772"/>
            <a:ext cx="1874692" cy="1250973"/>
          </a:xfrm>
          <a:prstGeom prst="wedgeRoundRectCallout">
            <a:avLst>
              <a:gd name="adj1" fmla="val 40678"/>
              <a:gd name="adj2" fmla="val -165277"/>
              <a:gd name="adj3" fmla="val 16667"/>
            </a:avLst>
          </a:prstGeom>
          <a:solidFill>
            <a:srgbClr val="FFFFFF"/>
          </a:solidFill>
          <a:ln w="38100" cmpd="sng">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FF"/>
                </a:solidFill>
                <a:latin typeface="Candara"/>
                <a:cs typeface="Candara"/>
              </a:rPr>
              <a:t>Avogadro’s</a:t>
            </a:r>
          </a:p>
          <a:p>
            <a:pPr algn="ctr"/>
            <a:r>
              <a:rPr lang="en-US" sz="2400" b="1" dirty="0">
                <a:solidFill>
                  <a:srgbClr val="0000FF"/>
                </a:solidFill>
                <a:latin typeface="Candara"/>
                <a:cs typeface="Candara"/>
              </a:rPr>
              <a:t>6.02 E23</a:t>
            </a:r>
          </a:p>
          <a:p>
            <a:pPr algn="ctr"/>
            <a:r>
              <a:rPr lang="en-US" sz="2400" b="1" dirty="0">
                <a:solidFill>
                  <a:srgbClr val="0000FF"/>
                </a:solidFill>
                <a:latin typeface="Candara"/>
                <a:cs typeface="Candara"/>
              </a:rPr>
              <a:t>(____/</a:t>
            </a:r>
            <a:r>
              <a:rPr lang="en-US" sz="2400" b="1" dirty="0" err="1">
                <a:solidFill>
                  <a:srgbClr val="0000FF"/>
                </a:solidFill>
                <a:latin typeface="Candara"/>
                <a:cs typeface="Candara"/>
              </a:rPr>
              <a:t>mol</a:t>
            </a:r>
            <a:r>
              <a:rPr lang="en-US" sz="2400" b="1" dirty="0">
                <a:solidFill>
                  <a:srgbClr val="0000FF"/>
                </a:solidFill>
                <a:latin typeface="Candara"/>
                <a:cs typeface="Candara"/>
              </a:rPr>
              <a:t>)</a:t>
            </a:r>
          </a:p>
        </p:txBody>
      </p:sp>
      <p:sp>
        <p:nvSpPr>
          <p:cNvPr id="22" name="TextBox 21">
            <a:extLst>
              <a:ext uri="{FF2B5EF4-FFF2-40B4-BE49-F238E27FC236}">
                <a16:creationId xmlns:a16="http://schemas.microsoft.com/office/drawing/2014/main" id="{1851D7CA-B9DA-6A44-9CC9-7FF2DA21630E}"/>
              </a:ext>
            </a:extLst>
          </p:cNvPr>
          <p:cNvSpPr txBox="1"/>
          <p:nvPr/>
        </p:nvSpPr>
        <p:spPr>
          <a:xfrm>
            <a:off x="4618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026755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9" y="0"/>
            <a:ext cx="11510252"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09" y="-169"/>
            <a:ext cx="10108858" cy="646331"/>
          </a:xfrm>
          <a:prstGeom prst="rect">
            <a:avLst/>
          </a:prstGeom>
          <a:noFill/>
        </p:spPr>
        <p:txBody>
          <a:bodyPr wrap="none" rtlCol="0">
            <a:spAutoFit/>
          </a:bodyPr>
          <a:lstStyle/>
          <a:p>
            <a:pPr defTabSz="914400"/>
            <a:r>
              <a:rPr lang="en-US" sz="3600" b="1" dirty="0">
                <a:solidFill>
                  <a:prstClr val="white"/>
                </a:solidFill>
                <a:latin typeface="Candara"/>
                <a:cs typeface="Candara"/>
              </a:rPr>
              <a:t>Dilution adds solvent and decreases concentration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14361" y="-2506"/>
            <a:ext cx="697500" cy="697500"/>
          </a:xfrm>
          <a:prstGeom prst="rect">
            <a:avLst/>
          </a:prstGeom>
        </p:spPr>
      </p:pic>
      <p:sp>
        <p:nvSpPr>
          <p:cNvPr id="28" name="TextBox 27"/>
          <p:cNvSpPr txBox="1"/>
          <p:nvPr/>
        </p:nvSpPr>
        <p:spPr>
          <a:xfrm>
            <a:off x="232710" y="813882"/>
            <a:ext cx="11605063" cy="1354217"/>
          </a:xfrm>
          <a:prstGeom prst="rect">
            <a:avLst/>
          </a:prstGeom>
          <a:noFill/>
        </p:spPr>
        <p:txBody>
          <a:bodyPr wrap="square" rtlCol="0">
            <a:spAutoFit/>
          </a:bodyPr>
          <a:lstStyle/>
          <a:p>
            <a:r>
              <a:rPr lang="en-US" sz="2400" b="1" dirty="0">
                <a:latin typeface="Candara"/>
                <a:cs typeface="Candara"/>
              </a:rPr>
              <a:t>Dilution: </a:t>
            </a:r>
            <a:r>
              <a:rPr lang="en-US" sz="2400" i="1" dirty="0">
                <a:latin typeface="Candara"/>
                <a:cs typeface="Candara"/>
              </a:rPr>
              <a:t>the process of adding more solvent to decrease the concentration of a solution</a:t>
            </a:r>
          </a:p>
          <a:p>
            <a:endParaRPr lang="en-US" sz="1000" i="1" dirty="0">
              <a:latin typeface="Candara"/>
              <a:cs typeface="Candara"/>
            </a:endParaRPr>
          </a:p>
          <a:p>
            <a:pPr marL="342900" indent="-342900">
              <a:buFont typeface="Arial"/>
              <a:buChar char="•"/>
            </a:pPr>
            <a:r>
              <a:rPr lang="en-US" sz="2400" dirty="0">
                <a:latin typeface="Candara"/>
                <a:cs typeface="Candara"/>
              </a:rPr>
              <a:t>Also the process of preparing solutions at the desired concentration from more concentrated </a:t>
            </a:r>
            <a:r>
              <a:rPr lang="en-US" sz="2400" b="1" dirty="0">
                <a:latin typeface="Candara"/>
                <a:cs typeface="Candara"/>
              </a:rPr>
              <a:t>stock solutions</a:t>
            </a:r>
            <a:r>
              <a:rPr lang="en-US" sz="2400" dirty="0">
                <a:latin typeface="Candara"/>
                <a:cs typeface="Candara"/>
              </a:rPr>
              <a:t> or from dry (solid) compounds.</a:t>
            </a:r>
          </a:p>
        </p:txBody>
      </p:sp>
      <p:pic>
        <p:nvPicPr>
          <p:cNvPr id="2" name="Picture 1"/>
          <p:cNvPicPr>
            <a:picLocks noChangeAspect="1"/>
          </p:cNvPicPr>
          <p:nvPr/>
        </p:nvPicPr>
        <p:blipFill rotWithShape="1">
          <a:blip r:embed="rId3"/>
          <a:srcRect l="17041" r="24711"/>
          <a:stretch/>
        </p:blipFill>
        <p:spPr>
          <a:xfrm>
            <a:off x="7512908" y="2275091"/>
            <a:ext cx="4082321" cy="4151216"/>
          </a:xfrm>
          <a:prstGeom prst="rect">
            <a:avLst/>
          </a:prstGeom>
        </p:spPr>
      </p:pic>
      <p:sp>
        <p:nvSpPr>
          <p:cNvPr id="32" name="TextBox 31"/>
          <p:cNvSpPr txBox="1"/>
          <p:nvPr/>
        </p:nvSpPr>
        <p:spPr>
          <a:xfrm>
            <a:off x="596771" y="3214805"/>
            <a:ext cx="5145849" cy="461665"/>
          </a:xfrm>
          <a:prstGeom prst="rect">
            <a:avLst/>
          </a:prstGeom>
          <a:noFill/>
        </p:spPr>
        <p:txBody>
          <a:bodyPr wrap="square" rtlCol="0">
            <a:spAutoFit/>
          </a:bodyPr>
          <a:lstStyle/>
          <a:p>
            <a:r>
              <a:rPr lang="en-US" sz="2400" b="1" dirty="0">
                <a:latin typeface="Candara"/>
                <a:cs typeface="Candara"/>
              </a:rPr>
              <a:t>n = (M)(L)		</a:t>
            </a:r>
            <a:r>
              <a:rPr lang="en-US" sz="2400" i="1" dirty="0">
                <a:latin typeface="Candara"/>
                <a:cs typeface="Candara"/>
              </a:rPr>
              <a:t>where n = moles</a:t>
            </a:r>
            <a:r>
              <a:rPr lang="en-US" sz="2400" b="1" dirty="0">
                <a:latin typeface="Candara"/>
                <a:cs typeface="Candara"/>
              </a:rPr>
              <a:t>	</a:t>
            </a:r>
            <a:endParaRPr lang="en-US" sz="2400" dirty="0">
              <a:latin typeface="Candara"/>
              <a:cs typeface="Candara"/>
            </a:endParaRPr>
          </a:p>
        </p:txBody>
      </p:sp>
      <p:sp>
        <p:nvSpPr>
          <p:cNvPr id="33" name="TextBox 32"/>
          <p:cNvSpPr txBox="1"/>
          <p:nvPr/>
        </p:nvSpPr>
        <p:spPr>
          <a:xfrm>
            <a:off x="591752" y="4158136"/>
            <a:ext cx="5648949" cy="830997"/>
          </a:xfrm>
          <a:prstGeom prst="rect">
            <a:avLst/>
          </a:prstGeom>
          <a:noFill/>
        </p:spPr>
        <p:txBody>
          <a:bodyPr wrap="square" rtlCol="0">
            <a:spAutoFit/>
          </a:bodyPr>
          <a:lstStyle/>
          <a:p>
            <a:r>
              <a:rPr lang="en-US" sz="2400" b="1" dirty="0">
                <a:latin typeface="Candara"/>
                <a:cs typeface="Candara"/>
              </a:rPr>
              <a:t>M1L1 = M2L2	</a:t>
            </a:r>
            <a:r>
              <a:rPr lang="en-US" sz="2400" i="1" dirty="0">
                <a:latin typeface="Candara"/>
                <a:cs typeface="Candara"/>
              </a:rPr>
              <a:t>where 1 and 2 are solutions</a:t>
            </a:r>
            <a:br>
              <a:rPr lang="en-US" sz="2400" i="1" dirty="0">
                <a:latin typeface="Candara"/>
                <a:cs typeface="Candara"/>
              </a:rPr>
            </a:br>
            <a:r>
              <a:rPr lang="en-US" sz="2400" i="1" dirty="0">
                <a:latin typeface="Candara"/>
                <a:cs typeface="Candara"/>
              </a:rPr>
              <a:t>		of different concentrations</a:t>
            </a:r>
            <a:endParaRPr lang="en-US" sz="2400" dirty="0">
              <a:latin typeface="Candara"/>
              <a:cs typeface="Candara"/>
            </a:endParaRPr>
          </a:p>
        </p:txBody>
      </p:sp>
      <p:sp>
        <p:nvSpPr>
          <p:cNvPr id="34" name="TextBox 33"/>
          <p:cNvSpPr txBox="1"/>
          <p:nvPr/>
        </p:nvSpPr>
        <p:spPr>
          <a:xfrm>
            <a:off x="58540"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8" name="TextBox 17"/>
          <p:cNvSpPr txBox="1"/>
          <p:nvPr/>
        </p:nvSpPr>
        <p:spPr>
          <a:xfrm>
            <a:off x="7464285" y="6053371"/>
            <a:ext cx="4179566" cy="707886"/>
          </a:xfrm>
          <a:prstGeom prst="rect">
            <a:avLst/>
          </a:prstGeom>
          <a:solidFill>
            <a:srgbClr val="FFFFFF">
              <a:alpha val="40000"/>
            </a:srgbClr>
          </a:solidFill>
        </p:spPr>
        <p:txBody>
          <a:bodyPr wrap="square" rtlCol="0">
            <a:spAutoFit/>
          </a:bodyPr>
          <a:lstStyle/>
          <a:p>
            <a:r>
              <a:rPr lang="en-US" sz="2000" b="1" i="1" dirty="0">
                <a:latin typeface="Candara"/>
                <a:cs typeface="Candara"/>
              </a:rPr>
              <a:t>            concentrated	         dilute</a:t>
            </a:r>
          </a:p>
          <a:p>
            <a:r>
              <a:rPr lang="en-US" sz="2000" i="1" dirty="0">
                <a:latin typeface="Candara"/>
                <a:cs typeface="Candara"/>
              </a:rPr>
              <a:t>   Both contain the same mass of Cu.</a:t>
            </a:r>
          </a:p>
        </p:txBody>
      </p:sp>
    </p:spTree>
    <p:extLst>
      <p:ext uri="{BB962C8B-B14F-4D97-AF65-F5344CB8AC3E}">
        <p14:creationId xmlns:p14="http://schemas.microsoft.com/office/powerpoint/2010/main" val="31498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39" y="0"/>
            <a:ext cx="11623589" cy="67053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363" y="-169"/>
            <a:ext cx="5641689" cy="646331"/>
          </a:xfrm>
          <a:prstGeom prst="rect">
            <a:avLst/>
          </a:prstGeom>
          <a:noFill/>
        </p:spPr>
        <p:txBody>
          <a:bodyPr wrap="none" rtlCol="0">
            <a:spAutoFit/>
          </a:bodyPr>
          <a:lstStyle/>
          <a:p>
            <a:pPr defTabSz="914400"/>
            <a:r>
              <a:rPr lang="en-US" sz="3600" b="1" dirty="0">
                <a:solidFill>
                  <a:prstClr val="white"/>
                </a:solidFill>
                <a:latin typeface="Candara"/>
                <a:cs typeface="Candara"/>
              </a:rPr>
              <a:t>Apply the dilution ‘formula’</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4" y="-2506"/>
            <a:ext cx="697500" cy="697500"/>
          </a:xfrm>
          <a:prstGeom prst="rect">
            <a:avLst/>
          </a:prstGeom>
        </p:spPr>
      </p:pic>
      <p:sp>
        <p:nvSpPr>
          <p:cNvPr id="28" name="TextBox 27"/>
          <p:cNvSpPr txBox="1"/>
          <p:nvPr/>
        </p:nvSpPr>
        <p:spPr>
          <a:xfrm>
            <a:off x="220363" y="813881"/>
            <a:ext cx="10838934" cy="830997"/>
          </a:xfrm>
          <a:prstGeom prst="rect">
            <a:avLst/>
          </a:prstGeom>
          <a:noFill/>
        </p:spPr>
        <p:txBody>
          <a:bodyPr wrap="square" rtlCol="0">
            <a:spAutoFit/>
          </a:bodyPr>
          <a:lstStyle/>
          <a:p>
            <a:r>
              <a:rPr lang="en-US" sz="2400" dirty="0">
                <a:latin typeface="Candara"/>
                <a:cs typeface="Candara"/>
              </a:rPr>
              <a:t>If 0.850 L of a 5.00 M solution of copper (II) nitrate is diluted to a volume of 1.80L by the addition of water, what is the molarity of the diluted solution?</a:t>
            </a:r>
          </a:p>
        </p:txBody>
      </p:sp>
      <p:sp>
        <p:nvSpPr>
          <p:cNvPr id="20" name="TextBox 19"/>
          <p:cNvSpPr txBox="1"/>
          <p:nvPr/>
        </p:nvSpPr>
        <p:spPr>
          <a:xfrm>
            <a:off x="7843067" y="5421365"/>
            <a:ext cx="3772283" cy="830997"/>
          </a:xfrm>
          <a:prstGeom prst="rect">
            <a:avLst/>
          </a:prstGeom>
          <a:noFill/>
          <a:ln>
            <a:solidFill>
              <a:schemeClr val="tx1"/>
            </a:solidFill>
            <a:prstDash val="dash"/>
          </a:ln>
        </p:spPr>
        <p:txBody>
          <a:bodyPr wrap="square" rtlCol="0">
            <a:spAutoFit/>
          </a:bodyPr>
          <a:lstStyle/>
          <a:p>
            <a:r>
              <a:rPr lang="en-US" sz="2400" i="1" dirty="0">
                <a:solidFill>
                  <a:srgbClr val="0000FF"/>
                </a:solidFill>
                <a:latin typeface="Candara"/>
                <a:cs typeface="Candara"/>
              </a:rPr>
              <a:t>Sanity check: should the M increase or decrease?</a:t>
            </a:r>
          </a:p>
        </p:txBody>
      </p:sp>
      <p:cxnSp>
        <p:nvCxnSpPr>
          <p:cNvPr id="3" name="Straight Connector 2">
            <a:extLst>
              <a:ext uri="{FF2B5EF4-FFF2-40B4-BE49-F238E27FC236}">
                <a16:creationId xmlns:a16="http://schemas.microsoft.com/office/drawing/2014/main" id="{A29697BC-6596-9E40-BA1C-F0052E5BCF00}"/>
              </a:ext>
            </a:extLst>
          </p:cNvPr>
          <p:cNvCxnSpPr/>
          <p:nvPr/>
        </p:nvCxnSpPr>
        <p:spPr>
          <a:xfrm>
            <a:off x="576650" y="1203966"/>
            <a:ext cx="2419768" cy="0"/>
          </a:xfrm>
          <a:prstGeom prst="line">
            <a:avLst/>
          </a:prstGeom>
          <a:ln w="5715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E2687ED-14C8-C84F-B117-7BEBD7261326}"/>
              </a:ext>
            </a:extLst>
          </p:cNvPr>
          <p:cNvCxnSpPr/>
          <p:nvPr/>
        </p:nvCxnSpPr>
        <p:spPr>
          <a:xfrm>
            <a:off x="10036244" y="1203966"/>
            <a:ext cx="771013" cy="0"/>
          </a:xfrm>
          <a:prstGeom prst="line">
            <a:avLst/>
          </a:prstGeom>
          <a:ln w="57150">
            <a:solidFill>
              <a:srgbClr val="0432FF"/>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832374B-E7FB-AE4F-8ACD-F15CE532610E}"/>
              </a:ext>
            </a:extLst>
          </p:cNvPr>
          <p:cNvSpPr txBox="1"/>
          <p:nvPr/>
        </p:nvSpPr>
        <p:spPr>
          <a:xfrm>
            <a:off x="4618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184252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0" y="0"/>
            <a:ext cx="116112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5070" y="-169"/>
            <a:ext cx="7388176" cy="646331"/>
          </a:xfrm>
          <a:prstGeom prst="rect">
            <a:avLst/>
          </a:prstGeom>
          <a:noFill/>
        </p:spPr>
        <p:txBody>
          <a:bodyPr wrap="none" rtlCol="0">
            <a:spAutoFit/>
          </a:bodyPr>
          <a:lstStyle/>
          <a:p>
            <a:pPr defTabSz="914400"/>
            <a:r>
              <a:rPr lang="en-US" sz="3600" b="1" dirty="0">
                <a:solidFill>
                  <a:prstClr val="white"/>
                </a:solidFill>
                <a:latin typeface="Candara"/>
                <a:cs typeface="Candara"/>
              </a:rPr>
              <a:t>Try this: a different angle on dilution</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2506"/>
            <a:ext cx="697500" cy="697500"/>
          </a:xfrm>
          <a:prstGeom prst="rect">
            <a:avLst/>
          </a:prstGeom>
        </p:spPr>
      </p:pic>
      <p:sp>
        <p:nvSpPr>
          <p:cNvPr id="28" name="TextBox 27"/>
          <p:cNvSpPr txBox="1"/>
          <p:nvPr/>
        </p:nvSpPr>
        <p:spPr>
          <a:xfrm>
            <a:off x="245071" y="813882"/>
            <a:ext cx="10777156" cy="461665"/>
          </a:xfrm>
          <a:prstGeom prst="rect">
            <a:avLst/>
          </a:prstGeom>
          <a:noFill/>
        </p:spPr>
        <p:txBody>
          <a:bodyPr wrap="square" rtlCol="0">
            <a:spAutoFit/>
          </a:bodyPr>
          <a:lstStyle/>
          <a:p>
            <a:r>
              <a:rPr lang="en-US" sz="2400" dirty="0">
                <a:latin typeface="Candara"/>
                <a:cs typeface="Candara"/>
              </a:rPr>
              <a:t>What volume of 0.12 M </a:t>
            </a:r>
            <a:r>
              <a:rPr lang="en-US" sz="2400" dirty="0" err="1">
                <a:latin typeface="Candara"/>
                <a:cs typeface="Candara"/>
              </a:rPr>
              <a:t>HBr</a:t>
            </a:r>
            <a:r>
              <a:rPr lang="en-US" sz="2400" dirty="0">
                <a:latin typeface="Candara"/>
                <a:cs typeface="Candara"/>
              </a:rPr>
              <a:t> can be prepared from 11 mL of 0.45 M solution?</a:t>
            </a:r>
          </a:p>
        </p:txBody>
      </p:sp>
      <p:sp>
        <p:nvSpPr>
          <p:cNvPr id="20" name="TextBox 19"/>
          <p:cNvSpPr txBox="1"/>
          <p:nvPr/>
        </p:nvSpPr>
        <p:spPr>
          <a:xfrm>
            <a:off x="3580237" y="5338696"/>
            <a:ext cx="3828562" cy="830997"/>
          </a:xfrm>
          <a:prstGeom prst="rect">
            <a:avLst/>
          </a:prstGeom>
          <a:noFill/>
          <a:ln>
            <a:solidFill>
              <a:schemeClr val="tx1"/>
            </a:solidFill>
            <a:prstDash val="dash"/>
          </a:ln>
        </p:spPr>
        <p:txBody>
          <a:bodyPr wrap="square" rtlCol="0">
            <a:spAutoFit/>
          </a:bodyPr>
          <a:lstStyle/>
          <a:p>
            <a:r>
              <a:rPr lang="en-US" sz="2400" i="1" dirty="0">
                <a:solidFill>
                  <a:srgbClr val="0000FF"/>
                </a:solidFill>
                <a:latin typeface="Candara"/>
                <a:cs typeface="Candara"/>
              </a:rPr>
              <a:t>Sanity check: should the volume increase or decrease?</a:t>
            </a:r>
          </a:p>
        </p:txBody>
      </p:sp>
      <p:sp>
        <p:nvSpPr>
          <p:cNvPr id="12" name="TextBox 11"/>
          <p:cNvSpPr txBox="1"/>
          <p:nvPr/>
        </p:nvSpPr>
        <p:spPr>
          <a:xfrm>
            <a:off x="7661089" y="3225263"/>
            <a:ext cx="3828562" cy="1569660"/>
          </a:xfrm>
          <a:prstGeom prst="rect">
            <a:avLst/>
          </a:prstGeom>
          <a:noFill/>
          <a:ln>
            <a:solidFill>
              <a:schemeClr val="tx1"/>
            </a:solidFill>
            <a:prstDash val="dash"/>
          </a:ln>
        </p:spPr>
        <p:txBody>
          <a:bodyPr wrap="square" rtlCol="0">
            <a:spAutoFit/>
          </a:bodyPr>
          <a:lstStyle/>
          <a:p>
            <a:r>
              <a:rPr lang="en-US" sz="2400" i="1" dirty="0">
                <a:solidFill>
                  <a:srgbClr val="0000FF"/>
                </a:solidFill>
                <a:latin typeface="Candara"/>
                <a:cs typeface="Candara"/>
              </a:rPr>
              <a:t>Note that volume can take </a:t>
            </a:r>
            <a:r>
              <a:rPr lang="en-US" sz="2400" i="1" u="sng" dirty="0">
                <a:solidFill>
                  <a:srgbClr val="0000FF"/>
                </a:solidFill>
                <a:latin typeface="Candara"/>
                <a:cs typeface="Candara"/>
              </a:rPr>
              <a:t>any units </a:t>
            </a:r>
            <a:r>
              <a:rPr lang="en-US" sz="2400" i="1" dirty="0">
                <a:solidFill>
                  <a:srgbClr val="0000FF"/>
                </a:solidFill>
                <a:latin typeface="Candara"/>
                <a:cs typeface="Candara"/>
              </a:rPr>
              <a:t>as long as they are the same on both sides of the dilution ‘equation’.</a:t>
            </a:r>
          </a:p>
        </p:txBody>
      </p:sp>
      <p:sp>
        <p:nvSpPr>
          <p:cNvPr id="14" name="Oval 13"/>
          <p:cNvSpPr/>
          <p:nvPr/>
        </p:nvSpPr>
        <p:spPr>
          <a:xfrm>
            <a:off x="10901494" y="816973"/>
            <a:ext cx="588157" cy="412407"/>
          </a:xfrm>
          <a:prstGeom prst="ellipse">
            <a:avLst/>
          </a:prstGeom>
          <a:noFill/>
          <a:ln w="28575" cmpd="sng">
            <a:solidFill>
              <a:srgbClr val="52D12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52D128"/>
                </a:solidFill>
              </a:rPr>
              <a:t>23</a:t>
            </a:r>
          </a:p>
        </p:txBody>
      </p:sp>
      <p:cxnSp>
        <p:nvCxnSpPr>
          <p:cNvPr id="15" name="Straight Connector 14">
            <a:extLst>
              <a:ext uri="{FF2B5EF4-FFF2-40B4-BE49-F238E27FC236}">
                <a16:creationId xmlns:a16="http://schemas.microsoft.com/office/drawing/2014/main" id="{26C42D45-110F-DC47-B790-AF15E5C60393}"/>
              </a:ext>
            </a:extLst>
          </p:cNvPr>
          <p:cNvCxnSpPr/>
          <p:nvPr/>
        </p:nvCxnSpPr>
        <p:spPr>
          <a:xfrm>
            <a:off x="2403283" y="1203966"/>
            <a:ext cx="932925" cy="0"/>
          </a:xfrm>
          <a:prstGeom prst="line">
            <a:avLst/>
          </a:prstGeom>
          <a:ln w="57150">
            <a:solidFill>
              <a:srgbClr val="0432FF"/>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5E482F2-4C44-EE40-BB40-77E16E7C30EC}"/>
              </a:ext>
            </a:extLst>
          </p:cNvPr>
          <p:cNvCxnSpPr/>
          <p:nvPr/>
        </p:nvCxnSpPr>
        <p:spPr>
          <a:xfrm>
            <a:off x="6663060" y="1203966"/>
            <a:ext cx="2199791" cy="0"/>
          </a:xfrm>
          <a:prstGeom prst="line">
            <a:avLst/>
          </a:prstGeom>
          <a:ln w="57150">
            <a:solidFill>
              <a:srgbClr val="0432FF"/>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3057DD73-65E3-FE47-89AF-E6DB79941AF3}"/>
              </a:ext>
            </a:extLst>
          </p:cNvPr>
          <p:cNvSpPr txBox="1"/>
          <p:nvPr/>
        </p:nvSpPr>
        <p:spPr>
          <a:xfrm>
            <a:off x="46185"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406214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67" y="0"/>
            <a:ext cx="11485539"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5069" y="-169"/>
            <a:ext cx="2714205" cy="646331"/>
          </a:xfrm>
          <a:prstGeom prst="rect">
            <a:avLst/>
          </a:prstGeom>
          <a:noFill/>
        </p:spPr>
        <p:txBody>
          <a:bodyPr wrap="none" rtlCol="0">
            <a:spAutoFit/>
          </a:bodyPr>
          <a:lstStyle/>
          <a:p>
            <a:pPr defTabSz="914400"/>
            <a:r>
              <a:rPr lang="en-US" sz="3600" b="1" dirty="0">
                <a:solidFill>
                  <a:prstClr val="white"/>
                </a:solidFill>
                <a:latin typeface="Candara"/>
                <a:cs typeface="Candara"/>
              </a:rPr>
              <a:t>8.5: Can you?</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7" y="-2506"/>
            <a:ext cx="697500" cy="697500"/>
          </a:xfrm>
          <a:prstGeom prst="rect">
            <a:avLst/>
          </a:prstGeom>
        </p:spPr>
      </p:pic>
      <p:sp>
        <p:nvSpPr>
          <p:cNvPr id="15" name="TextBox 14"/>
          <p:cNvSpPr txBox="1"/>
          <p:nvPr/>
        </p:nvSpPr>
        <p:spPr>
          <a:xfrm>
            <a:off x="351328" y="750851"/>
            <a:ext cx="11150678" cy="461665"/>
          </a:xfrm>
          <a:prstGeom prst="rect">
            <a:avLst/>
          </a:prstGeom>
          <a:noFill/>
        </p:spPr>
        <p:txBody>
          <a:bodyPr wrap="square" rtlCol="0">
            <a:spAutoFit/>
          </a:bodyPr>
          <a:lstStyle/>
          <a:p>
            <a:pPr marL="457200" indent="-457200">
              <a:buAutoNum type="arabicParenBoth"/>
            </a:pPr>
            <a:r>
              <a:rPr lang="en-US" sz="2400" dirty="0">
                <a:latin typeface="Candara"/>
                <a:cs typeface="Candara"/>
              </a:rPr>
              <a:t>Understand that molarity (M) is equal to moles of solute per L of </a:t>
            </a:r>
            <a:r>
              <a:rPr lang="en-US" sz="2400" u="sng" dirty="0">
                <a:latin typeface="Candara"/>
                <a:cs typeface="Candara"/>
              </a:rPr>
              <a:t>solution</a:t>
            </a:r>
            <a:r>
              <a:rPr lang="en-US" sz="2400" dirty="0">
                <a:latin typeface="Candara"/>
                <a:cs typeface="Candara"/>
              </a:rPr>
              <a:t>?</a:t>
            </a:r>
            <a:endParaRPr lang="en-US" sz="2400" i="1" dirty="0">
              <a:latin typeface="Candara"/>
              <a:cs typeface="Candara"/>
            </a:endParaRPr>
          </a:p>
        </p:txBody>
      </p:sp>
      <p:sp>
        <p:nvSpPr>
          <p:cNvPr id="18" name="TextBox 17"/>
          <p:cNvSpPr txBox="1"/>
          <p:nvPr/>
        </p:nvSpPr>
        <p:spPr>
          <a:xfrm>
            <a:off x="351328" y="2103657"/>
            <a:ext cx="8485010" cy="461665"/>
          </a:xfrm>
          <a:prstGeom prst="rect">
            <a:avLst/>
          </a:prstGeom>
          <a:noFill/>
        </p:spPr>
        <p:txBody>
          <a:bodyPr wrap="square" rtlCol="0">
            <a:spAutoFit/>
          </a:bodyPr>
          <a:lstStyle/>
          <a:p>
            <a:r>
              <a:rPr lang="en-US" sz="2400" dirty="0">
                <a:latin typeface="Candara"/>
                <a:cs typeface="Candara"/>
              </a:rPr>
              <a:t>(2) Calculate molarity from moles or mass and volume?</a:t>
            </a:r>
            <a:endParaRPr lang="en-US" sz="2400" i="1" dirty="0">
              <a:latin typeface="Candara"/>
              <a:cs typeface="Candara"/>
            </a:endParaRPr>
          </a:p>
        </p:txBody>
      </p:sp>
      <p:sp>
        <p:nvSpPr>
          <p:cNvPr id="19" name="TextBox 18"/>
          <p:cNvSpPr txBox="1"/>
          <p:nvPr/>
        </p:nvSpPr>
        <p:spPr>
          <a:xfrm>
            <a:off x="351328" y="3456463"/>
            <a:ext cx="8485010" cy="461665"/>
          </a:xfrm>
          <a:prstGeom prst="rect">
            <a:avLst/>
          </a:prstGeom>
          <a:noFill/>
        </p:spPr>
        <p:txBody>
          <a:bodyPr wrap="square" rtlCol="0">
            <a:spAutoFit/>
          </a:bodyPr>
          <a:lstStyle/>
          <a:p>
            <a:r>
              <a:rPr lang="en-US" sz="2400" dirty="0">
                <a:latin typeface="Candara"/>
                <a:cs typeface="Candara"/>
              </a:rPr>
              <a:t>(3) Use molarity as a conversion factor?</a:t>
            </a:r>
            <a:endParaRPr lang="en-US" sz="2400" i="1" dirty="0">
              <a:latin typeface="Candara"/>
              <a:cs typeface="Candara"/>
            </a:endParaRPr>
          </a:p>
        </p:txBody>
      </p:sp>
      <p:sp>
        <p:nvSpPr>
          <p:cNvPr id="20" name="TextBox 19"/>
          <p:cNvSpPr txBox="1"/>
          <p:nvPr/>
        </p:nvSpPr>
        <p:spPr>
          <a:xfrm>
            <a:off x="351328" y="4809270"/>
            <a:ext cx="8485010" cy="461665"/>
          </a:xfrm>
          <a:prstGeom prst="rect">
            <a:avLst/>
          </a:prstGeom>
          <a:noFill/>
        </p:spPr>
        <p:txBody>
          <a:bodyPr wrap="square" rtlCol="0">
            <a:spAutoFit/>
          </a:bodyPr>
          <a:lstStyle/>
          <a:p>
            <a:r>
              <a:rPr lang="en-US" sz="2400" dirty="0">
                <a:latin typeface="Candara"/>
                <a:cs typeface="Candara"/>
              </a:rPr>
              <a:t>(4) Use the dilution ‘formula’?</a:t>
            </a:r>
            <a:endParaRPr lang="en-US" sz="2400" i="1" dirty="0">
              <a:latin typeface="Candara"/>
              <a:cs typeface="Candara"/>
            </a:endParaRPr>
          </a:p>
        </p:txBody>
      </p:sp>
    </p:spTree>
    <p:extLst>
      <p:ext uri="{BB962C8B-B14F-4D97-AF65-F5344CB8AC3E}">
        <p14:creationId xmlns:p14="http://schemas.microsoft.com/office/powerpoint/2010/main" val="99449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1" y="0"/>
            <a:ext cx="11509933"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20981" y="-169"/>
            <a:ext cx="10926389" cy="646331"/>
          </a:xfrm>
          <a:prstGeom prst="rect">
            <a:avLst/>
          </a:prstGeom>
          <a:noFill/>
        </p:spPr>
        <p:txBody>
          <a:bodyPr wrap="none" rtlCol="0">
            <a:spAutoFit/>
          </a:bodyPr>
          <a:lstStyle/>
          <a:p>
            <a:pPr defTabSz="914400"/>
            <a:r>
              <a:rPr lang="en-US" sz="3600" b="1" dirty="0">
                <a:solidFill>
                  <a:prstClr val="white"/>
                </a:solidFill>
                <a:latin typeface="Candara"/>
                <a:cs typeface="Candara"/>
              </a:rPr>
              <a:t>To quantitate tiny objects, we weigh rather than count</a:t>
            </a:r>
          </a:p>
        </p:txBody>
      </p:sp>
      <p:sp>
        <p:nvSpPr>
          <p:cNvPr id="2" name="TextBox 1"/>
          <p:cNvSpPr txBox="1"/>
          <p:nvPr/>
        </p:nvSpPr>
        <p:spPr>
          <a:xfrm>
            <a:off x="276266" y="734256"/>
            <a:ext cx="11313754" cy="830997"/>
          </a:xfrm>
          <a:prstGeom prst="rect">
            <a:avLst/>
          </a:prstGeom>
          <a:noFill/>
        </p:spPr>
        <p:txBody>
          <a:bodyPr wrap="square" rtlCol="0">
            <a:spAutoFit/>
          </a:bodyPr>
          <a:lstStyle/>
          <a:p>
            <a:r>
              <a:rPr lang="en-US" sz="2400" dirty="0">
                <a:latin typeface="Candara"/>
                <a:cs typeface="Candara"/>
              </a:rPr>
              <a:t>Nails used to be sold by the pound. Useful for the seller, but the buyer needs to know roughly how many nails are in that pound. How does she work that out?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313" y="-2506"/>
            <a:ext cx="697500" cy="697500"/>
          </a:xfrm>
          <a:prstGeom prst="rect">
            <a:avLst/>
          </a:prstGeom>
        </p:spPr>
      </p:pic>
      <p:sp>
        <p:nvSpPr>
          <p:cNvPr id="11" name="TextBox 10"/>
          <p:cNvSpPr txBox="1"/>
          <p:nvPr/>
        </p:nvSpPr>
        <p:spPr>
          <a:xfrm>
            <a:off x="4681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
        <p:nvSpPr>
          <p:cNvPr id="10" name="TextBox 9">
            <a:extLst>
              <a:ext uri="{FF2B5EF4-FFF2-40B4-BE49-F238E27FC236}">
                <a16:creationId xmlns:a16="http://schemas.microsoft.com/office/drawing/2014/main" id="{31F737C1-0514-E842-ADAE-296591F4B1BC}"/>
              </a:ext>
            </a:extLst>
          </p:cNvPr>
          <p:cNvSpPr txBox="1"/>
          <p:nvPr/>
        </p:nvSpPr>
        <p:spPr>
          <a:xfrm>
            <a:off x="276266" y="3461183"/>
            <a:ext cx="11313754" cy="461665"/>
          </a:xfrm>
          <a:prstGeom prst="rect">
            <a:avLst/>
          </a:prstGeom>
          <a:noFill/>
        </p:spPr>
        <p:txBody>
          <a:bodyPr wrap="square" rtlCol="0">
            <a:spAutoFit/>
          </a:bodyPr>
          <a:lstStyle/>
          <a:p>
            <a:r>
              <a:rPr lang="en-US" sz="2400" dirty="0">
                <a:latin typeface="Candara"/>
                <a:cs typeface="Candara"/>
              </a:rPr>
              <a:t>How many dozen nails would that be?</a:t>
            </a:r>
          </a:p>
        </p:txBody>
      </p:sp>
      <p:sp>
        <p:nvSpPr>
          <p:cNvPr id="13" name="TextBox 12">
            <a:extLst>
              <a:ext uri="{FF2B5EF4-FFF2-40B4-BE49-F238E27FC236}">
                <a16:creationId xmlns:a16="http://schemas.microsoft.com/office/drawing/2014/main" id="{339DC7C8-B5B0-B148-B8E1-097A9F284720}"/>
              </a:ext>
            </a:extLst>
          </p:cNvPr>
          <p:cNvSpPr txBox="1"/>
          <p:nvPr/>
        </p:nvSpPr>
        <p:spPr>
          <a:xfrm>
            <a:off x="276265" y="5744146"/>
            <a:ext cx="11868923" cy="461665"/>
          </a:xfrm>
          <a:prstGeom prst="rect">
            <a:avLst/>
          </a:prstGeom>
          <a:noFill/>
        </p:spPr>
        <p:txBody>
          <a:bodyPr wrap="square" rtlCol="0">
            <a:spAutoFit/>
          </a:bodyPr>
          <a:lstStyle/>
          <a:p>
            <a:r>
              <a:rPr lang="en-US" sz="2400" i="1" dirty="0">
                <a:latin typeface="Candara"/>
                <a:cs typeface="Candara"/>
              </a:rPr>
              <a:t>We’re going to take the same approach to counting atoms, ions, isotopes and molecules.</a:t>
            </a:r>
          </a:p>
        </p:txBody>
      </p:sp>
    </p:spTree>
    <p:extLst>
      <p:ext uri="{BB962C8B-B14F-4D97-AF65-F5344CB8AC3E}">
        <p14:creationId xmlns:p14="http://schemas.microsoft.com/office/powerpoint/2010/main" val="61879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20"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prstClr val="black"/>
              </a:solidFill>
              <a:latin typeface="Calibri"/>
            </a:endParaRPr>
          </a:p>
        </p:txBody>
      </p:sp>
      <p:sp>
        <p:nvSpPr>
          <p:cNvPr id="5" name="TextBox 4"/>
          <p:cNvSpPr txBox="1"/>
          <p:nvPr/>
        </p:nvSpPr>
        <p:spPr>
          <a:xfrm>
            <a:off x="245074" y="16329"/>
            <a:ext cx="3520516" cy="646331"/>
          </a:xfrm>
          <a:prstGeom prst="rect">
            <a:avLst/>
          </a:prstGeom>
          <a:noFill/>
        </p:spPr>
        <p:txBody>
          <a:bodyPr wrap="none" rtlCol="0">
            <a:spAutoFit/>
          </a:bodyPr>
          <a:lstStyle/>
          <a:p>
            <a:r>
              <a:rPr lang="en-US" sz="3600" b="1" dirty="0">
                <a:solidFill>
                  <a:prstClr val="white"/>
                </a:solidFill>
                <a:latin typeface="Candara" panose="020E0502030303020204" pitchFamily="34" charset="0"/>
                <a:cs typeface="Avenir Heavy"/>
              </a:rPr>
              <a:t>8.5: Assignments</a:t>
            </a:r>
          </a:p>
        </p:txBody>
      </p:sp>
      <p:sp>
        <p:nvSpPr>
          <p:cNvPr id="8" name="TextBox 7"/>
          <p:cNvSpPr txBox="1"/>
          <p:nvPr/>
        </p:nvSpPr>
        <p:spPr>
          <a:xfrm>
            <a:off x="292918" y="894787"/>
            <a:ext cx="11209092" cy="461665"/>
          </a:xfrm>
          <a:prstGeom prst="rect">
            <a:avLst/>
          </a:prstGeom>
          <a:noFill/>
        </p:spPr>
        <p:txBody>
          <a:bodyPr wrap="square" rtlCol="0">
            <a:spAutoFit/>
          </a:bodyPr>
          <a:lstStyle/>
          <a:p>
            <a:pPr marL="52388" lvl="1"/>
            <a:r>
              <a:rPr lang="en-US" sz="2400" b="1" dirty="0">
                <a:latin typeface="Candara"/>
                <a:cs typeface="Candara"/>
              </a:rPr>
              <a:t>Canvas: Quick review questions quiz 8.5</a:t>
            </a:r>
            <a:endParaRPr lang="en-US" sz="6600" b="1" dirty="0">
              <a:latin typeface="Candara"/>
              <a:cs typeface="Candara"/>
            </a:endParaRPr>
          </a:p>
        </p:txBody>
      </p:sp>
      <p:pic>
        <p:nvPicPr>
          <p:cNvPr id="7" name="Picture 6"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10" y="-2506"/>
            <a:ext cx="697500" cy="697500"/>
          </a:xfrm>
          <a:prstGeom prst="rect">
            <a:avLst/>
          </a:prstGeom>
        </p:spPr>
      </p:pic>
      <p:sp>
        <p:nvSpPr>
          <p:cNvPr id="10" name="TextBox 9">
            <a:extLst>
              <a:ext uri="{FF2B5EF4-FFF2-40B4-BE49-F238E27FC236}">
                <a16:creationId xmlns:a16="http://schemas.microsoft.com/office/drawing/2014/main" id="{D09987E2-A99B-FD4E-A26F-6531285DBEE1}"/>
              </a:ext>
            </a:extLst>
          </p:cNvPr>
          <p:cNvSpPr txBox="1"/>
          <p:nvPr/>
        </p:nvSpPr>
        <p:spPr>
          <a:xfrm>
            <a:off x="292918" y="1587910"/>
            <a:ext cx="11209092" cy="461665"/>
          </a:xfrm>
          <a:prstGeom prst="rect">
            <a:avLst/>
          </a:prstGeom>
          <a:noFill/>
        </p:spPr>
        <p:txBody>
          <a:bodyPr wrap="square" rtlCol="0">
            <a:spAutoFit/>
          </a:bodyPr>
          <a:lstStyle/>
          <a:p>
            <a:pPr marL="52388" lvl="1"/>
            <a:r>
              <a:rPr lang="en-US" sz="2400" b="1" dirty="0">
                <a:latin typeface="Candara"/>
                <a:cs typeface="Candara"/>
              </a:rPr>
              <a:t>Canvas: HW set 8, problems 9 - 14</a:t>
            </a:r>
            <a:endParaRPr lang="en-US" sz="6600" b="1" dirty="0">
              <a:latin typeface="Candara"/>
              <a:cs typeface="Candara"/>
            </a:endParaRPr>
          </a:p>
        </p:txBody>
      </p:sp>
      <p:sp>
        <p:nvSpPr>
          <p:cNvPr id="9" name="TextBox 8">
            <a:extLst>
              <a:ext uri="{FF2B5EF4-FFF2-40B4-BE49-F238E27FC236}">
                <a16:creationId xmlns:a16="http://schemas.microsoft.com/office/drawing/2014/main" id="{20EC8CA9-41DA-3242-A370-08B2558CEA82}"/>
              </a:ext>
            </a:extLst>
          </p:cNvPr>
          <p:cNvSpPr txBox="1"/>
          <p:nvPr/>
        </p:nvSpPr>
        <p:spPr>
          <a:xfrm>
            <a:off x="323697" y="2386000"/>
            <a:ext cx="11868303" cy="2246769"/>
          </a:xfrm>
          <a:prstGeom prst="rect">
            <a:avLst/>
          </a:prstGeom>
          <a:noFill/>
        </p:spPr>
        <p:txBody>
          <a:bodyPr wrap="square" rtlCol="0">
            <a:spAutoFit/>
          </a:bodyPr>
          <a:lstStyle/>
          <a:p>
            <a:pPr marL="463550" indent="-452438"/>
            <a:r>
              <a:rPr lang="en-US" sz="2400" b="1" dirty="0">
                <a:latin typeface="Candara"/>
                <a:cs typeface="Candara"/>
              </a:rPr>
              <a:t>Optional extras – great videos on this topic:</a:t>
            </a:r>
          </a:p>
          <a:p>
            <a:pPr marL="463550" indent="-452438"/>
            <a:endParaRPr lang="en-US" sz="1000" b="1" dirty="0">
              <a:latin typeface="Candara"/>
              <a:cs typeface="Candara"/>
            </a:endParaRPr>
          </a:p>
          <a:p>
            <a:pPr marL="463550" indent="-452438">
              <a:buFont typeface="Arial" panose="020B0604020202020204" pitchFamily="34" charset="0"/>
              <a:buChar char="•"/>
            </a:pPr>
            <a:r>
              <a:rPr lang="en-US" sz="2400" dirty="0">
                <a:latin typeface="Candara" panose="020E0502030303020204" pitchFamily="34" charset="0"/>
              </a:rPr>
              <a:t>'Molarity practice problems'  (Tyler DeWitt)</a:t>
            </a:r>
            <a:br>
              <a:rPr lang="en-US" sz="2400" dirty="0">
                <a:latin typeface="Candara" panose="020E0502030303020204" pitchFamily="34" charset="0"/>
              </a:rPr>
            </a:br>
            <a:r>
              <a:rPr lang="en-US" sz="2400" dirty="0">
                <a:latin typeface="Candara" panose="020E0502030303020204" pitchFamily="34" charset="0"/>
                <a:hlinkClick r:id="rId4"/>
              </a:rPr>
              <a:t>https://www.youtube.com/watch?v=SXf9rDnVFao</a:t>
            </a:r>
            <a:endParaRPr lang="en-US" sz="2400" dirty="0">
              <a:latin typeface="Candara" panose="020E0502030303020204" pitchFamily="34" charset="0"/>
            </a:endParaRPr>
          </a:p>
          <a:p>
            <a:pPr marL="354012" indent="-342900">
              <a:buFont typeface="Arial" panose="020B0604020202020204" pitchFamily="34" charset="0"/>
              <a:buChar char="•"/>
            </a:pPr>
            <a:endParaRPr lang="en-US" sz="1000" dirty="0">
              <a:latin typeface="Candara" panose="020E0502030303020204" pitchFamily="34" charset="0"/>
            </a:endParaRPr>
          </a:p>
          <a:p>
            <a:pPr marL="463550" indent="-452438">
              <a:buFont typeface="Arial" panose="020B0604020202020204" pitchFamily="34" charset="0"/>
              <a:buChar char="•"/>
            </a:pPr>
            <a:r>
              <a:rPr lang="en-US" sz="2400" dirty="0"/>
              <a:t>‘Molarity practice problems – part 2’  (Tyler DeWitt)</a:t>
            </a:r>
            <a:br>
              <a:rPr lang="en-US" sz="2400" dirty="0"/>
            </a:br>
            <a:r>
              <a:rPr lang="en-US" sz="2400" dirty="0">
                <a:solidFill>
                  <a:srgbClr val="0563C1"/>
                </a:solidFill>
                <a:hlinkClick r:id="rId5">
                  <a:extLst>
                    <a:ext uri="{A12FA001-AC4F-418D-AE19-62706E023703}">
                      <ahyp:hlinkClr xmlns:ahyp="http://schemas.microsoft.com/office/drawing/2018/hyperlinkcolor" val="tx"/>
                    </a:ext>
                  </a:extLst>
                </a:hlinkClick>
              </a:rPr>
              <a:t>https://www.youtube.com/watch?v=sWfn8hbXRp8</a:t>
            </a:r>
            <a:r>
              <a:rPr lang="en-US" sz="2400" dirty="0">
                <a:latin typeface="Candara" panose="020E0502030303020204" pitchFamily="34" charset="0"/>
              </a:rPr>
              <a:t> </a:t>
            </a:r>
            <a:endParaRPr lang="en-US" sz="2400" b="1" dirty="0">
              <a:latin typeface="Candara"/>
              <a:cs typeface="Candara"/>
            </a:endParaRPr>
          </a:p>
        </p:txBody>
      </p:sp>
    </p:spTree>
    <p:extLst>
      <p:ext uri="{BB962C8B-B14F-4D97-AF65-F5344CB8AC3E}">
        <p14:creationId xmlns:p14="http://schemas.microsoft.com/office/powerpoint/2010/main" val="3270139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5" y="0"/>
            <a:ext cx="11611236"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5" y="-169"/>
            <a:ext cx="6872394" cy="646331"/>
          </a:xfrm>
          <a:prstGeom prst="rect">
            <a:avLst/>
          </a:prstGeom>
          <a:noFill/>
        </p:spPr>
        <p:txBody>
          <a:bodyPr wrap="none" rtlCol="0">
            <a:spAutoFit/>
          </a:bodyPr>
          <a:lstStyle/>
          <a:p>
            <a:pPr defTabSz="914400"/>
            <a:r>
              <a:rPr lang="en-US" sz="3600" b="1" dirty="0">
                <a:solidFill>
                  <a:prstClr val="white"/>
                </a:solidFill>
                <a:latin typeface="Candara"/>
                <a:cs typeface="Candara"/>
              </a:rPr>
              <a:t>The mole: chemistry’s central unit</a:t>
            </a:r>
          </a:p>
        </p:txBody>
      </p:sp>
      <p:sp>
        <p:nvSpPr>
          <p:cNvPr id="2" name="TextBox 1"/>
          <p:cNvSpPr txBox="1"/>
          <p:nvPr/>
        </p:nvSpPr>
        <p:spPr>
          <a:xfrm>
            <a:off x="288001" y="732686"/>
            <a:ext cx="11214007" cy="1697068"/>
          </a:xfrm>
          <a:prstGeom prst="rect">
            <a:avLst/>
          </a:prstGeom>
          <a:noFill/>
        </p:spPr>
        <p:txBody>
          <a:bodyPr wrap="square" rtlCol="0">
            <a:spAutoFit/>
          </a:bodyPr>
          <a:lstStyle/>
          <a:p>
            <a:pPr>
              <a:lnSpc>
                <a:spcPct val="150000"/>
              </a:lnSpc>
            </a:pPr>
            <a:r>
              <a:rPr lang="en-US" sz="2400" b="1" dirty="0">
                <a:latin typeface="Candara"/>
                <a:cs typeface="Candara"/>
              </a:rPr>
              <a:t>Mole</a:t>
            </a:r>
            <a:r>
              <a:rPr lang="en-US" sz="2400" dirty="0">
                <a:latin typeface="Candara"/>
                <a:cs typeface="Candara"/>
              </a:rPr>
              <a:t>: the ‘counting’ unit for matter on the atomic scale.</a:t>
            </a:r>
          </a:p>
          <a:p>
            <a:pPr marL="342900" indent="-342900">
              <a:lnSpc>
                <a:spcPct val="150000"/>
              </a:lnSpc>
              <a:buFont typeface="Arial"/>
              <a:buChar char="•"/>
            </a:pPr>
            <a:r>
              <a:rPr lang="en-US" sz="2400" dirty="0">
                <a:latin typeface="Candara"/>
                <a:cs typeface="Candara"/>
              </a:rPr>
              <a:t>It’s like a dozen, or gross; equal to a number of objects.</a:t>
            </a:r>
          </a:p>
          <a:p>
            <a:pPr marL="342900" indent="-342900">
              <a:lnSpc>
                <a:spcPct val="150000"/>
              </a:lnSpc>
              <a:buFont typeface="Arial"/>
              <a:buChar char="•"/>
            </a:pPr>
            <a:r>
              <a:rPr lang="en-US" sz="2400" dirty="0">
                <a:latin typeface="Candara"/>
                <a:cs typeface="Candara"/>
              </a:rPr>
              <a:t>From the Latin </a:t>
            </a:r>
            <a:r>
              <a:rPr lang="en-US" sz="2400" i="1" dirty="0">
                <a:latin typeface="Candara"/>
                <a:cs typeface="Candara"/>
              </a:rPr>
              <a:t>‘moles’</a:t>
            </a:r>
            <a:r>
              <a:rPr lang="en-US" sz="2400" dirty="0">
                <a:latin typeface="Candara"/>
                <a:cs typeface="Candara"/>
              </a:rPr>
              <a:t>: mass, massive, barrier</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8" y="-2506"/>
            <a:ext cx="697500" cy="697500"/>
          </a:xfrm>
          <a:prstGeom prst="rect">
            <a:avLst/>
          </a:prstGeom>
        </p:spPr>
      </p:pic>
      <p:sp>
        <p:nvSpPr>
          <p:cNvPr id="12" name="TextBox 11"/>
          <p:cNvSpPr txBox="1"/>
          <p:nvPr/>
        </p:nvSpPr>
        <p:spPr>
          <a:xfrm>
            <a:off x="2874568" y="2702950"/>
            <a:ext cx="6061882" cy="461665"/>
          </a:xfrm>
          <a:prstGeom prst="rect">
            <a:avLst/>
          </a:prstGeom>
          <a:noFill/>
        </p:spPr>
        <p:txBody>
          <a:bodyPr wrap="square" rtlCol="0">
            <a:spAutoFit/>
          </a:bodyPr>
          <a:lstStyle/>
          <a:p>
            <a:r>
              <a:rPr lang="en-US" sz="2400" b="1" dirty="0">
                <a:latin typeface="Candara"/>
                <a:cs typeface="Candara"/>
              </a:rPr>
              <a:t>1 mole = 6.02 E23 atoms or ions or molecules</a:t>
            </a:r>
          </a:p>
        </p:txBody>
      </p:sp>
      <p:sp>
        <p:nvSpPr>
          <p:cNvPr id="13" name="TextBox 12"/>
          <p:cNvSpPr txBox="1"/>
          <p:nvPr/>
        </p:nvSpPr>
        <p:spPr>
          <a:xfrm>
            <a:off x="2599925" y="3381675"/>
            <a:ext cx="3035047" cy="830997"/>
          </a:xfrm>
          <a:prstGeom prst="rect">
            <a:avLst/>
          </a:prstGeom>
          <a:noFill/>
        </p:spPr>
        <p:txBody>
          <a:bodyPr wrap="square" rtlCol="0">
            <a:spAutoFit/>
          </a:bodyPr>
          <a:lstStyle/>
          <a:p>
            <a:r>
              <a:rPr lang="en-US" sz="2400" u="sng" dirty="0">
                <a:latin typeface="Candara"/>
                <a:cs typeface="Candara"/>
              </a:rPr>
              <a:t>               1 mole          </a:t>
            </a:r>
            <a:r>
              <a:rPr lang="en-US" sz="2400" u="sng" dirty="0">
                <a:solidFill>
                  <a:schemeClr val="bg1"/>
                </a:solidFill>
                <a:latin typeface="Candara"/>
                <a:cs typeface="Candara"/>
              </a:rPr>
              <a:t>.</a:t>
            </a:r>
            <a:r>
              <a:rPr lang="en-US" sz="2400" u="sng" dirty="0">
                <a:latin typeface="Candara"/>
                <a:cs typeface="Candara"/>
              </a:rPr>
              <a:t>           </a:t>
            </a:r>
            <a:r>
              <a:rPr lang="en-US" sz="2400" dirty="0">
                <a:latin typeface="Candara"/>
                <a:cs typeface="Candara"/>
              </a:rPr>
              <a:t> </a:t>
            </a:r>
            <a:endParaRPr lang="en-US" sz="2400" u="sng" dirty="0">
              <a:latin typeface="Candara"/>
              <a:cs typeface="Candara"/>
            </a:endParaRPr>
          </a:p>
          <a:p>
            <a:r>
              <a:rPr lang="en-US" sz="2400" dirty="0">
                <a:latin typeface="Candara"/>
                <a:cs typeface="Candara"/>
              </a:rPr>
              <a:t> 6.02 E23 XXX</a:t>
            </a:r>
          </a:p>
        </p:txBody>
      </p:sp>
      <p:sp>
        <p:nvSpPr>
          <p:cNvPr id="14" name="TextBox 13"/>
          <p:cNvSpPr txBox="1"/>
          <p:nvPr/>
        </p:nvSpPr>
        <p:spPr>
          <a:xfrm>
            <a:off x="5634971" y="3402134"/>
            <a:ext cx="4643714" cy="830997"/>
          </a:xfrm>
          <a:prstGeom prst="rect">
            <a:avLst/>
          </a:prstGeom>
          <a:noFill/>
          <a:ln>
            <a:solidFill>
              <a:srgbClr val="0000FF"/>
            </a:solidFill>
            <a:prstDash val="dash"/>
          </a:ln>
        </p:spPr>
        <p:txBody>
          <a:bodyPr wrap="square" rtlCol="0">
            <a:spAutoFit/>
          </a:bodyPr>
          <a:lstStyle/>
          <a:p>
            <a:r>
              <a:rPr lang="en-US" sz="2400" i="1" dirty="0">
                <a:latin typeface="Candara"/>
                <a:cs typeface="Candara"/>
              </a:rPr>
              <a:t>called Avogadro’s number when expressed as a conversion factor</a:t>
            </a:r>
          </a:p>
        </p:txBody>
      </p:sp>
      <p:sp>
        <p:nvSpPr>
          <p:cNvPr id="15" name="TextBox 14"/>
          <p:cNvSpPr txBox="1"/>
          <p:nvPr/>
        </p:nvSpPr>
        <p:spPr>
          <a:xfrm>
            <a:off x="820549" y="4749494"/>
            <a:ext cx="10718530" cy="1200329"/>
          </a:xfrm>
          <a:prstGeom prst="rect">
            <a:avLst/>
          </a:prstGeom>
          <a:noFill/>
        </p:spPr>
        <p:txBody>
          <a:bodyPr wrap="square" rtlCol="0">
            <a:spAutoFit/>
          </a:bodyPr>
          <a:lstStyle/>
          <a:p>
            <a:r>
              <a:rPr lang="en-US" sz="2400" u="sng" dirty="0">
                <a:latin typeface="Candara"/>
                <a:cs typeface="Candara"/>
              </a:rPr>
              <a:t>Consider</a:t>
            </a:r>
            <a:r>
              <a:rPr lang="en-US" sz="2400" dirty="0">
                <a:latin typeface="Candara"/>
                <a:cs typeface="Candara"/>
              </a:rPr>
              <a:t>:</a:t>
            </a:r>
            <a:br>
              <a:rPr lang="en-US" sz="2400" dirty="0">
                <a:latin typeface="Candara"/>
                <a:cs typeface="Candara"/>
              </a:rPr>
            </a:br>
            <a:r>
              <a:rPr lang="en-US" sz="2400" i="1" dirty="0">
                <a:latin typeface="Candara"/>
                <a:cs typeface="Candara"/>
              </a:rPr>
              <a:t>If you had one mole of marbles— 6.02 E23 marbles — and you spread them all over the entire surface of the Earth, how thick would the layer of marbles be?</a:t>
            </a:r>
          </a:p>
        </p:txBody>
      </p:sp>
      <p:sp>
        <p:nvSpPr>
          <p:cNvPr id="11" name="TextBox 10">
            <a:extLst>
              <a:ext uri="{FF2B5EF4-FFF2-40B4-BE49-F238E27FC236}">
                <a16:creationId xmlns:a16="http://schemas.microsoft.com/office/drawing/2014/main" id="{430BCC5B-7724-A847-A9AC-82D4910285EB}"/>
              </a:ext>
            </a:extLst>
          </p:cNvPr>
          <p:cNvSpPr txBox="1"/>
          <p:nvPr/>
        </p:nvSpPr>
        <p:spPr>
          <a:xfrm>
            <a:off x="46191" y="6532081"/>
            <a:ext cx="3828141" cy="307777"/>
          </a:xfrm>
          <a:prstGeom prst="rect">
            <a:avLst/>
          </a:prstGeom>
          <a:noFill/>
        </p:spPr>
        <p:txBody>
          <a:bodyPr wrap="square" rtlCol="0">
            <a:spAutoFit/>
          </a:bodyPr>
          <a:lstStyle/>
          <a:p>
            <a:r>
              <a:rPr lang="en-US" sz="1400" dirty="0">
                <a:latin typeface="Avenir Medium"/>
                <a:cs typeface="Avenir Medium"/>
              </a:rPr>
              <a:t>Chemistry OpenStax</a:t>
            </a:r>
          </a:p>
        </p:txBody>
      </p:sp>
    </p:spTree>
    <p:extLst>
      <p:ext uri="{BB962C8B-B14F-4D97-AF65-F5344CB8AC3E}">
        <p14:creationId xmlns:p14="http://schemas.microsoft.com/office/powerpoint/2010/main" val="397728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5" y="0"/>
            <a:ext cx="11611236"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5" y="-169"/>
            <a:ext cx="2872902" cy="646331"/>
          </a:xfrm>
          <a:prstGeom prst="rect">
            <a:avLst/>
          </a:prstGeom>
          <a:noFill/>
        </p:spPr>
        <p:txBody>
          <a:bodyPr wrap="none" rtlCol="0">
            <a:spAutoFit/>
          </a:bodyPr>
          <a:lstStyle/>
          <a:p>
            <a:pPr defTabSz="914400"/>
            <a:r>
              <a:rPr lang="en-US" sz="3600" b="1" dirty="0">
                <a:solidFill>
                  <a:prstClr val="white"/>
                </a:solidFill>
                <a:latin typeface="Candara"/>
                <a:cs typeface="Candara"/>
              </a:rPr>
              <a:t>This says it all</a:t>
            </a:r>
          </a:p>
        </p:txBody>
      </p:sp>
      <p:pic>
        <p:nvPicPr>
          <p:cNvPr id="9" name="Picture 8" descr="images.png"/>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502008" y="-2506"/>
            <a:ext cx="697500" cy="697500"/>
          </a:xfrm>
          <a:prstGeom prst="rect">
            <a:avLst/>
          </a:prstGeom>
        </p:spPr>
      </p:pic>
      <p:pic>
        <p:nvPicPr>
          <p:cNvPr id="3" name="Online Media 2" descr="How big is a mole? (Not the animal, the other one.) - Daniel Dulek">
            <a:hlinkClick r:id="" action="ppaction://media"/>
            <a:extLst>
              <a:ext uri="{FF2B5EF4-FFF2-40B4-BE49-F238E27FC236}">
                <a16:creationId xmlns:a16="http://schemas.microsoft.com/office/drawing/2014/main" id="{77DBAFF4-D38E-2944-AD55-DF8E001FCAE8}"/>
              </a:ext>
            </a:extLst>
          </p:cNvPr>
          <p:cNvPicPr>
            <a:picLocks noRot="1" noChangeAspect="1"/>
          </p:cNvPicPr>
          <p:nvPr>
            <a:videoFile r:link="rId1"/>
          </p:nvPr>
        </p:nvPicPr>
        <p:blipFill>
          <a:blip r:embed="rId4"/>
          <a:stretch>
            <a:fillRect/>
          </a:stretch>
        </p:blipFill>
        <p:spPr>
          <a:xfrm>
            <a:off x="695424" y="732698"/>
            <a:ext cx="10740085" cy="6041298"/>
          </a:xfrm>
          <a:prstGeom prst="rect">
            <a:avLst/>
          </a:prstGeom>
        </p:spPr>
      </p:pic>
    </p:spTree>
    <p:extLst>
      <p:ext uri="{BB962C8B-B14F-4D97-AF65-F5344CB8AC3E}">
        <p14:creationId xmlns:p14="http://schemas.microsoft.com/office/powerpoint/2010/main" val="219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71" y="0"/>
            <a:ext cx="11598879" cy="646162"/>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45072" y="-169"/>
            <a:ext cx="8957901" cy="646331"/>
          </a:xfrm>
          <a:prstGeom prst="rect">
            <a:avLst/>
          </a:prstGeom>
          <a:noFill/>
        </p:spPr>
        <p:txBody>
          <a:bodyPr wrap="none" rtlCol="0">
            <a:spAutoFit/>
          </a:bodyPr>
          <a:lstStyle/>
          <a:p>
            <a:pPr defTabSz="914400"/>
            <a:r>
              <a:rPr lang="en-US" sz="3600" b="1" dirty="0">
                <a:solidFill>
                  <a:prstClr val="white"/>
                </a:solidFill>
                <a:latin typeface="Candara"/>
                <a:cs typeface="Candara"/>
              </a:rPr>
              <a:t>Compare a mole of eight different elements </a:t>
            </a:r>
          </a:p>
        </p:txBody>
      </p:sp>
      <p:sp>
        <p:nvSpPr>
          <p:cNvPr id="2" name="TextBox 1"/>
          <p:cNvSpPr txBox="1"/>
          <p:nvPr/>
        </p:nvSpPr>
        <p:spPr>
          <a:xfrm>
            <a:off x="9650508" y="905681"/>
            <a:ext cx="2174908" cy="4893647"/>
          </a:xfrm>
          <a:prstGeom prst="rect">
            <a:avLst/>
          </a:prstGeom>
          <a:noFill/>
        </p:spPr>
        <p:txBody>
          <a:bodyPr wrap="square" rtlCol="0">
            <a:spAutoFit/>
          </a:bodyPr>
          <a:lstStyle/>
          <a:p>
            <a:r>
              <a:rPr lang="en-US" sz="2400" dirty="0">
                <a:latin typeface="Candara"/>
                <a:cs typeface="Candara"/>
              </a:rPr>
              <a:t>So: </a:t>
            </a:r>
          </a:p>
          <a:p>
            <a:r>
              <a:rPr lang="en-US" sz="2400" dirty="0">
                <a:latin typeface="Candara"/>
                <a:cs typeface="Candara"/>
              </a:rPr>
              <a:t>1 mole of Zn weighs either: 65.4 </a:t>
            </a:r>
            <a:r>
              <a:rPr lang="en-US" sz="2400" dirty="0" err="1">
                <a:latin typeface="Candara"/>
                <a:cs typeface="Candara"/>
              </a:rPr>
              <a:t>amu</a:t>
            </a:r>
            <a:r>
              <a:rPr lang="en-US" sz="2400" dirty="0">
                <a:latin typeface="Candara"/>
                <a:cs typeface="Candara"/>
              </a:rPr>
              <a:t>; or 65.4 grams.</a:t>
            </a:r>
          </a:p>
          <a:p>
            <a:endParaRPr lang="en-US" sz="2400" dirty="0">
              <a:latin typeface="Candara"/>
              <a:cs typeface="Candara"/>
            </a:endParaRPr>
          </a:p>
          <a:p>
            <a:r>
              <a:rPr lang="en-US" sz="2400" dirty="0">
                <a:latin typeface="Candara"/>
                <a:cs typeface="Candara"/>
              </a:rPr>
              <a:t>To be practical, we express atomic and molecular weights in units of  </a:t>
            </a:r>
            <a:r>
              <a:rPr lang="en-US" sz="2400" b="1" dirty="0">
                <a:latin typeface="Candara"/>
                <a:cs typeface="Candara"/>
              </a:rPr>
              <a:t>grams/mole</a:t>
            </a:r>
            <a:r>
              <a:rPr lang="en-US" sz="2400" dirty="0">
                <a:latin typeface="Candara"/>
                <a:cs typeface="Candara"/>
              </a:rPr>
              <a:t>.</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4" y="-2506"/>
            <a:ext cx="697500" cy="697500"/>
          </a:xfrm>
          <a:prstGeom prst="rect">
            <a:avLst/>
          </a:prstGeom>
        </p:spPr>
      </p:pic>
      <p:sp>
        <p:nvSpPr>
          <p:cNvPr id="11" name="TextBox 10"/>
          <p:cNvSpPr txBox="1"/>
          <p:nvPr/>
        </p:nvSpPr>
        <p:spPr>
          <a:xfrm>
            <a:off x="8268742" y="6463915"/>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pic>
        <p:nvPicPr>
          <p:cNvPr id="6" name="Picture 5"/>
          <p:cNvPicPr>
            <a:picLocks noChangeAspect="1"/>
          </p:cNvPicPr>
          <p:nvPr/>
        </p:nvPicPr>
        <p:blipFill>
          <a:blip r:embed="rId3"/>
          <a:stretch>
            <a:fillRect/>
          </a:stretch>
        </p:blipFill>
        <p:spPr>
          <a:xfrm>
            <a:off x="245072" y="789986"/>
            <a:ext cx="8912531" cy="5895983"/>
          </a:xfrm>
          <a:prstGeom prst="rect">
            <a:avLst/>
          </a:prstGeom>
        </p:spPr>
      </p:pic>
    </p:spTree>
    <p:extLst>
      <p:ext uri="{BB962C8B-B14F-4D97-AF65-F5344CB8AC3E}">
        <p14:creationId xmlns:p14="http://schemas.microsoft.com/office/powerpoint/2010/main" val="29785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13" y="0"/>
            <a:ext cx="11485538" cy="694994"/>
          </a:xfrm>
          <a:prstGeom prst="rect">
            <a:avLst/>
          </a:prstGeom>
          <a:solidFill>
            <a:srgbClr val="78CE4D"/>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defTabSz="914400"/>
            <a:endParaRPr lang="en-US" dirty="0">
              <a:solidFill>
                <a:prstClr val="black"/>
              </a:solidFill>
              <a:latin typeface="Calibri"/>
            </a:endParaRPr>
          </a:p>
        </p:txBody>
      </p:sp>
      <p:sp>
        <p:nvSpPr>
          <p:cNvPr id="5" name="TextBox 4"/>
          <p:cNvSpPr txBox="1"/>
          <p:nvPr/>
        </p:nvSpPr>
        <p:spPr>
          <a:xfrm>
            <a:off x="232713" y="-169"/>
            <a:ext cx="5297018" cy="646331"/>
          </a:xfrm>
          <a:prstGeom prst="rect">
            <a:avLst/>
          </a:prstGeom>
          <a:noFill/>
        </p:spPr>
        <p:txBody>
          <a:bodyPr wrap="none" rtlCol="0">
            <a:spAutoFit/>
          </a:bodyPr>
          <a:lstStyle/>
          <a:p>
            <a:pPr defTabSz="914400"/>
            <a:r>
              <a:rPr lang="en-US" sz="3600" b="1" dirty="0">
                <a:solidFill>
                  <a:prstClr val="white"/>
                </a:solidFill>
                <a:latin typeface="Candara"/>
                <a:cs typeface="Candara"/>
              </a:rPr>
              <a:t>Converting mass to moles</a:t>
            </a:r>
          </a:p>
        </p:txBody>
      </p:sp>
      <p:sp>
        <p:nvSpPr>
          <p:cNvPr id="2" name="TextBox 1"/>
          <p:cNvSpPr txBox="1"/>
          <p:nvPr/>
        </p:nvSpPr>
        <p:spPr>
          <a:xfrm>
            <a:off x="287998" y="786673"/>
            <a:ext cx="11904001" cy="461665"/>
          </a:xfrm>
          <a:prstGeom prst="rect">
            <a:avLst/>
          </a:prstGeom>
          <a:noFill/>
        </p:spPr>
        <p:txBody>
          <a:bodyPr wrap="square" rtlCol="0">
            <a:spAutoFit/>
          </a:bodyPr>
          <a:lstStyle/>
          <a:p>
            <a:r>
              <a:rPr lang="en-US" sz="2400" b="1" dirty="0">
                <a:latin typeface="Candara"/>
                <a:cs typeface="Candara"/>
              </a:rPr>
              <a:t>Atomic mass or formula mass (MW) </a:t>
            </a:r>
            <a:r>
              <a:rPr lang="en-US" sz="2400" dirty="0">
                <a:latin typeface="Candara"/>
                <a:cs typeface="Candara"/>
              </a:rPr>
              <a:t>can be used to convert mass to moles (and back).</a:t>
            </a:r>
          </a:p>
        </p:txBody>
      </p:sp>
      <p:pic>
        <p:nvPicPr>
          <p:cNvPr id="9" name="Picture 8" descr="images.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489651" y="-2506"/>
            <a:ext cx="697500" cy="697500"/>
          </a:xfrm>
          <a:prstGeom prst="rect">
            <a:avLst/>
          </a:prstGeom>
        </p:spPr>
      </p:pic>
      <p:sp>
        <p:nvSpPr>
          <p:cNvPr id="15" name="TextBox 14"/>
          <p:cNvSpPr txBox="1"/>
          <p:nvPr/>
        </p:nvSpPr>
        <p:spPr>
          <a:xfrm>
            <a:off x="372667" y="1280950"/>
            <a:ext cx="11555412" cy="830997"/>
          </a:xfrm>
          <a:prstGeom prst="rect">
            <a:avLst/>
          </a:prstGeom>
          <a:noFill/>
        </p:spPr>
        <p:txBody>
          <a:bodyPr wrap="square" rtlCol="0">
            <a:spAutoFit/>
          </a:bodyPr>
          <a:lstStyle/>
          <a:p>
            <a:r>
              <a:rPr lang="en-US" sz="2400" dirty="0">
                <a:latin typeface="Candara"/>
                <a:cs typeface="Candara"/>
              </a:rPr>
              <a:t>USDA nutritional guidelines suggest a daily intake of 4.7 g of potassium. </a:t>
            </a:r>
            <a:br>
              <a:rPr lang="en-US" sz="2400" dirty="0">
                <a:latin typeface="Candara"/>
                <a:cs typeface="Candara"/>
              </a:rPr>
            </a:br>
            <a:r>
              <a:rPr lang="en-US" sz="2400" dirty="0">
                <a:latin typeface="Candara"/>
                <a:cs typeface="Candara"/>
              </a:rPr>
              <a:t>What’s the requirement in moles of K?</a:t>
            </a:r>
          </a:p>
        </p:txBody>
      </p:sp>
      <p:sp>
        <p:nvSpPr>
          <p:cNvPr id="17" name="TextBox 16"/>
          <p:cNvSpPr txBox="1"/>
          <p:nvPr/>
        </p:nvSpPr>
        <p:spPr>
          <a:xfrm>
            <a:off x="440402" y="4410367"/>
            <a:ext cx="11485538" cy="1200329"/>
          </a:xfrm>
          <a:prstGeom prst="rect">
            <a:avLst/>
          </a:prstGeom>
          <a:noFill/>
        </p:spPr>
        <p:txBody>
          <a:bodyPr wrap="square" rtlCol="0">
            <a:spAutoFit/>
          </a:bodyPr>
          <a:lstStyle/>
          <a:p>
            <a:r>
              <a:rPr lang="en-US" sz="2400" dirty="0">
                <a:latin typeface="Candara"/>
                <a:cs typeface="Candara"/>
              </a:rPr>
              <a:t>Beryllium, a very light element, is used to make transparent x-ray windows for imagining devices. </a:t>
            </a:r>
            <a:br>
              <a:rPr lang="en-US" sz="2400" dirty="0">
                <a:latin typeface="Candara"/>
                <a:cs typeface="Candara"/>
              </a:rPr>
            </a:br>
            <a:r>
              <a:rPr lang="en-US" sz="2400" dirty="0">
                <a:latin typeface="Candara"/>
                <a:cs typeface="Candara"/>
              </a:rPr>
              <a:t>How many moles of Be are in a thin window that weighs 3.24 g?</a:t>
            </a:r>
          </a:p>
        </p:txBody>
      </p:sp>
      <p:sp>
        <p:nvSpPr>
          <p:cNvPr id="25" name="TextBox 24">
            <a:extLst>
              <a:ext uri="{FF2B5EF4-FFF2-40B4-BE49-F238E27FC236}">
                <a16:creationId xmlns:a16="http://schemas.microsoft.com/office/drawing/2014/main" id="{5FEA7E73-E04D-9F45-88B5-7CF6E6A39DEB}"/>
              </a:ext>
            </a:extLst>
          </p:cNvPr>
          <p:cNvSpPr txBox="1"/>
          <p:nvPr/>
        </p:nvSpPr>
        <p:spPr>
          <a:xfrm>
            <a:off x="8318654" y="6493071"/>
            <a:ext cx="3828141" cy="307777"/>
          </a:xfrm>
          <a:prstGeom prst="rect">
            <a:avLst/>
          </a:prstGeom>
          <a:noFill/>
        </p:spPr>
        <p:txBody>
          <a:bodyPr wrap="square" rtlCol="0">
            <a:spAutoFit/>
          </a:bodyPr>
          <a:lstStyle/>
          <a:p>
            <a:pPr algn="r"/>
            <a:r>
              <a:rPr lang="en-US" sz="1400" dirty="0">
                <a:latin typeface="Avenir Medium"/>
                <a:cs typeface="Avenir Medium"/>
              </a:rPr>
              <a:t>Chemistry OpenStax</a:t>
            </a:r>
          </a:p>
        </p:txBody>
      </p:sp>
      <p:sp>
        <p:nvSpPr>
          <p:cNvPr id="23" name="TextBox 22">
            <a:extLst>
              <a:ext uri="{FF2B5EF4-FFF2-40B4-BE49-F238E27FC236}">
                <a16:creationId xmlns:a16="http://schemas.microsoft.com/office/drawing/2014/main" id="{464A0822-562E-4B44-A20B-42FCC438E7EE}"/>
              </a:ext>
            </a:extLst>
          </p:cNvPr>
          <p:cNvSpPr txBox="1"/>
          <p:nvPr/>
        </p:nvSpPr>
        <p:spPr>
          <a:xfrm>
            <a:off x="372667" y="2078661"/>
            <a:ext cx="1155541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ndara"/>
                <a:cs typeface="Candara"/>
              </a:rPr>
              <a:t>The periodic table show’s K’s atomic mass to be 39.10 </a:t>
            </a:r>
            <a:r>
              <a:rPr lang="en-US" sz="2400" dirty="0" err="1">
                <a:latin typeface="Candara"/>
                <a:cs typeface="Candara"/>
              </a:rPr>
              <a:t>amu</a:t>
            </a:r>
            <a:r>
              <a:rPr lang="en-US" sz="2400" dirty="0">
                <a:latin typeface="Candara"/>
                <a:cs typeface="Candara"/>
              </a:rPr>
              <a:t>. </a:t>
            </a:r>
          </a:p>
        </p:txBody>
      </p:sp>
      <p:sp>
        <p:nvSpPr>
          <p:cNvPr id="24" name="TextBox 23">
            <a:extLst>
              <a:ext uri="{FF2B5EF4-FFF2-40B4-BE49-F238E27FC236}">
                <a16:creationId xmlns:a16="http://schemas.microsoft.com/office/drawing/2014/main" id="{993D222E-824D-1E49-B8A4-22894F186AD8}"/>
              </a:ext>
            </a:extLst>
          </p:cNvPr>
          <p:cNvSpPr txBox="1"/>
          <p:nvPr/>
        </p:nvSpPr>
        <p:spPr>
          <a:xfrm>
            <a:off x="372667" y="2494615"/>
            <a:ext cx="1155541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ndara"/>
                <a:cs typeface="Candara"/>
              </a:rPr>
              <a:t>Now, we’ll leave </a:t>
            </a:r>
            <a:r>
              <a:rPr lang="en-US" sz="2400" dirty="0" err="1">
                <a:latin typeface="Candara"/>
                <a:cs typeface="Candara"/>
              </a:rPr>
              <a:t>amu</a:t>
            </a:r>
            <a:r>
              <a:rPr lang="en-US" sz="2400" dirty="0">
                <a:latin typeface="Candara"/>
                <a:cs typeface="Candara"/>
              </a:rPr>
              <a:t> for a more useful unit  </a:t>
            </a:r>
            <a:r>
              <a:rPr lang="en-US" sz="2400" dirty="0">
                <a:latin typeface="Candara"/>
                <a:cs typeface="Candara"/>
                <a:sym typeface="Wingdings" pitchFamily="2" charset="2"/>
              </a:rPr>
              <a:t>  </a:t>
            </a:r>
            <a:r>
              <a:rPr lang="en-US" sz="2400" b="1" dirty="0">
                <a:latin typeface="Candara"/>
                <a:cs typeface="Candara"/>
                <a:sym typeface="Wingdings" pitchFamily="2" charset="2"/>
              </a:rPr>
              <a:t>39.10 grams/1 mole</a:t>
            </a:r>
            <a:endParaRPr lang="en-US" sz="2400" b="1" dirty="0">
              <a:latin typeface="Candara"/>
              <a:cs typeface="Candara"/>
            </a:endParaRPr>
          </a:p>
        </p:txBody>
      </p:sp>
    </p:spTree>
    <p:extLst>
      <p:ext uri="{BB962C8B-B14F-4D97-AF65-F5344CB8AC3E}">
        <p14:creationId xmlns:p14="http://schemas.microsoft.com/office/powerpoint/2010/main" val="244911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2398</TotalTime>
  <Words>2997</Words>
  <Application>Microsoft Macintosh PowerPoint</Application>
  <PresentationFormat>Widescreen</PresentationFormat>
  <Paragraphs>406</Paragraphs>
  <Slides>50</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Avenir Medium</vt:lpstr>
      <vt:lpstr>Calibri</vt:lpstr>
      <vt:lpstr>Calibri Light</vt:lpstr>
      <vt:lpstr>Candara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 Richmond-Hall</dc:creator>
  <cp:lastModifiedBy>Joan Richmond-Hall</cp:lastModifiedBy>
  <cp:revision>147</cp:revision>
  <cp:lastPrinted>2020-08-20T12:52:06Z</cp:lastPrinted>
  <dcterms:created xsi:type="dcterms:W3CDTF">2020-08-18T03:29:31Z</dcterms:created>
  <dcterms:modified xsi:type="dcterms:W3CDTF">2020-08-20T12:52:26Z</dcterms:modified>
</cp:coreProperties>
</file>