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7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309" r:id="rId10"/>
    <p:sldId id="266" r:id="rId11"/>
    <p:sldId id="267" r:id="rId12"/>
    <p:sldId id="315" r:id="rId13"/>
    <p:sldId id="268" r:id="rId14"/>
    <p:sldId id="269" r:id="rId15"/>
    <p:sldId id="270" r:id="rId16"/>
    <p:sldId id="271" r:id="rId17"/>
    <p:sldId id="272" r:id="rId18"/>
    <p:sldId id="31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11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12" r:id="rId40"/>
    <p:sldId id="292" r:id="rId41"/>
    <p:sldId id="293" r:id="rId42"/>
    <p:sldId id="294" r:id="rId43"/>
    <p:sldId id="313" r:id="rId44"/>
    <p:sldId id="297" r:id="rId45"/>
    <p:sldId id="298" r:id="rId46"/>
    <p:sldId id="300" r:id="rId47"/>
    <p:sldId id="299" r:id="rId48"/>
    <p:sldId id="301" r:id="rId49"/>
    <p:sldId id="302" r:id="rId50"/>
    <p:sldId id="304" r:id="rId51"/>
    <p:sldId id="305" r:id="rId52"/>
    <p:sldId id="306" r:id="rId53"/>
    <p:sldId id="307" r:id="rId54"/>
    <p:sldId id="314" r:id="rId55"/>
    <p:sldId id="30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/>
  <p:clrMru>
    <a:srgbClr val="7A81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7453" autoAdjust="0"/>
  </p:normalViewPr>
  <p:slideViewPr>
    <p:cSldViewPr snapToGrid="0" snapToObjects="1">
      <p:cViewPr varScale="1">
        <p:scale>
          <a:sx n="120" d="100"/>
          <a:sy n="120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4" d="100"/>
        <a:sy n="194" d="100"/>
      </p:scale>
      <p:origin x="0" y="4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62061-2530-6740-AE98-652C6026E8EB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23AF1-65D8-564C-8BCD-AE5B8C77D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41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6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9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4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1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8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8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17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7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CB010-B67B-5E43-A449-7D5C6A61551C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F336-29E7-1B41-9CAF-C43A0EB9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5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949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1031: General Chemistry 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17" y="856565"/>
            <a:ext cx="5354200" cy="5216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>
                <a:latin typeface="Candara"/>
                <a:cs typeface="Candara"/>
              </a:rPr>
              <a:t>Atoms, molecules &amp; ions</a:t>
            </a:r>
          </a:p>
          <a:p>
            <a:endParaRPr lang="en-US" sz="9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2.1:  Early ideas about atomic theory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2.2:  Evolution of atomic theory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2.3:  Atomic structure &amp; symbolism</a:t>
            </a:r>
          </a:p>
          <a:p>
            <a:pPr lvl="2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2.4:  Chemical formulas</a:t>
            </a:r>
          </a:p>
          <a:p>
            <a:pPr lvl="1"/>
            <a:endParaRPr lang="en-US" sz="20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2.5:  The periodic table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2.6:  Molecular &amp; ionic compounds</a:t>
            </a:r>
          </a:p>
          <a:p>
            <a:pPr lvl="1"/>
            <a:endParaRPr lang="en-US" sz="2400" b="1" dirty="0">
              <a:latin typeface="Candara"/>
              <a:cs typeface="Candara"/>
            </a:endParaRPr>
          </a:p>
          <a:p>
            <a:pPr lvl="1"/>
            <a:r>
              <a:rPr lang="en-US" sz="2400" b="1" dirty="0">
                <a:latin typeface="Candara"/>
                <a:cs typeface="Candara"/>
              </a:rPr>
              <a:t>2.7:  Naming chemical compounds</a:t>
            </a:r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393765" y="5827059"/>
            <a:ext cx="1105647" cy="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99412" y="5545639"/>
            <a:ext cx="2011307" cy="461665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Candara"/>
                <a:cs typeface="Candara"/>
              </a:rPr>
              <a:t>covered in lab</a:t>
            </a:r>
          </a:p>
        </p:txBody>
      </p:sp>
    </p:spTree>
    <p:extLst>
      <p:ext uri="{BB962C8B-B14F-4D97-AF65-F5344CB8AC3E}">
        <p14:creationId xmlns:p14="http://schemas.microsoft.com/office/powerpoint/2010/main" val="386424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2. Atoms, molecules &amp;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820308" cy="281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2.2:  Evolution of atomic theory</a:t>
            </a:r>
            <a:endParaRPr lang="en-US" sz="1000" b="1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Outline milestones in the development of atomic theory</a:t>
            </a:r>
            <a:endParaRPr lang="en-US" sz="1000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Summarize &amp; interpret the results of the experiments of Thomson, Millikan &amp; Rutherford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Describe the three subatomic particles of atoms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Define isotopes &amp; give examples of several elements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25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Atomic structure timeline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CD0CB7-26C6-C643-A5A5-F3D7DD4A5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17" y="1010087"/>
            <a:ext cx="7663890" cy="3650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42ED2-A5DE-FE4F-AE26-B68F2C7505EA}"/>
              </a:ext>
            </a:extLst>
          </p:cNvPr>
          <p:cNvSpPr txBox="1"/>
          <p:nvPr/>
        </p:nvSpPr>
        <p:spPr>
          <a:xfrm>
            <a:off x="1722474" y="466015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1808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FC0E6-FF41-544F-906A-24E51F53CD01}"/>
              </a:ext>
            </a:extLst>
          </p:cNvPr>
          <p:cNvSpPr txBox="1"/>
          <p:nvPr/>
        </p:nvSpPr>
        <p:spPr>
          <a:xfrm>
            <a:off x="2991292" y="466015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1897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D4D585-D777-4842-AD91-4AF27E1B3076}"/>
              </a:ext>
            </a:extLst>
          </p:cNvPr>
          <p:cNvSpPr txBox="1"/>
          <p:nvPr/>
        </p:nvSpPr>
        <p:spPr>
          <a:xfrm>
            <a:off x="4260110" y="466015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B5491-28AC-4D44-8AB6-857199336A13}"/>
              </a:ext>
            </a:extLst>
          </p:cNvPr>
          <p:cNvSpPr txBox="1"/>
          <p:nvPr/>
        </p:nvSpPr>
        <p:spPr>
          <a:xfrm>
            <a:off x="5528928" y="466015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E9F7B-E43F-E04F-9F0B-B2080D707863}"/>
              </a:ext>
            </a:extLst>
          </p:cNvPr>
          <p:cNvSpPr txBox="1"/>
          <p:nvPr/>
        </p:nvSpPr>
        <p:spPr>
          <a:xfrm>
            <a:off x="6797746" y="466015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D7E398-DAF6-B94D-B804-B6FF20E4A1C8}"/>
              </a:ext>
            </a:extLst>
          </p:cNvPr>
          <p:cNvSpPr txBox="1"/>
          <p:nvPr/>
        </p:nvSpPr>
        <p:spPr>
          <a:xfrm>
            <a:off x="228600" y="4660151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400 BC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C9930C-D34B-5E41-B8F2-961743A89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3" y="2840045"/>
            <a:ext cx="1189607" cy="1445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F0E460-6F24-404E-AAD6-47BAFD32DAE9}"/>
              </a:ext>
            </a:extLst>
          </p:cNvPr>
          <p:cNvSpPr txBox="1"/>
          <p:nvPr/>
        </p:nvSpPr>
        <p:spPr>
          <a:xfrm>
            <a:off x="327717" y="5518302"/>
            <a:ext cx="850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Note that a lack of </a:t>
            </a:r>
            <a:r>
              <a:rPr lang="en-US" sz="2400" b="1" dirty="0">
                <a:latin typeface="Candara" panose="020E0502030303020204" pitchFamily="34" charset="0"/>
              </a:rPr>
              <a:t>technology</a:t>
            </a:r>
            <a:r>
              <a:rPr lang="en-US" sz="2400" dirty="0">
                <a:latin typeface="Candara" panose="020E0502030303020204" pitchFamily="34" charset="0"/>
              </a:rPr>
              <a:t>, not a lack of intelligence or human imagination, kept our knowledge of the atom from advancing more quickly.</a:t>
            </a:r>
          </a:p>
        </p:txBody>
      </p:sp>
    </p:spTree>
    <p:extLst>
      <p:ext uri="{BB962C8B-B14F-4D97-AF65-F5344CB8AC3E}">
        <p14:creationId xmlns:p14="http://schemas.microsoft.com/office/powerpoint/2010/main" val="3802329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936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Thomson discovers electrons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15691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1897, JJ Thomson used a cathode ray tube to discover the first </a:t>
            </a:r>
            <a:r>
              <a:rPr lang="en-US" sz="2400" b="1" dirty="0">
                <a:latin typeface="Candara"/>
                <a:cs typeface="Candara"/>
              </a:rPr>
              <a:t>subatomic particle</a:t>
            </a:r>
            <a:r>
              <a:rPr lang="en-US" sz="2400" dirty="0">
                <a:latin typeface="Candara"/>
                <a:cs typeface="Candara"/>
              </a:rPr>
              <a:t>, the </a:t>
            </a:r>
            <a:r>
              <a:rPr lang="en-US" sz="2400" b="1" dirty="0">
                <a:latin typeface="Candara"/>
                <a:cs typeface="Candara"/>
              </a:rPr>
              <a:t>electron</a:t>
            </a:r>
            <a:r>
              <a:rPr lang="en-US" sz="2400" dirty="0">
                <a:latin typeface="Candara"/>
                <a:cs typeface="Candara"/>
              </a:rPr>
              <a:t>.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4582" b="4352"/>
          <a:stretch/>
        </p:blipFill>
        <p:spPr>
          <a:xfrm>
            <a:off x="0" y="3969258"/>
            <a:ext cx="9144000" cy="26285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440" y="1620523"/>
            <a:ext cx="8833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Partially evacuated glass tube containing a cathode &amp; anode.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When electricity is applied, a </a:t>
            </a:r>
            <a:r>
              <a:rPr lang="en-US" sz="2400" b="1" dirty="0">
                <a:latin typeface="Candara"/>
                <a:cs typeface="Candara"/>
              </a:rPr>
              <a:t>cathode ray</a:t>
            </a:r>
            <a:r>
              <a:rPr lang="en-US" sz="2400" dirty="0">
                <a:latin typeface="Candara"/>
                <a:cs typeface="Candara"/>
              </a:rPr>
              <a:t> flowed from the cathode toward the anode.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Magnets deflected the beam, showing it was negatively charged.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Calculations showed the particle was much lighter than an atom.</a:t>
            </a:r>
          </a:p>
        </p:txBody>
      </p:sp>
    </p:spTree>
    <p:extLst>
      <p:ext uri="{BB962C8B-B14F-4D97-AF65-F5344CB8AC3E}">
        <p14:creationId xmlns:p14="http://schemas.microsoft.com/office/powerpoint/2010/main" val="9470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6505"/>
          <a:stretch/>
        </p:blipFill>
        <p:spPr>
          <a:xfrm>
            <a:off x="3294147" y="1986503"/>
            <a:ext cx="5805976" cy="48533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247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Millikan discovers electron’s charge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15691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1909, Robert Millikan coated tiny droplets of oil with electrons &amp; determined their charge.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439" y="1834958"/>
            <a:ext cx="2983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The speed at which e-coated oil droplets fell could be changed by an electric field.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Calculations showed that electrons have a </a:t>
            </a:r>
            <a:r>
              <a:rPr lang="en-US" sz="2400" b="1" dirty="0">
                <a:latin typeface="Candara"/>
                <a:cs typeface="Candara"/>
              </a:rPr>
              <a:t>charge of 1.6 E-19 Coulombs &amp; mass of 9.107 E-28 g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571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20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New model for the atom?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15691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So, where were the electrons located? Competing models: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398402"/>
            <a:ext cx="36539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Plum pudding model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(Thomson)</a:t>
            </a:r>
          </a:p>
          <a:p>
            <a:r>
              <a:rPr lang="en-US" sz="2400" dirty="0">
                <a:latin typeface="Candara"/>
                <a:cs typeface="Candara"/>
              </a:rPr>
              <a:t>The atom is a positively charged mass, studded with randomly placed &amp; negatively charged electrons.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28"/>
          <a:stretch/>
        </p:blipFill>
        <p:spPr>
          <a:xfrm>
            <a:off x="54430" y="4057655"/>
            <a:ext cx="9144000" cy="254053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121282" y="1342950"/>
            <a:ext cx="12975" cy="5429409"/>
          </a:xfrm>
          <a:prstGeom prst="line">
            <a:avLst/>
          </a:prstGeom>
          <a:ln w="5715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3406" y="1398402"/>
            <a:ext cx="3986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Saturn model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(</a:t>
            </a:r>
            <a:r>
              <a:rPr lang="en-US" sz="2400" dirty="0" err="1">
                <a:latin typeface="Candara"/>
                <a:cs typeface="Candara"/>
              </a:rPr>
              <a:t>Nagaoka</a:t>
            </a:r>
            <a:r>
              <a:rPr lang="en-US" sz="2400" dirty="0">
                <a:latin typeface="Candara"/>
                <a:cs typeface="Candara"/>
              </a:rPr>
              <a:t>)</a:t>
            </a:r>
          </a:p>
          <a:p>
            <a:r>
              <a:rPr lang="en-US" sz="2400" dirty="0">
                <a:latin typeface="Candara"/>
                <a:cs typeface="Candara"/>
              </a:rPr>
              <a:t>The atom is a positively charged mass, orbited by negatively charged electrons.</a:t>
            </a:r>
          </a:p>
        </p:txBody>
      </p:sp>
    </p:spTree>
    <p:extLst>
      <p:ext uri="{BB962C8B-B14F-4D97-AF65-F5344CB8AC3E}">
        <p14:creationId xmlns:p14="http://schemas.microsoft.com/office/powerpoint/2010/main" val="23739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Rutherford goes nuclear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15691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1911, Ernest Rutherford’s gold foil experiment shows that </a:t>
            </a:r>
            <a:r>
              <a:rPr lang="en-US" sz="2400" dirty="0" err="1">
                <a:latin typeface="Candara"/>
                <a:cs typeface="Candara"/>
              </a:rPr>
              <a:t>Nagaoka’s</a:t>
            </a:r>
            <a:r>
              <a:rPr lang="en-US" sz="2400" dirty="0">
                <a:latin typeface="Candara"/>
                <a:cs typeface="Candara"/>
              </a:rPr>
              <a:t> model is better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</a:t>
            </a:r>
            <a:r>
              <a:rPr lang="en-US" sz="2400" b="1" dirty="0">
                <a:latin typeface="Candara"/>
                <a:cs typeface="Candara"/>
                <a:sym typeface="Wingdings"/>
              </a:rPr>
              <a:t>‘nuclear’ model of the atom</a:t>
            </a:r>
            <a:r>
              <a:rPr lang="en-US" sz="2400" dirty="0">
                <a:latin typeface="Candara"/>
                <a:cs typeface="Candara"/>
                <a:sym typeface="Wingdings"/>
              </a:rPr>
              <a:t>.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6" y="3130760"/>
            <a:ext cx="8500724" cy="3727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40" y="1620523"/>
            <a:ext cx="8833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Heavy alpha particles were aimed at gold foil 1-2 atoms thick.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Most particles passed through without deflection, showing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that most of the atom held light electrons.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All dense material is in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the </a:t>
            </a:r>
            <a:r>
              <a:rPr lang="en-US" sz="2400" b="1" dirty="0">
                <a:latin typeface="Candara"/>
                <a:cs typeface="Candara"/>
              </a:rPr>
              <a:t>tiny central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b="1" dirty="0">
                <a:latin typeface="Candara"/>
                <a:cs typeface="Candara"/>
              </a:rPr>
              <a:t>nucleus.</a:t>
            </a:r>
          </a:p>
        </p:txBody>
      </p:sp>
    </p:spTree>
    <p:extLst>
      <p:ext uri="{BB962C8B-B14F-4D97-AF65-F5344CB8AC3E}">
        <p14:creationId xmlns:p14="http://schemas.microsoft.com/office/powerpoint/2010/main" val="41206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838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The nuclear model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0440" y="1620523"/>
            <a:ext cx="8833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Heavy alpha particles were aimed at gold foil 1-2 atoms thick.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Most particles passed through without deflection, showing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that most of the atom held light electrons.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All dense material is in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the </a:t>
            </a:r>
            <a:r>
              <a:rPr lang="en-US" sz="2400" b="1" dirty="0">
                <a:latin typeface="Candara"/>
                <a:cs typeface="Candara"/>
              </a:rPr>
              <a:t>tiny central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b="1" dirty="0">
                <a:latin typeface="Candara"/>
                <a:cs typeface="Candara"/>
              </a:rPr>
              <a:t>nucleus.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6688"/>
            <a:ext cx="9144000" cy="5352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15691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How tiny is the nucleus</a:t>
            </a:r>
            <a:r>
              <a:rPr lang="en-US" sz="2400" dirty="0">
                <a:latin typeface="Candara"/>
                <a:cs typeface="Candara"/>
                <a:sym typeface="Wingdings"/>
              </a:rPr>
              <a:t>?</a:t>
            </a:r>
            <a:endParaRPr lang="en-US" sz="2400" i="1" dirty="0">
              <a:latin typeface="Candara"/>
              <a:cs typeface="Candara"/>
              <a:sym typeface="Wingdings"/>
            </a:endParaRPr>
          </a:p>
          <a:p>
            <a:r>
              <a:rPr lang="en-US" sz="2400" dirty="0">
                <a:latin typeface="Candara"/>
                <a:cs typeface="Candara"/>
                <a:sym typeface="Wingdings"/>
              </a:rPr>
              <a:t>The size of a tiny pea suspended in the world’s largest stadium.</a:t>
            </a:r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197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87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Isotopes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0440" y="1620523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Isotopes have the same number of protons &amp; electrons, but the number of neutrons differs.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15691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Isotopes: </a:t>
            </a:r>
            <a:r>
              <a:rPr lang="en-US" sz="2400" i="1" dirty="0">
                <a:latin typeface="Candara"/>
                <a:cs typeface="Candara"/>
                <a:sym typeface="Wingdings"/>
              </a:rPr>
              <a:t>atoms of the same element that differ in mass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770" y="2788923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Neutrons</a:t>
            </a:r>
            <a:r>
              <a:rPr lang="en-US" sz="2400" dirty="0">
                <a:latin typeface="Candara"/>
                <a:cs typeface="Candara"/>
              </a:rPr>
              <a:t> are heavy, uncharged particles that – together with positively charged protons – are found in the nucleus.</a:t>
            </a:r>
          </a:p>
        </p:txBody>
      </p:sp>
    </p:spTree>
    <p:extLst>
      <p:ext uri="{BB962C8B-B14F-4D97-AF65-F5344CB8AC3E}">
        <p14:creationId xmlns:p14="http://schemas.microsoft.com/office/powerpoint/2010/main" val="140909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39178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Explain how Thomson used a cathode ray tube to discover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the electron?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845752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Describe the essential difference between Thomson’s plum </a:t>
            </a:r>
          </a:p>
          <a:p>
            <a:r>
              <a:rPr lang="en-US" sz="2400" dirty="0">
                <a:latin typeface="Candara"/>
                <a:cs typeface="Candara"/>
              </a:rPr>
              <a:t>       pudding model and </a:t>
            </a:r>
            <a:r>
              <a:rPr lang="en-US" sz="2400" dirty="0" err="1">
                <a:latin typeface="Candara"/>
                <a:cs typeface="Candara"/>
              </a:rPr>
              <a:t>Nagaoka’s</a:t>
            </a:r>
            <a:r>
              <a:rPr lang="en-US" sz="2400" dirty="0">
                <a:latin typeface="Candara"/>
                <a:cs typeface="Candara"/>
              </a:rPr>
              <a:t> Saturn model?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968416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Explain how the nuclear model was developed from the data </a:t>
            </a:r>
          </a:p>
          <a:p>
            <a:r>
              <a:rPr lang="en-US" sz="2400" dirty="0">
                <a:latin typeface="Candara"/>
                <a:cs typeface="Candara"/>
              </a:rPr>
              <a:t>       Rutherford collected in his gold foil experiment?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409108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(4) Explain how isotopes differ from ‘standard’ atoms of an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       element?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87687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2. Atoms, molecules &amp;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8203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2.3:  Atomic structure &amp; symbolism</a:t>
            </a:r>
            <a:endParaRPr lang="en-US" sz="1000" b="1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Write &amp; interpret symbols that depict atomic number, atomic mass and charge of atoms &amp; ions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Define the atomic mass unit &amp; average atomic mass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Calculate average atomic mass &amp; isotopic abundance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2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2. Atoms, molecules &amp;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169451" cy="2296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2.1:  Early ideas about atomic theory</a:t>
            </a:r>
          </a:p>
          <a:p>
            <a:pPr marL="52388" lvl="1">
              <a:lnSpc>
                <a:spcPct val="120000"/>
              </a:lnSpc>
            </a:pPr>
            <a:endParaRPr lang="en-US" sz="1000" b="1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State the postulates of Dalton’s atomic theory</a:t>
            </a: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Use postulates of Dalton’s atomic theory to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explain the laws of definite &amp; multiple proportions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0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309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Picturing atoms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742685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Most of the volume of the atom is occupied by electrons &amp; is called the </a:t>
            </a:r>
            <a:r>
              <a:rPr lang="en-US" sz="2400" b="1" dirty="0">
                <a:latin typeface="Candara"/>
                <a:cs typeface="Candara"/>
              </a:rPr>
              <a:t>electron cloud</a:t>
            </a:r>
            <a:r>
              <a:rPr lang="en-US" sz="2400" dirty="0">
                <a:latin typeface="Candara"/>
                <a:cs typeface="Candara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440" y="1623034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tiny &amp; dense </a:t>
            </a:r>
            <a:r>
              <a:rPr lang="en-US" sz="2400" b="1" dirty="0">
                <a:latin typeface="Candara"/>
                <a:cs typeface="Candara"/>
              </a:rPr>
              <a:t>nucleus</a:t>
            </a:r>
            <a:r>
              <a:rPr lang="en-US" sz="2400" dirty="0">
                <a:latin typeface="Candara"/>
                <a:cs typeface="Candara"/>
              </a:rPr>
              <a:t> is located in the center of the atom &amp; holds all of the heavy particles: </a:t>
            </a:r>
            <a:r>
              <a:rPr lang="en-US" sz="2400" b="1" dirty="0">
                <a:latin typeface="Candara"/>
                <a:cs typeface="Candara"/>
              </a:rPr>
              <a:t>protons</a:t>
            </a:r>
            <a:r>
              <a:rPr lang="en-US" sz="2400" dirty="0">
                <a:latin typeface="Candara"/>
                <a:cs typeface="Candara"/>
              </a:rPr>
              <a:t> &amp; </a:t>
            </a:r>
            <a:r>
              <a:rPr lang="en-US" sz="2400" b="1" dirty="0">
                <a:latin typeface="Candara"/>
                <a:cs typeface="Candara"/>
              </a:rPr>
              <a:t>neutrons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8542"/>
            <a:ext cx="9144000" cy="28135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0440" y="2545862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Candara"/>
                <a:cs typeface="Candara"/>
              </a:rPr>
              <a:t>If an atom is the size of a superdome stadium, the nucleus is the size of a blueberry.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7750" y="6332025"/>
            <a:ext cx="5954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ndara"/>
                <a:cs typeface="Candara"/>
              </a:rPr>
              <a:t>The angstrom (</a:t>
            </a:r>
            <a:r>
              <a:rPr lang="en-US" sz="2000" i="1" dirty="0" err="1">
                <a:latin typeface="Candara"/>
                <a:cs typeface="Candara"/>
              </a:rPr>
              <a:t>Å</a:t>
            </a:r>
            <a:r>
              <a:rPr lang="en-US" sz="2000" i="1" dirty="0">
                <a:latin typeface="Candara"/>
                <a:cs typeface="Candara"/>
              </a:rPr>
              <a:t>; 1 E-10 m) is used to measure atoms.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705429" y="6422740"/>
            <a:ext cx="1438607" cy="200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16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119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Protons, neutrons &amp; electrons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742685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Compare the atom’s three subatomic particles: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30686"/>
              </p:ext>
            </p:extLst>
          </p:nvPr>
        </p:nvGraphicFramePr>
        <p:xfrm>
          <a:off x="468009" y="1621216"/>
          <a:ext cx="7990114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particle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location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charge (C)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charge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mass (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amu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mass (g)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/>
                          <a:cs typeface="Candara"/>
                        </a:rPr>
                        <a:t>electron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cloud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-</a:t>
                      </a:r>
                      <a:r>
                        <a:rPr lang="en-US" sz="2000" baseline="0" dirty="0">
                          <a:latin typeface="Candara"/>
                          <a:cs typeface="Candara"/>
                        </a:rPr>
                        <a:t> 1.602 E-19</a:t>
                      </a:r>
                      <a:endParaRPr lang="en-US" sz="2000" dirty="0">
                        <a:latin typeface="Candara"/>
                        <a:cs typeface="Candar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0.00056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0.00091 E-24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/>
                          <a:cs typeface="Candara"/>
                        </a:rPr>
                        <a:t>proton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nucleus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+ 1.602 E-19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+1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1.00727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1.67363 E-24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/>
                          <a:cs typeface="Candara"/>
                        </a:rPr>
                        <a:t>neutron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nucleus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none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1.00866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1.67493 E-24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28384" y="3811392"/>
            <a:ext cx="731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C is Coulomb</a:t>
            </a:r>
            <a:r>
              <a:rPr lang="en-US" sz="2000" dirty="0">
                <a:latin typeface="Candara"/>
                <a:cs typeface="Candara"/>
              </a:rPr>
              <a:t>, a unit of electric charge.</a:t>
            </a:r>
          </a:p>
          <a:p>
            <a:r>
              <a:rPr lang="en-US" sz="2000" b="1" dirty="0">
                <a:latin typeface="Candara"/>
                <a:cs typeface="Candara"/>
              </a:rPr>
              <a:t>Amu</a:t>
            </a:r>
            <a:r>
              <a:rPr lang="en-US" sz="2000" dirty="0">
                <a:latin typeface="Candara"/>
                <a:cs typeface="Candara"/>
              </a:rPr>
              <a:t> is atomic mass unit, an arbitrary &amp; comparative unit of mass.</a:t>
            </a:r>
          </a:p>
        </p:txBody>
      </p:sp>
    </p:spTree>
    <p:extLst>
      <p:ext uri="{BB962C8B-B14F-4D97-AF65-F5344CB8AC3E}">
        <p14:creationId xmlns:p14="http://schemas.microsoft.com/office/powerpoint/2010/main" val="88151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776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Atomic number &amp; mass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742685"/>
            <a:ext cx="8833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Atomic number: </a:t>
            </a:r>
            <a:r>
              <a:rPr lang="en-US" sz="2400" i="1" dirty="0">
                <a:latin typeface="Candara"/>
                <a:cs typeface="Candara"/>
              </a:rPr>
              <a:t>the unique identifier for each atom</a:t>
            </a:r>
          </a:p>
          <a:p>
            <a:pPr marL="2628900" lvl="5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the number of protons in each element</a:t>
            </a:r>
          </a:p>
          <a:p>
            <a:pPr marL="2628900" lvl="5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also number of electrons in an atom</a:t>
            </a:r>
            <a:endParaRPr lang="en-US" sz="2400" dirty="0">
              <a:latin typeface="Candara"/>
              <a:cs typeface="Candara"/>
            </a:endParaRPr>
          </a:p>
        </p:txBody>
      </p:sp>
      <p:pic>
        <p:nvPicPr>
          <p:cNvPr id="2" name="Picture 1" descr="006_symbo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6666" r="3976" b="6666"/>
          <a:stretch/>
        </p:blipFill>
        <p:spPr>
          <a:xfrm>
            <a:off x="3714750" y="3937000"/>
            <a:ext cx="5175250" cy="2476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30" y="6532080"/>
            <a:ext cx="559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http://www.chem4kids.com/files/elements/006_shells.html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565" y="2149210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Atomic mass: </a:t>
            </a:r>
            <a:r>
              <a:rPr lang="en-US" sz="2400" i="1" dirty="0">
                <a:latin typeface="Candara"/>
                <a:cs typeface="Candara"/>
              </a:rPr>
              <a:t>the mass of each atom (</a:t>
            </a:r>
            <a:r>
              <a:rPr lang="en-US" sz="2400" i="1" dirty="0" err="1">
                <a:latin typeface="Candara"/>
                <a:cs typeface="Candara"/>
              </a:rPr>
              <a:t>amu</a:t>
            </a:r>
            <a:r>
              <a:rPr lang="en-US" sz="2400" i="1" dirty="0">
                <a:latin typeface="Candara"/>
                <a:cs typeface="Candara"/>
              </a:rPr>
              <a:t> or g/mole)</a:t>
            </a:r>
          </a:p>
          <a:p>
            <a:pPr marL="2171700" lvl="4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roughly = #p + # n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770" y="3158860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Number of neutrons: </a:t>
            </a:r>
            <a:r>
              <a:rPr lang="en-US" sz="2400" i="1" dirty="0">
                <a:latin typeface="Candara"/>
                <a:cs typeface="Candara"/>
              </a:rPr>
              <a:t>= atomic mass – atomic number</a:t>
            </a:r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4056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67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Calculating atomic contents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742685"/>
            <a:ext cx="8833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Iodine is atomic number 53 and has a mass of 127 </a:t>
            </a:r>
            <a:r>
              <a:rPr lang="en-US" sz="2400" dirty="0" err="1">
                <a:latin typeface="Candara"/>
                <a:cs typeface="Candara"/>
              </a:rPr>
              <a:t>amu</a:t>
            </a:r>
            <a:r>
              <a:rPr lang="en-US" sz="2400" dirty="0">
                <a:latin typeface="Candara"/>
                <a:cs typeface="Candara"/>
              </a:rPr>
              <a:t>.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Iodine gains one electron to form iodide ions, I</a:t>
            </a:r>
            <a:r>
              <a:rPr lang="en-US" sz="28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  <a:p>
            <a:r>
              <a:rPr lang="en-US" sz="2400" i="1" dirty="0">
                <a:latin typeface="Candara"/>
                <a:cs typeface="Candara"/>
              </a:rPr>
              <a:t>How many protons, neutrons &amp; electrons are there in an iodide ion?</a:t>
            </a:r>
          </a:p>
        </p:txBody>
      </p:sp>
      <p:sp>
        <p:nvSpPr>
          <p:cNvPr id="10" name="Oval 9"/>
          <p:cNvSpPr/>
          <p:nvPr/>
        </p:nvSpPr>
        <p:spPr>
          <a:xfrm>
            <a:off x="8056404" y="1975279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0765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742685"/>
            <a:ext cx="8833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An ion of platinum has a mass number of 195 and has 74 electrons.</a:t>
            </a:r>
          </a:p>
          <a:p>
            <a:r>
              <a:rPr lang="en-US" sz="2400" i="1" dirty="0">
                <a:latin typeface="Candara"/>
                <a:cs typeface="Candara"/>
              </a:rPr>
              <a:t>How many protons &amp; neutrons does it have?</a:t>
            </a:r>
          </a:p>
          <a:p>
            <a:r>
              <a:rPr lang="en-US" sz="2400" i="1" dirty="0">
                <a:latin typeface="Candara"/>
                <a:cs typeface="Candara"/>
              </a:rPr>
              <a:t>What is its charge?</a:t>
            </a:r>
          </a:p>
        </p:txBody>
      </p:sp>
      <p:sp>
        <p:nvSpPr>
          <p:cNvPr id="7" name="Oval 6"/>
          <p:cNvSpPr/>
          <p:nvPr/>
        </p:nvSpPr>
        <p:spPr>
          <a:xfrm>
            <a:off x="8056404" y="1304921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38157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415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Isotope symbols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742685"/>
            <a:ext cx="883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While atoms are represented by a letter or two, the symbol for an isotope must also include </a:t>
            </a:r>
            <a:r>
              <a:rPr lang="en-US" sz="2400" b="1" dirty="0">
                <a:latin typeface="Candara"/>
                <a:cs typeface="Candara"/>
              </a:rPr>
              <a:t>isotopic mass</a:t>
            </a:r>
            <a:r>
              <a:rPr lang="en-US" sz="2400" dirty="0">
                <a:latin typeface="Candara"/>
                <a:cs typeface="Candara"/>
              </a:rPr>
              <a:t>, since the mass of an isotope can be lighter or heavier than that of other atoms of the same element.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30" y="2397510"/>
            <a:ext cx="7171365" cy="15887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097223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Magnesium (Mg) has three isotopes with masses of 24, 25 &amp; 26:</a:t>
            </a:r>
          </a:p>
          <a:p>
            <a:r>
              <a:rPr lang="en-US" sz="2400" dirty="0">
                <a:latin typeface="Candara"/>
                <a:cs typeface="Candara"/>
              </a:rPr>
              <a:t>	</a:t>
            </a:r>
            <a:r>
              <a:rPr lang="en-US" sz="2800" baseline="30000" dirty="0">
                <a:latin typeface="Candara"/>
                <a:cs typeface="Candara"/>
              </a:rPr>
              <a:t>24</a:t>
            </a:r>
            <a:r>
              <a:rPr lang="en-US" sz="2400" dirty="0">
                <a:latin typeface="Candara"/>
                <a:cs typeface="Candara"/>
              </a:rPr>
              <a:t>Mg, </a:t>
            </a:r>
            <a:r>
              <a:rPr lang="en-US" sz="2800" baseline="30000" dirty="0">
                <a:latin typeface="Candara"/>
                <a:cs typeface="Candara"/>
              </a:rPr>
              <a:t>25</a:t>
            </a:r>
            <a:r>
              <a:rPr lang="en-US" sz="2400" dirty="0">
                <a:latin typeface="Candara"/>
                <a:cs typeface="Candara"/>
              </a:rPr>
              <a:t>Mg, </a:t>
            </a:r>
            <a:r>
              <a:rPr lang="en-US" sz="2800" baseline="30000" dirty="0">
                <a:latin typeface="Candara"/>
                <a:cs typeface="Candara"/>
              </a:rPr>
              <a:t>26</a:t>
            </a:r>
            <a:r>
              <a:rPr lang="en-US" sz="2400" dirty="0">
                <a:latin typeface="Candara"/>
                <a:cs typeface="Candara"/>
              </a:rPr>
              <a:t>Mg			</a:t>
            </a:r>
            <a:r>
              <a:rPr lang="en-US" sz="2400" i="1" dirty="0">
                <a:latin typeface="Candara"/>
                <a:cs typeface="Candara"/>
              </a:rPr>
              <a:t>‘magnesium 24”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099854"/>
            <a:ext cx="883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All isotopes of Mg have 12 protons. Numbers of </a:t>
            </a:r>
            <a:r>
              <a:rPr lang="en-US" sz="2400" b="1" dirty="0">
                <a:latin typeface="Candara"/>
                <a:cs typeface="Candara"/>
              </a:rPr>
              <a:t>neutrons</a:t>
            </a:r>
            <a:r>
              <a:rPr lang="en-US" sz="2400" dirty="0">
                <a:latin typeface="Candara"/>
                <a:cs typeface="Candara"/>
              </a:rPr>
              <a:t> differ:</a:t>
            </a:r>
          </a:p>
          <a:p>
            <a:r>
              <a:rPr lang="en-US" sz="2800" baseline="30000" dirty="0">
                <a:latin typeface="Candara"/>
                <a:cs typeface="Candara"/>
              </a:rPr>
              <a:t>	24</a:t>
            </a:r>
            <a:r>
              <a:rPr lang="en-US" sz="2400" dirty="0">
                <a:latin typeface="Candara"/>
                <a:cs typeface="Candara"/>
              </a:rPr>
              <a:t>Mg	24 – 12 = 12 n</a:t>
            </a:r>
          </a:p>
          <a:p>
            <a:r>
              <a:rPr lang="en-US" sz="2800" baseline="30000" dirty="0">
                <a:latin typeface="Candara"/>
                <a:cs typeface="Candara"/>
              </a:rPr>
              <a:t>	25</a:t>
            </a:r>
            <a:r>
              <a:rPr lang="en-US" sz="2400" dirty="0">
                <a:latin typeface="Candara"/>
                <a:cs typeface="Candara"/>
              </a:rPr>
              <a:t>Mg	25 – 12 = 13 n</a:t>
            </a:r>
          </a:p>
          <a:p>
            <a:r>
              <a:rPr lang="en-US" sz="2800" baseline="30000" dirty="0">
                <a:latin typeface="Candara"/>
                <a:cs typeface="Candara"/>
              </a:rPr>
              <a:t>	26</a:t>
            </a:r>
            <a:r>
              <a:rPr lang="en-US" sz="2400" dirty="0">
                <a:latin typeface="Candara"/>
                <a:cs typeface="Candara"/>
              </a:rPr>
              <a:t>Mg	26 – 12 = 14 n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6937" y="6515625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215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94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Isotope abundance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742685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Each element can have a number of </a:t>
            </a:r>
            <a:r>
              <a:rPr lang="en-US" sz="2400" b="1" dirty="0">
                <a:latin typeface="Candara"/>
                <a:cs typeface="Candara"/>
              </a:rPr>
              <a:t>different isotopes</a:t>
            </a:r>
            <a:r>
              <a:rPr lang="en-US" sz="2400" dirty="0">
                <a:latin typeface="Candara"/>
                <a:cs typeface="Candara"/>
              </a:rPr>
              <a:t> and they occur at </a:t>
            </a:r>
            <a:r>
              <a:rPr lang="en-US" sz="2400" b="1" dirty="0">
                <a:latin typeface="Candara"/>
                <a:cs typeface="Candara"/>
              </a:rPr>
              <a:t>different abundances </a:t>
            </a:r>
            <a:r>
              <a:rPr lang="en-US" sz="2400" dirty="0">
                <a:latin typeface="Candara"/>
                <a:cs typeface="Candara"/>
              </a:rPr>
              <a:t>or frequencies (%).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627720"/>
              </p:ext>
            </p:extLst>
          </p:nvPr>
        </p:nvGraphicFramePr>
        <p:xfrm>
          <a:off x="746580" y="1813682"/>
          <a:ext cx="7507666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2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6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bg1"/>
                          </a:solidFill>
                        </a:rPr>
                        <a:t>element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symbol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atomic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#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lang="en-US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# 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mass (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amu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hydrogen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1</a:t>
                      </a:r>
                      <a:r>
                        <a:rPr lang="en-US" baseline="0" dirty="0"/>
                        <a:t>H</a:t>
                      </a:r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  <a:r>
                        <a:rPr lang="is-IS" dirty="0"/>
                        <a:t>…...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99.9885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deuterium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H</a:t>
                      </a:r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2.0141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0.0115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tritium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H</a:t>
                      </a:r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3.01605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helium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3</a:t>
                      </a:r>
                      <a:r>
                        <a:rPr lang="en-US" baseline="0" dirty="0"/>
                        <a:t>He</a:t>
                      </a:r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3.01603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0.00013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4</a:t>
                      </a:r>
                      <a:r>
                        <a:rPr lang="en-US" baseline="0" dirty="0"/>
                        <a:t>He</a:t>
                      </a:r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4.0026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carbon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12</a:t>
                      </a:r>
                      <a:r>
                        <a:rPr lang="en-US" baseline="0" dirty="0"/>
                        <a:t>C</a:t>
                      </a:r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12.0000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98.89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13</a:t>
                      </a:r>
                      <a:r>
                        <a:rPr lang="en-US" baseline="0" dirty="0"/>
                        <a:t>C</a:t>
                      </a:r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13.0034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/>
                        <a:t>14</a:t>
                      </a:r>
                      <a:r>
                        <a:rPr lang="en-US" baseline="0" dirty="0"/>
                        <a:t>C</a:t>
                      </a:r>
                      <a:endParaRPr lang="en-US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14.0032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108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383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Average atomic mass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742685"/>
            <a:ext cx="8833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frequency of isotopes for each elements determines the </a:t>
            </a:r>
            <a:r>
              <a:rPr lang="en-US" sz="2400" b="1" dirty="0">
                <a:latin typeface="Candara"/>
                <a:cs typeface="Candara"/>
              </a:rPr>
              <a:t>average atomic mass </a:t>
            </a:r>
            <a:r>
              <a:rPr lang="en-US" sz="2400" dirty="0">
                <a:latin typeface="Candara"/>
                <a:cs typeface="Candara"/>
              </a:rPr>
              <a:t>shown in the periodic table.</a:t>
            </a:r>
          </a:p>
          <a:p>
            <a:pPr marL="342900" indent="-342900">
              <a:buFont typeface="Arial"/>
              <a:buChar char="•"/>
            </a:pPr>
            <a:r>
              <a:rPr lang="en-US" sz="2400" u="sng" dirty="0">
                <a:latin typeface="Candara"/>
                <a:cs typeface="Candara"/>
              </a:rPr>
              <a:t>Weighted average </a:t>
            </a:r>
            <a:r>
              <a:rPr lang="en-US" sz="2400" dirty="0">
                <a:latin typeface="Candara"/>
                <a:cs typeface="Candara"/>
              </a:rPr>
              <a:t>takes frequency &amp; mass into account.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096" y="2268783"/>
            <a:ext cx="8042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average atomic mass = </a:t>
            </a:r>
            <a:r>
              <a:rPr lang="en-US" sz="2400" dirty="0" err="1">
                <a:latin typeface="Candara"/>
                <a:cs typeface="Candara"/>
              </a:rPr>
              <a:t>Σ</a:t>
            </a:r>
            <a:r>
              <a:rPr lang="en-US" sz="2400" dirty="0">
                <a:latin typeface="Candara"/>
                <a:cs typeface="Candara"/>
              </a:rPr>
              <a:t> (isotopic mass)(isotopic frequency)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3884" y="2993116"/>
            <a:ext cx="8703293" cy="0"/>
          </a:xfrm>
          <a:prstGeom prst="line">
            <a:avLst/>
          </a:prstGeom>
          <a:ln w="5715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3061760"/>
            <a:ext cx="8833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Boron occurs in two isotopes: 19.9% have a mass of 10.0129 </a:t>
            </a:r>
            <a:r>
              <a:rPr lang="en-US" sz="2400" dirty="0" err="1">
                <a:latin typeface="Candara"/>
                <a:cs typeface="Candara"/>
              </a:rPr>
              <a:t>amu</a:t>
            </a:r>
            <a:r>
              <a:rPr lang="en-US" sz="2400" dirty="0">
                <a:latin typeface="Candara"/>
                <a:cs typeface="Candara"/>
              </a:rPr>
              <a:t> &amp; 80.1% have a mass of 11.0093.</a:t>
            </a:r>
          </a:p>
          <a:p>
            <a:r>
              <a:rPr lang="en-US" sz="2400" i="1" dirty="0">
                <a:latin typeface="Candara"/>
                <a:cs typeface="Candara"/>
              </a:rPr>
              <a:t>Calculate the average atomic mass of boron.</a:t>
            </a:r>
          </a:p>
        </p:txBody>
      </p:sp>
      <p:sp>
        <p:nvSpPr>
          <p:cNvPr id="17" name="Oval 16"/>
          <p:cNvSpPr/>
          <p:nvPr/>
        </p:nvSpPr>
        <p:spPr>
          <a:xfrm>
            <a:off x="8056404" y="3545348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282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694994"/>
            <a:ext cx="883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 meteorite found in central Indiana contains traces of neon gas picked up from solar wind. Analysis shows 91.84% </a:t>
            </a:r>
            <a:r>
              <a:rPr lang="en-US" sz="2400" baseline="30000" dirty="0">
                <a:latin typeface="Candara"/>
                <a:cs typeface="Candara"/>
              </a:rPr>
              <a:t>20</a:t>
            </a:r>
            <a:r>
              <a:rPr lang="en-US" sz="2400" dirty="0">
                <a:latin typeface="Candara"/>
                <a:cs typeface="Candara"/>
              </a:rPr>
              <a:t>Ne (19.9924 </a:t>
            </a:r>
            <a:r>
              <a:rPr lang="en-US" sz="2400" dirty="0" err="1">
                <a:latin typeface="Candara"/>
                <a:cs typeface="Candara"/>
              </a:rPr>
              <a:t>amu</a:t>
            </a:r>
            <a:r>
              <a:rPr lang="en-US" sz="2400" dirty="0">
                <a:latin typeface="Candara"/>
                <a:cs typeface="Candara"/>
              </a:rPr>
              <a:t>), 0.47% </a:t>
            </a:r>
            <a:r>
              <a:rPr lang="en-US" sz="2400" baseline="30000" dirty="0">
                <a:latin typeface="Candara"/>
                <a:cs typeface="Candara"/>
              </a:rPr>
              <a:t>21</a:t>
            </a:r>
            <a:r>
              <a:rPr lang="en-US" sz="2400" dirty="0">
                <a:latin typeface="Candara"/>
                <a:cs typeface="Candara"/>
              </a:rPr>
              <a:t>Ne (20.9940 </a:t>
            </a:r>
            <a:r>
              <a:rPr lang="en-US" sz="2400" dirty="0" err="1">
                <a:latin typeface="Candara"/>
                <a:cs typeface="Candara"/>
              </a:rPr>
              <a:t>amu</a:t>
            </a:r>
            <a:r>
              <a:rPr lang="en-US" sz="2400" dirty="0">
                <a:latin typeface="Candara"/>
                <a:cs typeface="Candara"/>
              </a:rPr>
              <a:t>), and 7.69% </a:t>
            </a:r>
            <a:r>
              <a:rPr lang="en-US" sz="2400" baseline="30000" dirty="0">
                <a:latin typeface="Candara"/>
                <a:cs typeface="Candara"/>
              </a:rPr>
              <a:t>22</a:t>
            </a:r>
            <a:r>
              <a:rPr lang="en-US" sz="2400" dirty="0">
                <a:latin typeface="Candara"/>
                <a:cs typeface="Candara"/>
              </a:rPr>
              <a:t>Ne (21.9914 </a:t>
            </a:r>
            <a:r>
              <a:rPr lang="en-US" sz="2400" dirty="0" err="1">
                <a:latin typeface="Candara"/>
                <a:cs typeface="Candara"/>
              </a:rPr>
              <a:t>amu</a:t>
            </a:r>
            <a:r>
              <a:rPr lang="en-US" sz="2400" dirty="0">
                <a:latin typeface="Candara"/>
                <a:cs typeface="Candara"/>
              </a:rPr>
              <a:t>).</a:t>
            </a:r>
          </a:p>
          <a:p>
            <a:r>
              <a:rPr lang="en-US" sz="2400" i="1" dirty="0">
                <a:latin typeface="Candara"/>
                <a:cs typeface="Candara"/>
              </a:rPr>
              <a:t>Calculate the average atomic mass of neon in solar wind.</a:t>
            </a:r>
          </a:p>
        </p:txBody>
      </p:sp>
      <p:sp>
        <p:nvSpPr>
          <p:cNvPr id="8" name="Oval 7"/>
          <p:cNvSpPr/>
          <p:nvPr/>
        </p:nvSpPr>
        <p:spPr>
          <a:xfrm>
            <a:off x="8056404" y="1876024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67644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46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Tougher!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694994"/>
            <a:ext cx="8833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Naturally occurring chlorine has two isotopes, </a:t>
            </a:r>
            <a:r>
              <a:rPr lang="en-US" sz="2400" baseline="30000" dirty="0">
                <a:latin typeface="Candara"/>
                <a:cs typeface="Candara"/>
              </a:rPr>
              <a:t>35</a:t>
            </a:r>
            <a:r>
              <a:rPr lang="en-US" sz="2400" dirty="0">
                <a:latin typeface="Candara"/>
                <a:cs typeface="Candara"/>
              </a:rPr>
              <a:t>Cl (34.96885 </a:t>
            </a:r>
            <a:r>
              <a:rPr lang="en-US" sz="2400" dirty="0" err="1">
                <a:latin typeface="Candara"/>
                <a:cs typeface="Candara"/>
              </a:rPr>
              <a:t>amu</a:t>
            </a:r>
            <a:r>
              <a:rPr lang="en-US" sz="2400" dirty="0">
                <a:latin typeface="Candara"/>
                <a:cs typeface="Candara"/>
              </a:rPr>
              <a:t>) and </a:t>
            </a:r>
            <a:r>
              <a:rPr lang="en-US" sz="2400" baseline="30000" dirty="0">
                <a:latin typeface="Candara"/>
                <a:cs typeface="Candara"/>
              </a:rPr>
              <a:t>37</a:t>
            </a:r>
            <a:r>
              <a:rPr lang="en-US" sz="2400" dirty="0">
                <a:latin typeface="Candara"/>
                <a:cs typeface="Candara"/>
              </a:rPr>
              <a:t>Cl (36.96590 </a:t>
            </a:r>
            <a:r>
              <a:rPr lang="en-US" sz="2400" dirty="0" err="1">
                <a:latin typeface="Candara"/>
                <a:cs typeface="Candara"/>
              </a:rPr>
              <a:t>amu</a:t>
            </a:r>
            <a:r>
              <a:rPr lang="en-US" sz="2400" dirty="0">
                <a:latin typeface="Candara"/>
                <a:cs typeface="Candara"/>
              </a:rPr>
              <a:t>). The average atomic mass is 35.453 </a:t>
            </a:r>
            <a:r>
              <a:rPr lang="en-US" sz="2400" dirty="0" err="1">
                <a:latin typeface="Candara"/>
                <a:cs typeface="Candara"/>
              </a:rPr>
              <a:t>amu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  <a:p>
            <a:r>
              <a:rPr lang="en-US" sz="2400" i="1" dirty="0">
                <a:latin typeface="Candara"/>
                <a:cs typeface="Candara"/>
              </a:rPr>
              <a:t>Calculate the abundance (frequency) of each chlorine isotope.</a:t>
            </a:r>
          </a:p>
        </p:txBody>
      </p:sp>
      <p:sp>
        <p:nvSpPr>
          <p:cNvPr id="14" name="Oval 13"/>
          <p:cNvSpPr/>
          <p:nvPr/>
        </p:nvSpPr>
        <p:spPr>
          <a:xfrm>
            <a:off x="8056404" y="1758746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0893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693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Dalton’s atomic theory</a:t>
            </a:r>
          </a:p>
          <a:p>
            <a:pPr defTabSz="914400"/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768614"/>
            <a:ext cx="86241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1806</a:t>
            </a:r>
            <a:r>
              <a:rPr lang="en-US" sz="2400" dirty="0">
                <a:latin typeface="Candara"/>
                <a:cs typeface="Candara"/>
              </a:rPr>
              <a:t>, English school teacher John Dalton used </a:t>
            </a:r>
            <a:r>
              <a:rPr lang="en-US" sz="2400" b="1" dirty="0">
                <a:latin typeface="Candara"/>
                <a:cs typeface="Candara"/>
              </a:rPr>
              <a:t>experiments</a:t>
            </a:r>
            <a:r>
              <a:rPr lang="en-US" sz="2400" dirty="0">
                <a:latin typeface="Candara"/>
                <a:cs typeface="Candara"/>
              </a:rPr>
              <a:t> to revive the ancient concept of a universal element of matter &amp; proved the existence of the atom. </a:t>
            </a:r>
            <a:endParaRPr lang="en-US" sz="2400" b="1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052539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/>
            <a:r>
              <a:rPr lang="en-US" sz="2400" dirty="0">
                <a:latin typeface="Candara"/>
                <a:cs typeface="Candara"/>
              </a:rPr>
              <a:t>1. Matter is composed of tiny particles called </a:t>
            </a:r>
            <a:r>
              <a:rPr lang="en-US" sz="2400" b="1" dirty="0">
                <a:latin typeface="Candara"/>
                <a:cs typeface="Candara"/>
              </a:rPr>
              <a:t>atoms</a:t>
            </a:r>
            <a:r>
              <a:rPr lang="en-US" sz="2400" i="1" dirty="0">
                <a:latin typeface="Candara"/>
                <a:cs typeface="Candara"/>
              </a:rPr>
              <a:t>: smallest unit of an element that can participate in chemical change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328" y="2957156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/>
            <a:r>
              <a:rPr lang="en-US" sz="2400" dirty="0">
                <a:latin typeface="Candara"/>
                <a:cs typeface="Candara"/>
              </a:rPr>
              <a:t>2. Every element is made of one type of atom with a characteristic mass. All atoms of one element are identical.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056" y="3880178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/>
            <a:r>
              <a:rPr lang="en-US" sz="2400" dirty="0">
                <a:latin typeface="Candara"/>
                <a:cs typeface="Candara"/>
              </a:rPr>
              <a:t>3. The atoms of each element differ </a:t>
            </a:r>
            <a:r>
              <a:rPr lang="en-US" sz="2400">
                <a:latin typeface="Candara"/>
                <a:cs typeface="Candara"/>
              </a:rPr>
              <a:t>&amp; are found </a:t>
            </a:r>
            <a:r>
              <a:rPr lang="en-US" sz="2400" dirty="0">
                <a:latin typeface="Candara"/>
                <a:cs typeface="Candara"/>
              </a:rPr>
              <a:t>only in that element.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8784" y="472958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/>
            <a:r>
              <a:rPr lang="en-US" sz="2400" dirty="0">
                <a:latin typeface="Candara"/>
                <a:cs typeface="Candara"/>
              </a:rPr>
              <a:t>4. A compound is made by combining atoms of two or more elements at a constant, whole-number ratio.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5660169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5275" indent="-295275"/>
            <a:r>
              <a:rPr lang="en-US" sz="2400" dirty="0">
                <a:latin typeface="Candara"/>
                <a:cs typeface="Candara"/>
              </a:rPr>
              <a:t>5. Chemical reactions neither create nor destroy atoms, but rearrange them to create new substances.</a:t>
            </a:r>
          </a:p>
        </p:txBody>
      </p:sp>
    </p:spTree>
    <p:extLst>
      <p:ext uri="{BB962C8B-B14F-4D97-AF65-F5344CB8AC3E}">
        <p14:creationId xmlns:p14="http://schemas.microsoft.com/office/powerpoint/2010/main" val="66827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997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Mass spectrometer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670925"/>
            <a:ext cx="883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An incredibly useful instrument called a </a:t>
            </a:r>
            <a:r>
              <a:rPr lang="en-US" sz="2400" b="1" dirty="0">
                <a:latin typeface="Candara"/>
                <a:cs typeface="Candara"/>
              </a:rPr>
              <a:t>mass spectrometer </a:t>
            </a:r>
            <a:r>
              <a:rPr lang="en-US" sz="2400" dirty="0">
                <a:latin typeface="Candara"/>
                <a:cs typeface="Candara"/>
              </a:rPr>
              <a:t>can determine the presence &amp; frequency of elements &amp; isotopes in a sample whose identity is unknown.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see CSI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5489"/>
            <a:ext cx="9144000" cy="42625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49951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670925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Describe the nuclear model of the atom?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422071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List the three subatomic particles, their relative masses &amp; </a:t>
            </a:r>
          </a:p>
          <a:p>
            <a:r>
              <a:rPr lang="en-US" sz="2400" dirty="0">
                <a:latin typeface="Candara"/>
                <a:cs typeface="Candara"/>
              </a:rPr>
              <a:t>       charges?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542549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Give the number of protons, neutrons &amp; electrons found in any </a:t>
            </a:r>
          </a:p>
          <a:p>
            <a:r>
              <a:rPr lang="en-US" sz="2400" dirty="0">
                <a:latin typeface="Candara"/>
                <a:cs typeface="Candara"/>
              </a:rPr>
              <a:t>       atom using the periodic table?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663027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(4) Describe the number added to an atomic symbol to identify an </a:t>
            </a:r>
          </a:p>
          <a:p>
            <a:r>
              <a:rPr lang="en-US" sz="2400" dirty="0">
                <a:latin typeface="Candara"/>
                <a:cs typeface="Candara"/>
              </a:rPr>
              <a:t>       isotope?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783505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(5) Calculate average atomic mass from isotopic mass &amp; frequency?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534652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(6) Give a basic description of how a mass spec separates isotopes?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54322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2. Atoms, molecules &amp;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8203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2.4:  Chemical formulas</a:t>
            </a:r>
            <a:endParaRPr lang="en-US" sz="1000" b="1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Symbolize the composition of molecules using molecular formulas &amp; empirical formulas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Represent the bonding arrangement of atoms within molecules using structural formulas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3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05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Molecular formulas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Molecular formula: </a:t>
            </a:r>
            <a:r>
              <a:rPr lang="en-US" sz="2400" i="1" dirty="0">
                <a:latin typeface="Candara"/>
                <a:cs typeface="Candara"/>
              </a:rPr>
              <a:t>the exact types &amp; numbers of atoms in a molecule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Subscripts give the number of each atom in the molecule.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No subscript means there’s a single atom.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8961"/>
          <a:stretch/>
        </p:blipFill>
        <p:spPr>
          <a:xfrm>
            <a:off x="21012" y="4727765"/>
            <a:ext cx="9144000" cy="1854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423074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Structural formula: </a:t>
            </a:r>
            <a:r>
              <a:rPr lang="en-US" sz="2400" i="1" dirty="0">
                <a:latin typeface="Candara"/>
                <a:cs typeface="Candara"/>
              </a:rPr>
              <a:t>shows how the atoms in a molecule are </a:t>
            </a:r>
            <a:r>
              <a:rPr lang="en-US" sz="2400" i="1" u="sng" dirty="0">
                <a:latin typeface="Candara"/>
                <a:cs typeface="Candara"/>
              </a:rPr>
              <a:t>connected or bound</a:t>
            </a:r>
            <a:r>
              <a:rPr lang="en-US" sz="2400" i="1" dirty="0">
                <a:latin typeface="Candara"/>
                <a:cs typeface="Candara"/>
              </a:rPr>
              <a:t> together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540167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Ball &amp; stick: </a:t>
            </a:r>
            <a:r>
              <a:rPr lang="en-US" sz="2400" i="1" dirty="0">
                <a:latin typeface="Candara"/>
                <a:cs typeface="Candara"/>
              </a:rPr>
              <a:t>shows </a:t>
            </a:r>
            <a:r>
              <a:rPr lang="en-US" sz="2400" i="1" u="sng" dirty="0">
                <a:latin typeface="Candara"/>
                <a:cs typeface="Candara"/>
              </a:rPr>
              <a:t>geometry</a:t>
            </a:r>
            <a:r>
              <a:rPr lang="en-US" sz="2400" i="1" dirty="0">
                <a:latin typeface="Candara"/>
                <a:cs typeface="Candara"/>
              </a:rPr>
              <a:t> of bonded atoms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4206036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Space-filling: </a:t>
            </a:r>
            <a:r>
              <a:rPr lang="en-US" sz="2400" i="1" dirty="0">
                <a:latin typeface="Candara"/>
                <a:cs typeface="Candara"/>
              </a:rPr>
              <a:t>shows </a:t>
            </a:r>
            <a:r>
              <a:rPr lang="en-US" sz="2400" i="1" u="sng" dirty="0">
                <a:latin typeface="Candara"/>
                <a:cs typeface="Candara"/>
              </a:rPr>
              <a:t>relative sizes</a:t>
            </a:r>
            <a:r>
              <a:rPr lang="en-US" sz="2400" i="1" dirty="0">
                <a:latin typeface="Candara"/>
                <a:cs typeface="Candara"/>
              </a:rPr>
              <a:t> of bonded atoms</a:t>
            </a:r>
          </a:p>
        </p:txBody>
      </p:sp>
    </p:spTree>
    <p:extLst>
      <p:ext uri="{BB962C8B-B14F-4D97-AF65-F5344CB8AC3E}">
        <p14:creationId xmlns:p14="http://schemas.microsoft.com/office/powerpoint/2010/main" val="18579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08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Examples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In nature </a:t>
            </a:r>
            <a:r>
              <a:rPr lang="en-US" sz="2400" b="1" dirty="0">
                <a:latin typeface="Candara"/>
                <a:cs typeface="Candara"/>
              </a:rPr>
              <a:t>sulfur </a:t>
            </a:r>
            <a:r>
              <a:rPr lang="en-US" sz="2400" dirty="0">
                <a:latin typeface="Candara"/>
                <a:cs typeface="Candara"/>
              </a:rPr>
              <a:t>is found as S</a:t>
            </a:r>
            <a:r>
              <a:rPr lang="en-US" sz="4000" baseline="-25000" dirty="0">
                <a:latin typeface="Candara"/>
                <a:cs typeface="Candara"/>
              </a:rPr>
              <a:t>8</a:t>
            </a:r>
            <a:r>
              <a:rPr lang="en-US" sz="2400" dirty="0">
                <a:latin typeface="Candara"/>
                <a:cs typeface="Candara"/>
              </a:rPr>
              <a:t>, called elemental sulfur.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4523"/>
          <a:stretch/>
        </p:blipFill>
        <p:spPr>
          <a:xfrm>
            <a:off x="0" y="1375528"/>
            <a:ext cx="9144000" cy="18999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8727" y="3664288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In nature </a:t>
            </a:r>
            <a:r>
              <a:rPr lang="en-US" sz="2400" b="1" dirty="0">
                <a:latin typeface="Candara"/>
                <a:cs typeface="Candara"/>
              </a:rPr>
              <a:t>hydrogen </a:t>
            </a:r>
            <a:r>
              <a:rPr lang="en-US" sz="2400" dirty="0">
                <a:latin typeface="Candara"/>
                <a:cs typeface="Candara"/>
              </a:rPr>
              <a:t>is found as hydrogen gas, H2.</a:t>
            </a:r>
            <a:endParaRPr lang="en-US" sz="2400" i="1" dirty="0">
              <a:latin typeface="Candara"/>
              <a:cs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" y="4309385"/>
            <a:ext cx="9144000" cy="2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249"/>
          <a:stretch/>
        </p:blipFill>
        <p:spPr>
          <a:xfrm>
            <a:off x="9108" y="3354866"/>
            <a:ext cx="9144000" cy="35021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712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Empirical formula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Empirical formulas </a:t>
            </a:r>
            <a:r>
              <a:rPr lang="en-US" sz="2400" dirty="0">
                <a:latin typeface="Candara"/>
                <a:cs typeface="Candara"/>
              </a:rPr>
              <a:t>are simplified versions of molecular formulas.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The simplest whole-number ratio of atoms in a molecule.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02" y="1609384"/>
            <a:ext cx="883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TiO2</a:t>
            </a:r>
            <a:r>
              <a:rPr lang="en-US" sz="2400" dirty="0">
                <a:latin typeface="Candara"/>
                <a:cs typeface="Candara"/>
              </a:rPr>
              <a:t> (titanium dioxide) is the empirical formula for the molecule shown below &amp; used as a sunblock.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Note that the molecule can include </a:t>
            </a:r>
            <a:r>
              <a:rPr lang="en-US" sz="2400" u="sng" dirty="0">
                <a:latin typeface="Candara"/>
                <a:cs typeface="Candara"/>
              </a:rPr>
              <a:t>many</a:t>
            </a:r>
            <a:r>
              <a:rPr lang="en-US" sz="2400" dirty="0">
                <a:latin typeface="Candara"/>
                <a:cs typeface="Candara"/>
              </a:rPr>
              <a:t> </a:t>
            </a:r>
            <a:r>
              <a:rPr lang="en-US" sz="2400" u="sng" dirty="0">
                <a:latin typeface="Candara"/>
                <a:cs typeface="Candara"/>
              </a:rPr>
              <a:t>repeats</a:t>
            </a:r>
            <a:r>
              <a:rPr lang="en-US" sz="2400" dirty="0">
                <a:latin typeface="Candara"/>
                <a:cs typeface="Candara"/>
              </a:rPr>
              <a:t> of the empirical formula. 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727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0333"/>
          <a:stretch/>
        </p:blipFill>
        <p:spPr>
          <a:xfrm>
            <a:off x="54430" y="3401749"/>
            <a:ext cx="9144000" cy="34562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567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Molecular &amp; empirical formulas?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Benzene: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3009"/>
          <a:stretch/>
        </p:blipFill>
        <p:spPr>
          <a:xfrm>
            <a:off x="0" y="1086161"/>
            <a:ext cx="9144000" cy="1798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3004105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Acetic acid: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056404" y="2885097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32938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839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Structural isomers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Structural isomers: </a:t>
            </a:r>
            <a:r>
              <a:rPr lang="en-US" sz="2400" i="1" dirty="0">
                <a:latin typeface="Candara"/>
                <a:cs typeface="Candara"/>
              </a:rPr>
              <a:t>distinct &amp; different molecules that share the same molecular formula but have different structural formulas</a:t>
            </a:r>
          </a:p>
          <a:p>
            <a:endParaRPr lang="en-US" sz="1000" i="1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 Isomers have different physical &amp; chemical properties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642"/>
          <a:stretch/>
        </p:blipFill>
        <p:spPr>
          <a:xfrm>
            <a:off x="1493100" y="4233575"/>
            <a:ext cx="6227845" cy="26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77" y="2507239"/>
            <a:ext cx="7737329" cy="4350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198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Spatial isomers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Spatial isomers: </a:t>
            </a:r>
            <a:r>
              <a:rPr lang="en-US" sz="2400" i="1" dirty="0">
                <a:latin typeface="Candara"/>
                <a:cs typeface="Candara"/>
              </a:rPr>
              <a:t>distinct &amp; different molecules that share the same molecular formula and structural formulas, but different arrangements in 3D space</a:t>
            </a:r>
          </a:p>
          <a:p>
            <a:endParaRPr lang="en-US" sz="1000" i="1" dirty="0">
              <a:latin typeface="Candara"/>
              <a:cs typeface="Candar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 Many properties are the same but others differ.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05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Describe the differences between molecular formula, empirical formula, structural formula, ball &amp; stick models &amp; space-filling models? 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(2)  Derive empirical formulas from molecular formulas?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 startAt="3"/>
            </a:pPr>
            <a:r>
              <a:rPr lang="en-US" sz="2400" dirty="0">
                <a:latin typeface="Candara"/>
                <a:cs typeface="Candara"/>
              </a:rPr>
              <a:t>Explain why structural isomers have distinct physical &amp; </a:t>
            </a:r>
          </a:p>
          <a:p>
            <a:r>
              <a:rPr lang="en-US" sz="2400" dirty="0">
                <a:latin typeface="Candara"/>
                <a:cs typeface="Candara"/>
              </a:rPr>
              <a:t>       chemical properties?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 startAt="4"/>
            </a:pPr>
            <a:r>
              <a:rPr lang="en-US" sz="2400" dirty="0">
                <a:latin typeface="Candara"/>
                <a:cs typeface="Candara"/>
              </a:rPr>
              <a:t>Describe the difference between structural isomers &amp; spatial </a:t>
            </a:r>
          </a:p>
          <a:p>
            <a:r>
              <a:rPr lang="en-US" sz="2400" dirty="0">
                <a:latin typeface="Candara"/>
                <a:cs typeface="Candara"/>
              </a:rPr>
              <a:t>       isomers?</a:t>
            </a:r>
          </a:p>
        </p:txBody>
      </p:sp>
    </p:spTree>
    <p:extLst>
      <p:ext uri="{BB962C8B-B14F-4D97-AF65-F5344CB8AC3E}">
        <p14:creationId xmlns:p14="http://schemas.microsoft.com/office/powerpoint/2010/main" val="219143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819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Visualize a chemical reaction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2" y="1385173"/>
            <a:ext cx="9144000" cy="49987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476085" y="2934546"/>
            <a:ext cx="4582728" cy="1029665"/>
          </a:xfrm>
          <a:prstGeom prst="rightArrow">
            <a:avLst/>
          </a:prstGeom>
          <a:solidFill>
            <a:srgbClr val="FFFF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chemical reaction</a:t>
            </a:r>
          </a:p>
        </p:txBody>
      </p:sp>
    </p:spTree>
    <p:extLst>
      <p:ext uri="{BB962C8B-B14F-4D97-AF65-F5344CB8AC3E}">
        <p14:creationId xmlns:p14="http://schemas.microsoft.com/office/powerpoint/2010/main" val="33996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2. Atoms, molecules &amp;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820308" cy="325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2.5:  The periodic table</a:t>
            </a:r>
            <a:endParaRPr lang="en-US" sz="1000" b="1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State the periodic law &amp; explain the organization of elements in the periodic table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Predict general properties of elements based on their location in the periodic table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Identify metals, nonmetals &amp; metalloids by their properties and/or location in the periodic table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52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612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Periodic law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Periodic law: </a:t>
            </a:r>
            <a:r>
              <a:rPr lang="en-US" sz="2400" i="1" dirty="0">
                <a:latin typeface="Candara"/>
                <a:cs typeface="Candara"/>
              </a:rPr>
              <a:t>properties of elements are periodic functions of their atomic numbers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795" b="21775"/>
          <a:stretch/>
        </p:blipFill>
        <p:spPr>
          <a:xfrm>
            <a:off x="54430" y="1834175"/>
            <a:ext cx="9127023" cy="5023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3675" t="79084"/>
          <a:stretch/>
        </p:blipFill>
        <p:spPr>
          <a:xfrm>
            <a:off x="6389965" y="1155500"/>
            <a:ext cx="1926271" cy="11961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8509" y="1523865"/>
            <a:ext cx="5382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Period (row)</a:t>
            </a:r>
            <a:r>
              <a:rPr lang="en-US" sz="2000" dirty="0">
                <a:latin typeface="Candara"/>
                <a:cs typeface="Candara"/>
              </a:rPr>
              <a:t> = valence shell #</a:t>
            </a:r>
          </a:p>
          <a:p>
            <a:r>
              <a:rPr lang="en-US" sz="2000" b="1" dirty="0">
                <a:latin typeface="Candara"/>
                <a:cs typeface="Candara"/>
              </a:rPr>
              <a:t>Group (column) </a:t>
            </a:r>
            <a:r>
              <a:rPr lang="en-US" sz="2000" dirty="0">
                <a:latin typeface="Candara"/>
                <a:cs typeface="Candara"/>
              </a:rPr>
              <a:t>= same e- configuration</a:t>
            </a:r>
          </a:p>
        </p:txBody>
      </p:sp>
    </p:spTree>
    <p:extLst>
      <p:ext uri="{BB962C8B-B14F-4D97-AF65-F5344CB8AC3E}">
        <p14:creationId xmlns:p14="http://schemas.microsoft.com/office/powerpoint/2010/main" val="12480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424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Metals, nonmetals &amp; metalloids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Metals: </a:t>
            </a:r>
            <a:r>
              <a:rPr lang="en-US" sz="2400" i="1" dirty="0">
                <a:latin typeface="Candara"/>
                <a:cs typeface="Candara"/>
              </a:rPr>
              <a:t>shiny, malleable, ductile, conduct electricity &amp; heat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795" b="21775"/>
          <a:stretch/>
        </p:blipFill>
        <p:spPr>
          <a:xfrm>
            <a:off x="54430" y="1834175"/>
            <a:ext cx="9127023" cy="5023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3675" t="79084"/>
          <a:stretch/>
        </p:blipFill>
        <p:spPr>
          <a:xfrm>
            <a:off x="1441844" y="3070298"/>
            <a:ext cx="4274060" cy="26539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087581"/>
            <a:ext cx="8833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Nonmetals: </a:t>
            </a:r>
            <a:r>
              <a:rPr lang="en-US" sz="2400" i="1" dirty="0">
                <a:latin typeface="Candara"/>
                <a:cs typeface="Candara"/>
              </a:rPr>
              <a:t>dull, poor conductors of electricity &amp; heat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470813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Metalloids: </a:t>
            </a:r>
            <a:r>
              <a:rPr lang="en-US" sz="2400" i="1" dirty="0">
                <a:latin typeface="Candara"/>
                <a:cs typeface="Candara"/>
              </a:rPr>
              <a:t>intermediate between metals &amp; non; somewhat 						conductive</a:t>
            </a:r>
            <a:endParaRPr lang="en-US" sz="24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70818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State the periodic law?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Describe what is common to elements in the same column vs. those in the same row?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7200" indent="-447675"/>
            <a:r>
              <a:rPr lang="en-US" sz="2400" dirty="0">
                <a:latin typeface="Candara"/>
                <a:cs typeface="Candara"/>
              </a:rPr>
              <a:t>(3) Describe the location of metals, non-metals, transition metals and metalloids in the periodic table and the differences between these types of elements?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(4) Locate these types of elements in the periodic table?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Alkali metals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Alkali earth metals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Halogens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Noble gases</a:t>
            </a:r>
          </a:p>
        </p:txBody>
      </p:sp>
    </p:spTree>
    <p:extLst>
      <p:ext uri="{BB962C8B-B14F-4D97-AF65-F5344CB8AC3E}">
        <p14:creationId xmlns:p14="http://schemas.microsoft.com/office/powerpoint/2010/main" val="4015607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538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2. Atoms, molecules &amp;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084" y="1802104"/>
            <a:ext cx="78203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2.6:  Molecular &amp; ionic compounds</a:t>
            </a:r>
            <a:endParaRPr lang="en-US" sz="1000" b="1" dirty="0">
              <a:latin typeface="Candara"/>
              <a:cs typeface="Candara"/>
            </a:endParaRP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Define ionic &amp; molecular (covalent) compounds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Predict the type of compound formed from elements based on their location within the periodic table</a:t>
            </a:r>
          </a:p>
          <a:p>
            <a:pPr marL="342900" lvl="1" indent="-3429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Determine formulas for simple ionic compounds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29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643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Monoatomic 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Monoatomic ions: </a:t>
            </a:r>
            <a:r>
              <a:rPr lang="en-US" sz="2400" i="1" dirty="0">
                <a:latin typeface="Candara"/>
                <a:cs typeface="Candara"/>
              </a:rPr>
              <a:t>single</a:t>
            </a:r>
            <a:r>
              <a:rPr lang="en-US" sz="2400" b="1" dirty="0">
                <a:latin typeface="Candara"/>
                <a:cs typeface="Candara"/>
              </a:rPr>
              <a:t> </a:t>
            </a:r>
            <a:r>
              <a:rPr lang="en-US" sz="2400" i="1" dirty="0">
                <a:latin typeface="Candara"/>
                <a:cs typeface="Candara"/>
              </a:rPr>
              <a:t>atoms that have lost or gained electrons &amp; are therefore electrically charged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519"/>
          <a:stretch/>
        </p:blipFill>
        <p:spPr>
          <a:xfrm>
            <a:off x="12096" y="3268130"/>
            <a:ext cx="9144000" cy="3378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9759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Metals: </a:t>
            </a:r>
            <a:r>
              <a:rPr lang="en-US" sz="2400" i="1" dirty="0">
                <a:latin typeface="Candara"/>
                <a:cs typeface="Candara"/>
              </a:rPr>
              <a:t>lose enough e- to leave the number of e- of the preceding noble gas; become + </a:t>
            </a:r>
            <a:r>
              <a:rPr lang="en-US" sz="2400" i="1" dirty="0" err="1">
                <a:latin typeface="Candara"/>
                <a:cs typeface="Candara"/>
              </a:rPr>
              <a:t>cations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355169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Nonmetals: </a:t>
            </a:r>
            <a:r>
              <a:rPr lang="en-US" sz="2400" i="1" dirty="0">
                <a:latin typeface="Candara"/>
                <a:cs typeface="Candara"/>
              </a:rPr>
              <a:t>gain enough e- to give the number of e- of the next noble gas; become - anions</a:t>
            </a:r>
          </a:p>
        </p:txBody>
      </p:sp>
    </p:spTree>
    <p:extLst>
      <p:ext uri="{BB962C8B-B14F-4D97-AF65-F5344CB8AC3E}">
        <p14:creationId xmlns:p14="http://schemas.microsoft.com/office/powerpoint/2010/main" val="63289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463" b="20760"/>
          <a:stretch/>
        </p:blipFill>
        <p:spPr>
          <a:xfrm>
            <a:off x="0" y="2873374"/>
            <a:ext cx="9144000" cy="38265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72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Predicting ionic charge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Notice the </a:t>
            </a:r>
            <a:r>
              <a:rPr lang="en-US" sz="2400" b="1" dirty="0">
                <a:latin typeface="Candara"/>
                <a:cs typeface="Candara"/>
              </a:rPr>
              <a:t>pattern</a:t>
            </a:r>
            <a:r>
              <a:rPr lang="en-US" sz="2400" dirty="0">
                <a:latin typeface="Candara"/>
                <a:cs typeface="Candara"/>
              </a:rPr>
              <a:t> that relates charge to column.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Why is charge consistent within a column?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0" y="66104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963185" y="839066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123020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001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these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Some antiperspirants use an element with 13 protons that has 10 electrons when it forms an ions?</a:t>
            </a:r>
          </a:p>
          <a:p>
            <a:r>
              <a:rPr lang="en-US" sz="2400" i="1" dirty="0">
                <a:latin typeface="Candara"/>
                <a:cs typeface="Candara"/>
              </a:rPr>
              <a:t>What is the element &amp; what is its ionic charge?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444374"/>
            <a:ext cx="8833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Magnesium &amp; nitrogen can react to form an ionic compound.</a:t>
            </a:r>
          </a:p>
          <a:p>
            <a:r>
              <a:rPr lang="en-US" sz="2400" i="1" dirty="0">
                <a:latin typeface="Candara"/>
                <a:cs typeface="Candara"/>
              </a:rPr>
              <a:t>Predict the charges for each 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3884" y="3421741"/>
            <a:ext cx="8703293" cy="0"/>
          </a:xfrm>
          <a:prstGeom prst="line">
            <a:avLst/>
          </a:prstGeom>
          <a:ln w="5715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869966" y="1174245"/>
            <a:ext cx="588157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10</a:t>
            </a:r>
          </a:p>
        </p:txBody>
      </p:sp>
      <p:sp>
        <p:nvSpPr>
          <p:cNvPr id="17" name="Oval 16"/>
          <p:cNvSpPr/>
          <p:nvPr/>
        </p:nvSpPr>
        <p:spPr>
          <a:xfrm>
            <a:off x="7861014" y="3824204"/>
            <a:ext cx="588157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52D128"/>
                </a:solidFill>
              </a:rPr>
              <a:t>11</a:t>
            </a:r>
            <a:endParaRPr lang="en-US" b="1" dirty="0">
              <a:solidFill>
                <a:srgbClr val="52D1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321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Polyatomic 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3863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Polyatomic ions: </a:t>
            </a:r>
            <a:r>
              <a:rPr lang="en-US" sz="2400" i="1" dirty="0">
                <a:latin typeface="Candara"/>
                <a:cs typeface="Candara"/>
              </a:rPr>
              <a:t>charged molecules, a group of bonded atoms with an electric charge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966" y="2331484"/>
            <a:ext cx="3632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Most are </a:t>
            </a:r>
            <a:r>
              <a:rPr lang="en-US" sz="2400" b="1" dirty="0">
                <a:latin typeface="Candara"/>
                <a:cs typeface="Candara"/>
              </a:rPr>
              <a:t>oxyanions: </a:t>
            </a:r>
            <a:r>
              <a:rPr lang="en-US" sz="2400" i="1" dirty="0">
                <a:latin typeface="Candara"/>
                <a:cs typeface="Candara"/>
              </a:rPr>
              <a:t>a non-metal combined with oxygen atoms, creating a unit with a negative charge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29392"/>
              </p:ext>
            </p:extLst>
          </p:nvPr>
        </p:nvGraphicFramePr>
        <p:xfrm>
          <a:off x="4671526" y="837144"/>
          <a:ext cx="3805724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Name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formula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ammonium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NH4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+1</a:t>
                      </a:r>
                      <a:endParaRPr lang="en-US" sz="2400" baseline="30000" dirty="0">
                        <a:latin typeface="Candara"/>
                        <a:cs typeface="Candar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hydronium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H3O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+1</a:t>
                      </a:r>
                      <a:endParaRPr lang="en-US" sz="2400" baseline="30000" dirty="0">
                        <a:latin typeface="Candara"/>
                        <a:cs typeface="Candar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peroxide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O2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-2</a:t>
                      </a:r>
                      <a:endParaRPr lang="en-US" sz="2400" baseline="30000" dirty="0">
                        <a:latin typeface="Candara"/>
                        <a:cs typeface="Candar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hydroxide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OH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acetate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CH3COO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-1 </a:t>
                      </a:r>
                      <a:endParaRPr lang="en-US" sz="2400" baseline="30000" dirty="0">
                        <a:latin typeface="Candara"/>
                        <a:cs typeface="Candar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cyanide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CN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andara"/>
                          <a:cs typeface="Candara"/>
                        </a:rPr>
                        <a:t>azide</a:t>
                      </a:r>
                      <a:endParaRPr lang="en-US" sz="2400" dirty="0">
                        <a:latin typeface="Candara"/>
                        <a:cs typeface="Candar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N3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carbonate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CO3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-2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bicarbonate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HCO3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-2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nitrate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NO3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-1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nitrite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NO2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-1</a:t>
                      </a:r>
                      <a:endParaRPr lang="en-US" sz="2400" baseline="30000" dirty="0">
                        <a:latin typeface="Candara"/>
                        <a:cs typeface="Candar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ndara"/>
                          <a:cs typeface="Candara"/>
                        </a:rPr>
                        <a:t>sulfate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ndara"/>
                          <a:cs typeface="Candara"/>
                        </a:rPr>
                        <a:t>SO4</a:t>
                      </a:r>
                      <a:r>
                        <a:rPr lang="en-US" sz="2800" baseline="30000" dirty="0">
                          <a:latin typeface="Candara"/>
                          <a:cs typeface="Candara"/>
                        </a:rPr>
                        <a:t>-2</a:t>
                      </a:r>
                      <a:endParaRPr lang="en-US" sz="2400" baseline="30000" dirty="0">
                        <a:latin typeface="Candara"/>
                        <a:cs typeface="Candar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02366" y="4463926"/>
            <a:ext cx="363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Candara"/>
                <a:cs typeface="Candara"/>
              </a:rPr>
              <a:t>We’ll cover this in detail in lab.</a:t>
            </a:r>
          </a:p>
        </p:txBody>
      </p:sp>
    </p:spTree>
    <p:extLst>
      <p:ext uri="{BB962C8B-B14F-4D97-AF65-F5344CB8AC3E}">
        <p14:creationId xmlns:p14="http://schemas.microsoft.com/office/powerpoint/2010/main" val="33015627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560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Ionic compounds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7187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Ionic compounds: </a:t>
            </a:r>
            <a:r>
              <a:rPr lang="en-US" sz="2400" i="1" dirty="0">
                <a:latin typeface="Candara"/>
                <a:cs typeface="Candara"/>
              </a:rPr>
              <a:t>form when metals react with nonmetals, causing transfer of electrons from metals to nonmetals, creating ions with opposing &amp; attractive forces that bond via charge or ionic bonds.</a:t>
            </a:r>
          </a:p>
        </p:txBody>
      </p:sp>
      <p:pic>
        <p:nvPicPr>
          <p:cNvPr id="18" name="Picture 16" descr="02_23.JPG"/>
          <p:cNvPicPr>
            <a:picLocks noChangeAspect="1"/>
          </p:cNvPicPr>
          <p:nvPr/>
        </p:nvPicPr>
        <p:blipFill>
          <a:blip r:embed="rId3"/>
          <a:srcRect b="13081"/>
          <a:stretch>
            <a:fillRect/>
          </a:stretch>
        </p:blipFill>
        <p:spPr bwMode="auto">
          <a:xfrm>
            <a:off x="38418" y="3481784"/>
            <a:ext cx="9148875" cy="34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8364" y="1886335"/>
            <a:ext cx="871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u="sng" dirty="0">
                <a:latin typeface="Candara"/>
                <a:cs typeface="Candara"/>
              </a:rPr>
              <a:t>Motivation</a:t>
            </a:r>
            <a:r>
              <a:rPr lang="en-US" sz="2400" dirty="0">
                <a:latin typeface="Candara"/>
                <a:cs typeface="Candara"/>
              </a:rPr>
              <a:t>? Ions are more stable, have a lower energy, than atoms &amp; so both atoms are stabilized.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6413" y="2703417"/>
            <a:ext cx="8718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Notice that e- </a:t>
            </a:r>
            <a:r>
              <a:rPr lang="en-US" sz="2400" u="sng" dirty="0">
                <a:latin typeface="Candara"/>
                <a:cs typeface="Candara"/>
              </a:rPr>
              <a:t>transfer</a:t>
            </a:r>
            <a:r>
              <a:rPr lang="en-US" sz="2400" dirty="0">
                <a:latin typeface="Candara"/>
                <a:cs typeface="Candara"/>
              </a:rPr>
              <a:t> obeys the law of conservation of mass.</a:t>
            </a:r>
          </a:p>
        </p:txBody>
      </p:sp>
    </p:spTree>
    <p:extLst>
      <p:ext uri="{BB962C8B-B14F-4D97-AF65-F5344CB8AC3E}">
        <p14:creationId xmlns:p14="http://schemas.microsoft.com/office/powerpoint/2010/main" val="30227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91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Obeying Dalton’s postulates?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4246" b="36740"/>
          <a:stretch/>
        </p:blipFill>
        <p:spPr>
          <a:xfrm>
            <a:off x="1667824" y="2625648"/>
            <a:ext cx="5420814" cy="652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5016"/>
          <a:stretch/>
        </p:blipFill>
        <p:spPr>
          <a:xfrm>
            <a:off x="0" y="4649810"/>
            <a:ext cx="9144000" cy="635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8614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Do the chemical reactions shown here obey the five postulates of Dalton’s atomic theory? If not, why?</a:t>
            </a:r>
          </a:p>
        </p:txBody>
      </p:sp>
      <p:sp>
        <p:nvSpPr>
          <p:cNvPr id="11" name="Oval 10"/>
          <p:cNvSpPr/>
          <p:nvPr/>
        </p:nvSpPr>
        <p:spPr>
          <a:xfrm>
            <a:off x="8056404" y="1304921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87769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6007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Formulas of ionic compounds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7187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When atoms ionize to form ionic compounds, </a:t>
            </a:r>
            <a:r>
              <a:rPr lang="en-US" sz="2400" dirty="0" err="1">
                <a:latin typeface="Candara"/>
                <a:cs typeface="Candara"/>
              </a:rPr>
              <a:t>cations</a:t>
            </a:r>
            <a:r>
              <a:rPr lang="en-US" sz="2400" dirty="0">
                <a:latin typeface="Candara"/>
                <a:cs typeface="Candara"/>
              </a:rPr>
              <a:t> &amp; anions combine at </a:t>
            </a:r>
            <a:r>
              <a:rPr lang="en-US" sz="2400" b="1" dirty="0">
                <a:latin typeface="Candara"/>
                <a:cs typeface="Candara"/>
              </a:rPr>
              <a:t>ratios</a:t>
            </a:r>
            <a:r>
              <a:rPr lang="en-US" sz="2400" dirty="0">
                <a:latin typeface="Candara"/>
                <a:cs typeface="Candara"/>
              </a:rPr>
              <a:t> that create a </a:t>
            </a:r>
            <a:r>
              <a:rPr lang="en-US" sz="2400" b="1" dirty="0">
                <a:latin typeface="Candara"/>
                <a:cs typeface="Candara"/>
              </a:rPr>
              <a:t>neutral, uncharged compound</a:t>
            </a:r>
            <a:r>
              <a:rPr lang="en-US" sz="2400" dirty="0">
                <a:latin typeface="Candara"/>
                <a:cs typeface="Candara"/>
              </a:rPr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Formulas of ionic compounds are always ‘empirical’.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30" y="6580598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516" y="2791065"/>
            <a:ext cx="871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Sapphires are formed from the ionic compound aluminum oxide. What’s its formula?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724" y="4238982"/>
            <a:ext cx="3068650" cy="234161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869966" y="3262010"/>
            <a:ext cx="588157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5496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2001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these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54485"/>
            <a:ext cx="871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What’s the formula of a compound formed from sodium and sulfur?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8403" y="3635808"/>
            <a:ext cx="871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What’s the formula of a compound formed from calcium and the polyatomic ion </a:t>
            </a:r>
            <a:r>
              <a:rPr lang="en-US" sz="2400" dirty="0" err="1">
                <a:latin typeface="Candara"/>
                <a:cs typeface="Candara"/>
              </a:rPr>
              <a:t>dihydrogen</a:t>
            </a:r>
            <a:r>
              <a:rPr lang="en-US" sz="2400" dirty="0">
                <a:latin typeface="Candara"/>
                <a:cs typeface="Candara"/>
              </a:rPr>
              <a:t> phosphate?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3884" y="3421741"/>
            <a:ext cx="8703293" cy="0"/>
          </a:xfrm>
          <a:prstGeom prst="line">
            <a:avLst/>
          </a:prstGeom>
          <a:ln w="5715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869966" y="1191886"/>
            <a:ext cx="588157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14</a:t>
            </a:r>
          </a:p>
        </p:txBody>
      </p:sp>
      <p:sp>
        <p:nvSpPr>
          <p:cNvPr id="35" name="Oval 34"/>
          <p:cNvSpPr/>
          <p:nvPr/>
        </p:nvSpPr>
        <p:spPr>
          <a:xfrm>
            <a:off x="7869966" y="4140382"/>
            <a:ext cx="588157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369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590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Molecular compounds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718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Molecular compounds</a:t>
            </a:r>
            <a:r>
              <a:rPr lang="en-US" sz="2400" dirty="0">
                <a:latin typeface="Candara"/>
                <a:cs typeface="Candara"/>
              </a:rPr>
              <a:t>: </a:t>
            </a:r>
            <a:r>
              <a:rPr lang="en-US" sz="2400" i="1" dirty="0">
                <a:latin typeface="Candara"/>
                <a:cs typeface="Candara"/>
              </a:rPr>
              <a:t>form when non-metals share electrons, creating covalent bonds</a:t>
            </a:r>
            <a:endParaRPr lang="en-US" sz="2400" b="1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0" y="6580598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727" y="1658456"/>
            <a:ext cx="87187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Properties?</a:t>
            </a:r>
          </a:p>
          <a:p>
            <a:r>
              <a:rPr lang="en-US" sz="2400" dirty="0">
                <a:latin typeface="Candara"/>
                <a:cs typeface="Candara"/>
              </a:rPr>
              <a:t>Often gases, liquids with low boiling points or solids with low melting points</a:t>
            </a:r>
          </a:p>
        </p:txBody>
      </p:sp>
    </p:spTree>
    <p:extLst>
      <p:ext uri="{BB962C8B-B14F-4D97-AF65-F5344CB8AC3E}">
        <p14:creationId xmlns:p14="http://schemas.microsoft.com/office/powerpoint/2010/main" val="1722524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3920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Ionic or molecular?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955029"/>
            <a:ext cx="8718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Predict whether these compounds are ionic or molecular: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30" y="6580598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8727" y="1909136"/>
            <a:ext cx="20939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	KI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H2O2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CHCl3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Li2(CO3)</a:t>
            </a:r>
          </a:p>
        </p:txBody>
      </p:sp>
      <p:sp>
        <p:nvSpPr>
          <p:cNvPr id="11" name="Oval 10"/>
          <p:cNvSpPr/>
          <p:nvPr/>
        </p:nvSpPr>
        <p:spPr>
          <a:xfrm>
            <a:off x="7869966" y="1015476"/>
            <a:ext cx="588157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13442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04349"/>
            <a:ext cx="8833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Define the terms ion, </a:t>
            </a:r>
            <a:r>
              <a:rPr lang="en-US" sz="2400" dirty="0" err="1">
                <a:latin typeface="Candara"/>
                <a:cs typeface="Candara"/>
              </a:rPr>
              <a:t>cation</a:t>
            </a:r>
            <a:r>
              <a:rPr lang="en-US" sz="2400" dirty="0">
                <a:latin typeface="Candara"/>
                <a:cs typeface="Candara"/>
              </a:rPr>
              <a:t> and anion?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Differentiate between monoatomic and polyatomic (and oxyanions) ions?</a:t>
            </a:r>
          </a:p>
          <a:p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 startAt="3"/>
            </a:pPr>
            <a:r>
              <a:rPr lang="en-US" sz="2400" dirty="0">
                <a:latin typeface="Candara"/>
                <a:cs typeface="Candara"/>
              </a:rPr>
              <a:t>Use the periodic table to predict the charge of monoatomic </a:t>
            </a:r>
          </a:p>
          <a:p>
            <a:r>
              <a:rPr lang="en-US" sz="2400" dirty="0">
                <a:latin typeface="Candara"/>
                <a:cs typeface="Candara"/>
              </a:rPr>
              <a:t>       ions?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 startAt="4"/>
            </a:pPr>
            <a:r>
              <a:rPr lang="en-US" sz="2400" dirty="0">
                <a:latin typeface="Candara"/>
                <a:cs typeface="Candara"/>
              </a:rPr>
              <a:t>Explain why the formation of cations and anions is inextricably </a:t>
            </a:r>
          </a:p>
          <a:p>
            <a:r>
              <a:rPr lang="en-US" sz="2400" dirty="0">
                <a:latin typeface="Candara"/>
                <a:cs typeface="Candara"/>
              </a:rPr>
              <a:t>       linked?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pPr marL="457200" indent="-457200">
              <a:buAutoNum type="arabicParenBoth" startAt="5"/>
            </a:pPr>
            <a:r>
              <a:rPr lang="en-US" sz="2400" dirty="0">
                <a:latin typeface="Candara"/>
                <a:cs typeface="Candara"/>
              </a:rPr>
              <a:t>Add subscripts to create proper (empirical) formulas for ionic </a:t>
            </a:r>
          </a:p>
          <a:p>
            <a:r>
              <a:rPr lang="en-US" sz="2400" dirty="0">
                <a:latin typeface="Candara"/>
                <a:cs typeface="Candara"/>
              </a:rPr>
              <a:t>       compounds?</a:t>
            </a:r>
          </a:p>
          <a:p>
            <a:pPr marL="457200" indent="-457200">
              <a:buAutoNum type="arabicParenBoth"/>
            </a:pPr>
            <a:endParaRPr lang="en-US" sz="24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(6)  Identify ionic vs. molecular vs. compounds by their formulas?</a:t>
            </a:r>
          </a:p>
        </p:txBody>
      </p:sp>
    </p:spTree>
    <p:extLst>
      <p:ext uri="{BB962C8B-B14F-4D97-AF65-F5344CB8AC3E}">
        <p14:creationId xmlns:p14="http://schemas.microsoft.com/office/powerpoint/2010/main" val="15239985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616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Lecture 2, Atoms, etc.: terms to know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686091"/>
            <a:ext cx="286422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actinide</a:t>
            </a:r>
          </a:p>
          <a:p>
            <a:r>
              <a:rPr lang="en-US" sz="2000" dirty="0">
                <a:latin typeface="Candara"/>
                <a:cs typeface="Candara"/>
              </a:rPr>
              <a:t>alkali metal</a:t>
            </a:r>
          </a:p>
          <a:p>
            <a:r>
              <a:rPr lang="en-US" sz="2000" dirty="0">
                <a:latin typeface="Candara"/>
                <a:cs typeface="Candara"/>
              </a:rPr>
              <a:t>alkali earth metal</a:t>
            </a:r>
          </a:p>
          <a:p>
            <a:r>
              <a:rPr lang="en-US" sz="2000" dirty="0">
                <a:latin typeface="Candara"/>
                <a:cs typeface="Candara"/>
              </a:rPr>
              <a:t>alpha (α) particle</a:t>
            </a:r>
          </a:p>
          <a:p>
            <a:r>
              <a:rPr lang="en-US" sz="2000" dirty="0">
                <a:latin typeface="Candara"/>
                <a:cs typeface="Candara"/>
              </a:rPr>
              <a:t>anion</a:t>
            </a:r>
          </a:p>
          <a:p>
            <a:r>
              <a:rPr lang="en-US" sz="2000" dirty="0">
                <a:latin typeface="Candara"/>
                <a:cs typeface="Candara"/>
              </a:rPr>
              <a:t>atomic mass</a:t>
            </a:r>
          </a:p>
          <a:p>
            <a:r>
              <a:rPr lang="en-US" sz="2000" dirty="0">
                <a:latin typeface="Candara"/>
                <a:cs typeface="Candara"/>
              </a:rPr>
              <a:t>atomic mass unit</a:t>
            </a:r>
          </a:p>
          <a:p>
            <a:r>
              <a:rPr lang="en-US" sz="2000" dirty="0">
                <a:latin typeface="Candara"/>
                <a:cs typeface="Candara"/>
              </a:rPr>
              <a:t>atomic number</a:t>
            </a:r>
          </a:p>
          <a:p>
            <a:r>
              <a:rPr lang="en-US" sz="2000" dirty="0" err="1">
                <a:latin typeface="Candara"/>
                <a:cs typeface="Candara"/>
              </a:rPr>
              <a:t>cation</a:t>
            </a:r>
            <a:endParaRPr lang="en-US" sz="2000" dirty="0">
              <a:latin typeface="Candara"/>
              <a:cs typeface="Candara"/>
            </a:endParaRPr>
          </a:p>
          <a:p>
            <a:r>
              <a:rPr lang="en-US" sz="2000" dirty="0" err="1">
                <a:latin typeface="Candara"/>
                <a:cs typeface="Candara"/>
              </a:rPr>
              <a:t>chalcogen</a:t>
            </a:r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chemical symbol</a:t>
            </a:r>
          </a:p>
          <a:p>
            <a:r>
              <a:rPr lang="en-US" sz="2000" dirty="0">
                <a:latin typeface="Candara"/>
                <a:cs typeface="Candara"/>
              </a:rPr>
              <a:t>covalent bond</a:t>
            </a:r>
          </a:p>
          <a:p>
            <a:r>
              <a:rPr lang="en-US" sz="2000" dirty="0">
                <a:latin typeface="Candara"/>
                <a:cs typeface="Candara"/>
              </a:rPr>
              <a:t>covalent compound</a:t>
            </a:r>
          </a:p>
          <a:p>
            <a:r>
              <a:rPr lang="en-US" sz="2000" dirty="0">
                <a:latin typeface="Candara"/>
                <a:cs typeface="Candara"/>
              </a:rPr>
              <a:t>Dalton’s atomic theory</a:t>
            </a:r>
          </a:p>
          <a:p>
            <a:r>
              <a:rPr lang="en-US" sz="2000" dirty="0">
                <a:latin typeface="Candara"/>
                <a:cs typeface="Candara"/>
              </a:rPr>
              <a:t>electron</a:t>
            </a:r>
          </a:p>
          <a:p>
            <a:r>
              <a:rPr lang="en-US" sz="2000" dirty="0">
                <a:latin typeface="Candara"/>
                <a:cs typeface="Candara"/>
              </a:rPr>
              <a:t>empirical formula</a:t>
            </a:r>
          </a:p>
          <a:p>
            <a:r>
              <a:rPr lang="en-US" sz="2000" dirty="0">
                <a:latin typeface="Candara"/>
                <a:cs typeface="Candara"/>
              </a:rPr>
              <a:t>group</a:t>
            </a:r>
          </a:p>
          <a:p>
            <a:r>
              <a:rPr lang="en-US" sz="2000" dirty="0">
                <a:latin typeface="Candara"/>
                <a:cs typeface="Candara"/>
              </a:rPr>
              <a:t>halogen</a:t>
            </a:r>
          </a:p>
          <a:p>
            <a:r>
              <a:rPr lang="en-US" sz="2000" dirty="0">
                <a:latin typeface="Candara"/>
                <a:cs typeface="Candara"/>
              </a:rPr>
              <a:t>inert gas</a:t>
            </a:r>
          </a:p>
          <a:p>
            <a:r>
              <a:rPr lang="en-US" sz="2000" dirty="0">
                <a:latin typeface="Candara"/>
                <a:cs typeface="Candara"/>
              </a:rPr>
              <a:t>inner transition metals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5695" y="676044"/>
            <a:ext cx="334383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ion</a:t>
            </a:r>
          </a:p>
          <a:p>
            <a:r>
              <a:rPr lang="en-US" sz="2000" dirty="0">
                <a:latin typeface="Candara"/>
                <a:cs typeface="Candara"/>
              </a:rPr>
              <a:t>ionic bond</a:t>
            </a:r>
          </a:p>
          <a:p>
            <a:r>
              <a:rPr lang="en-US" sz="2000" dirty="0">
                <a:latin typeface="Candara"/>
                <a:cs typeface="Candara"/>
              </a:rPr>
              <a:t>ionic compound</a:t>
            </a:r>
          </a:p>
          <a:p>
            <a:r>
              <a:rPr lang="en-US" sz="2000" dirty="0">
                <a:latin typeface="Candara"/>
                <a:cs typeface="Candara"/>
              </a:rPr>
              <a:t>isomer</a:t>
            </a:r>
          </a:p>
          <a:p>
            <a:r>
              <a:rPr lang="en-US" sz="2000" dirty="0">
                <a:latin typeface="Candara"/>
                <a:cs typeface="Candara"/>
              </a:rPr>
              <a:t>isotope</a:t>
            </a:r>
          </a:p>
          <a:p>
            <a:r>
              <a:rPr lang="en-US" sz="2000" dirty="0">
                <a:latin typeface="Candara"/>
                <a:cs typeface="Candara"/>
              </a:rPr>
              <a:t>lanthanide</a:t>
            </a:r>
          </a:p>
          <a:p>
            <a:r>
              <a:rPr lang="en-US" sz="2000" dirty="0">
                <a:latin typeface="Candara"/>
                <a:cs typeface="Candara"/>
              </a:rPr>
              <a:t>law of constant composition</a:t>
            </a:r>
          </a:p>
          <a:p>
            <a:r>
              <a:rPr lang="en-US" sz="2000" dirty="0">
                <a:latin typeface="Candara"/>
                <a:cs typeface="Candara"/>
              </a:rPr>
              <a:t>law of definite proportions</a:t>
            </a:r>
          </a:p>
          <a:p>
            <a:r>
              <a:rPr lang="en-US" sz="2000" dirty="0">
                <a:latin typeface="Candara"/>
                <a:cs typeface="Candara"/>
              </a:rPr>
              <a:t>law of multiple proportions</a:t>
            </a:r>
          </a:p>
          <a:p>
            <a:r>
              <a:rPr lang="en-US" sz="2000" dirty="0">
                <a:latin typeface="Candara"/>
                <a:cs typeface="Candara"/>
              </a:rPr>
              <a:t>main group element</a:t>
            </a:r>
          </a:p>
          <a:p>
            <a:r>
              <a:rPr lang="en-US" sz="2000" dirty="0">
                <a:latin typeface="Candara"/>
                <a:cs typeface="Candara"/>
              </a:rPr>
              <a:t>metal</a:t>
            </a:r>
          </a:p>
          <a:p>
            <a:r>
              <a:rPr lang="en-US" sz="2000" dirty="0">
                <a:latin typeface="Candara"/>
                <a:cs typeface="Candara"/>
              </a:rPr>
              <a:t>metalloid</a:t>
            </a:r>
          </a:p>
          <a:p>
            <a:r>
              <a:rPr lang="en-US" sz="2000" dirty="0">
                <a:latin typeface="Candara"/>
                <a:cs typeface="Candara"/>
              </a:rPr>
              <a:t>molecular compound</a:t>
            </a:r>
          </a:p>
          <a:p>
            <a:r>
              <a:rPr lang="en-US" sz="2000" dirty="0">
                <a:latin typeface="Candara"/>
                <a:cs typeface="Candara"/>
              </a:rPr>
              <a:t>molecular formula</a:t>
            </a:r>
          </a:p>
          <a:p>
            <a:r>
              <a:rPr lang="en-US" sz="2000" dirty="0">
                <a:latin typeface="Candara"/>
                <a:cs typeface="Candara"/>
              </a:rPr>
              <a:t>monoatomic ion</a:t>
            </a:r>
          </a:p>
          <a:p>
            <a:r>
              <a:rPr lang="en-US" sz="2000" dirty="0">
                <a:latin typeface="Candara"/>
                <a:cs typeface="Candara"/>
              </a:rPr>
              <a:t>neutron</a:t>
            </a:r>
          </a:p>
          <a:p>
            <a:r>
              <a:rPr lang="en-US" sz="2000" dirty="0">
                <a:latin typeface="Candara"/>
                <a:cs typeface="Candara"/>
              </a:rPr>
              <a:t>noble gas</a:t>
            </a:r>
          </a:p>
          <a:p>
            <a:r>
              <a:rPr lang="en-US" sz="2000" dirty="0">
                <a:latin typeface="Candara"/>
                <a:cs typeface="Candara"/>
              </a:rPr>
              <a:t>nomenclature</a:t>
            </a:r>
          </a:p>
          <a:p>
            <a:r>
              <a:rPr lang="en-US" sz="2000" dirty="0">
                <a:latin typeface="Candara"/>
                <a:cs typeface="Candara"/>
              </a:rPr>
              <a:t>nonmetal</a:t>
            </a:r>
          </a:p>
          <a:p>
            <a:r>
              <a:rPr lang="en-US" sz="2000" dirty="0">
                <a:latin typeface="Candara"/>
                <a:cs typeface="Candara"/>
              </a:rPr>
              <a:t>nucleus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0194" y="665997"/>
            <a:ext cx="22247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oxyanion</a:t>
            </a:r>
          </a:p>
          <a:p>
            <a:r>
              <a:rPr lang="en-US" sz="2000" dirty="0">
                <a:latin typeface="Candara"/>
                <a:cs typeface="Candara"/>
              </a:rPr>
              <a:t>period</a:t>
            </a:r>
          </a:p>
          <a:p>
            <a:r>
              <a:rPr lang="en-US" sz="2000" dirty="0">
                <a:latin typeface="Candara"/>
                <a:cs typeface="Candara"/>
              </a:rPr>
              <a:t>periodic law</a:t>
            </a:r>
          </a:p>
          <a:p>
            <a:r>
              <a:rPr lang="en-US" sz="2000" dirty="0">
                <a:latin typeface="Candara"/>
                <a:cs typeface="Candara"/>
              </a:rPr>
              <a:t>periodic table</a:t>
            </a:r>
          </a:p>
          <a:p>
            <a:r>
              <a:rPr lang="en-US" sz="2000" dirty="0" err="1">
                <a:latin typeface="Candara"/>
                <a:cs typeface="Candara"/>
              </a:rPr>
              <a:t>pnictogen</a:t>
            </a:r>
            <a:endParaRPr lang="en-US" sz="2000" dirty="0">
              <a:latin typeface="Candara"/>
              <a:cs typeface="Candara"/>
            </a:endParaRPr>
          </a:p>
          <a:p>
            <a:r>
              <a:rPr lang="en-US" sz="2000" dirty="0">
                <a:latin typeface="Candara"/>
                <a:cs typeface="Candara"/>
              </a:rPr>
              <a:t>polyatomic ion</a:t>
            </a:r>
          </a:p>
          <a:p>
            <a:r>
              <a:rPr lang="en-US" sz="2000" dirty="0">
                <a:latin typeface="Candara"/>
                <a:cs typeface="Candara"/>
              </a:rPr>
              <a:t>proton</a:t>
            </a:r>
          </a:p>
          <a:p>
            <a:r>
              <a:rPr lang="en-US" sz="2000" dirty="0">
                <a:latin typeface="Candara"/>
                <a:cs typeface="Candara"/>
              </a:rPr>
              <a:t>spatial isomer</a:t>
            </a:r>
          </a:p>
          <a:p>
            <a:r>
              <a:rPr lang="en-US" sz="2000" dirty="0">
                <a:latin typeface="Candara"/>
                <a:cs typeface="Candara"/>
              </a:rPr>
              <a:t>structural formula</a:t>
            </a:r>
          </a:p>
          <a:p>
            <a:r>
              <a:rPr lang="en-US" sz="2000" dirty="0">
                <a:latin typeface="Candara"/>
                <a:cs typeface="Candara"/>
              </a:rPr>
              <a:t>structural isomer</a:t>
            </a:r>
          </a:p>
          <a:p>
            <a:r>
              <a:rPr lang="en-US" sz="2000" dirty="0">
                <a:latin typeface="Candara"/>
                <a:cs typeface="Candara"/>
              </a:rPr>
              <a:t>transition metal</a:t>
            </a:r>
          </a:p>
        </p:txBody>
      </p:sp>
    </p:spTree>
    <p:extLst>
      <p:ext uri="{BB962C8B-B14F-4D97-AF65-F5344CB8AC3E}">
        <p14:creationId xmlns:p14="http://schemas.microsoft.com/office/powerpoint/2010/main" val="308384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632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Law of definite proportions 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8614"/>
            <a:ext cx="862411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Aka </a:t>
            </a:r>
            <a:r>
              <a:rPr lang="en-US" sz="2400" b="1" dirty="0">
                <a:latin typeface="Candara"/>
                <a:cs typeface="Candara"/>
              </a:rPr>
              <a:t>Law of constant composition:</a:t>
            </a:r>
            <a:br>
              <a:rPr lang="en-US" sz="2400" b="1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all samples of one compound have the same elements in the same proportion by mass, or the same atomic ratio</a:t>
            </a:r>
            <a:endParaRPr lang="en-US" sz="2400" dirty="0">
              <a:latin typeface="Candara"/>
              <a:cs typeface="Candar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867033"/>
              </p:ext>
            </p:extLst>
          </p:nvPr>
        </p:nvGraphicFramePr>
        <p:xfrm>
          <a:off x="1095374" y="2289377"/>
          <a:ext cx="6905625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2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sample*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carbon (g)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hydrogen (g)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mass ratio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Candara"/>
                          <a:cs typeface="Candara"/>
                        </a:rPr>
                        <a:t> (C : H)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ndara"/>
                        <a:cs typeface="Candar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/>
                          <a:cs typeface="Candara"/>
                        </a:rPr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14.82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2.78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5.33 : 1.00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/>
                          <a:cs typeface="Candara"/>
                        </a:rPr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22.33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4.19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ndara"/>
                          <a:ea typeface="+mn-ea"/>
                          <a:cs typeface="Candara"/>
                        </a:rPr>
                        <a:t>5.33 : 1.00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ndara"/>
                          <a:cs typeface="Candara"/>
                        </a:rPr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19.40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Candara"/>
                          <a:cs typeface="Candara"/>
                        </a:rPr>
                        <a:t>3.64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Candara"/>
                          <a:cs typeface="Candara"/>
                        </a:rPr>
                        <a:t>5.33 : 1.00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5374" y="3906087"/>
            <a:ext cx="2168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*isooctane, C8H18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171" y="5947612"/>
            <a:ext cx="7559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Dalton knew of this work done by the French chemist Joseph Proust.</a:t>
            </a:r>
          </a:p>
        </p:txBody>
      </p:sp>
    </p:spTree>
    <p:extLst>
      <p:ext uri="{BB962C8B-B14F-4D97-AF65-F5344CB8AC3E}">
        <p14:creationId xmlns:p14="http://schemas.microsoft.com/office/powerpoint/2010/main" val="3968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5749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Law of multiple proportions 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8614"/>
            <a:ext cx="862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Law of multiple proportions: </a:t>
            </a:r>
            <a:r>
              <a:rPr lang="en-US" sz="2400" i="1" dirty="0">
                <a:latin typeface="Candara"/>
                <a:cs typeface="Candara"/>
              </a:rPr>
              <a:t>two elements can be combined in a number of different proportions or ratios to create a number of different compounds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Multiple proportions produce multiple compounds</a:t>
            </a:r>
            <a:endParaRPr lang="en-US" sz="2400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171" y="6074612"/>
            <a:ext cx="7179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Here Dalton riffed on Proust’s work, adding his own experiments.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579"/>
          <a:stretch/>
        </p:blipFill>
        <p:spPr>
          <a:xfrm>
            <a:off x="12330" y="2703400"/>
            <a:ext cx="9144000" cy="30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8614"/>
            <a:ext cx="8624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Compounds A &amp; B are both clear &amp; odorless gases.</a:t>
            </a:r>
          </a:p>
          <a:p>
            <a:r>
              <a:rPr lang="en-US" sz="2400" dirty="0">
                <a:latin typeface="Candara"/>
                <a:cs typeface="Candara"/>
              </a:rPr>
              <a:t>A sample of compound A is found to contain 4.27 g of C and 5.69 g of O. A sample of compound B is found to have 5.19 g of C and 13.84 g of O. </a:t>
            </a:r>
          </a:p>
          <a:p>
            <a:r>
              <a:rPr lang="en-US" sz="2400" i="1" dirty="0">
                <a:latin typeface="Candara"/>
                <a:cs typeface="Candara"/>
              </a:rPr>
              <a:t>Are A &amp; B examples of the law of definite proportions, the law of multiple proportions, or neither?</a:t>
            </a:r>
          </a:p>
        </p:txBody>
      </p:sp>
      <p:sp>
        <p:nvSpPr>
          <p:cNvPr id="12" name="Oval 11"/>
          <p:cNvSpPr/>
          <p:nvPr/>
        </p:nvSpPr>
        <p:spPr>
          <a:xfrm>
            <a:off x="8056404" y="2705949"/>
            <a:ext cx="401719" cy="412407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1046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3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768614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(1) State all the postulates of Dalton’s atomic theory? 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985017"/>
            <a:ext cx="862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(3) Explain the law of multiple proportions &amp; give an example?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960" y="1692150"/>
            <a:ext cx="8624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(2) State the law of definite proportions describe how it relates </a:t>
            </a:r>
          </a:p>
          <a:p>
            <a:r>
              <a:rPr lang="en-US" sz="2400" dirty="0">
                <a:latin typeface="Candara"/>
                <a:cs typeface="Candara"/>
              </a:rPr>
              <a:t>       to molecular formulas?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9216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6023</TotalTime>
  <Words>2880</Words>
  <Application>Microsoft Macintosh PowerPoint</Application>
  <PresentationFormat>On-screen Show (4:3)</PresentationFormat>
  <Paragraphs>513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Avenir Medium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222</cp:revision>
  <cp:lastPrinted>2019-09-08T13:23:05Z</cp:lastPrinted>
  <dcterms:created xsi:type="dcterms:W3CDTF">2017-12-27T17:56:36Z</dcterms:created>
  <dcterms:modified xsi:type="dcterms:W3CDTF">2019-09-08T13:24:02Z</dcterms:modified>
</cp:coreProperties>
</file>