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6A8A4-0185-894A-9C87-FCB12F188FD7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B8077-B291-2748-83D6-083D729C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4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7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7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6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8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7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5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8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3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4B38-60BA-D645-AAC3-3DCB1471A5F5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044E-E57B-B947-ADBC-9311CA86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6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5850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CHE1031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10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Reaction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kinetics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7684" y="990600"/>
            <a:ext cx="7758112" cy="533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Candara"/>
                <a:cs typeface="Candara"/>
              </a:rPr>
              <a:t>Lecture 10 topics										Brown chapter 14</a:t>
            </a:r>
            <a:endParaRPr lang="en-US" sz="1600" b="1" dirty="0">
              <a:latin typeface="Candara"/>
              <a:cs typeface="Candara"/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1.  Reaction rates</a:t>
            </a:r>
          </a:p>
          <a:p>
            <a:pPr marL="458788" indent="-17780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Factors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that effect reaction rates		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	14.1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458788" indent="-17780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Visualizing rates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units									14.2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Average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reaction rates</a:t>
            </a: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Instantaneous reaction rates</a:t>
            </a:r>
          </a:p>
          <a:p>
            <a:pPr marL="458788" lvl="1" indent="-177800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Stoichiometry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&amp; reaction rates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2.  Concentration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&amp; reaction rates		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						14.3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  <a:sym typeface="Symbol" pitchFamily="-112" charset="2"/>
            </a:endParaRPr>
          </a:p>
          <a:p>
            <a:pPr marL="447675" lvl="1" indent="-168275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Rate laws</a:t>
            </a:r>
          </a:p>
          <a:p>
            <a:pPr marL="447675" lvl="1" indent="-168275">
              <a:buFont typeface="Arial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Reaction orders</a:t>
            </a:r>
          </a:p>
          <a:p>
            <a:endParaRPr lang="en-US" sz="800" b="1" dirty="0" smtClean="0">
              <a:solidFill>
                <a:srgbClr val="0000FF"/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3. 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Change 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in concentration with time		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						14.4</a:t>
            </a:r>
            <a:endParaRPr lang="en-US" sz="1600" b="1" dirty="0" smtClean="0">
              <a:solidFill>
                <a:srgbClr val="0000FF"/>
              </a:solidFill>
              <a:latin typeface="Candara"/>
              <a:cs typeface="Candara"/>
              <a:sym typeface="Symbol" pitchFamily="-112" charset="2"/>
            </a:endParaRPr>
          </a:p>
          <a:p>
            <a:pPr marL="501650" lvl="1" indent="-168275">
              <a:buFont typeface="Arial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First- &amp; second-order 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reactions</a:t>
            </a:r>
          </a:p>
          <a:p>
            <a:pPr marL="501650" lvl="1" indent="-168275">
              <a:buFont typeface="Arial"/>
              <a:buChar char="•"/>
            </a:pP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Half</a:t>
            </a:r>
            <a:r>
              <a:rPr lang="en-US" sz="1600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-life</a:t>
            </a:r>
          </a:p>
          <a:p>
            <a:endParaRPr lang="en-US" sz="8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4.  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Temperature 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&amp; reaction rate			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						14.5</a:t>
            </a:r>
            <a:endParaRPr lang="en-US" sz="1600" dirty="0" smtClean="0">
              <a:latin typeface="Candara"/>
              <a:cs typeface="Candara"/>
              <a:sym typeface="Symbol" pitchFamily="-112" charset="2"/>
            </a:endParaRP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Collision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, orientation &amp; Ea</a:t>
            </a:r>
          </a:p>
          <a:p>
            <a:endParaRPr lang="en-US" sz="8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5.  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Reaction 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mechanisms				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						14.6</a:t>
            </a:r>
            <a:endParaRPr lang="en-US" sz="1600" dirty="0" smtClean="0">
              <a:latin typeface="Candara"/>
              <a:cs typeface="Candara"/>
              <a:sym typeface="Symbol" pitchFamily="-112" charset="2"/>
            </a:endParaRP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 Elementary</a:t>
            </a:r>
          </a:p>
          <a:p>
            <a:pPr marL="514350" lvl="1" indent="-171450">
              <a:buFont typeface="Arial"/>
              <a:buChar char="•"/>
            </a:pP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 Multistep</a:t>
            </a:r>
          </a:p>
          <a:p>
            <a:endParaRPr lang="en-US" sz="8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6.  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Catalysis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						</a:t>
            </a:r>
            <a:r>
              <a:rPr lang="en-US" sz="1600" dirty="0" smtClean="0">
                <a:latin typeface="Candara"/>
                <a:cs typeface="Candara"/>
                <a:sym typeface="Symbol" pitchFamily="-112" charset="2"/>
              </a:rPr>
              <a:t>`						14.7</a:t>
            </a:r>
            <a:endParaRPr lang="en-US" sz="1600" dirty="0">
              <a:latin typeface="Candara"/>
              <a:cs typeface="Candara"/>
              <a:sym typeface="Symbol" pitchFamily="-11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700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0376" y="1902110"/>
            <a:ext cx="6124399" cy="3143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Change in concentration with time</a:t>
            </a:r>
            <a:endParaRPr lang="en-US" sz="32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First- and second-order reactions</a:t>
            </a:r>
          </a:p>
          <a:p>
            <a:pPr algn="ctr">
              <a:lnSpc>
                <a:spcPct val="120000"/>
              </a:lnSpc>
            </a:pPr>
            <a:r>
              <a:rPr lang="en-US" sz="2800" i="1" dirty="0" smtClean="0">
                <a:latin typeface="Candara"/>
                <a:cs typeface="Candara"/>
              </a:rPr>
              <a:t>Half-lives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1811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4_07ab.JPG"/>
          <p:cNvPicPr>
            <a:picLocks noChangeAspect="1"/>
          </p:cNvPicPr>
          <p:nvPr/>
        </p:nvPicPr>
        <p:blipFill>
          <a:blip r:embed="rId3"/>
          <a:srcRect b="14923"/>
          <a:stretch>
            <a:fillRect/>
          </a:stretch>
        </p:blipFill>
        <p:spPr>
          <a:xfrm>
            <a:off x="457200" y="2689366"/>
            <a:ext cx="5410200" cy="2111234"/>
          </a:xfrm>
          <a:prstGeom prst="rect">
            <a:avLst/>
          </a:prstGeom>
        </p:spPr>
      </p:pic>
      <p:pic>
        <p:nvPicPr>
          <p:cNvPr id="18" name="Picture 17" descr="14_08ab.JPG"/>
          <p:cNvPicPr>
            <a:picLocks noChangeAspect="1"/>
          </p:cNvPicPr>
          <p:nvPr/>
        </p:nvPicPr>
        <p:blipFill>
          <a:blip r:embed="rId4"/>
          <a:srcRect b="17974"/>
          <a:stretch>
            <a:fillRect/>
          </a:stretch>
        </p:blipFill>
        <p:spPr>
          <a:xfrm>
            <a:off x="400461" y="4665662"/>
            <a:ext cx="5466939" cy="2192338"/>
          </a:xfrm>
          <a:prstGeom prst="rect">
            <a:avLst/>
          </a:prstGeom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848600" y="6400800"/>
            <a:ext cx="1136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569 - 71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Change in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concentration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with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time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09600" y="914400"/>
            <a:ext cx="791732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dirty="0" smtClean="0">
                <a:latin typeface="Candara"/>
                <a:cs typeface="Candara"/>
              </a:rPr>
              <a:t>Plotting the change in concentration of a reactant with time can help to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determine whether the reaction is first or second order. Try plotting: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[reactant] vs. time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 err="1" smtClean="0">
                <a:latin typeface="Candara"/>
                <a:cs typeface="Candara"/>
              </a:rPr>
              <a:t>ln</a:t>
            </a:r>
            <a:r>
              <a:rPr lang="en-US" sz="2000" dirty="0" smtClean="0">
                <a:latin typeface="Candara"/>
                <a:cs typeface="Candara"/>
              </a:rPr>
              <a:t> [reactant] vs. time</a:t>
            </a:r>
          </a:p>
          <a:p>
            <a:pPr indent="4763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 1/[reactant] vs.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1" y="1871246"/>
            <a:ext cx="228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First-order</a:t>
            </a:r>
            <a:endParaRPr lang="en-US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133600"/>
            <a:ext cx="228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Second-order</a:t>
            </a:r>
            <a:endParaRPr lang="en-US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38850" y="2743200"/>
            <a:ext cx="228599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CH3NC 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CH3CN</a:t>
            </a:r>
          </a:p>
          <a:p>
            <a:endParaRPr lang="en-US" sz="8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ln[A]</a:t>
            </a:r>
            <a:r>
              <a:rPr lang="en-US" baseline="-25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-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kt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+ ln[A]</a:t>
            </a:r>
            <a:r>
              <a:rPr lang="en-US" baseline="-25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</a:t>
            </a:r>
          </a:p>
          <a:p>
            <a:endParaRPr lang="en-US" sz="800" i="1" baseline="-25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y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=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mx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b</a:t>
            </a:r>
            <a:endParaRPr lang="en-US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46824" y="4724400"/>
            <a:ext cx="2285999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NO2 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NO  + 1/2O2</a:t>
            </a:r>
          </a:p>
          <a:p>
            <a:endParaRPr lang="en-US" sz="800" u="sng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1  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= 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kt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1  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A]</a:t>
            </a:r>
            <a:r>
              <a:rPr lang="en-US" baseline="-25000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         [A]</a:t>
            </a:r>
            <a:r>
              <a:rPr lang="en-US" baseline="-25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</a:t>
            </a:r>
            <a:endParaRPr lang="en-US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endParaRPr lang="en-US" sz="800" i="1" baseline="-25000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y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=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mx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+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b</a:t>
            </a:r>
            <a:endParaRPr lang="en-US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4049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001000" y="6400800"/>
            <a:ext cx="995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571 - 5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Half-life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09600" y="990600"/>
            <a:ext cx="7292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763"/>
            <a:r>
              <a:rPr lang="en-US" sz="2000" b="1" i="1" dirty="0" smtClean="0">
                <a:latin typeface="Candara"/>
                <a:cs typeface="Candara"/>
              </a:rPr>
              <a:t>Half-life</a:t>
            </a:r>
            <a:r>
              <a:rPr lang="en-US" sz="2000" dirty="0" smtClean="0">
                <a:latin typeface="Candara"/>
                <a:cs typeface="Candara"/>
              </a:rPr>
              <a:t> is the time required for the concentration of a reactant to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decrease to ½ its initial value (t1/2).</a:t>
            </a:r>
            <a:endParaRPr lang="en-US" sz="2000" b="1" i="1" dirty="0" smtClean="0"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1" y="2890897"/>
            <a:ext cx="29717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Half-lives differ for first- &amp; second-order reactions:</a:t>
            </a:r>
          </a:p>
          <a:p>
            <a:endParaRPr lang="en-US" sz="800" i="1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1st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t1/2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0.693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	       </a:t>
            </a:r>
            <a:r>
              <a:rPr lang="en-US" i="1" dirty="0" err="1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k</a:t>
            </a:r>
            <a:endParaRPr lang="en-US" i="1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endParaRPr lang="en-US" sz="800" i="1" dirty="0" smtClean="0">
              <a:solidFill>
                <a:srgbClr val="0000FF"/>
              </a:solidFill>
              <a:latin typeface="Candara"/>
              <a:cs typeface="Candara"/>
              <a:sym typeface="Wingdings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2</a:t>
            </a:r>
            <a:r>
              <a:rPr lang="en-US" b="1" baseline="30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nd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t1/2 =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1 _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                    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[A]</a:t>
            </a:r>
            <a:r>
              <a:rPr lang="en-US" baseline="-25000" dirty="0" smtClean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0</a:t>
            </a:r>
            <a:endParaRPr lang="en-US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13" name="Picture 12" descr="14_09.JPG"/>
          <p:cNvPicPr>
            <a:picLocks noChangeAspect="1"/>
          </p:cNvPicPr>
          <p:nvPr/>
        </p:nvPicPr>
        <p:blipFill>
          <a:blip r:embed="rId4"/>
          <a:srcRect b="4190"/>
          <a:stretch>
            <a:fillRect/>
          </a:stretch>
        </p:blipFill>
        <p:spPr>
          <a:xfrm>
            <a:off x="532442" y="2165824"/>
            <a:ext cx="4877758" cy="429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1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Macintosh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2016-01-20T00:28:53Z</dcterms:created>
  <dcterms:modified xsi:type="dcterms:W3CDTF">2016-01-20T00:29:24Z</dcterms:modified>
</cp:coreProperties>
</file>