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6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12E93-60AA-9B44-A4CA-49E5C9089BA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1044A-E030-0848-A2DD-81C6BA1F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7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6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4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1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5BCED-9F01-6C4A-8C7F-4F7C0B9ED85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5DF6-F4B4-F145-AB53-4AB428E7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385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CHE1031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11: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Chemical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equilibrium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71488" y="1066800"/>
            <a:ext cx="7834312" cy="493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Lecture 11 topics									Brown chapter 1	</a:t>
            </a:r>
            <a:r>
              <a:rPr lang="en-US" sz="900" dirty="0" smtClean="0">
                <a:latin typeface="Candara"/>
                <a:cs typeface="Candara"/>
              </a:rPr>
              <a:t>	</a:t>
            </a:r>
            <a:endParaRPr lang="en-US" sz="900" dirty="0"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1. Concept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of equilibrium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15.1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Equilibrium reactions are reversible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2.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equilibrium constant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	15.2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Law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of mass action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Equilibrium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constant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expressions</a:t>
            </a:r>
          </a:p>
          <a:p>
            <a:pPr lvl="1"/>
            <a:endParaRPr lang="en-US" sz="900" dirty="0">
              <a:latin typeface="Candara"/>
              <a:cs typeface="Candara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3. Working 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with equilibrium expressions		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				15.3</a:t>
            </a:r>
            <a:endParaRPr lang="en-US" b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What does </a:t>
            </a:r>
            <a:r>
              <a:rPr lang="en-US" b="1" dirty="0" err="1" smtClean="0">
                <a:solidFill>
                  <a:srgbClr val="0000FF"/>
                </a:solidFill>
                <a:latin typeface="Candara"/>
                <a:cs typeface="Candara"/>
              </a:rPr>
              <a:t>Kc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tell us?</a:t>
            </a:r>
          </a:p>
          <a:p>
            <a:pPr lvl="1"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andara"/>
                <a:cs typeface="Candara"/>
              </a:rPr>
              <a:t>Kc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&amp; direction of reaction</a:t>
            </a:r>
            <a:endParaRPr lang="en-US" b="1" dirty="0" smtClean="0">
              <a:solidFill>
                <a:srgbClr val="0000FF"/>
              </a:solidFill>
              <a:latin typeface="Candara"/>
              <a:cs typeface="Candara"/>
              <a:sym typeface="Symbol" pitchFamily="-112" charset="2"/>
            </a:endParaRPr>
          </a:p>
          <a:p>
            <a:endParaRPr lang="en-US" sz="900" dirty="0">
              <a:latin typeface="Candara"/>
              <a:cs typeface="Candara"/>
              <a:sym typeface="Symbol" pitchFamily="-112" charset="2"/>
            </a:endParaRPr>
          </a:p>
          <a:p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4. </a:t>
            </a: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Le </a:t>
            </a:r>
            <a:r>
              <a:rPr lang="en-US" dirty="0" err="1" smtClean="0">
                <a:latin typeface="Candara"/>
                <a:cs typeface="Candara"/>
                <a:sym typeface="Symbol" pitchFamily="-112" charset="2"/>
              </a:rPr>
              <a:t>Chatelier’s</a:t>
            </a: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 Principle					</a:t>
            </a: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				15.7</a:t>
            </a:r>
            <a:endParaRPr lang="en-US" dirty="0" smtClean="0">
              <a:latin typeface="Candara"/>
              <a:cs typeface="Candara"/>
              <a:sym typeface="Symbol" pitchFamily="-112" charset="2"/>
            </a:endParaRP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 Application to Haber reaction</a:t>
            </a: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 Changes of concentration</a:t>
            </a: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 Changes in volume &amp; pressure</a:t>
            </a: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 Changes in temperature</a:t>
            </a:r>
          </a:p>
          <a:p>
            <a:endParaRPr lang="en-US" sz="9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5. </a:t>
            </a: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Catalysts </a:t>
            </a:r>
            <a:r>
              <a:rPr lang="en-US" dirty="0" smtClean="0">
                <a:latin typeface="Candara"/>
                <a:cs typeface="Candara"/>
                <a:sym typeface="Symbol" pitchFamily="-112" charset="2"/>
              </a:rPr>
              <a:t>&amp; equilibrium</a:t>
            </a:r>
          </a:p>
        </p:txBody>
      </p:sp>
    </p:spTree>
    <p:extLst>
      <p:ext uri="{BB962C8B-B14F-4D97-AF65-F5344CB8AC3E}">
        <p14:creationId xmlns:p14="http://schemas.microsoft.com/office/powerpoint/2010/main" val="108844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300247" y="1741785"/>
            <a:ext cx="4564677" cy="3005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What does </a:t>
            </a:r>
            <a:r>
              <a:rPr lang="en-US" sz="3200" b="1" i="1" dirty="0" err="1" smtClean="0">
                <a:latin typeface="Candara"/>
                <a:cs typeface="Candara"/>
              </a:rPr>
              <a:t>Kc</a:t>
            </a:r>
            <a:r>
              <a:rPr lang="en-US" sz="3200" b="1" i="1" dirty="0" smtClean="0">
                <a:latin typeface="Candara"/>
                <a:cs typeface="Candara"/>
              </a:rPr>
              <a:t> tell us?</a:t>
            </a:r>
          </a:p>
          <a:p>
            <a:pPr algn="ctr">
              <a:lnSpc>
                <a:spcPct val="150000"/>
              </a:lnSpc>
            </a:pPr>
            <a:endParaRPr lang="en-US" sz="32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32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latin typeface="Candara"/>
                <a:cs typeface="Candara"/>
              </a:rPr>
              <a:t>The ‘direction’ of reaction</a:t>
            </a:r>
          </a:p>
        </p:txBody>
      </p:sp>
    </p:spTree>
    <p:extLst>
      <p:ext uri="{BB962C8B-B14F-4D97-AF65-F5344CB8AC3E}">
        <p14:creationId xmlns:p14="http://schemas.microsoft.com/office/powerpoint/2010/main" val="201989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8625" y="914400"/>
            <a:ext cx="8105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The magnitude of 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can tell us about the relative concentrations </a:t>
            </a:r>
            <a:b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of reactants &amp; products that exist at equilibrium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.</a:t>
            </a:r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153400" y="6459538"/>
            <a:ext cx="941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635-7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What can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Kc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tell us?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>
            <a:off x="2133600" y="4893946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057400" y="4970146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95600" y="3903346"/>
            <a:ext cx="1371600" cy="1219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products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4665346"/>
            <a:ext cx="13716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reactants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6615" y="5351146"/>
            <a:ext cx="9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Kc</a:t>
            </a:r>
            <a:r>
              <a:rPr lang="en-US" sz="2000" dirty="0" smtClean="0"/>
              <a:t> &gt;&gt; 1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477000" y="4882278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400800" y="4958478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239000" y="4665346"/>
            <a:ext cx="1371600" cy="4455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products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3903346"/>
            <a:ext cx="1371600" cy="12075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reactants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90015" y="5339478"/>
            <a:ext cx="9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Kc</a:t>
            </a:r>
            <a:r>
              <a:rPr lang="en-US" sz="2000" dirty="0" smtClean="0"/>
              <a:t> &lt;&lt; 1</a:t>
            </a:r>
            <a:endParaRPr lang="en-US" sz="2000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464362" y="4916845"/>
            <a:ext cx="236767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28625" y="1809690"/>
            <a:ext cx="810577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u="sng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&gt;&gt; 1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[products] &gt;&gt; [reactants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]</a:t>
            </a:r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28625" y="2419290"/>
            <a:ext cx="810577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u="sng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=1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[products] = [ reactants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]</a:t>
            </a:r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28625" y="3048000"/>
            <a:ext cx="810577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u="sng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&lt;&lt; 1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[products] &lt;&lt; [reactants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]</a:t>
            </a:r>
            <a:endParaRPr lang="en-US" sz="2000" u="sng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5903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22" grpId="0" animBg="1"/>
      <p:bldP spid="23" grpId="0" animBg="1"/>
      <p:bldP spid="27" grpId="0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8625" y="914400"/>
            <a:ext cx="8105775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If you’ve calculated 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for the forward reaction, the 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for the </a:t>
            </a:r>
            <a:b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reverse reaction is simply the inverse: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1/Kc</a:t>
            </a:r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endParaRPr lang="en-US" sz="9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N2O4		2NO2</a:t>
            </a:r>
            <a:r>
              <a:rPr lang="en-US" sz="2000" b="1" dirty="0" smtClean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  [NO2]</a:t>
            </a:r>
            <a:r>
              <a:rPr lang="en-US" sz="2000" u="sng" baseline="30000" dirty="0" smtClean="0">
                <a:solidFill>
                  <a:srgbClr val="000000"/>
                </a:solidFill>
                <a:latin typeface="Candara"/>
                <a:cs typeface="Candara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0.212 @ 100°C</a:t>
            </a:r>
            <a:endParaRPr lang="en-US" sz="2000" u="sng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					 [N2O4]</a:t>
            </a:r>
          </a:p>
          <a:p>
            <a:pPr lvl="2"/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2NO2		N2O4</a:t>
            </a:r>
            <a:r>
              <a:rPr lang="en-US" sz="2000" b="1" dirty="0" smtClean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[N2O4]</a:t>
            </a:r>
            <a:r>
              <a:rPr lang="en-US" sz="2000" baseline="30000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  <a:cs typeface="Candara"/>
              </a:rPr>
              <a:t>   1     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4.27 @ 100°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C</a:t>
            </a:r>
            <a:endParaRPr lang="en-US" sz="20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indent="-342900"/>
            <a:endParaRPr lang="en-US" sz="2000" b="1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153400" y="6459538"/>
            <a:ext cx="941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635-7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Direction of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reaction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>
            <a:off x="2133600" y="2782142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057400" y="2858342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33600" y="1855820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057400" y="1932020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" y="3579812"/>
            <a:ext cx="8001000" cy="1588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14600" y="4418012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438400" y="4494212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36965" y="5132420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960765" y="5208620"/>
            <a:ext cx="609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0765" y="5602069"/>
            <a:ext cx="357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Kc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[N2][O2]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  1  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     1   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= 1x10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cs typeface="Candara"/>
              </a:rPr>
              <a:t>30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       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	    [NO]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Kc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     1x10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-30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8105775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175" lvl="2"/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equilibrium constant for the reaction shown below is, 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= 1x10</a:t>
            </a:r>
            <a:r>
              <a:rPr lang="en-US" sz="2000" baseline="30000" dirty="0" smtClean="0">
                <a:solidFill>
                  <a:srgbClr val="000000"/>
                </a:solidFill>
                <a:latin typeface="Candara"/>
                <a:cs typeface="Candara"/>
              </a:rPr>
              <a:t>-30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@ 25C.</a:t>
            </a:r>
          </a:p>
          <a:p>
            <a:pPr marL="3175" lvl="2"/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N2  +  O2		        2NO</a:t>
            </a:r>
            <a:endParaRPr lang="en-US" sz="2000" b="1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marL="3175" lvl="2"/>
            <a:endParaRPr lang="en-US" sz="9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marL="3175" lvl="2"/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So, write the equilibrium expression, and calculate 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Kc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 for this reaction:</a:t>
            </a:r>
          </a:p>
          <a:p>
            <a:pPr marL="3175" lvl="2"/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		</a:t>
            </a:r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2NO  		N2  +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cs typeface="Candara"/>
              </a:rPr>
              <a:t>O2</a:t>
            </a:r>
            <a:endParaRPr lang="en-US" sz="2000" b="1" dirty="0" smtClean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64937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Macintosh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2016-01-20T02:17:24Z</dcterms:created>
  <dcterms:modified xsi:type="dcterms:W3CDTF">2016-01-20T02:17:46Z</dcterms:modified>
</cp:coreProperties>
</file>