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32" d="100"/>
          <a:sy n="32" d="100"/>
        </p:scale>
        <p:origin x="-120" y="-4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868107-AFD9-7A42-8B4B-948778182C46}" type="datetimeFigureOut">
              <a:rPr lang="en-US" smtClean="0"/>
              <a:t>1/19/16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762899-BD84-8849-9BCD-E026A6EFE6E0}" type="slidenum">
              <a:rPr lang="en-US" smtClean="0"/>
              <a:t>‹#›</a:t>
            </a:fld>
            <a:endParaRPr lang="en-US"/>
          </a:p>
        </p:txBody>
      </p:sp>
    </p:spTree>
    <p:extLst>
      <p:ext uri="{BB962C8B-B14F-4D97-AF65-F5344CB8AC3E}">
        <p14:creationId xmlns:p14="http://schemas.microsoft.com/office/powerpoint/2010/main" val="26796950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13224713-47E7-6244-9FC1-D3FE82CA74B8}" type="slidenum">
              <a:rPr lang="en-US"/>
              <a:pPr/>
              <a:t>1</a:t>
            </a:fld>
            <a:endParaRPr lang="en-US"/>
          </a:p>
        </p:txBody>
      </p:sp>
      <p:sp>
        <p:nvSpPr>
          <p:cNvPr id="15363" name="Rectangle 2"/>
          <p:cNvSpPr>
            <a:spLocks noGrp="1" noRot="1" noChangeAspect="1" noChangeArrowheads="1"/>
          </p:cNvSpPr>
          <p:nvPr>
            <p:ph type="sldImg"/>
          </p:nvPr>
        </p:nvSpPr>
        <p:spPr>
          <a:solidFill>
            <a:srgbClr val="FFFFFF"/>
          </a:solidFill>
          <a:ln/>
        </p:spPr>
      </p:sp>
      <p:sp>
        <p:nvSpPr>
          <p:cNvPr id="1536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ea typeface="ＭＳ Ｐゴシック" pitchFamily="-112" charset="-128"/>
              <a:cs typeface="ＭＳ Ｐゴシック" pitchFamily="-11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E169250-2994-6E46-A540-947C3778D6F1}" type="slidenum">
              <a:rPr lang="en-US" smtClean="0">
                <a:ea typeface="ＭＳ Ｐゴシック" pitchFamily="-112" charset="-128"/>
                <a:cs typeface="ＭＳ Ｐゴシック" pitchFamily="-112" charset="-128"/>
              </a:rPr>
              <a:pPr fontAlgn="base">
                <a:spcBef>
                  <a:spcPct val="0"/>
                </a:spcBef>
                <a:spcAft>
                  <a:spcPct val="0"/>
                </a:spcAft>
                <a:defRPr/>
              </a:pPr>
              <a:t>2</a:t>
            </a:fld>
            <a:endParaRPr lang="en-US" smtClean="0">
              <a:ea typeface="ＭＳ Ｐゴシック" pitchFamily="-112" charset="-128"/>
              <a:cs typeface="ＭＳ Ｐゴシック" pitchFamily="-112" charset="-128"/>
            </a:endParaRPr>
          </a:p>
        </p:txBody>
      </p:sp>
      <p:sp>
        <p:nvSpPr>
          <p:cNvPr id="73731"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73732"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dirty="0">
                <a:solidFill>
                  <a:srgbClr val="0000FF"/>
                </a:solidFill>
                <a:latin typeface="Candara"/>
              </a:rPr>
              <a:t>PLEASE note that the formula calculates a weighted average, so there’s not need to add and then divide the sum by the number of isotopes in the problem. This is an incredibly common student error so don’t get caught!</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616474-EF29-1647-9F3D-ED1008B12A67}" type="datetimeFigureOut">
              <a:rPr lang="en-US" smtClean="0"/>
              <a:t>1/19/16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488DD9-5CD3-BC41-8D2C-24A293DC910F}" type="slidenum">
              <a:rPr lang="en-US" smtClean="0"/>
              <a:t>‹#›</a:t>
            </a:fld>
            <a:endParaRPr lang="en-US"/>
          </a:p>
        </p:txBody>
      </p:sp>
    </p:spTree>
    <p:extLst>
      <p:ext uri="{BB962C8B-B14F-4D97-AF65-F5344CB8AC3E}">
        <p14:creationId xmlns:p14="http://schemas.microsoft.com/office/powerpoint/2010/main" val="3732934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616474-EF29-1647-9F3D-ED1008B12A67}" type="datetimeFigureOut">
              <a:rPr lang="en-US" smtClean="0"/>
              <a:t>1/19/16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488DD9-5CD3-BC41-8D2C-24A293DC910F}" type="slidenum">
              <a:rPr lang="en-US" smtClean="0"/>
              <a:t>‹#›</a:t>
            </a:fld>
            <a:endParaRPr lang="en-US"/>
          </a:p>
        </p:txBody>
      </p:sp>
    </p:spTree>
    <p:extLst>
      <p:ext uri="{BB962C8B-B14F-4D97-AF65-F5344CB8AC3E}">
        <p14:creationId xmlns:p14="http://schemas.microsoft.com/office/powerpoint/2010/main" val="1866108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616474-EF29-1647-9F3D-ED1008B12A67}" type="datetimeFigureOut">
              <a:rPr lang="en-US" smtClean="0"/>
              <a:t>1/19/16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488DD9-5CD3-BC41-8D2C-24A293DC910F}" type="slidenum">
              <a:rPr lang="en-US" smtClean="0"/>
              <a:t>‹#›</a:t>
            </a:fld>
            <a:endParaRPr lang="en-US"/>
          </a:p>
        </p:txBody>
      </p:sp>
    </p:spTree>
    <p:extLst>
      <p:ext uri="{BB962C8B-B14F-4D97-AF65-F5344CB8AC3E}">
        <p14:creationId xmlns:p14="http://schemas.microsoft.com/office/powerpoint/2010/main" val="2076730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616474-EF29-1647-9F3D-ED1008B12A67}" type="datetimeFigureOut">
              <a:rPr lang="en-US" smtClean="0"/>
              <a:t>1/19/16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488DD9-5CD3-BC41-8D2C-24A293DC910F}" type="slidenum">
              <a:rPr lang="en-US" smtClean="0"/>
              <a:t>‹#›</a:t>
            </a:fld>
            <a:endParaRPr lang="en-US"/>
          </a:p>
        </p:txBody>
      </p:sp>
    </p:spTree>
    <p:extLst>
      <p:ext uri="{BB962C8B-B14F-4D97-AF65-F5344CB8AC3E}">
        <p14:creationId xmlns:p14="http://schemas.microsoft.com/office/powerpoint/2010/main" val="103066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616474-EF29-1647-9F3D-ED1008B12A67}" type="datetimeFigureOut">
              <a:rPr lang="en-US" smtClean="0"/>
              <a:t>1/19/16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488DD9-5CD3-BC41-8D2C-24A293DC910F}" type="slidenum">
              <a:rPr lang="en-US" smtClean="0"/>
              <a:t>‹#›</a:t>
            </a:fld>
            <a:endParaRPr lang="en-US"/>
          </a:p>
        </p:txBody>
      </p:sp>
    </p:spTree>
    <p:extLst>
      <p:ext uri="{BB962C8B-B14F-4D97-AF65-F5344CB8AC3E}">
        <p14:creationId xmlns:p14="http://schemas.microsoft.com/office/powerpoint/2010/main" val="490963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616474-EF29-1647-9F3D-ED1008B12A67}" type="datetimeFigureOut">
              <a:rPr lang="en-US" smtClean="0"/>
              <a:t>1/19/16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488DD9-5CD3-BC41-8D2C-24A293DC910F}" type="slidenum">
              <a:rPr lang="en-US" smtClean="0"/>
              <a:t>‹#›</a:t>
            </a:fld>
            <a:endParaRPr lang="en-US"/>
          </a:p>
        </p:txBody>
      </p:sp>
    </p:spTree>
    <p:extLst>
      <p:ext uri="{BB962C8B-B14F-4D97-AF65-F5344CB8AC3E}">
        <p14:creationId xmlns:p14="http://schemas.microsoft.com/office/powerpoint/2010/main" val="528137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616474-EF29-1647-9F3D-ED1008B12A67}" type="datetimeFigureOut">
              <a:rPr lang="en-US" smtClean="0"/>
              <a:t>1/19/16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488DD9-5CD3-BC41-8D2C-24A293DC910F}" type="slidenum">
              <a:rPr lang="en-US" smtClean="0"/>
              <a:t>‹#›</a:t>
            </a:fld>
            <a:endParaRPr lang="en-US"/>
          </a:p>
        </p:txBody>
      </p:sp>
    </p:spTree>
    <p:extLst>
      <p:ext uri="{BB962C8B-B14F-4D97-AF65-F5344CB8AC3E}">
        <p14:creationId xmlns:p14="http://schemas.microsoft.com/office/powerpoint/2010/main" val="4252423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616474-EF29-1647-9F3D-ED1008B12A67}" type="datetimeFigureOut">
              <a:rPr lang="en-US" smtClean="0"/>
              <a:t>1/19/16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488DD9-5CD3-BC41-8D2C-24A293DC910F}" type="slidenum">
              <a:rPr lang="en-US" smtClean="0"/>
              <a:t>‹#›</a:t>
            </a:fld>
            <a:endParaRPr lang="en-US"/>
          </a:p>
        </p:txBody>
      </p:sp>
    </p:spTree>
    <p:extLst>
      <p:ext uri="{BB962C8B-B14F-4D97-AF65-F5344CB8AC3E}">
        <p14:creationId xmlns:p14="http://schemas.microsoft.com/office/powerpoint/2010/main" val="79804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616474-EF29-1647-9F3D-ED1008B12A67}" type="datetimeFigureOut">
              <a:rPr lang="en-US" smtClean="0"/>
              <a:t>1/19/16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488DD9-5CD3-BC41-8D2C-24A293DC910F}" type="slidenum">
              <a:rPr lang="en-US" smtClean="0"/>
              <a:t>‹#›</a:t>
            </a:fld>
            <a:endParaRPr lang="en-US"/>
          </a:p>
        </p:txBody>
      </p:sp>
    </p:spTree>
    <p:extLst>
      <p:ext uri="{BB962C8B-B14F-4D97-AF65-F5344CB8AC3E}">
        <p14:creationId xmlns:p14="http://schemas.microsoft.com/office/powerpoint/2010/main" val="374141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616474-EF29-1647-9F3D-ED1008B12A67}" type="datetimeFigureOut">
              <a:rPr lang="en-US" smtClean="0"/>
              <a:t>1/19/16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488DD9-5CD3-BC41-8D2C-24A293DC910F}" type="slidenum">
              <a:rPr lang="en-US" smtClean="0"/>
              <a:t>‹#›</a:t>
            </a:fld>
            <a:endParaRPr lang="en-US"/>
          </a:p>
        </p:txBody>
      </p:sp>
    </p:spTree>
    <p:extLst>
      <p:ext uri="{BB962C8B-B14F-4D97-AF65-F5344CB8AC3E}">
        <p14:creationId xmlns:p14="http://schemas.microsoft.com/office/powerpoint/2010/main" val="1009742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616474-EF29-1647-9F3D-ED1008B12A67}" type="datetimeFigureOut">
              <a:rPr lang="en-US" smtClean="0"/>
              <a:t>1/19/16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488DD9-5CD3-BC41-8D2C-24A293DC910F}" type="slidenum">
              <a:rPr lang="en-US" smtClean="0"/>
              <a:t>‹#›</a:t>
            </a:fld>
            <a:endParaRPr lang="en-US"/>
          </a:p>
        </p:txBody>
      </p:sp>
    </p:spTree>
    <p:extLst>
      <p:ext uri="{BB962C8B-B14F-4D97-AF65-F5344CB8AC3E}">
        <p14:creationId xmlns:p14="http://schemas.microsoft.com/office/powerpoint/2010/main" val="6571656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616474-EF29-1647-9F3D-ED1008B12A67}" type="datetimeFigureOut">
              <a:rPr lang="en-US" smtClean="0"/>
              <a:t>1/19/16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488DD9-5CD3-BC41-8D2C-24A293DC910F}" type="slidenum">
              <a:rPr lang="en-US" smtClean="0"/>
              <a:t>‹#›</a:t>
            </a:fld>
            <a:endParaRPr lang="en-US"/>
          </a:p>
        </p:txBody>
      </p:sp>
    </p:spTree>
    <p:extLst>
      <p:ext uri="{BB962C8B-B14F-4D97-AF65-F5344CB8AC3E}">
        <p14:creationId xmlns:p14="http://schemas.microsoft.com/office/powerpoint/2010/main" val="3404969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ine 2"/>
          <p:cNvSpPr>
            <a:spLocks noChangeShapeType="1"/>
          </p:cNvSpPr>
          <p:nvPr/>
        </p:nvSpPr>
        <p:spPr bwMode="auto">
          <a:xfrm>
            <a:off x="533400" y="838200"/>
            <a:ext cx="8001000" cy="0"/>
          </a:xfrm>
          <a:prstGeom prst="line">
            <a:avLst/>
          </a:prstGeom>
          <a:noFill/>
          <a:ln w="38100" cap="flat" cmpd="sng" algn="ctr">
            <a:solidFill>
              <a:srgbClr val="EB0202"/>
            </a:solidFill>
            <a:prstDash val="dot"/>
            <a:round/>
            <a:headEnd type="none" w="med" len="med"/>
            <a:tailEnd type="none" w="med" len="med"/>
          </a:ln>
          <a:effectLst/>
        </p:spPr>
        <p:txBody>
          <a:bodyPr wrap="none" anchor="ctr">
            <a:prstTxWarp prst="textNoShape">
              <a:avLst/>
            </a:prstTxWarp>
          </a:bodyPr>
          <a:lstStyle/>
          <a:p>
            <a:pPr fontAlgn="auto">
              <a:spcBef>
                <a:spcPts val="0"/>
              </a:spcBef>
              <a:spcAft>
                <a:spcPts val="0"/>
              </a:spcAft>
              <a:defRPr/>
            </a:pPr>
            <a:endParaRPr lang="en-US" dirty="0">
              <a:latin typeface="Candara"/>
              <a:cs typeface="Candara"/>
            </a:endParaRPr>
          </a:p>
        </p:txBody>
      </p:sp>
      <p:sp>
        <p:nvSpPr>
          <p:cNvPr id="8" name="Text Box 3"/>
          <p:cNvSpPr txBox="1">
            <a:spLocks noChangeArrowheads="1"/>
          </p:cNvSpPr>
          <p:nvPr/>
        </p:nvSpPr>
        <p:spPr bwMode="auto">
          <a:xfrm>
            <a:off x="381000" y="231775"/>
            <a:ext cx="6385156" cy="523220"/>
          </a:xfrm>
          <a:prstGeom prst="rect">
            <a:avLst/>
          </a:prstGeom>
          <a:noFill/>
          <a:ln w="9525">
            <a:noFill/>
            <a:miter lim="800000"/>
            <a:headEnd/>
            <a:tailEnd/>
          </a:ln>
        </p:spPr>
        <p:txBody>
          <a:bodyPr wrap="none">
            <a:prstTxWarp prst="textNoShape">
              <a:avLst/>
            </a:prstTxWarp>
            <a:spAutoFit/>
          </a:bodyPr>
          <a:lstStyle/>
          <a:p>
            <a:pPr>
              <a:defRPr/>
            </a:pPr>
            <a:r>
              <a:rPr lang="en-US" sz="2800" b="1" dirty="0">
                <a:solidFill>
                  <a:srgbClr val="0000FF"/>
                </a:solidFill>
                <a:latin typeface="Candara"/>
                <a:ea typeface="Candara"/>
                <a:cs typeface="Candara"/>
              </a:rPr>
              <a:t>CHE1031</a:t>
            </a:r>
            <a:r>
              <a:rPr lang="en-US" sz="2800" b="1" dirty="0" smtClean="0">
                <a:solidFill>
                  <a:srgbClr val="0000FF"/>
                </a:solidFill>
                <a:latin typeface="Candara"/>
                <a:ea typeface="Candara"/>
                <a:cs typeface="Candara"/>
              </a:rPr>
              <a:t> </a:t>
            </a:r>
            <a:r>
              <a:rPr lang="en-US" sz="2800" b="1" dirty="0" smtClean="0">
                <a:solidFill>
                  <a:srgbClr val="0000FF"/>
                </a:solidFill>
                <a:latin typeface="Candara"/>
                <a:ea typeface="Candara"/>
                <a:cs typeface="Candara"/>
              </a:rPr>
              <a:t>Lecture 11: </a:t>
            </a:r>
            <a:r>
              <a:rPr lang="en-US" sz="2800" b="1" dirty="0" smtClean="0">
                <a:solidFill>
                  <a:srgbClr val="0000FF"/>
                </a:solidFill>
                <a:latin typeface="Candara"/>
                <a:ea typeface="Candara"/>
                <a:cs typeface="Candara"/>
              </a:rPr>
              <a:t>Chemical </a:t>
            </a:r>
            <a:r>
              <a:rPr lang="en-US" sz="2800" b="1" dirty="0" smtClean="0">
                <a:solidFill>
                  <a:srgbClr val="0000FF"/>
                </a:solidFill>
                <a:latin typeface="Candara"/>
                <a:ea typeface="Candara"/>
                <a:cs typeface="Candara"/>
              </a:rPr>
              <a:t>equilibrium</a:t>
            </a:r>
            <a:endParaRPr lang="en-US" sz="2800" b="1" dirty="0">
              <a:solidFill>
                <a:srgbClr val="0000FF"/>
              </a:solidFill>
              <a:latin typeface="Candara"/>
              <a:ea typeface="Candara"/>
              <a:cs typeface="Candara"/>
            </a:endParaRPr>
          </a:p>
        </p:txBody>
      </p:sp>
      <p:pic>
        <p:nvPicPr>
          <p:cNvPr id="14341" name="Picture 5" descr="atom2"/>
          <p:cNvPicPr>
            <a:picLocks noChangeAspect="1" noChangeArrowheads="1"/>
          </p:cNvPicPr>
          <p:nvPr/>
        </p:nvPicPr>
        <p:blipFill>
          <a:blip r:embed="rId3"/>
          <a:srcRect/>
          <a:stretch>
            <a:fillRect/>
          </a:stretch>
        </p:blipFill>
        <p:spPr bwMode="auto">
          <a:xfrm>
            <a:off x="7620000" y="152400"/>
            <a:ext cx="1066800" cy="1041400"/>
          </a:xfrm>
          <a:prstGeom prst="rect">
            <a:avLst/>
          </a:prstGeom>
          <a:noFill/>
          <a:ln w="9525">
            <a:noFill/>
            <a:miter lim="800000"/>
            <a:headEnd/>
            <a:tailEnd/>
          </a:ln>
        </p:spPr>
      </p:pic>
      <p:sp>
        <p:nvSpPr>
          <p:cNvPr id="10" name="Text Box 5"/>
          <p:cNvSpPr txBox="1">
            <a:spLocks noChangeArrowheads="1"/>
          </p:cNvSpPr>
          <p:nvPr/>
        </p:nvSpPr>
        <p:spPr bwMode="auto">
          <a:xfrm>
            <a:off x="471488" y="1066800"/>
            <a:ext cx="7834312" cy="4939815"/>
          </a:xfrm>
          <a:prstGeom prst="rect">
            <a:avLst/>
          </a:prstGeom>
          <a:noFill/>
          <a:ln w="9525">
            <a:noFill/>
            <a:miter lim="800000"/>
            <a:headEnd/>
            <a:tailEnd/>
          </a:ln>
        </p:spPr>
        <p:txBody>
          <a:bodyPr wrap="square">
            <a:prstTxWarp prst="textNoShape">
              <a:avLst/>
            </a:prstTxWarp>
            <a:spAutoFit/>
          </a:bodyPr>
          <a:lstStyle/>
          <a:p>
            <a:r>
              <a:rPr lang="en-US" b="1" dirty="0" smtClean="0">
                <a:latin typeface="Candara"/>
                <a:cs typeface="Candara"/>
              </a:rPr>
              <a:t>Lecture 11 topics									Brown chapter 1	</a:t>
            </a:r>
            <a:r>
              <a:rPr lang="en-US" sz="900" dirty="0" smtClean="0">
                <a:latin typeface="Candara"/>
                <a:cs typeface="Candara"/>
              </a:rPr>
              <a:t>	</a:t>
            </a:r>
            <a:endParaRPr lang="en-US" sz="900" dirty="0">
              <a:latin typeface="Candara"/>
              <a:cs typeface="Candara"/>
            </a:endParaRPr>
          </a:p>
          <a:p>
            <a:r>
              <a:rPr lang="en-US" dirty="0" smtClean="0">
                <a:latin typeface="Candara"/>
                <a:cs typeface="Candara"/>
              </a:rPr>
              <a:t>1. Concept </a:t>
            </a:r>
            <a:r>
              <a:rPr lang="en-US" dirty="0" smtClean="0">
                <a:latin typeface="Candara"/>
                <a:cs typeface="Candara"/>
              </a:rPr>
              <a:t>of equilibrium					</a:t>
            </a:r>
            <a:r>
              <a:rPr lang="en-US" dirty="0" smtClean="0">
                <a:latin typeface="Candara"/>
                <a:cs typeface="Candara"/>
              </a:rPr>
              <a:t>				15.1</a:t>
            </a:r>
            <a:endParaRPr lang="en-US" dirty="0" smtClean="0">
              <a:latin typeface="Candara"/>
              <a:cs typeface="Candara"/>
            </a:endParaRPr>
          </a:p>
          <a:p>
            <a:pPr lvl="1">
              <a:buFontTx/>
              <a:buChar char="•"/>
            </a:pPr>
            <a:r>
              <a:rPr lang="en-US" dirty="0" smtClean="0">
                <a:latin typeface="Candara"/>
                <a:cs typeface="Candara"/>
              </a:rPr>
              <a:t> Equilibrium reactions are reversible</a:t>
            </a:r>
          </a:p>
          <a:p>
            <a:endParaRPr lang="en-US" sz="900" dirty="0" smtClean="0">
              <a:latin typeface="Candara"/>
              <a:cs typeface="Candara"/>
            </a:endParaRPr>
          </a:p>
          <a:p>
            <a:r>
              <a:rPr lang="en-US" dirty="0" smtClean="0">
                <a:latin typeface="Candara"/>
                <a:cs typeface="Candara"/>
              </a:rPr>
              <a:t>2. </a:t>
            </a:r>
            <a:r>
              <a:rPr lang="en-US" dirty="0" smtClean="0">
                <a:latin typeface="Candara"/>
                <a:cs typeface="Candara"/>
              </a:rPr>
              <a:t>The </a:t>
            </a:r>
            <a:r>
              <a:rPr lang="en-US" dirty="0" smtClean="0">
                <a:latin typeface="Candara"/>
                <a:cs typeface="Candara"/>
              </a:rPr>
              <a:t>equilibrium constant				</a:t>
            </a:r>
            <a:r>
              <a:rPr lang="en-US" dirty="0" smtClean="0">
                <a:latin typeface="Candara"/>
                <a:cs typeface="Candara"/>
              </a:rPr>
              <a:t>					15.2</a:t>
            </a:r>
            <a:endParaRPr lang="en-US" dirty="0" smtClean="0">
              <a:latin typeface="Candara"/>
              <a:cs typeface="Candara"/>
            </a:endParaRPr>
          </a:p>
          <a:p>
            <a:pPr lvl="1">
              <a:buFontTx/>
              <a:buChar char="•"/>
            </a:pPr>
            <a:r>
              <a:rPr lang="en-US" dirty="0" smtClean="0">
                <a:latin typeface="Candara"/>
                <a:cs typeface="Candara"/>
              </a:rPr>
              <a:t> </a:t>
            </a:r>
            <a:r>
              <a:rPr lang="en-US" dirty="0" smtClean="0">
                <a:latin typeface="Candara"/>
                <a:cs typeface="Candara"/>
              </a:rPr>
              <a:t>Law </a:t>
            </a:r>
            <a:r>
              <a:rPr lang="en-US" dirty="0">
                <a:latin typeface="Candara"/>
                <a:cs typeface="Candara"/>
              </a:rPr>
              <a:t>of mass action</a:t>
            </a:r>
          </a:p>
          <a:p>
            <a:pPr lvl="1">
              <a:buFontTx/>
              <a:buChar char="•"/>
            </a:pPr>
            <a:r>
              <a:rPr lang="en-US" dirty="0" smtClean="0">
                <a:latin typeface="Candara"/>
                <a:cs typeface="Candara"/>
              </a:rPr>
              <a:t> Equilibrium </a:t>
            </a:r>
            <a:r>
              <a:rPr lang="en-US" dirty="0" smtClean="0">
                <a:latin typeface="Candara"/>
                <a:cs typeface="Candara"/>
              </a:rPr>
              <a:t>constant </a:t>
            </a:r>
            <a:r>
              <a:rPr lang="en-US" dirty="0" smtClean="0">
                <a:latin typeface="Candara"/>
                <a:cs typeface="Candara"/>
              </a:rPr>
              <a:t>expressions</a:t>
            </a:r>
          </a:p>
          <a:p>
            <a:pPr lvl="1"/>
            <a:endParaRPr lang="en-US" sz="900" dirty="0">
              <a:latin typeface="Candara"/>
              <a:cs typeface="Candara"/>
            </a:endParaRPr>
          </a:p>
          <a:p>
            <a:r>
              <a:rPr lang="en-US" dirty="0" smtClean="0">
                <a:latin typeface="Candara"/>
                <a:cs typeface="Candara"/>
              </a:rPr>
              <a:t>3. Working </a:t>
            </a:r>
            <a:r>
              <a:rPr lang="en-US" dirty="0" smtClean="0">
                <a:latin typeface="Candara"/>
                <a:cs typeface="Candara"/>
              </a:rPr>
              <a:t>with equilibrium expressions		</a:t>
            </a:r>
            <a:r>
              <a:rPr lang="en-US" dirty="0" smtClean="0">
                <a:latin typeface="Candara"/>
                <a:cs typeface="Candara"/>
              </a:rPr>
              <a:t>				15.3</a:t>
            </a:r>
            <a:endParaRPr lang="en-US" dirty="0" smtClean="0">
              <a:latin typeface="Candara"/>
              <a:cs typeface="Candara"/>
            </a:endParaRPr>
          </a:p>
          <a:p>
            <a:pPr lvl="1">
              <a:buFontTx/>
              <a:buChar char="•"/>
            </a:pPr>
            <a:r>
              <a:rPr lang="en-US" dirty="0" smtClean="0">
                <a:latin typeface="Candara"/>
                <a:cs typeface="Candara"/>
              </a:rPr>
              <a:t> What does </a:t>
            </a:r>
            <a:r>
              <a:rPr lang="en-US" dirty="0" err="1" smtClean="0">
                <a:latin typeface="Candara"/>
                <a:cs typeface="Candara"/>
              </a:rPr>
              <a:t>Kc</a:t>
            </a:r>
            <a:r>
              <a:rPr lang="en-US" dirty="0" smtClean="0">
                <a:latin typeface="Candara"/>
                <a:cs typeface="Candara"/>
              </a:rPr>
              <a:t> tell us?</a:t>
            </a:r>
          </a:p>
          <a:p>
            <a:pPr lvl="1">
              <a:buFontTx/>
              <a:buChar char="•"/>
            </a:pPr>
            <a:r>
              <a:rPr lang="en-US" dirty="0" smtClean="0">
                <a:latin typeface="Candara"/>
                <a:cs typeface="Candara"/>
              </a:rPr>
              <a:t> </a:t>
            </a:r>
            <a:r>
              <a:rPr lang="en-US" dirty="0" err="1" smtClean="0">
                <a:latin typeface="Candara"/>
                <a:cs typeface="Candara"/>
              </a:rPr>
              <a:t>Kc</a:t>
            </a:r>
            <a:r>
              <a:rPr lang="en-US" dirty="0" smtClean="0">
                <a:latin typeface="Candara"/>
                <a:cs typeface="Candara"/>
              </a:rPr>
              <a:t> &amp; direction of reaction</a:t>
            </a:r>
            <a:endParaRPr lang="en-US" dirty="0" smtClean="0">
              <a:latin typeface="Candara"/>
              <a:cs typeface="Candara"/>
              <a:sym typeface="Symbol" pitchFamily="-112" charset="2"/>
            </a:endParaRPr>
          </a:p>
          <a:p>
            <a:endParaRPr lang="en-US" sz="900" dirty="0">
              <a:latin typeface="Candara"/>
              <a:cs typeface="Candara"/>
              <a:sym typeface="Symbol" pitchFamily="-112" charset="2"/>
            </a:endParaRPr>
          </a:p>
          <a:p>
            <a:r>
              <a:rPr lang="en-US" dirty="0" smtClean="0">
                <a:latin typeface="Candara"/>
                <a:cs typeface="Candara"/>
                <a:sym typeface="Symbol" pitchFamily="-112" charset="2"/>
              </a:rPr>
              <a:t>4. </a:t>
            </a:r>
            <a:r>
              <a:rPr lang="en-US" dirty="0" smtClean="0">
                <a:latin typeface="Candara"/>
                <a:cs typeface="Candara"/>
                <a:sym typeface="Symbol" pitchFamily="-112" charset="2"/>
              </a:rPr>
              <a:t>Le </a:t>
            </a:r>
            <a:r>
              <a:rPr lang="en-US" dirty="0" err="1" smtClean="0">
                <a:latin typeface="Candara"/>
                <a:cs typeface="Candara"/>
                <a:sym typeface="Symbol" pitchFamily="-112" charset="2"/>
              </a:rPr>
              <a:t>Chatelier’s</a:t>
            </a:r>
            <a:r>
              <a:rPr lang="en-US" dirty="0" smtClean="0">
                <a:latin typeface="Candara"/>
                <a:cs typeface="Candara"/>
                <a:sym typeface="Symbol" pitchFamily="-112" charset="2"/>
              </a:rPr>
              <a:t> Principle					</a:t>
            </a:r>
            <a:r>
              <a:rPr lang="en-US" dirty="0" smtClean="0">
                <a:latin typeface="Candara"/>
                <a:cs typeface="Candara"/>
                <a:sym typeface="Symbol" pitchFamily="-112" charset="2"/>
              </a:rPr>
              <a:t>				15.7</a:t>
            </a:r>
            <a:endParaRPr lang="en-US" dirty="0" smtClean="0">
              <a:latin typeface="Candara"/>
              <a:cs typeface="Candara"/>
              <a:sym typeface="Symbol" pitchFamily="-112" charset="2"/>
            </a:endParaRPr>
          </a:p>
          <a:p>
            <a:pPr lvl="1">
              <a:buFontTx/>
              <a:buChar char="•"/>
            </a:pPr>
            <a:r>
              <a:rPr lang="en-US" dirty="0" smtClean="0">
                <a:latin typeface="Candara"/>
                <a:cs typeface="Candara"/>
                <a:sym typeface="Symbol" pitchFamily="-112" charset="2"/>
              </a:rPr>
              <a:t> Application to Haber reaction</a:t>
            </a:r>
          </a:p>
          <a:p>
            <a:pPr lvl="1">
              <a:buFontTx/>
              <a:buChar char="•"/>
            </a:pPr>
            <a:r>
              <a:rPr lang="en-US" dirty="0" smtClean="0">
                <a:latin typeface="Candara"/>
                <a:cs typeface="Candara"/>
                <a:sym typeface="Symbol" pitchFamily="-112" charset="2"/>
              </a:rPr>
              <a:t> Changes of concentration</a:t>
            </a:r>
          </a:p>
          <a:p>
            <a:pPr lvl="1">
              <a:buFontTx/>
              <a:buChar char="•"/>
            </a:pPr>
            <a:r>
              <a:rPr lang="en-US" dirty="0" smtClean="0">
                <a:latin typeface="Candara"/>
                <a:cs typeface="Candara"/>
                <a:sym typeface="Symbol" pitchFamily="-112" charset="2"/>
              </a:rPr>
              <a:t> Changes in volume &amp; pressure</a:t>
            </a:r>
          </a:p>
          <a:p>
            <a:pPr lvl="1">
              <a:buFontTx/>
              <a:buChar char="•"/>
            </a:pPr>
            <a:r>
              <a:rPr lang="en-US" dirty="0" smtClean="0">
                <a:latin typeface="Candara"/>
                <a:cs typeface="Candara"/>
                <a:sym typeface="Symbol" pitchFamily="-112" charset="2"/>
              </a:rPr>
              <a:t> Changes in temperature</a:t>
            </a:r>
          </a:p>
          <a:p>
            <a:endParaRPr lang="en-US" sz="900" dirty="0" smtClean="0">
              <a:latin typeface="Candara"/>
              <a:cs typeface="Candara"/>
              <a:sym typeface="Symbol" pitchFamily="-112" charset="2"/>
            </a:endParaRPr>
          </a:p>
          <a:p>
            <a:r>
              <a:rPr lang="en-US" dirty="0" smtClean="0">
                <a:latin typeface="Candara"/>
                <a:cs typeface="Candara"/>
                <a:sym typeface="Symbol" pitchFamily="-112" charset="2"/>
              </a:rPr>
              <a:t>5. </a:t>
            </a:r>
            <a:r>
              <a:rPr lang="en-US" dirty="0" smtClean="0">
                <a:latin typeface="Candara"/>
                <a:cs typeface="Candara"/>
                <a:sym typeface="Symbol" pitchFamily="-112" charset="2"/>
              </a:rPr>
              <a:t>Catalysts </a:t>
            </a:r>
            <a:r>
              <a:rPr lang="en-US" dirty="0" smtClean="0">
                <a:latin typeface="Candara"/>
                <a:cs typeface="Candara"/>
                <a:sym typeface="Symbol" pitchFamily="-112" charset="2"/>
              </a:rPr>
              <a:t>&amp; equilibrium</a:t>
            </a:r>
          </a:p>
        </p:txBody>
      </p:sp>
    </p:spTree>
    <p:extLst>
      <p:ext uri="{BB962C8B-B14F-4D97-AF65-F5344CB8AC3E}">
        <p14:creationId xmlns:p14="http://schemas.microsoft.com/office/powerpoint/2010/main" val="27943602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Line 2"/>
          <p:cNvSpPr>
            <a:spLocks noChangeShapeType="1"/>
          </p:cNvSpPr>
          <p:nvPr/>
        </p:nvSpPr>
        <p:spPr bwMode="auto">
          <a:xfrm>
            <a:off x="533400" y="838200"/>
            <a:ext cx="8001000" cy="0"/>
          </a:xfrm>
          <a:prstGeom prst="line">
            <a:avLst/>
          </a:prstGeom>
          <a:noFill/>
          <a:ln w="38100" cap="flat" cmpd="sng" algn="ctr">
            <a:solidFill>
              <a:srgbClr val="EB0202"/>
            </a:solidFill>
            <a:prstDash val="dot"/>
            <a:round/>
            <a:headEnd type="none" w="med" len="med"/>
            <a:tailEnd type="none" w="med" len="med"/>
          </a:ln>
          <a:effectLst/>
        </p:spPr>
        <p:txBody>
          <a:bodyPr wrap="none" anchor="ctr">
            <a:prstTxWarp prst="textNoShape">
              <a:avLst/>
            </a:prstTxWarp>
          </a:bodyPr>
          <a:lstStyle/>
          <a:p>
            <a:pPr fontAlgn="auto">
              <a:spcBef>
                <a:spcPts val="0"/>
              </a:spcBef>
              <a:spcAft>
                <a:spcPts val="0"/>
              </a:spcAft>
              <a:defRPr/>
            </a:pPr>
            <a:endParaRPr lang="en-US">
              <a:latin typeface="+mn-lt"/>
              <a:ea typeface="+mn-ea"/>
              <a:cs typeface="+mn-cs"/>
            </a:endParaRPr>
          </a:p>
        </p:txBody>
      </p:sp>
      <p:sp>
        <p:nvSpPr>
          <p:cNvPr id="45059" name="Text Box 3"/>
          <p:cNvSpPr txBox="1">
            <a:spLocks noChangeArrowheads="1"/>
          </p:cNvSpPr>
          <p:nvPr/>
        </p:nvSpPr>
        <p:spPr bwMode="auto">
          <a:xfrm>
            <a:off x="485775" y="231775"/>
            <a:ext cx="4264559" cy="523220"/>
          </a:xfrm>
          <a:prstGeom prst="rect">
            <a:avLst/>
          </a:prstGeom>
          <a:noFill/>
          <a:ln w="9525">
            <a:noFill/>
            <a:miter lim="800000"/>
            <a:headEnd/>
            <a:tailEnd/>
          </a:ln>
        </p:spPr>
        <p:txBody>
          <a:bodyPr wrap="none">
            <a:prstTxWarp prst="textNoShape">
              <a:avLst/>
            </a:prstTxWarp>
            <a:spAutoFit/>
          </a:bodyPr>
          <a:lstStyle/>
          <a:p>
            <a:pPr fontAlgn="auto">
              <a:spcBef>
                <a:spcPts val="0"/>
              </a:spcBef>
              <a:spcAft>
                <a:spcPts val="0"/>
              </a:spcAft>
              <a:defRPr/>
            </a:pPr>
            <a:r>
              <a:rPr lang="en-US" sz="2800" b="1" dirty="0" smtClean="0">
                <a:solidFill>
                  <a:srgbClr val="0000FF"/>
                </a:solidFill>
                <a:effectLst>
                  <a:outerShdw blurRad="38100" dist="38100" dir="2700000" algn="tl">
                    <a:srgbClr val="DDDDDD"/>
                  </a:outerShdw>
                </a:effectLst>
                <a:latin typeface="Candara"/>
                <a:ea typeface="+mn-ea"/>
                <a:cs typeface="Candara"/>
              </a:rPr>
              <a:t>Chapter 15: </a:t>
            </a:r>
            <a:r>
              <a:rPr lang="en-US" sz="2800" b="1" dirty="0">
                <a:solidFill>
                  <a:srgbClr val="0000FF"/>
                </a:solidFill>
                <a:effectLst>
                  <a:outerShdw blurRad="38100" dist="38100" dir="2700000" algn="tl">
                    <a:srgbClr val="DDDDDD"/>
                  </a:outerShdw>
                </a:effectLst>
                <a:latin typeface="Candara"/>
                <a:ea typeface="+mn-ea"/>
                <a:cs typeface="Candara"/>
              </a:rPr>
              <a:t>Terms to Know</a:t>
            </a:r>
            <a:r>
              <a:rPr lang="en-US" sz="2800" b="1" dirty="0" smtClean="0">
                <a:solidFill>
                  <a:srgbClr val="0000FF"/>
                </a:solidFill>
                <a:effectLst>
                  <a:outerShdw blurRad="38100" dist="38100" dir="2700000" algn="tl">
                    <a:srgbClr val="DDDDDD"/>
                  </a:outerShdw>
                </a:effectLst>
                <a:latin typeface="Candara"/>
                <a:ea typeface="+mn-ea"/>
                <a:cs typeface="Candara"/>
              </a:rPr>
              <a:t> </a:t>
            </a:r>
            <a:endParaRPr lang="en-US" sz="2800" b="1" dirty="0">
              <a:solidFill>
                <a:srgbClr val="0000FF"/>
              </a:solidFill>
              <a:effectLst>
                <a:outerShdw blurRad="38100" dist="38100" dir="2700000" algn="tl">
                  <a:srgbClr val="DDDDDD"/>
                </a:outerShdw>
              </a:effectLst>
              <a:latin typeface="Candara"/>
              <a:ea typeface="+mn-ea"/>
              <a:cs typeface="Candara"/>
            </a:endParaRPr>
          </a:p>
        </p:txBody>
      </p:sp>
      <p:sp>
        <p:nvSpPr>
          <p:cNvPr id="72708" name="Text Box 4"/>
          <p:cNvSpPr txBox="1">
            <a:spLocks noChangeArrowheads="1"/>
          </p:cNvSpPr>
          <p:nvPr/>
        </p:nvSpPr>
        <p:spPr bwMode="auto">
          <a:xfrm>
            <a:off x="609600" y="914400"/>
            <a:ext cx="4114800" cy="2585323"/>
          </a:xfrm>
          <a:prstGeom prst="rect">
            <a:avLst/>
          </a:prstGeom>
          <a:noFill/>
          <a:ln w="9525">
            <a:noFill/>
            <a:miter lim="800000"/>
            <a:headEnd/>
            <a:tailEnd/>
          </a:ln>
        </p:spPr>
        <p:txBody>
          <a:bodyPr wrap="square">
            <a:prstTxWarp prst="textNoShape">
              <a:avLst/>
            </a:prstTxWarp>
            <a:spAutoFit/>
          </a:bodyPr>
          <a:lstStyle/>
          <a:p>
            <a:pPr indent="6350">
              <a:buFont typeface="Arial" pitchFamily="-112" charset="0"/>
              <a:buChar char="•"/>
            </a:pPr>
            <a:r>
              <a:rPr lang="en-US" dirty="0" smtClean="0">
                <a:latin typeface="Candara"/>
                <a:ea typeface="Optima" pitchFamily="-112" charset="0"/>
                <a:cs typeface="Optima" pitchFamily="-112" charset="0"/>
              </a:rPr>
              <a:t> Static equilibrium</a:t>
            </a:r>
          </a:p>
          <a:p>
            <a:pPr indent="6350">
              <a:buFont typeface="Arial" pitchFamily="-112" charset="0"/>
              <a:buChar char="•"/>
            </a:pPr>
            <a:r>
              <a:rPr lang="en-US" dirty="0" smtClean="0">
                <a:latin typeface="Candara"/>
                <a:ea typeface="Optima" pitchFamily="-112" charset="0"/>
                <a:cs typeface="Optima" pitchFamily="-112" charset="0"/>
              </a:rPr>
              <a:t> Dynamic equilibrium</a:t>
            </a:r>
          </a:p>
          <a:p>
            <a:pPr indent="6350">
              <a:buFont typeface="Arial" pitchFamily="-112" charset="0"/>
              <a:buChar char="•"/>
            </a:pPr>
            <a:r>
              <a:rPr lang="en-US" dirty="0" smtClean="0">
                <a:latin typeface="Candara"/>
                <a:ea typeface="Optima" pitchFamily="-112" charset="0"/>
                <a:cs typeface="Optima" pitchFamily="-112" charset="0"/>
              </a:rPr>
              <a:t> Chemical equilibrium</a:t>
            </a:r>
          </a:p>
          <a:p>
            <a:pPr indent="6350">
              <a:buFont typeface="Arial" pitchFamily="-112" charset="0"/>
              <a:buChar char="•"/>
            </a:pPr>
            <a:r>
              <a:rPr lang="en-US" dirty="0" smtClean="0">
                <a:latin typeface="Candara"/>
                <a:ea typeface="Optima" pitchFamily="-112" charset="0"/>
                <a:cs typeface="Optima" pitchFamily="-112" charset="0"/>
              </a:rPr>
              <a:t> Forward &amp; reverse reactions</a:t>
            </a:r>
          </a:p>
          <a:p>
            <a:pPr indent="6350">
              <a:buFont typeface="Arial" pitchFamily="-112" charset="0"/>
              <a:buChar char="•"/>
            </a:pPr>
            <a:r>
              <a:rPr lang="en-US" dirty="0" smtClean="0">
                <a:latin typeface="Candara"/>
                <a:ea typeface="Optima" pitchFamily="-112" charset="0"/>
                <a:cs typeface="Optima" pitchFamily="-112" charset="0"/>
              </a:rPr>
              <a:t> Haber reaction</a:t>
            </a:r>
          </a:p>
          <a:p>
            <a:pPr indent="6350">
              <a:buFont typeface="Arial" pitchFamily="-112" charset="0"/>
              <a:buChar char="•"/>
            </a:pPr>
            <a:r>
              <a:rPr lang="en-US" dirty="0" smtClean="0">
                <a:latin typeface="Candara"/>
                <a:ea typeface="Optima" pitchFamily="-112" charset="0"/>
                <a:cs typeface="Optima" pitchFamily="-112" charset="0"/>
              </a:rPr>
              <a:t> Law of Mass Reaction</a:t>
            </a:r>
          </a:p>
          <a:p>
            <a:pPr indent="6350">
              <a:buFont typeface="Arial" pitchFamily="-112" charset="0"/>
              <a:buChar char="•"/>
            </a:pPr>
            <a:r>
              <a:rPr lang="en-US" dirty="0" smtClean="0">
                <a:latin typeface="Candara"/>
                <a:ea typeface="Optima" pitchFamily="-112" charset="0"/>
                <a:cs typeface="Optima" pitchFamily="-112" charset="0"/>
              </a:rPr>
              <a:t> Equilibrium expression</a:t>
            </a:r>
          </a:p>
          <a:p>
            <a:pPr indent="6350">
              <a:buFont typeface="Arial" pitchFamily="-112" charset="0"/>
              <a:buChar char="•"/>
            </a:pPr>
            <a:r>
              <a:rPr lang="en-US" dirty="0" smtClean="0">
                <a:latin typeface="Candara"/>
                <a:ea typeface="Optima" pitchFamily="-112" charset="0"/>
                <a:cs typeface="Optima" pitchFamily="-112" charset="0"/>
              </a:rPr>
              <a:t> Le </a:t>
            </a:r>
            <a:r>
              <a:rPr lang="en-US" dirty="0" err="1" smtClean="0">
                <a:latin typeface="Candara"/>
                <a:ea typeface="Optima" pitchFamily="-112" charset="0"/>
                <a:cs typeface="Optima" pitchFamily="-112" charset="0"/>
              </a:rPr>
              <a:t>Châtelier’s</a:t>
            </a:r>
            <a:r>
              <a:rPr lang="en-US" dirty="0" smtClean="0">
                <a:latin typeface="Candara"/>
                <a:ea typeface="Optima" pitchFamily="-112" charset="0"/>
                <a:cs typeface="Optima" pitchFamily="-112" charset="0"/>
              </a:rPr>
              <a:t> Principle</a:t>
            </a:r>
          </a:p>
          <a:p>
            <a:pPr indent="6350">
              <a:buFont typeface="Arial" pitchFamily="-112" charset="0"/>
              <a:buChar char="•"/>
            </a:pPr>
            <a:r>
              <a:rPr lang="en-US" dirty="0" smtClean="0">
                <a:latin typeface="Candara"/>
                <a:ea typeface="Optima" pitchFamily="-112" charset="0"/>
                <a:cs typeface="Optima" pitchFamily="-112" charset="0"/>
              </a:rPr>
              <a:t> “disturbance”</a:t>
            </a:r>
          </a:p>
        </p:txBody>
      </p:sp>
      <p:pic>
        <p:nvPicPr>
          <p:cNvPr id="72709" name="Picture 5" descr="atom2"/>
          <p:cNvPicPr>
            <a:picLocks noChangeAspect="1" noChangeArrowheads="1"/>
          </p:cNvPicPr>
          <p:nvPr/>
        </p:nvPicPr>
        <p:blipFill>
          <a:blip r:embed="rId3"/>
          <a:srcRect/>
          <a:stretch>
            <a:fillRect/>
          </a:stretch>
        </p:blipFill>
        <p:spPr bwMode="auto">
          <a:xfrm>
            <a:off x="7620000" y="152400"/>
            <a:ext cx="1066800" cy="1041400"/>
          </a:xfrm>
          <a:prstGeom prst="rect">
            <a:avLst/>
          </a:prstGeom>
          <a:noFill/>
          <a:ln w="9525">
            <a:noFill/>
            <a:miter lim="800000"/>
            <a:headEnd/>
            <a:tailEnd/>
          </a:ln>
        </p:spPr>
      </p:pic>
    </p:spTree>
    <p:extLst>
      <p:ext uri="{BB962C8B-B14F-4D97-AF65-F5344CB8AC3E}">
        <p14:creationId xmlns:p14="http://schemas.microsoft.com/office/powerpoint/2010/main" val="47560541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92</Words>
  <Application>Microsoft Macintosh PowerPoint</Application>
  <PresentationFormat>On-screen Show (4:3)</PresentationFormat>
  <Paragraphs>33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 Richmond-Hall</dc:creator>
  <cp:lastModifiedBy>Joan Richmond-Hall</cp:lastModifiedBy>
  <cp:revision>1</cp:revision>
  <dcterms:created xsi:type="dcterms:W3CDTF">2016-01-20T02:19:10Z</dcterms:created>
  <dcterms:modified xsi:type="dcterms:W3CDTF">2016-01-20T02:19:47Z</dcterms:modified>
</cp:coreProperties>
</file>