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68" r:id="rId3"/>
    <p:sldId id="269" r:id="rId4"/>
    <p:sldId id="280" r:id="rId5"/>
    <p:sldId id="281" r:id="rId6"/>
    <p:sldId id="270" r:id="rId7"/>
    <p:sldId id="283" r:id="rId8"/>
    <p:sldId id="286" r:id="rId9"/>
    <p:sldId id="287" r:id="rId10"/>
    <p:sldId id="284" r:id="rId11"/>
    <p:sldId id="285" r:id="rId12"/>
    <p:sldId id="32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4217-F708-D04A-BD7C-7FBC60C90315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DDD1-06E4-CB4E-88D6-826617DF1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4217-F708-D04A-BD7C-7FBC60C90315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DDD1-06E4-CB4E-88D6-826617DF1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1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4217-F708-D04A-BD7C-7FBC60C90315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DDD1-06E4-CB4E-88D6-826617DF1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4217-F708-D04A-BD7C-7FBC60C90315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DDD1-06E4-CB4E-88D6-826617DF1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1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4217-F708-D04A-BD7C-7FBC60C90315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DDD1-06E4-CB4E-88D6-826617DF1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0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4217-F708-D04A-BD7C-7FBC60C90315}" type="datetimeFigureOut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DDD1-06E4-CB4E-88D6-826617DF1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4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4217-F708-D04A-BD7C-7FBC60C90315}" type="datetimeFigureOut">
              <a:rPr lang="en-US" smtClean="0"/>
              <a:t>8/22/19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DDD1-06E4-CB4E-88D6-826617DF1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2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4217-F708-D04A-BD7C-7FBC60C90315}" type="datetimeFigureOut">
              <a:rPr lang="en-US" smtClean="0"/>
              <a:t>8/22/19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DDD1-06E4-CB4E-88D6-826617DF1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3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4217-F708-D04A-BD7C-7FBC60C90315}" type="datetimeFigureOut">
              <a:rPr lang="en-US" smtClean="0"/>
              <a:t>8/22/19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DDD1-06E4-CB4E-88D6-826617DF1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7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4217-F708-D04A-BD7C-7FBC60C90315}" type="datetimeFigureOut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DDD1-06E4-CB4E-88D6-826617DF1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2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4217-F708-D04A-BD7C-7FBC60C90315}" type="datetimeFigureOut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DDD1-06E4-CB4E-88D6-826617DF1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8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84217-F708-D04A-BD7C-7FBC60C90315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EDDD1-06E4-CB4E-88D6-826617DF1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0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2" y="16328"/>
            <a:ext cx="3441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1. Essential ideas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086" y="890261"/>
            <a:ext cx="7545655" cy="325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2388" lvl="1">
              <a:lnSpc>
                <a:spcPct val="120000"/>
              </a:lnSpc>
            </a:pPr>
            <a:r>
              <a:rPr lang="en-US" sz="2800" b="1" dirty="0">
                <a:latin typeface="Candara"/>
                <a:cs typeface="Candara"/>
              </a:rPr>
              <a:t>1.2 Phases &amp; classification of matter</a:t>
            </a:r>
          </a:p>
          <a:p>
            <a:pPr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i="1" dirty="0">
                <a:solidFill>
                  <a:srgbClr val="0432FF"/>
                </a:solidFill>
                <a:latin typeface="Candara"/>
                <a:cs typeface="Candara"/>
              </a:rPr>
              <a:t>Describe the basic properties of physical states</a:t>
            </a:r>
          </a:p>
          <a:p>
            <a:pPr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Define atoms &amp; molecules</a:t>
            </a:r>
          </a:p>
          <a:p>
            <a:pPr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Classify matter as elements, compounds, or homo- or 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heterogeneous mixtures</a:t>
            </a:r>
          </a:p>
          <a:p>
            <a:pPr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Distinguish between mass &amp; weight</a:t>
            </a:r>
          </a:p>
          <a:p>
            <a:pPr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Apply the law of conservation of matter</a:t>
            </a: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54CACF-9ED2-394A-B48C-DDF77FC0530D}"/>
              </a:ext>
            </a:extLst>
          </p:cNvPr>
          <p:cNvSpPr/>
          <p:nvPr/>
        </p:nvSpPr>
        <p:spPr>
          <a:xfrm>
            <a:off x="876086" y="1403133"/>
            <a:ext cx="6486413" cy="488731"/>
          </a:xfrm>
          <a:prstGeom prst="rect">
            <a:avLst/>
          </a:prstGeom>
          <a:noFill/>
          <a:ln>
            <a:solidFill>
              <a:srgbClr val="0432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33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2" y="-169"/>
            <a:ext cx="7112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Homo- vs. heterogeneous mixtures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5" y="885224"/>
            <a:ext cx="4027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ndara"/>
                <a:cs typeface="Candara"/>
              </a:rPr>
              <a:t>heterogeneous mixture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" y="6550225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14798"/>
          <a:stretch/>
        </p:blipFill>
        <p:spPr>
          <a:xfrm>
            <a:off x="12330" y="1498408"/>
            <a:ext cx="9144000" cy="23172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04420" y="885224"/>
            <a:ext cx="4027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ndara"/>
                <a:cs typeface="Candara"/>
              </a:rPr>
              <a:t>homogenous mixture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3887" y="3818455"/>
            <a:ext cx="4468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A salad dressing of oil &amp; vinegar has distinct &amp; visible parts.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As the mixture settles droplets of oil are visible.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06435" y="4023768"/>
            <a:ext cx="3625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Sports drink solutions are uniform throughout.</a:t>
            </a:r>
          </a:p>
        </p:txBody>
      </p:sp>
      <p:cxnSp>
        <p:nvCxnSpPr>
          <p:cNvPr id="16" name="Straight Connector 15"/>
          <p:cNvCxnSpPr>
            <a:endCxn id="10" idx="2"/>
          </p:cNvCxnSpPr>
          <p:nvPr/>
        </p:nvCxnSpPr>
        <p:spPr>
          <a:xfrm>
            <a:off x="5110939" y="806830"/>
            <a:ext cx="12975" cy="5429409"/>
          </a:xfrm>
          <a:prstGeom prst="line">
            <a:avLst/>
          </a:prstGeom>
          <a:ln w="57150" cmpd="sng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99574" y="5774574"/>
            <a:ext cx="6248676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ndara"/>
                <a:cs typeface="Candara"/>
              </a:rPr>
              <a:t>Mixtures occur in all physical states. </a:t>
            </a:r>
            <a:r>
              <a:rPr lang="en-US" sz="2400" b="1" i="1" dirty="0">
                <a:latin typeface="Candara"/>
                <a:cs typeface="Candara"/>
              </a:rPr>
              <a:t>Examples</a:t>
            </a:r>
            <a:r>
              <a:rPr lang="en-US" sz="2400" i="1" dirty="0">
                <a:latin typeface="Candara"/>
                <a:cs typeface="Candara"/>
              </a:rPr>
              <a:t>?</a:t>
            </a:r>
          </a:p>
        </p:txBody>
      </p:sp>
      <p:sp>
        <p:nvSpPr>
          <p:cNvPr id="17" name="Oval 16"/>
          <p:cNvSpPr/>
          <p:nvPr/>
        </p:nvSpPr>
        <p:spPr>
          <a:xfrm>
            <a:off x="8158332" y="5774574"/>
            <a:ext cx="401719" cy="412407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521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2" y="-169"/>
            <a:ext cx="5843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Ask yourself these questions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" y="6550225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2" y="751943"/>
            <a:ext cx="850386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During this course you may find it useful to organizing information into </a:t>
            </a:r>
            <a:r>
              <a:rPr lang="en-US" sz="2400" b="1" dirty="0">
                <a:latin typeface="Candara"/>
                <a:cs typeface="Candara"/>
              </a:rPr>
              <a:t>flowcharts</a:t>
            </a:r>
            <a:r>
              <a:rPr lang="en-US" sz="2400" dirty="0">
                <a:latin typeface="Candara"/>
                <a:cs typeface="Candara"/>
              </a:rPr>
              <a:t>, </a:t>
            </a:r>
            <a:r>
              <a:rPr lang="en-US" sz="2400" b="1" dirty="0">
                <a:latin typeface="Candara"/>
                <a:cs typeface="Candara"/>
              </a:rPr>
              <a:t>lists of steps</a:t>
            </a:r>
            <a:r>
              <a:rPr lang="en-US" sz="2400" dirty="0">
                <a:latin typeface="Candara"/>
                <a:cs typeface="Candara"/>
              </a:rPr>
              <a:t>, or using </a:t>
            </a:r>
            <a:r>
              <a:rPr lang="en-US" sz="2400" b="1" dirty="0">
                <a:latin typeface="Candara"/>
                <a:cs typeface="Candara"/>
              </a:rPr>
              <a:t>diagrams</a:t>
            </a:r>
            <a:r>
              <a:rPr lang="en-US" sz="2400" dirty="0">
                <a:latin typeface="Candara"/>
                <a:cs typeface="Candara"/>
              </a:rPr>
              <a:t> like this one.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6160"/>
            <a:ext cx="9144000" cy="309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65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2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Can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636" y="806830"/>
            <a:ext cx="862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432FF"/>
                </a:solidFill>
                <a:latin typeface="Candara"/>
                <a:cs typeface="Candara"/>
              </a:rPr>
              <a:t>(1) Differentiate between the physical states of matter?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5636" y="1579821"/>
            <a:ext cx="862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(2) Explain the difference between mass and weight?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36" y="2352812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(3) Explain why the law of conservation of mass is particularly 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       important to chemistry?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636" y="3495135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(4) Define and differentiate between atoms, elements &amp;  </a:t>
            </a:r>
          </a:p>
          <a:p>
            <a:r>
              <a:rPr lang="en-US" sz="2400" dirty="0">
                <a:latin typeface="Candara"/>
                <a:cs typeface="Candara"/>
              </a:rPr>
              <a:t>       molecules?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5636" y="5410451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(6) Differentiate between homogeneous &amp; heterogeneous </a:t>
            </a:r>
          </a:p>
          <a:p>
            <a:r>
              <a:rPr lang="en-US" sz="2400" dirty="0">
                <a:latin typeface="Candara"/>
                <a:cs typeface="Candara"/>
              </a:rPr>
              <a:t>       mixtures?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5636" y="4637458"/>
            <a:ext cx="862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(5) Differentiate between pure substances &amp; mixtures?</a:t>
            </a:r>
          </a:p>
        </p:txBody>
      </p:sp>
    </p:spTree>
    <p:extLst>
      <p:ext uri="{BB962C8B-B14F-4D97-AF65-F5344CB8AC3E}">
        <p14:creationId xmlns:p14="http://schemas.microsoft.com/office/powerpoint/2010/main" val="169940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2" y="-169"/>
            <a:ext cx="5819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Law of conservation of mass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7" y="806828"/>
            <a:ext cx="8624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Much of what we do this semester will seek to obey the </a:t>
            </a:r>
            <a:r>
              <a:rPr lang="en-US" sz="2400" b="1" dirty="0">
                <a:latin typeface="Candara"/>
                <a:cs typeface="Candara"/>
              </a:rPr>
              <a:t>law of conservation of mass:</a:t>
            </a:r>
          </a:p>
          <a:p>
            <a:r>
              <a:rPr lang="en-US" sz="2400" i="1" dirty="0">
                <a:latin typeface="Candara"/>
                <a:cs typeface="Candara"/>
              </a:rPr>
              <a:t>	Mass is conserved, neither created nor destroyed</a:t>
            </a:r>
            <a:r>
              <a:rPr lang="is-IS" sz="2400" i="1" dirty="0">
                <a:latin typeface="Candara"/>
                <a:cs typeface="Candara"/>
              </a:rPr>
              <a:t>…</a:t>
            </a:r>
            <a:r>
              <a:rPr lang="en-US" sz="2400" i="1" dirty="0">
                <a:latin typeface="Candara"/>
                <a:cs typeface="Candara"/>
              </a:rPr>
              <a:t> </a:t>
            </a:r>
            <a:br>
              <a:rPr lang="en-US" sz="2400" i="1" dirty="0">
                <a:latin typeface="Candara"/>
                <a:cs typeface="Candara"/>
              </a:rPr>
            </a:br>
            <a:r>
              <a:rPr lang="en-US" sz="2400" i="1" dirty="0">
                <a:latin typeface="Candara"/>
                <a:cs typeface="Candara"/>
              </a:rPr>
              <a:t>	by physical and chemical change.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8384"/>
          <a:stretch/>
        </p:blipFill>
        <p:spPr>
          <a:xfrm>
            <a:off x="0" y="2895076"/>
            <a:ext cx="9144000" cy="39567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32" y="6532082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83885" y="2377006"/>
            <a:ext cx="3976910" cy="731343"/>
          </a:xfrm>
          <a:prstGeom prst="wedgeRoundRectCallout">
            <a:avLst>
              <a:gd name="adj1" fmla="val -23980"/>
              <a:gd name="adj2" fmla="val 82343"/>
              <a:gd name="adj3" fmla="val 16667"/>
            </a:avLst>
          </a:prstGeom>
          <a:solidFill>
            <a:srgbClr val="FFFF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00FF"/>
                </a:solidFill>
              </a:rPr>
              <a:t>Fermentation </a:t>
            </a:r>
            <a:r>
              <a:rPr lang="en-US" dirty="0">
                <a:solidFill>
                  <a:srgbClr val="0000FF"/>
                </a:solidFill>
              </a:rPr>
              <a:t>changes sugar to alcohol or CO2, but mass doesn’t change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697080" y="2312156"/>
            <a:ext cx="3976910" cy="1230693"/>
          </a:xfrm>
          <a:prstGeom prst="wedgeRoundRectCallout">
            <a:avLst>
              <a:gd name="adj1" fmla="val -19358"/>
              <a:gd name="adj2" fmla="val 198880"/>
              <a:gd name="adj3" fmla="val 16667"/>
            </a:avLst>
          </a:prstGeom>
          <a:solidFill>
            <a:srgbClr val="FFFF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00FF"/>
                </a:solidFill>
              </a:rPr>
              <a:t>Redox reactions </a:t>
            </a:r>
            <a:r>
              <a:rPr lang="en-US" dirty="0">
                <a:solidFill>
                  <a:srgbClr val="0000FF"/>
                </a:solidFill>
              </a:rPr>
              <a:t>cause the battery to produce electric current &amp; change the chemical nature of its components.</a:t>
            </a:r>
          </a:p>
          <a:p>
            <a:r>
              <a:rPr lang="en-US" dirty="0">
                <a:solidFill>
                  <a:srgbClr val="0000FF"/>
                </a:solidFill>
              </a:rPr>
              <a:t>But the battery’s mass doesn’t change.</a:t>
            </a:r>
          </a:p>
        </p:txBody>
      </p:sp>
    </p:spTree>
    <p:extLst>
      <p:ext uri="{BB962C8B-B14F-4D97-AF65-F5344CB8AC3E}">
        <p14:creationId xmlns:p14="http://schemas.microsoft.com/office/powerpoint/2010/main" val="308645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3931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Atoms of elements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7" y="806828"/>
            <a:ext cx="862411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Atoms: </a:t>
            </a:r>
            <a:r>
              <a:rPr lang="en-US" sz="2400" i="1" dirty="0">
                <a:latin typeface="Candara"/>
                <a:cs typeface="Candara"/>
              </a:rPr>
              <a:t>the smallest unit of matter that has the properties of that matter &amp; can undergo chemical reaction 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>
                <a:latin typeface="Candara"/>
                <a:cs typeface="Candara"/>
              </a:rPr>
              <a:t>From the Greek </a:t>
            </a:r>
            <a:r>
              <a:rPr lang="en-US" sz="2400" i="1" dirty="0" err="1">
                <a:latin typeface="Candara"/>
                <a:cs typeface="Candara"/>
              </a:rPr>
              <a:t>atomos</a:t>
            </a:r>
            <a:r>
              <a:rPr lang="en-US" sz="2400" i="1" dirty="0">
                <a:latin typeface="Candara"/>
                <a:cs typeface="Candara"/>
              </a:rPr>
              <a:t>: indivisible or ‘</a:t>
            </a:r>
            <a:r>
              <a:rPr lang="en-US" sz="2400" i="1" dirty="0" err="1">
                <a:latin typeface="Candara"/>
                <a:cs typeface="Candara"/>
              </a:rPr>
              <a:t>uncuttable</a:t>
            </a:r>
            <a:r>
              <a:rPr lang="en-US" sz="2400" i="1" dirty="0">
                <a:latin typeface="Candara"/>
                <a:cs typeface="Candara"/>
              </a:rPr>
              <a:t>’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887" y="2129030"/>
            <a:ext cx="8624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Atoms vs. elements?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The periodic table has more than 100 elements.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Each element has distinct physical &amp; chemical properties.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Each element can exist in varying amounts, and atom is the smallest amount of any element.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9348"/>
          <a:stretch/>
        </p:blipFill>
        <p:spPr>
          <a:xfrm>
            <a:off x="1303652" y="4132328"/>
            <a:ext cx="6549928" cy="24846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4239" y="4826001"/>
            <a:ext cx="127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nugget of pure gold (Au)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86330" y="4826001"/>
            <a:ext cx="127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Atoms of gold in a gold crystal (SEM)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432" y="6532082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1490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2" y="-169"/>
            <a:ext cx="2687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Atomic scale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432" y="6532082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0874"/>
          <a:stretch/>
        </p:blipFill>
        <p:spPr>
          <a:xfrm>
            <a:off x="0" y="2719308"/>
            <a:ext cx="9144000" cy="20170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3887" y="2176392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cotton boll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5983" y="4772293"/>
            <a:ext cx="2479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single strand of cotton (X40)</a:t>
            </a:r>
          </a:p>
          <a:p>
            <a:pPr algn="ctr"/>
            <a:r>
              <a:rPr lang="en-US" b="1" i="1" dirty="0"/>
              <a:t>0.0001 cm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68079" y="1899395"/>
            <a:ext cx="247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single strand of cotton (SEM, higher mag)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60266" y="4772295"/>
            <a:ext cx="247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molecular model of cotton fiber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52236" y="1622394"/>
            <a:ext cx="2104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molecular close up showing atoms</a:t>
            </a:r>
          </a:p>
          <a:p>
            <a:pPr algn="ctr"/>
            <a:r>
              <a:rPr lang="en-US" b="1" i="1" dirty="0"/>
              <a:t>1.5 E-8 cm each</a:t>
            </a:r>
          </a:p>
        </p:txBody>
      </p:sp>
    </p:spTree>
    <p:extLst>
      <p:ext uri="{BB962C8B-B14F-4D97-AF65-F5344CB8AC3E}">
        <p14:creationId xmlns:p14="http://schemas.microsoft.com/office/powerpoint/2010/main" val="88797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2201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Molecules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432" y="6532082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30432"/>
            <a:ext cx="9144000" cy="26165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3887" y="806830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Molecules: </a:t>
            </a:r>
            <a:r>
              <a:rPr lang="en-US" sz="2400" i="1" dirty="0">
                <a:latin typeface="Candara"/>
                <a:cs typeface="Candara"/>
              </a:rPr>
              <a:t>two or more atoms combined at a </a:t>
            </a:r>
            <a:r>
              <a:rPr lang="en-US" sz="2400" i="1" u="sng" dirty="0">
                <a:latin typeface="Candara"/>
                <a:cs typeface="Candara"/>
              </a:rPr>
              <a:t>constant ratio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>
                <a:latin typeface="Candara"/>
                <a:cs typeface="Candara"/>
              </a:rPr>
              <a:t>That’s the </a:t>
            </a:r>
            <a:r>
              <a:rPr lang="en-US" sz="2400" i="1" u="sng" dirty="0">
                <a:latin typeface="Candara"/>
                <a:cs typeface="Candara"/>
              </a:rPr>
              <a:t>law of constant composition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3887" y="1686917"/>
            <a:ext cx="862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Chemical bonds: </a:t>
            </a:r>
            <a:r>
              <a:rPr lang="en-US" sz="2400" i="1" dirty="0">
                <a:latin typeface="Candara"/>
                <a:cs typeface="Candara"/>
              </a:rPr>
              <a:t>strong forces joining the atoms in molecules</a:t>
            </a:r>
            <a:endParaRPr lang="en-US" sz="2400" i="1" u="sng" dirty="0">
              <a:latin typeface="Candara"/>
              <a:cs typeface="Candar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3887" y="2210635"/>
            <a:ext cx="862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Molecular formulas: </a:t>
            </a:r>
            <a:r>
              <a:rPr lang="en-US" sz="2400" i="1" dirty="0">
                <a:latin typeface="Candara"/>
                <a:cs typeface="Candara"/>
              </a:rPr>
              <a:t>the types &amp; numbers of atoms in a molecule</a:t>
            </a:r>
            <a:endParaRPr lang="en-US" sz="2400" i="1" u="sng" dirty="0">
              <a:latin typeface="Candara"/>
              <a:cs typeface="Candara"/>
            </a:endParaRPr>
          </a:p>
        </p:txBody>
      </p:sp>
      <p:sp>
        <p:nvSpPr>
          <p:cNvPr id="3" name="Right Bracket 2"/>
          <p:cNvSpPr/>
          <p:nvPr/>
        </p:nvSpPr>
        <p:spPr>
          <a:xfrm rot="16200000">
            <a:off x="932687" y="3038613"/>
            <a:ext cx="239059" cy="1783632"/>
          </a:xfrm>
          <a:prstGeom prst="righ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7363" y="3472926"/>
            <a:ext cx="102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diatomic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15606" y="2826597"/>
            <a:ext cx="5192392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ndara"/>
                <a:cs typeface="Candara"/>
              </a:rPr>
              <a:t>Note that some define molecules &amp; compounds differently. I’m going to use these terms as synonyms.</a:t>
            </a:r>
            <a:endParaRPr lang="en-US" i="1" u="sng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50873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2" y="-169"/>
            <a:ext cx="3763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Classifying matter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7" y="806830"/>
            <a:ext cx="4168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Pure substance: </a:t>
            </a:r>
            <a:br>
              <a:rPr lang="en-US" sz="2400" b="1" dirty="0">
                <a:latin typeface="Candara"/>
                <a:cs typeface="Candara"/>
              </a:rPr>
            </a:br>
            <a:r>
              <a:rPr lang="en-US" sz="2400" i="1" dirty="0">
                <a:latin typeface="Candara"/>
                <a:cs typeface="Candara"/>
              </a:rPr>
              <a:t>has </a:t>
            </a:r>
            <a:r>
              <a:rPr lang="en-US" sz="2400" i="1" u="sng" dirty="0">
                <a:latin typeface="Candara"/>
                <a:cs typeface="Candara"/>
              </a:rPr>
              <a:t>constant</a:t>
            </a:r>
            <a:r>
              <a:rPr lang="en-US" sz="2400" i="1" dirty="0">
                <a:latin typeface="Candara"/>
                <a:cs typeface="Candara"/>
              </a:rPr>
              <a:t> composition</a:t>
            </a:r>
            <a:endParaRPr lang="en-US" sz="2400" dirty="0"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003373" y="1637825"/>
            <a:ext cx="313553" cy="918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75388" y="1637827"/>
            <a:ext cx="506061" cy="250167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3887" y="2591585"/>
            <a:ext cx="4168573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Element: </a:t>
            </a:r>
            <a:r>
              <a:rPr lang="en-US" sz="2400" dirty="0">
                <a:latin typeface="Candara"/>
                <a:cs typeface="Candara"/>
              </a:rPr>
              <a:t>can’t be chemically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broken down or simplified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9565" y="4186497"/>
            <a:ext cx="4168573" cy="1200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Compound (molecule): </a:t>
            </a:r>
            <a:r>
              <a:rPr lang="en-US" sz="2400" dirty="0">
                <a:latin typeface="Candara"/>
                <a:cs typeface="Candara"/>
              </a:rPr>
              <a:t>can be chemically broken down into elements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30851" y="806830"/>
            <a:ext cx="0" cy="5919853"/>
          </a:xfrm>
          <a:prstGeom prst="line">
            <a:avLst/>
          </a:prstGeom>
          <a:ln w="57150" cmpd="sng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16289" y="806828"/>
            <a:ext cx="416857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Mixture: </a:t>
            </a:r>
            <a:br>
              <a:rPr lang="en-US" sz="2400" b="1" dirty="0">
                <a:latin typeface="Candara"/>
                <a:cs typeface="Candara"/>
              </a:rPr>
            </a:br>
            <a:r>
              <a:rPr lang="en-US" sz="2400" i="1" dirty="0">
                <a:latin typeface="Candara"/>
                <a:cs typeface="Candara"/>
              </a:rPr>
              <a:t>has </a:t>
            </a:r>
            <a:r>
              <a:rPr lang="en-US" sz="2400" i="1" u="sng" dirty="0">
                <a:latin typeface="Candara"/>
                <a:cs typeface="Candara"/>
              </a:rPr>
              <a:t>varying</a:t>
            </a:r>
            <a:r>
              <a:rPr lang="en-US" sz="2400" i="1" dirty="0">
                <a:latin typeface="Candara"/>
                <a:cs typeface="Candara"/>
              </a:rPr>
              <a:t> composition of elements or molecules</a:t>
            </a:r>
            <a:endParaRPr lang="en-US" sz="2400" dirty="0">
              <a:latin typeface="Candara"/>
              <a:cs typeface="Candara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957514" y="2115234"/>
            <a:ext cx="183756" cy="51112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799733" y="2115234"/>
            <a:ext cx="506061" cy="250167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45962" y="2591583"/>
            <a:ext cx="4168573" cy="156966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Homogenous: </a:t>
            </a:r>
            <a:r>
              <a:rPr lang="en-US" sz="2400" dirty="0">
                <a:latin typeface="Candara"/>
                <a:cs typeface="Candara"/>
              </a:rPr>
              <a:t>uniform throughout (smooth)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Solution = liquid homogenous mixture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66023" y="4616905"/>
            <a:ext cx="4168573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Heterogeneous: </a:t>
            </a:r>
            <a:r>
              <a:rPr lang="en-US" sz="2400" u="sng" dirty="0">
                <a:latin typeface="Candara"/>
                <a:cs typeface="Candara"/>
              </a:rPr>
              <a:t>not</a:t>
            </a:r>
            <a:r>
              <a:rPr lang="en-US" sz="2400" dirty="0">
                <a:latin typeface="Candara"/>
                <a:cs typeface="Candara"/>
              </a:rPr>
              <a:t> uniform throughout (chunky)</a:t>
            </a:r>
          </a:p>
        </p:txBody>
      </p:sp>
    </p:spTree>
    <p:extLst>
      <p:ext uri="{BB962C8B-B14F-4D97-AF65-F5344CB8AC3E}">
        <p14:creationId xmlns:p14="http://schemas.microsoft.com/office/powerpoint/2010/main" val="219204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2" y="-169"/>
            <a:ext cx="5812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Decomposition of molecules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5" y="806830"/>
            <a:ext cx="855832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Here’s an example of how compounds or molecules can be broken down </a:t>
            </a:r>
            <a:r>
              <a:rPr lang="en-US" sz="2400" b="1" dirty="0">
                <a:latin typeface="Candara"/>
                <a:cs typeface="Candara"/>
              </a:rPr>
              <a:t>(decomposed) </a:t>
            </a:r>
            <a:r>
              <a:rPr lang="en-US" sz="2400" dirty="0">
                <a:latin typeface="Candara"/>
                <a:cs typeface="Candara"/>
              </a:rPr>
              <a:t>into simpler compounds or elements by a chemical reaction: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			2HgO (s)  + heat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2Hg (l)  +  O2 (g)</a:t>
            </a:r>
            <a:endParaRPr lang="en-US" sz="2400" dirty="0"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2085"/>
          <a:stretch/>
        </p:blipFill>
        <p:spPr>
          <a:xfrm>
            <a:off x="0" y="3502929"/>
            <a:ext cx="9144000" cy="24240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2" y="5773697"/>
            <a:ext cx="2407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ndara"/>
                <a:cs typeface="Candara"/>
              </a:rPr>
              <a:t>HgO</a:t>
            </a:r>
            <a:r>
              <a:rPr lang="en-US" dirty="0">
                <a:latin typeface="Candara"/>
                <a:cs typeface="Candara"/>
              </a:rPr>
              <a:t> (mercury II oxide)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16959" y="5773699"/>
            <a:ext cx="3718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ndara"/>
                <a:cs typeface="Candara"/>
                <a:sym typeface="Wingdings"/>
              </a:rPr>
              <a:t></a:t>
            </a:r>
            <a:endParaRPr lang="en-US" dirty="0">
              <a:latin typeface="Candara"/>
              <a:cs typeface="Candara"/>
            </a:endParaRPr>
          </a:p>
          <a:p>
            <a:pPr algn="ctr"/>
            <a:r>
              <a:rPr lang="en-US" dirty="0">
                <a:latin typeface="Candara"/>
                <a:cs typeface="Candara"/>
              </a:rPr>
              <a:t>adding heat to cause decomposition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57872" y="5805057"/>
            <a:ext cx="139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ndara"/>
                <a:cs typeface="Candara"/>
              </a:rPr>
              <a:t>Hg(l)+ O2(g)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" y="6550225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2310" y="2923449"/>
            <a:ext cx="1827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Openstax</a:t>
            </a:r>
            <a:r>
              <a:rPr lang="en-US" dirty="0">
                <a:solidFill>
                  <a:srgbClr val="0000FF"/>
                </a:solidFill>
              </a:rPr>
              <a:t> VIDEOS</a:t>
            </a:r>
          </a:p>
        </p:txBody>
      </p:sp>
    </p:spTree>
    <p:extLst>
      <p:ext uri="{BB962C8B-B14F-4D97-AF65-F5344CB8AC3E}">
        <p14:creationId xmlns:p14="http://schemas.microsoft.com/office/powerpoint/2010/main" val="3922179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483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Physical decomposition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5" y="806830"/>
            <a:ext cx="855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XXX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3520"/>
            <a:ext cx="9144000" cy="592836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" y="6550225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4641" y="807242"/>
            <a:ext cx="5303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Here electricity is used to decompose water into hydrogen &amp; oxygen gases:</a:t>
            </a:r>
          </a:p>
          <a:p>
            <a:r>
              <a:rPr lang="en-US" sz="2400" dirty="0">
                <a:latin typeface="Candara"/>
                <a:cs typeface="Candara"/>
              </a:rPr>
              <a:t>		H2O (l) +  e-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H2 (g)  +  O2 (g)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82336" y="2339476"/>
            <a:ext cx="394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ndara"/>
                <a:cs typeface="Candara"/>
              </a:rPr>
              <a:t>What</a:t>
            </a:r>
            <a:r>
              <a:rPr lang="en-US" sz="2400" i="1" dirty="0">
                <a:latin typeface="Candara"/>
                <a:cs typeface="Candara"/>
                <a:sym typeface="Wingdings"/>
              </a:rPr>
              <a:t>’s the ratio of H2 to O2?</a:t>
            </a:r>
            <a:endParaRPr lang="en-US" sz="24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47867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6151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Practical application: fuel cells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" y="6550225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942" y="738178"/>
            <a:ext cx="8293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Electrolysis of water can be used to store electricity as hydrogen gas.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720" y="1707304"/>
            <a:ext cx="6731808" cy="51506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1942" y="1642377"/>
            <a:ext cx="402916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Hydrogen gas can then be used to produce electricity using </a:t>
            </a:r>
            <a:r>
              <a:rPr lang="en-US" sz="2400" b="1" dirty="0">
                <a:latin typeface="Candara"/>
                <a:cs typeface="Candara"/>
              </a:rPr>
              <a:t>fuel cell technology</a:t>
            </a:r>
            <a:endParaRPr lang="en-US" sz="24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56924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594</Words>
  <Application>Microsoft Macintosh PowerPoint</Application>
  <PresentationFormat>On-screen Show (4:3)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 Medium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2</cp:revision>
  <cp:lastPrinted>2019-01-15T02:09:42Z</cp:lastPrinted>
  <dcterms:created xsi:type="dcterms:W3CDTF">2019-01-15T02:09:16Z</dcterms:created>
  <dcterms:modified xsi:type="dcterms:W3CDTF">2019-08-22T23:25:52Z</dcterms:modified>
</cp:coreProperties>
</file>