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13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8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4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6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7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8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2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F2322-9311-7A41-BBD0-28D34CAEB25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D145-71C9-C74E-B72D-88AE465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6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3441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1. Essential ideas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4" y="1582584"/>
            <a:ext cx="7582039" cy="281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1.4 Measurements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Explain the process of measurement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Identify three basic parts of a measure of quantity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Describe the properties &amp; units of length, mass, 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volume, density, temperature &amp; time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Perform basic unit calculations &amp; conversions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1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2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Every measurement has three parts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4" y="681382"/>
            <a:ext cx="86480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In science, every measurement has </a:t>
            </a:r>
            <a:r>
              <a:rPr lang="en-US" sz="2400" b="1" dirty="0">
                <a:latin typeface="Candara"/>
                <a:cs typeface="Candara"/>
              </a:rPr>
              <a:t>three essential elements:</a:t>
            </a:r>
          </a:p>
          <a:p>
            <a:endParaRPr lang="en-US" sz="2400" b="1" dirty="0">
              <a:latin typeface="Candara"/>
              <a:cs typeface="Candara"/>
            </a:endParaRPr>
          </a:p>
          <a:p>
            <a:r>
              <a:rPr lang="en-US" sz="2400" b="1" dirty="0">
                <a:latin typeface="Candara"/>
                <a:cs typeface="Candara"/>
              </a:rPr>
              <a:t>Number or value</a:t>
            </a:r>
          </a:p>
          <a:p>
            <a:endParaRPr lang="en-US" sz="2400" b="1" dirty="0">
              <a:latin typeface="Candara"/>
              <a:cs typeface="Candara"/>
            </a:endParaRPr>
          </a:p>
          <a:p>
            <a:r>
              <a:rPr lang="en-US" sz="2400" b="1" dirty="0">
                <a:latin typeface="Candara"/>
                <a:cs typeface="Candara"/>
              </a:rPr>
              <a:t>Unit</a:t>
            </a:r>
          </a:p>
          <a:p>
            <a:endParaRPr lang="en-US" sz="2400" b="1" dirty="0">
              <a:latin typeface="Candara"/>
              <a:cs typeface="Candara"/>
            </a:endParaRPr>
          </a:p>
          <a:p>
            <a:r>
              <a:rPr lang="en-US" sz="2400" b="1" dirty="0">
                <a:latin typeface="Candara"/>
                <a:cs typeface="Candara"/>
              </a:rPr>
              <a:t>Uncertainty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0" y="6550223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7" name="Picture 6" descr="1KG-0-1-Digital-Pocket-Scale-Jewelry-Weight-Electronic-Balance-Scale-Digital-Electronic-Scale-Kitchen-Weight.jpg_640x64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8" r="10563" b="5668"/>
          <a:stretch/>
        </p:blipFill>
        <p:spPr>
          <a:xfrm>
            <a:off x="3496120" y="1372253"/>
            <a:ext cx="5628279" cy="54543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0662" y="4179586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226.0 ± 0.1 g</a:t>
            </a:r>
          </a:p>
        </p:txBody>
      </p:sp>
      <p:sp>
        <p:nvSpPr>
          <p:cNvPr id="10" name="Curved Up Arrow 9"/>
          <p:cNvSpPr/>
          <p:nvPr/>
        </p:nvSpPr>
        <p:spPr>
          <a:xfrm rot="11953048">
            <a:off x="1736901" y="3332466"/>
            <a:ext cx="3918281" cy="1442552"/>
          </a:xfrm>
          <a:prstGeom prst="curvedUpArrow">
            <a:avLst/>
          </a:prstGeom>
          <a:solidFill>
            <a:srgbClr val="FFFF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2683" y="1398143"/>
            <a:ext cx="885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226.0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1038" y="2128999"/>
            <a:ext cx="144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g (grams)</a:t>
            </a:r>
          </a:p>
        </p:txBody>
      </p:sp>
    </p:spTree>
    <p:extLst>
      <p:ext uri="{BB962C8B-B14F-4D97-AF65-F5344CB8AC3E}">
        <p14:creationId xmlns:p14="http://schemas.microsoft.com/office/powerpoint/2010/main" val="9577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794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Scientific notation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4" y="681382"/>
            <a:ext cx="8648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Scientific notation</a:t>
            </a:r>
            <a:r>
              <a:rPr lang="en-US" sz="2400" dirty="0">
                <a:latin typeface="Candara"/>
                <a:cs typeface="Candara"/>
              </a:rPr>
              <a:t> allows us to express very large or small values while focusing on </a:t>
            </a:r>
            <a:r>
              <a:rPr lang="en-US" sz="2400" u="sng" dirty="0">
                <a:latin typeface="Candara"/>
                <a:cs typeface="Candara"/>
              </a:rPr>
              <a:t>significant digits</a:t>
            </a:r>
            <a:r>
              <a:rPr lang="en-US" sz="2400" dirty="0">
                <a:latin typeface="Candara"/>
                <a:cs typeface="Candara"/>
              </a:rPr>
              <a:t>.</a:t>
            </a:r>
            <a:endParaRPr lang="en-US" sz="2400" b="1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6538" y="1698848"/>
            <a:ext cx="8648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The maximum takeoff weigh of a jet is:</a:t>
            </a:r>
          </a:p>
          <a:p>
            <a:r>
              <a:rPr lang="en-US" sz="2400" dirty="0">
                <a:latin typeface="Candara"/>
                <a:cs typeface="Candara"/>
              </a:rPr>
              <a:t>	298,000 kg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7759" y="3246141"/>
            <a:ext cx="8648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The average weight of a mosquito is:</a:t>
            </a:r>
          </a:p>
          <a:p>
            <a:r>
              <a:rPr lang="en-US" sz="2400" dirty="0">
                <a:latin typeface="Candara"/>
                <a:cs typeface="Candara"/>
              </a:rPr>
              <a:t>	0.0000025 kg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349" y="2129735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2.98 x 10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5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kg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49647" y="2533015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2.98 E5 kg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90749" y="3618766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2.5 x 10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-6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kg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90749" y="397067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2.5 E-6 kg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1182" y="5252065"/>
            <a:ext cx="8648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ndara"/>
                <a:cs typeface="Candara"/>
              </a:rPr>
              <a:t>What’s the best way to use a calculator </a:t>
            </a:r>
            <a:br>
              <a:rPr lang="en-US" sz="2400" i="1" dirty="0">
                <a:latin typeface="Candara"/>
                <a:cs typeface="Candara"/>
              </a:rPr>
            </a:br>
            <a:r>
              <a:rPr lang="en-US" sz="2400" i="1" dirty="0">
                <a:latin typeface="Candara"/>
                <a:cs typeface="Candara"/>
              </a:rPr>
              <a:t>for scientific notation?</a:t>
            </a:r>
          </a:p>
        </p:txBody>
      </p:sp>
      <p:pic>
        <p:nvPicPr>
          <p:cNvPr id="6" name="Picture 5" descr="8e4a73d7-c7dc-487e-9b01-5534bd2ddcf8.png._CB283442908_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3" r="26118" b="3058"/>
          <a:stretch/>
        </p:blipFill>
        <p:spPr>
          <a:xfrm>
            <a:off x="6380810" y="1189604"/>
            <a:ext cx="2636391" cy="556213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4136" y="6020342"/>
            <a:ext cx="5351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Use EE!  I strongly advise against the ‘^’.</a:t>
            </a:r>
          </a:p>
        </p:txBody>
      </p:sp>
      <p:sp>
        <p:nvSpPr>
          <p:cNvPr id="17" name="Oval 16"/>
          <p:cNvSpPr/>
          <p:nvPr/>
        </p:nvSpPr>
        <p:spPr>
          <a:xfrm>
            <a:off x="5535789" y="1766731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5</a:t>
            </a:r>
          </a:p>
        </p:txBody>
      </p:sp>
      <p:sp>
        <p:nvSpPr>
          <p:cNvPr id="18" name="Oval 17"/>
          <p:cNvSpPr/>
          <p:nvPr/>
        </p:nvSpPr>
        <p:spPr>
          <a:xfrm>
            <a:off x="5487329" y="3349842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6</a:t>
            </a:r>
          </a:p>
        </p:txBody>
      </p:sp>
      <p:sp>
        <p:nvSpPr>
          <p:cNvPr id="19" name="Oval 18"/>
          <p:cNvSpPr/>
          <p:nvPr/>
        </p:nvSpPr>
        <p:spPr>
          <a:xfrm>
            <a:off x="5467271" y="5446562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6007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2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Units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4" y="681382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Science uses the </a:t>
            </a:r>
            <a:r>
              <a:rPr lang="en-US" sz="2400" b="1" dirty="0">
                <a:latin typeface="Candara"/>
                <a:cs typeface="Candara"/>
              </a:rPr>
              <a:t>metric system</a:t>
            </a:r>
            <a:r>
              <a:rPr lang="en-US" sz="2400" dirty="0">
                <a:latin typeface="Candara"/>
                <a:cs typeface="Candara"/>
              </a:rPr>
              <a:t>, or </a:t>
            </a:r>
            <a:r>
              <a:rPr lang="en-US" sz="2400" b="1" dirty="0">
                <a:latin typeface="Candara"/>
                <a:cs typeface="Candara"/>
              </a:rPr>
              <a:t>SI units</a:t>
            </a:r>
            <a:r>
              <a:rPr lang="en-US" sz="2400" dirty="0">
                <a:latin typeface="Candara"/>
                <a:cs typeface="Candara"/>
              </a:rPr>
              <a:t>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16877"/>
              </p:ext>
            </p:extLst>
          </p:nvPr>
        </p:nvGraphicFramePr>
        <p:xfrm>
          <a:off x="1524000" y="1397000"/>
          <a:ext cx="5546628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8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quantity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unit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symbol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temperature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Celsius</a:t>
                      </a:r>
                      <a:r>
                        <a:rPr lang="en-US" sz="2000" baseline="0" dirty="0">
                          <a:latin typeface="Candara"/>
                          <a:cs typeface="Candara"/>
                        </a:rPr>
                        <a:t> / Kelvin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C / K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amount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mole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 err="1">
                          <a:latin typeface="Candara"/>
                          <a:cs typeface="Candara"/>
                        </a:rPr>
                        <a:t>mol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9305" y="4553868"/>
            <a:ext cx="68372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The Kelvin scale is used to measure the temperature of </a:t>
            </a:r>
            <a:r>
              <a:rPr lang="en-US" sz="2000" u="sng" dirty="0">
                <a:latin typeface="Candara"/>
                <a:cs typeface="Candara"/>
              </a:rPr>
              <a:t>gases</a:t>
            </a:r>
            <a:r>
              <a:rPr lang="en-US" sz="2000" dirty="0">
                <a:latin typeface="Candara"/>
                <a:cs typeface="Candara"/>
              </a:rPr>
              <a:t>.</a:t>
            </a:r>
          </a:p>
          <a:p>
            <a:r>
              <a:rPr lang="en-US" sz="1000" dirty="0">
                <a:latin typeface="Candara"/>
                <a:cs typeface="Candara"/>
              </a:rPr>
              <a:t>	</a:t>
            </a:r>
          </a:p>
          <a:p>
            <a:r>
              <a:rPr lang="en-US" sz="2000" dirty="0">
                <a:latin typeface="Candara"/>
                <a:cs typeface="Candara"/>
              </a:rPr>
              <a:t>	Kevin = Celsius + 273.15</a:t>
            </a:r>
          </a:p>
        </p:txBody>
      </p:sp>
    </p:spTree>
    <p:extLst>
      <p:ext uri="{BB962C8B-B14F-4D97-AF65-F5344CB8AC3E}">
        <p14:creationId xmlns:p14="http://schemas.microsoft.com/office/powerpoint/2010/main" val="352620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734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Unit prefixes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4" y="681382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Unit prefixes </a:t>
            </a:r>
            <a:r>
              <a:rPr lang="en-US" sz="2400" dirty="0">
                <a:latin typeface="Candara"/>
                <a:cs typeface="Candara"/>
              </a:rPr>
              <a:t>can be used in place of scientific notation.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74535"/>
              </p:ext>
            </p:extLst>
          </p:nvPr>
        </p:nvGraphicFramePr>
        <p:xfrm>
          <a:off x="4357280" y="1379735"/>
          <a:ext cx="4574613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prefix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symbol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factor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ndara"/>
                          <a:cs typeface="Candara"/>
                        </a:rPr>
                        <a:t>tera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baseline="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12</a:t>
                      </a:r>
                      <a:endParaRPr lang="en-US" sz="2000" baseline="30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ndara"/>
                          <a:cs typeface="Candara"/>
                        </a:rPr>
                        <a:t>giga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mega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kilo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k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ndara"/>
                          <a:cs typeface="Candara"/>
                        </a:rPr>
                        <a:t>centi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-2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ndara"/>
                          <a:cs typeface="Candara"/>
                        </a:rPr>
                        <a:t>milli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-3</a:t>
                      </a:r>
                      <a:endParaRPr lang="en-US" sz="20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micro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μ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-6</a:t>
                      </a:r>
                      <a:endParaRPr lang="en-US" sz="20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ndara"/>
                          <a:cs typeface="Candara"/>
                        </a:rPr>
                        <a:t>nano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-9</a:t>
                      </a:r>
                      <a:endParaRPr lang="en-US" sz="2000" baseline="30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ndara"/>
                          <a:cs typeface="Candara"/>
                        </a:rPr>
                        <a:t>pico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p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-12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ndara"/>
                          <a:cs typeface="Candara"/>
                        </a:rPr>
                        <a:t>femto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f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000" dirty="0">
                          <a:latin typeface="Candara"/>
                          <a:cs typeface="Candara"/>
                        </a:rPr>
                        <a:t>10</a:t>
                      </a:r>
                      <a:r>
                        <a:rPr lang="en-US" sz="2400" baseline="30000" dirty="0">
                          <a:latin typeface="Candara"/>
                          <a:cs typeface="Candara"/>
                        </a:rPr>
                        <a:t>-15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446917"/>
            <a:ext cx="362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Express these with </a:t>
            </a:r>
            <a:r>
              <a:rPr lang="en-US" sz="2000" u="sng" dirty="0">
                <a:latin typeface="Candara"/>
                <a:cs typeface="Candara"/>
              </a:rPr>
              <a:t>unit prefixes </a:t>
            </a:r>
            <a:r>
              <a:rPr lang="en-US" sz="2000" dirty="0">
                <a:latin typeface="Candara"/>
                <a:cs typeface="Candara"/>
              </a:rPr>
              <a:t>instead of scientific notation:</a:t>
            </a:r>
          </a:p>
          <a:p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8 E9 years</a:t>
            </a:r>
          </a:p>
          <a:p>
            <a:endParaRPr lang="en-US" sz="2000" dirty="0">
              <a:latin typeface="Candara"/>
              <a:cs typeface="Candara"/>
            </a:endParaRPr>
          </a:p>
          <a:p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3,000,000 Hz</a:t>
            </a:r>
          </a:p>
          <a:p>
            <a:endParaRPr lang="en-US" sz="2000" dirty="0">
              <a:latin typeface="Candara"/>
              <a:cs typeface="Candara"/>
            </a:endParaRPr>
          </a:p>
          <a:p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2 E-3 moles</a:t>
            </a:r>
          </a:p>
          <a:p>
            <a:endParaRPr lang="en-US" sz="2000" dirty="0">
              <a:latin typeface="Candara"/>
              <a:cs typeface="Candara"/>
            </a:endParaRPr>
          </a:p>
          <a:p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1 E-6 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22420" y="2367666"/>
            <a:ext cx="750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8 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Gyr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2420" y="3288382"/>
            <a:ext cx="86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3 MHz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2420" y="4209098"/>
            <a:ext cx="992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2 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mmol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22420" y="5129814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1 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μL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3428" y="5906926"/>
            <a:ext cx="2749345" cy="70788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ndara"/>
                <a:cs typeface="Candara"/>
              </a:rPr>
              <a:t>Notice the pattern? </a:t>
            </a:r>
            <a:br>
              <a:rPr lang="en-US" sz="2000" i="1" dirty="0">
                <a:latin typeface="Candara"/>
                <a:cs typeface="Candara"/>
              </a:rPr>
            </a:br>
            <a:r>
              <a:rPr lang="en-US" sz="2000" i="1" dirty="0">
                <a:latin typeface="Candara"/>
                <a:cs typeface="Candara"/>
              </a:rPr>
              <a:t>Exponents change by 3.</a:t>
            </a:r>
          </a:p>
        </p:txBody>
      </p:sp>
      <p:sp>
        <p:nvSpPr>
          <p:cNvPr id="14" name="Oval 13"/>
          <p:cNvSpPr/>
          <p:nvPr/>
        </p:nvSpPr>
        <p:spPr>
          <a:xfrm>
            <a:off x="3655846" y="1903820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2272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907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Derived units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4" y="681382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Derived unit </a:t>
            </a:r>
            <a:r>
              <a:rPr lang="en-US" sz="2400" dirty="0">
                <a:latin typeface="Candara"/>
                <a:cs typeface="Candara"/>
              </a:rPr>
              <a:t>are created by combining SI units.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7431"/>
          <a:stretch/>
        </p:blipFill>
        <p:spPr>
          <a:xfrm>
            <a:off x="0" y="1965380"/>
            <a:ext cx="9144000" cy="47613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3884" y="1168421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Volume </a:t>
            </a:r>
            <a:r>
              <a:rPr lang="en-US" sz="2400" dirty="0">
                <a:latin typeface="Candara"/>
                <a:cs typeface="Candara"/>
              </a:rPr>
              <a:t>can be expressed as a cubic length.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74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Density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4" y="674733"/>
            <a:ext cx="86480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Density: </a:t>
            </a:r>
            <a:r>
              <a:rPr lang="en-US" sz="2400" i="1" dirty="0">
                <a:latin typeface="Candara"/>
                <a:cs typeface="Candara"/>
              </a:rPr>
              <a:t>the ratio of mass to volume  (g/mL)</a:t>
            </a:r>
          </a:p>
          <a:p>
            <a:endParaRPr lang="en-US" sz="1000" i="1" dirty="0">
              <a:latin typeface="Candara"/>
              <a:cs typeface="Candara"/>
            </a:endParaRPr>
          </a:p>
          <a:p>
            <a:r>
              <a:rPr lang="en-US" sz="2400" i="1" dirty="0">
                <a:latin typeface="Candara"/>
                <a:cs typeface="Candara"/>
              </a:rPr>
              <a:t>	</a:t>
            </a:r>
            <a:r>
              <a:rPr lang="en-US" sz="2400" dirty="0">
                <a:latin typeface="Candara"/>
                <a:cs typeface="Candara"/>
              </a:rPr>
              <a:t>			density (</a:t>
            </a:r>
            <a:r>
              <a:rPr lang="en-US" sz="2400" dirty="0" err="1">
                <a:latin typeface="Candara"/>
                <a:cs typeface="Candara"/>
              </a:rPr>
              <a:t>ρ</a:t>
            </a:r>
            <a:r>
              <a:rPr lang="en-US" sz="2400" dirty="0">
                <a:latin typeface="Candara"/>
                <a:cs typeface="Candara"/>
              </a:rPr>
              <a:t>) = </a:t>
            </a:r>
            <a:r>
              <a:rPr lang="en-US" sz="2400" u="sng" dirty="0">
                <a:latin typeface="Candara"/>
                <a:cs typeface="Candara"/>
              </a:rPr>
              <a:t>  mass  </a:t>
            </a:r>
            <a:r>
              <a:rPr lang="en-US" sz="2400" u="sng" dirty="0">
                <a:solidFill>
                  <a:srgbClr val="FFFFFF"/>
                </a:solidFill>
                <a:latin typeface="Candara"/>
                <a:cs typeface="Candara"/>
              </a:rPr>
              <a:t>.</a:t>
            </a:r>
            <a:endParaRPr lang="en-US" sz="2400" u="sng" dirty="0">
              <a:latin typeface="Candara"/>
              <a:cs typeface="Candara"/>
            </a:endParaRPr>
          </a:p>
          <a:p>
            <a:r>
              <a:rPr lang="en-US" sz="2400" i="1" dirty="0">
                <a:latin typeface="Candara"/>
                <a:cs typeface="Candara"/>
              </a:rPr>
              <a:t>	</a:t>
            </a:r>
            <a:r>
              <a:rPr lang="en-US" sz="2400" dirty="0">
                <a:latin typeface="Candara"/>
                <a:cs typeface="Candara"/>
              </a:rPr>
              <a:t>						     volume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10208"/>
              </p:ext>
            </p:extLst>
          </p:nvPr>
        </p:nvGraphicFramePr>
        <p:xfrm>
          <a:off x="1175823" y="2933633"/>
          <a:ext cx="6960887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ice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0.92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water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dry air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oak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0.60- 0.90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ethanol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0.79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oxygen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iron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7.9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acetone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0.79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nitrogen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copper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9.0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glycerin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1.26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CO2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1.80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lead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11.3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olive</a:t>
                      </a:r>
                      <a:r>
                        <a:rPr lang="en-US" sz="2000" baseline="0" dirty="0">
                          <a:latin typeface="Candara"/>
                          <a:cs typeface="Candara"/>
                        </a:rPr>
                        <a:t> oil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0.92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helium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0.16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silver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10.5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gasoline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0.70-0.77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neon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0.83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gold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19.3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mercury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13.6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/>
                          <a:cs typeface="Candara"/>
                        </a:rPr>
                        <a:t>radon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/>
                          <a:cs typeface="Candara"/>
                        </a:rPr>
                        <a:t>9.1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67764" y="2917953"/>
            <a:ext cx="15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solids (g/mL)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3425" y="2917953"/>
            <a:ext cx="1655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liquids (g/mL)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87730" y="2917953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gases (g/L)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902" y="6216231"/>
            <a:ext cx="862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Notice that the density of </a:t>
            </a:r>
            <a:r>
              <a:rPr lang="en-US" sz="2000" b="1" dirty="0">
                <a:latin typeface="Candara"/>
                <a:cs typeface="Candara"/>
              </a:rPr>
              <a:t>gases</a:t>
            </a:r>
            <a:r>
              <a:rPr lang="en-US" sz="2000" dirty="0">
                <a:latin typeface="Candara"/>
                <a:cs typeface="Candara"/>
              </a:rPr>
              <a:t> is measured in </a:t>
            </a:r>
            <a:r>
              <a:rPr lang="en-US" sz="2000" b="1" dirty="0">
                <a:latin typeface="Candara"/>
                <a:cs typeface="Candara"/>
              </a:rPr>
              <a:t>g/L</a:t>
            </a:r>
            <a:r>
              <a:rPr lang="en-US" sz="2000" dirty="0">
                <a:latin typeface="Candara"/>
                <a:cs typeface="Candara"/>
              </a:rPr>
              <a:t> as it’s significantly lower.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535" y="2107350"/>
            <a:ext cx="7749175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ndara"/>
                <a:cs typeface="Candara"/>
              </a:rPr>
              <a:t>Is density an intensive or extensive property?  Why?</a:t>
            </a:r>
          </a:p>
        </p:txBody>
      </p:sp>
      <p:sp>
        <p:nvSpPr>
          <p:cNvPr id="14" name="Oval 13"/>
          <p:cNvSpPr/>
          <p:nvPr/>
        </p:nvSpPr>
        <p:spPr>
          <a:xfrm>
            <a:off x="7045216" y="2156608"/>
            <a:ext cx="401719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283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923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Calculating density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4" y="681382"/>
            <a:ext cx="8648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What is the density of a cube of lead each side of the cube measures 2.00 cm and the cube’s mass is 90.7 g?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87519" y="1539377"/>
            <a:ext cx="6555958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volume = cubic length = (2.00 cm)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3 </a:t>
            </a:r>
            <a:r>
              <a:rPr lang="en-US" sz="2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=  8.00 cm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2000" baseline="30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density =     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mass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  =   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 90.7 g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=  11.3 g/cm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2800" u="sng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		volume      8.00 cm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28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3884" y="3147565"/>
            <a:ext cx="8703293" cy="0"/>
          </a:xfrm>
          <a:prstGeom prst="line">
            <a:avLst/>
          </a:prstGeom>
          <a:ln w="57150" cmpd="sng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3884" y="3185768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What is the volume of a cube with edge lengths of 0.843 cm?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3884" y="4576874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If the mass of that cube is 5.34 g, what is the density of the cube?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3916" y="3647433"/>
            <a:ext cx="655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volume = cubic length = (0.834 cm)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3 </a:t>
            </a:r>
            <a:r>
              <a:rPr lang="en-US" sz="28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=  0.599 cm</a:t>
            </a:r>
            <a:r>
              <a:rPr lang="en-US" sz="2400" baseline="30000" dirty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6910" y="5345197"/>
            <a:ext cx="6555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density =     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mass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  =   </a:t>
            </a:r>
            <a:r>
              <a:rPr lang="en-US" sz="2400" u="sng" dirty="0">
                <a:solidFill>
                  <a:srgbClr val="0000FF"/>
                </a:solidFill>
                <a:latin typeface="Candara"/>
                <a:cs typeface="Candara"/>
              </a:rPr>
              <a:t>  5.34 g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=  8.91 g/cm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2800" u="sng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		volume      0.599 cm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28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963185" y="1092753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10</a:t>
            </a:r>
          </a:p>
        </p:txBody>
      </p:sp>
      <p:sp>
        <p:nvSpPr>
          <p:cNvPr id="19" name="Oval 18"/>
          <p:cNvSpPr/>
          <p:nvPr/>
        </p:nvSpPr>
        <p:spPr>
          <a:xfrm>
            <a:off x="7963185" y="3634499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11</a:t>
            </a:r>
          </a:p>
        </p:txBody>
      </p:sp>
      <p:sp>
        <p:nvSpPr>
          <p:cNvPr id="20" name="Oval 19"/>
          <p:cNvSpPr/>
          <p:nvPr/>
        </p:nvSpPr>
        <p:spPr>
          <a:xfrm>
            <a:off x="7963185" y="5038539"/>
            <a:ext cx="588157" cy="412407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4133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9504" y="681382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(1) Describe the three parts of any measurement?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9504" y="1520788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(2) Convert numbers in and out of scientific notation?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504" y="2360194"/>
            <a:ext cx="8648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(3) Replace scientific notation with metric prefixes?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9504" y="3199601"/>
            <a:ext cx="8648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(4) Relate density to mass and volume and solve for any of the </a:t>
            </a:r>
          </a:p>
          <a:p>
            <a:r>
              <a:rPr lang="en-US" sz="2400" dirty="0">
                <a:latin typeface="Candara"/>
                <a:cs typeface="Candara"/>
              </a:rPr>
              <a:t>       three given the other two?</a:t>
            </a:r>
          </a:p>
        </p:txBody>
      </p:sp>
    </p:spTree>
    <p:extLst>
      <p:ext uri="{BB962C8B-B14F-4D97-AF65-F5344CB8AC3E}">
        <p14:creationId xmlns:p14="http://schemas.microsoft.com/office/powerpoint/2010/main" val="4073756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Macintosh PowerPoint</Application>
  <PresentationFormat>On-screen Show (4:3)</PresentationFormat>
  <Paragraphs>186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Medium</vt:lpstr>
      <vt:lpstr>Calibri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2018-01-08T01:46:14Z</dcterms:created>
  <dcterms:modified xsi:type="dcterms:W3CDTF">2019-08-22T23:26:42Z</dcterms:modified>
</cp:coreProperties>
</file>