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0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D7B16A-7E08-5343-A5A8-F8CEBD437892}" type="datetimeFigureOut">
              <a:rPr lang="en-US" smtClean="0"/>
              <a:t>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D42B73-092F-0E4E-93B6-2009ABCA1BB5}" type="slidenum">
              <a:rPr lang="en-US" smtClean="0"/>
              <a:t>‹#›</a:t>
            </a:fld>
            <a:endParaRPr lang="en-US"/>
          </a:p>
        </p:txBody>
      </p:sp>
    </p:spTree>
    <p:extLst>
      <p:ext uri="{BB962C8B-B14F-4D97-AF65-F5344CB8AC3E}">
        <p14:creationId xmlns:p14="http://schemas.microsoft.com/office/powerpoint/2010/main" val="40635295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765A984-59C8-0A41-93E0-7A4DF37DE163}" type="slidenum">
              <a:rPr lang="en-US"/>
              <a:pPr/>
              <a:t>1</a:t>
            </a:fld>
            <a:endParaRPr lang="en-US"/>
          </a:p>
        </p:txBody>
      </p:sp>
      <p:sp>
        <p:nvSpPr>
          <p:cNvPr id="16387" name="Rectangle 2"/>
          <p:cNvSpPr>
            <a:spLocks noGrp="1" noRot="1" noChangeAspect="1" noChangeArrowheads="1"/>
          </p:cNvSpPr>
          <p:nvPr>
            <p:ph type="sldImg"/>
          </p:nvPr>
        </p:nvSpPr>
        <p:spPr>
          <a:xfrm>
            <a:off x="1143000" y="685800"/>
            <a:ext cx="4572000" cy="342900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solidFill>
                  <a:srgbClr val="0000FF"/>
                </a:solidFill>
              </a:rPr>
              <a:t>“Grey” topics will be covered next week. Labor day has made this week bit short for a full chapter.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732CE41-1C19-3247-AA5D-6639F0ED461F}" type="slidenum">
              <a:rPr lang="en-US">
                <a:ea typeface="ＭＳ Ｐゴシック" pitchFamily="31" charset="-128"/>
                <a:cs typeface="ＭＳ Ｐゴシック" pitchFamily="31" charset="-128"/>
              </a:rPr>
              <a:pPr/>
              <a:t>2</a:t>
            </a:fld>
            <a:endParaRPr lang="en-US" dirty="0">
              <a:ea typeface="ＭＳ Ｐゴシック" pitchFamily="31" charset="-128"/>
              <a:cs typeface="ＭＳ Ｐゴシック" pitchFamily="31" charset="-128"/>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dirty="0">
                <a:solidFill>
                  <a:srgbClr val="0000FF"/>
                </a:solidFill>
                <a:latin typeface="Candara"/>
                <a:ea typeface="ＭＳ Ｐゴシック" pitchFamily="31" charset="-128"/>
                <a:cs typeface="ＭＳ Ｐゴシック" pitchFamily="31" charset="-128"/>
              </a:rPr>
              <a:t>The general process of advancing scientific knowledge by making experimental observations and by formulating hypotheses, theories, and laws.</a:t>
            </a:r>
          </a:p>
          <a:p>
            <a:pPr eaLnBrk="1" hangingPunct="1"/>
            <a:r>
              <a:rPr lang="en-US" dirty="0">
                <a:solidFill>
                  <a:srgbClr val="0000FF"/>
                </a:solidFill>
                <a:latin typeface="Candara"/>
                <a:ea typeface="ＭＳ Ｐゴシック" pitchFamily="31" charset="-128"/>
                <a:cs typeface="ＭＳ Ｐゴシック" pitchFamily="31" charset="-128"/>
              </a:rPr>
              <a:t>It’s a systematic problems solving process AND it’s hands-on….. Experiments must be done, data generated, conclusions made.</a:t>
            </a:r>
          </a:p>
          <a:p>
            <a:pPr eaLnBrk="1" hangingPunct="1"/>
            <a:r>
              <a:rPr lang="en-US" dirty="0">
                <a:solidFill>
                  <a:srgbClr val="0000FF"/>
                </a:solidFill>
                <a:latin typeface="Candara"/>
                <a:ea typeface="ＭＳ Ｐゴシック" pitchFamily="31" charset="-128"/>
                <a:cs typeface="ＭＳ Ｐゴシック" pitchFamily="31" charset="-128"/>
              </a:rPr>
              <a:t>This method is “iterative”; it requires looping back and starting over if needed. </a:t>
            </a:r>
            <a:r>
              <a:rPr lang="en-US" i="1" dirty="0">
                <a:solidFill>
                  <a:srgbClr val="0000FF"/>
                </a:solidFill>
                <a:latin typeface="Candara"/>
                <a:ea typeface="ＭＳ Ｐゴシック" pitchFamily="31" charset="-128"/>
                <a:cs typeface="ＭＳ Ｐゴシック" pitchFamily="31" charset="-128"/>
              </a:rPr>
              <a:t>[Why do you think they call it </a:t>
            </a:r>
            <a:r>
              <a:rPr lang="en-US" i="1" dirty="0" err="1">
                <a:solidFill>
                  <a:srgbClr val="0000FF"/>
                </a:solidFill>
                <a:latin typeface="Candara"/>
                <a:ea typeface="ＭＳ Ｐゴシック" pitchFamily="31" charset="-128"/>
                <a:cs typeface="ＭＳ Ｐゴシック" pitchFamily="31" charset="-128"/>
              </a:rPr>
              <a:t>REsearch</a:t>
            </a:r>
            <a:r>
              <a:rPr lang="en-US" i="1" dirty="0">
                <a:solidFill>
                  <a:srgbClr val="0000FF"/>
                </a:solidFill>
                <a:latin typeface="Candara"/>
                <a:ea typeface="ＭＳ Ｐゴシック" pitchFamily="31" charset="-128"/>
                <a:cs typeface="ＭＳ Ｐゴシック" pitchFamily="31" charset="-128"/>
              </a:rPr>
              <a:t>?]</a:t>
            </a:r>
            <a:r>
              <a:rPr lang="en-US" dirty="0">
                <a:solidFill>
                  <a:srgbClr val="0000FF"/>
                </a:solidFill>
                <a:latin typeface="Candara"/>
                <a:ea typeface="ＭＳ Ｐゴシック" pitchFamily="31" charset="-128"/>
                <a:cs typeface="ＭＳ Ｐゴシック" pitchFamily="31" charset="-128"/>
              </a:rPr>
              <a:t> Often years, decades or more of experiments are required to prove a theory.</a:t>
            </a:r>
          </a:p>
          <a:p>
            <a:pPr eaLnBrk="1" hangingPunct="1"/>
            <a:r>
              <a:rPr lang="en-US" dirty="0">
                <a:solidFill>
                  <a:srgbClr val="0000FF"/>
                </a:solidFill>
                <a:latin typeface="Candara"/>
                <a:ea typeface="ＭＳ Ｐゴシック" pitchFamily="31" charset="-128"/>
                <a:cs typeface="ＭＳ Ｐゴシック" pitchFamily="31" charset="-128"/>
              </a:rPr>
              <a:t>While it’s possible to prove a hypothesis wrong, it’s actually NOT possible to absolutely prove a hypothesis correct as the outcome may have had a cause that the scientist hasn’t considered.</a:t>
            </a:r>
            <a:endParaRPr lang="en-US" dirty="0">
              <a:latin typeface="Arial" pitchFamily="31" charset="0"/>
              <a:ea typeface="ＭＳ Ｐゴシック" pitchFamily="31" charset="-128"/>
              <a:cs typeface="ＭＳ Ｐゴシック" pitchFamily="3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D20529E-DDB8-E143-BBF1-1DA156F2B018}" type="slidenum">
              <a:rPr lang="en-US"/>
              <a:pPr/>
              <a:t>3</a:t>
            </a:fld>
            <a:endParaRPr lang="en-US"/>
          </a:p>
        </p:txBody>
      </p:sp>
      <p:sp>
        <p:nvSpPr>
          <p:cNvPr id="57347" name="Rectangle 2"/>
          <p:cNvSpPr>
            <a:spLocks noGrp="1" noRot="1" noChangeAspect="1" noChangeArrowheads="1"/>
          </p:cNvSpPr>
          <p:nvPr>
            <p:ph type="sldImg"/>
          </p:nvPr>
        </p:nvSpPr>
        <p:spPr>
          <a:xfrm>
            <a:off x="1143000" y="685800"/>
            <a:ext cx="4572000" cy="3429000"/>
          </a:xfrm>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solidFill>
                  <a:srgbClr val="0000FF"/>
                </a:solidFill>
                <a:latin typeface="Candara"/>
              </a:rPr>
              <a:t>Thompson also showed that electrons could be emitted from a number of different elements. This suggested that electrons existed in many different types of atoms.</a:t>
            </a:r>
          </a:p>
          <a:p>
            <a:pPr eaLnBrk="1" hangingPunct="1"/>
            <a:endParaRPr lang="en-US" dirty="0">
              <a:solidFill>
                <a:srgbClr val="0000FF"/>
              </a:solidFill>
              <a:latin typeface="Candara"/>
            </a:endParaRPr>
          </a:p>
          <a:p>
            <a:pPr eaLnBrk="1" hangingPunct="1"/>
            <a:r>
              <a:rPr lang="en-US" dirty="0">
                <a:solidFill>
                  <a:srgbClr val="0000FF"/>
                </a:solidFill>
                <a:latin typeface="Candara"/>
              </a:rPr>
              <a:t>Experiments by others, like Millikan, described the mass and charge of electrons (see p.40 - 41 and references).</a:t>
            </a:r>
          </a:p>
          <a:p>
            <a:pPr eaLnBrk="1" hangingPunct="1"/>
            <a:endParaRPr lang="en-US" dirty="0">
              <a:solidFill>
                <a:srgbClr val="0000FF"/>
              </a:solidFill>
              <a:latin typeface="Candara"/>
            </a:endParaRPr>
          </a:p>
          <a:p>
            <a:pPr eaLnBrk="1" hangingPunct="1"/>
            <a:r>
              <a:rPr lang="en-US" u="sng" dirty="0">
                <a:solidFill>
                  <a:srgbClr val="0000FF"/>
                </a:solidFill>
                <a:latin typeface="Candara"/>
                <a:ea typeface="Candara"/>
                <a:cs typeface="Candara"/>
              </a:rPr>
              <a:t>What’s a cathode ray tube</a:t>
            </a:r>
            <a:r>
              <a:rPr lang="en-US" dirty="0">
                <a:solidFill>
                  <a:srgbClr val="0000FF"/>
                </a:solidFill>
                <a:latin typeface="Candara"/>
                <a:ea typeface="Candara"/>
                <a:cs typeface="Candara"/>
              </a:rPr>
              <a:t>? A glass tube with a partial vacuum &amp; a strong electrical current sent through it.  Scientists spent a lot </a:t>
            </a:r>
            <a:br>
              <a:rPr lang="en-US" dirty="0">
                <a:solidFill>
                  <a:srgbClr val="0000FF"/>
                </a:solidFill>
                <a:latin typeface="Candara"/>
                <a:ea typeface="Candara"/>
                <a:cs typeface="Candara"/>
              </a:rPr>
            </a:br>
            <a:r>
              <a:rPr lang="en-US" dirty="0">
                <a:solidFill>
                  <a:srgbClr val="0000FF"/>
                </a:solidFill>
                <a:latin typeface="Candara"/>
                <a:ea typeface="Candara"/>
                <a:cs typeface="Candara"/>
              </a:rPr>
              <a:t>of time playing with electricity at the turn of the 20th century. The electric current produced radiation in the tube; the radiation</a:t>
            </a:r>
            <a:br>
              <a:rPr lang="en-US" dirty="0">
                <a:solidFill>
                  <a:srgbClr val="0000FF"/>
                </a:solidFill>
                <a:latin typeface="Candara"/>
                <a:ea typeface="Candara"/>
                <a:cs typeface="Candara"/>
              </a:rPr>
            </a:br>
            <a:r>
              <a:rPr lang="en-US" dirty="0">
                <a:solidFill>
                  <a:srgbClr val="0000FF"/>
                </a:solidFill>
                <a:latin typeface="Candara"/>
                <a:ea typeface="Candara"/>
                <a:cs typeface="Candara"/>
              </a:rPr>
              <a:t>caused some materials (like GLASS) to fluoresce, allowing scientists to </a:t>
            </a:r>
            <a:r>
              <a:rPr lang="en-US" u="sng" dirty="0">
                <a:solidFill>
                  <a:srgbClr val="0000FF"/>
                </a:solidFill>
                <a:latin typeface="Candara"/>
                <a:ea typeface="Candara"/>
                <a:cs typeface="Candara"/>
              </a:rPr>
              <a:t>see</a:t>
            </a:r>
            <a:r>
              <a:rPr lang="en-US" dirty="0">
                <a:solidFill>
                  <a:srgbClr val="0000FF"/>
                </a:solidFill>
                <a:latin typeface="Candara"/>
                <a:ea typeface="Candara"/>
                <a:cs typeface="Candara"/>
              </a:rPr>
              <a:t> the radiation with the naked eye.</a:t>
            </a:r>
            <a:br>
              <a:rPr lang="en-US" dirty="0">
                <a:solidFill>
                  <a:srgbClr val="0000FF"/>
                </a:solidFill>
                <a:latin typeface="Candara"/>
                <a:ea typeface="Candara"/>
                <a:cs typeface="Candara"/>
              </a:rPr>
            </a:br>
            <a:r>
              <a:rPr lang="en-US" u="sng" dirty="0">
                <a:solidFill>
                  <a:srgbClr val="0000FF"/>
                </a:solidFill>
                <a:latin typeface="Candara"/>
                <a:ea typeface="Candara"/>
                <a:cs typeface="Candara"/>
              </a:rPr>
              <a:t>1897</a:t>
            </a:r>
            <a:r>
              <a:rPr lang="en-US" dirty="0">
                <a:solidFill>
                  <a:srgbClr val="0000FF"/>
                </a:solidFill>
                <a:latin typeface="Candara"/>
                <a:ea typeface="Candara"/>
                <a:cs typeface="Candara"/>
              </a:rPr>
              <a:t> - JJ Thompson observed that all materials produced the same ray, &amp; that the ray was negatively charged. </a:t>
            </a:r>
          </a:p>
          <a:p>
            <a:pPr eaLnBrk="1" hangingPunct="1"/>
            <a:r>
              <a:rPr lang="en-US" dirty="0">
                <a:solidFill>
                  <a:srgbClr val="0000FF"/>
                </a:solidFill>
                <a:latin typeface="Candara"/>
                <a:ea typeface="Candara"/>
                <a:cs typeface="Candara"/>
              </a:rPr>
              <a:t>(Attracted to a + charge magnet.)</a:t>
            </a:r>
          </a:p>
          <a:p>
            <a:pPr eaLnBrk="1" hangingPunct="1"/>
            <a:endParaRPr lang="en-US" dirty="0">
              <a:solidFill>
                <a:srgbClr val="0000FF"/>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7C33FB6-D18A-8749-9CB8-FD419BFEC794}" type="slidenum">
              <a:rPr lang="en-US"/>
              <a:pPr/>
              <a:t>4</a:t>
            </a:fld>
            <a:endParaRPr lang="en-US"/>
          </a:p>
        </p:txBody>
      </p:sp>
      <p:sp>
        <p:nvSpPr>
          <p:cNvPr id="59395" name="Rectangle 2"/>
          <p:cNvSpPr>
            <a:spLocks noGrp="1" noRot="1" noChangeAspect="1" noChangeArrowheads="1"/>
          </p:cNvSpPr>
          <p:nvPr>
            <p:ph type="sldImg"/>
          </p:nvPr>
        </p:nvSpPr>
        <p:spPr>
          <a:xfrm>
            <a:off x="1143000" y="685800"/>
            <a:ext cx="4572000" cy="3429000"/>
          </a:xfrm>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D92D185-8E40-CE4E-BA30-C1D65CABFC6A}" type="slidenum">
              <a:rPr lang="en-US"/>
              <a:pPr/>
              <a:t>5</a:t>
            </a:fld>
            <a:endParaRPr lang="en-US"/>
          </a:p>
        </p:txBody>
      </p:sp>
      <p:sp>
        <p:nvSpPr>
          <p:cNvPr id="61443" name="Rectangle 2"/>
          <p:cNvSpPr>
            <a:spLocks noGrp="1" noRot="1" noChangeAspect="1" noChangeArrowheads="1"/>
          </p:cNvSpPr>
          <p:nvPr>
            <p:ph type="sldImg"/>
          </p:nvPr>
        </p:nvSpPr>
        <p:spPr>
          <a:xfrm>
            <a:off x="1143000" y="685800"/>
            <a:ext cx="4572000" cy="3429000"/>
          </a:xfrm>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r>
              <a:rPr lang="en-US" dirty="0">
                <a:solidFill>
                  <a:srgbClr val="0000FF"/>
                </a:solidFill>
                <a:latin typeface="Candara"/>
              </a:rPr>
              <a:t>Gold foil experiment:</a:t>
            </a:r>
          </a:p>
          <a:p>
            <a:pPr marL="228600" indent="-228600" eaLnBrk="1" hangingPunct="1">
              <a:buFontTx/>
              <a:buAutoNum type="arabicPeriod"/>
            </a:pPr>
            <a:r>
              <a:rPr lang="en-US" dirty="0">
                <a:solidFill>
                  <a:srgbClr val="0000FF"/>
                </a:solidFill>
                <a:latin typeface="Candara"/>
              </a:rPr>
              <a:t>Pound a piece of gold foil until its just a few atoms thick.</a:t>
            </a:r>
          </a:p>
          <a:p>
            <a:pPr marL="228600" indent="-228600" eaLnBrk="1" hangingPunct="1">
              <a:buFontTx/>
              <a:buAutoNum type="arabicPeriod"/>
            </a:pPr>
            <a:r>
              <a:rPr lang="en-US" dirty="0">
                <a:solidFill>
                  <a:srgbClr val="0000FF"/>
                </a:solidFill>
                <a:latin typeface="Candara"/>
              </a:rPr>
              <a:t>Surround the foil with a </a:t>
            </a:r>
            <a:r>
              <a:rPr lang="en-US" dirty="0" err="1">
                <a:solidFill>
                  <a:srgbClr val="0000FF"/>
                </a:solidFill>
                <a:latin typeface="Candara"/>
              </a:rPr>
              <a:t>flourescent</a:t>
            </a:r>
            <a:r>
              <a:rPr lang="en-US" dirty="0">
                <a:solidFill>
                  <a:srgbClr val="0000FF"/>
                </a:solidFill>
                <a:latin typeface="Candara"/>
              </a:rPr>
              <a:t> screen to detect high-energy particles.</a:t>
            </a:r>
          </a:p>
          <a:p>
            <a:pPr marL="228600" indent="-228600" eaLnBrk="1" hangingPunct="1">
              <a:buFontTx/>
              <a:buAutoNum type="arabicPeriod"/>
            </a:pPr>
            <a:r>
              <a:rPr lang="en-US" dirty="0">
                <a:solidFill>
                  <a:srgbClr val="0000FF"/>
                </a:solidFill>
                <a:latin typeface="Candara"/>
              </a:rPr>
              <a:t>Shoot a beam of “heavy” radioactive alpha particles at the gold foil.</a:t>
            </a:r>
          </a:p>
          <a:p>
            <a:pPr marL="228600" indent="-228600" eaLnBrk="1" hangingPunct="1">
              <a:buFontTx/>
              <a:buAutoNum type="arabicPeriod"/>
            </a:pPr>
            <a:r>
              <a:rPr lang="en-US" dirty="0">
                <a:solidFill>
                  <a:srgbClr val="0000FF"/>
                </a:solidFill>
                <a:latin typeface="Candara"/>
              </a:rPr>
              <a:t>Use the screen to see whether the alphas either pass through the gold atoms or are deflected by them.</a:t>
            </a:r>
            <a:endParaRPr lang="en-US" dirty="0">
              <a:solidFill>
                <a:srgbClr val="0000FF"/>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1097469-9673-1144-AB3E-CE08E8AF3B9A}" type="slidenum">
              <a:rPr lang="en-US"/>
              <a:pPr/>
              <a:t>6</a:t>
            </a:fld>
            <a:endParaRPr lang="en-US"/>
          </a:p>
        </p:txBody>
      </p:sp>
      <p:sp>
        <p:nvSpPr>
          <p:cNvPr id="63491" name="Rectangle 2"/>
          <p:cNvSpPr>
            <a:spLocks noGrp="1" noRot="1" noChangeAspect="1" noChangeArrowheads="1"/>
          </p:cNvSpPr>
          <p:nvPr>
            <p:ph type="sldImg"/>
          </p:nvPr>
        </p:nvSpPr>
        <p:spPr>
          <a:xfrm>
            <a:off x="1143000" y="685800"/>
            <a:ext cx="4572000" cy="3429000"/>
          </a:xfrm>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solidFill>
                  <a:srgbClr val="0000FF"/>
                </a:solidFill>
                <a:latin typeface="Candara"/>
              </a:rPr>
              <a:t>Most of the alpha particles passed through the gold atoms because very light electrons occupy most of the volume of the atom, while the heavy parts (capable of deflecting alphas) occupy only a very small and central portion of the atom. Alphas are statistically unlikely to encounter the dense “nucleus”.</a:t>
            </a:r>
          </a:p>
          <a:p>
            <a:pPr eaLnBrk="1" hangingPunct="1"/>
            <a:endParaRPr lang="en-US" dirty="0">
              <a:solidFill>
                <a:srgbClr val="0000FF"/>
              </a:solidFill>
              <a:latin typeface="Candara"/>
            </a:endParaRPr>
          </a:p>
          <a:p>
            <a:pPr eaLnBrk="1" hangingPunct="1"/>
            <a:r>
              <a:rPr lang="en-US" dirty="0">
                <a:solidFill>
                  <a:srgbClr val="0000FF"/>
                </a:solidFill>
                <a:latin typeface="Candara"/>
              </a:rPr>
              <a:t>Protons were finally discovered in 1919 by Rutherford. And in 1932 Chadwick discovered neutrons.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DCD1A6-2C54-BD41-BC74-1C7CE986FA14}" type="datetimeFigureOut">
              <a:rPr lang="en-US" smtClean="0"/>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3596E-EF21-FE43-A2DD-9FDF3BE9E2D8}" type="slidenum">
              <a:rPr lang="en-US" smtClean="0"/>
              <a:t>‹#›</a:t>
            </a:fld>
            <a:endParaRPr lang="en-US"/>
          </a:p>
        </p:txBody>
      </p:sp>
    </p:spTree>
    <p:extLst>
      <p:ext uri="{BB962C8B-B14F-4D97-AF65-F5344CB8AC3E}">
        <p14:creationId xmlns:p14="http://schemas.microsoft.com/office/powerpoint/2010/main" val="291021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CD1A6-2C54-BD41-BC74-1C7CE986FA14}" type="datetimeFigureOut">
              <a:rPr lang="en-US" smtClean="0"/>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3596E-EF21-FE43-A2DD-9FDF3BE9E2D8}" type="slidenum">
              <a:rPr lang="en-US" smtClean="0"/>
              <a:t>‹#›</a:t>
            </a:fld>
            <a:endParaRPr lang="en-US"/>
          </a:p>
        </p:txBody>
      </p:sp>
    </p:spTree>
    <p:extLst>
      <p:ext uri="{BB962C8B-B14F-4D97-AF65-F5344CB8AC3E}">
        <p14:creationId xmlns:p14="http://schemas.microsoft.com/office/powerpoint/2010/main" val="428517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CD1A6-2C54-BD41-BC74-1C7CE986FA14}" type="datetimeFigureOut">
              <a:rPr lang="en-US" smtClean="0"/>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3596E-EF21-FE43-A2DD-9FDF3BE9E2D8}" type="slidenum">
              <a:rPr lang="en-US" smtClean="0"/>
              <a:t>‹#›</a:t>
            </a:fld>
            <a:endParaRPr lang="en-US"/>
          </a:p>
        </p:txBody>
      </p:sp>
    </p:spTree>
    <p:extLst>
      <p:ext uri="{BB962C8B-B14F-4D97-AF65-F5344CB8AC3E}">
        <p14:creationId xmlns:p14="http://schemas.microsoft.com/office/powerpoint/2010/main" val="286936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CD1A6-2C54-BD41-BC74-1C7CE986FA14}" type="datetimeFigureOut">
              <a:rPr lang="en-US" smtClean="0"/>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3596E-EF21-FE43-A2DD-9FDF3BE9E2D8}" type="slidenum">
              <a:rPr lang="en-US" smtClean="0"/>
              <a:t>‹#›</a:t>
            </a:fld>
            <a:endParaRPr lang="en-US"/>
          </a:p>
        </p:txBody>
      </p:sp>
    </p:spTree>
    <p:extLst>
      <p:ext uri="{BB962C8B-B14F-4D97-AF65-F5344CB8AC3E}">
        <p14:creationId xmlns:p14="http://schemas.microsoft.com/office/powerpoint/2010/main" val="371646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CD1A6-2C54-BD41-BC74-1C7CE986FA14}" type="datetimeFigureOut">
              <a:rPr lang="en-US" smtClean="0"/>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3596E-EF21-FE43-A2DD-9FDF3BE9E2D8}" type="slidenum">
              <a:rPr lang="en-US" smtClean="0"/>
              <a:t>‹#›</a:t>
            </a:fld>
            <a:endParaRPr lang="en-US"/>
          </a:p>
        </p:txBody>
      </p:sp>
    </p:spTree>
    <p:extLst>
      <p:ext uri="{BB962C8B-B14F-4D97-AF65-F5344CB8AC3E}">
        <p14:creationId xmlns:p14="http://schemas.microsoft.com/office/powerpoint/2010/main" val="13530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DCD1A6-2C54-BD41-BC74-1C7CE986FA14}" type="datetimeFigureOut">
              <a:rPr lang="en-US" smtClean="0"/>
              <a:t>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3596E-EF21-FE43-A2DD-9FDF3BE9E2D8}" type="slidenum">
              <a:rPr lang="en-US" smtClean="0"/>
              <a:t>‹#›</a:t>
            </a:fld>
            <a:endParaRPr lang="en-US"/>
          </a:p>
        </p:txBody>
      </p:sp>
    </p:spTree>
    <p:extLst>
      <p:ext uri="{BB962C8B-B14F-4D97-AF65-F5344CB8AC3E}">
        <p14:creationId xmlns:p14="http://schemas.microsoft.com/office/powerpoint/2010/main" val="143570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DCD1A6-2C54-BD41-BC74-1C7CE986FA14}" type="datetimeFigureOut">
              <a:rPr lang="en-US" smtClean="0"/>
              <a:t>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A3596E-EF21-FE43-A2DD-9FDF3BE9E2D8}" type="slidenum">
              <a:rPr lang="en-US" smtClean="0"/>
              <a:t>‹#›</a:t>
            </a:fld>
            <a:endParaRPr lang="en-US"/>
          </a:p>
        </p:txBody>
      </p:sp>
    </p:spTree>
    <p:extLst>
      <p:ext uri="{BB962C8B-B14F-4D97-AF65-F5344CB8AC3E}">
        <p14:creationId xmlns:p14="http://schemas.microsoft.com/office/powerpoint/2010/main" val="354605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DCD1A6-2C54-BD41-BC74-1C7CE986FA14}" type="datetimeFigureOut">
              <a:rPr lang="en-US" smtClean="0"/>
              <a:t>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A3596E-EF21-FE43-A2DD-9FDF3BE9E2D8}" type="slidenum">
              <a:rPr lang="en-US" smtClean="0"/>
              <a:t>‹#›</a:t>
            </a:fld>
            <a:endParaRPr lang="en-US"/>
          </a:p>
        </p:txBody>
      </p:sp>
    </p:spTree>
    <p:extLst>
      <p:ext uri="{BB962C8B-B14F-4D97-AF65-F5344CB8AC3E}">
        <p14:creationId xmlns:p14="http://schemas.microsoft.com/office/powerpoint/2010/main" val="280310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CD1A6-2C54-BD41-BC74-1C7CE986FA14}" type="datetimeFigureOut">
              <a:rPr lang="en-US" smtClean="0"/>
              <a:t>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A3596E-EF21-FE43-A2DD-9FDF3BE9E2D8}" type="slidenum">
              <a:rPr lang="en-US" smtClean="0"/>
              <a:t>‹#›</a:t>
            </a:fld>
            <a:endParaRPr lang="en-US"/>
          </a:p>
        </p:txBody>
      </p:sp>
    </p:spTree>
    <p:extLst>
      <p:ext uri="{BB962C8B-B14F-4D97-AF65-F5344CB8AC3E}">
        <p14:creationId xmlns:p14="http://schemas.microsoft.com/office/powerpoint/2010/main" val="200759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CD1A6-2C54-BD41-BC74-1C7CE986FA14}" type="datetimeFigureOut">
              <a:rPr lang="en-US" smtClean="0"/>
              <a:t>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3596E-EF21-FE43-A2DD-9FDF3BE9E2D8}" type="slidenum">
              <a:rPr lang="en-US" smtClean="0"/>
              <a:t>‹#›</a:t>
            </a:fld>
            <a:endParaRPr lang="en-US"/>
          </a:p>
        </p:txBody>
      </p:sp>
    </p:spTree>
    <p:extLst>
      <p:ext uri="{BB962C8B-B14F-4D97-AF65-F5344CB8AC3E}">
        <p14:creationId xmlns:p14="http://schemas.microsoft.com/office/powerpoint/2010/main" val="416148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CD1A6-2C54-BD41-BC74-1C7CE986FA14}" type="datetimeFigureOut">
              <a:rPr lang="en-US" smtClean="0"/>
              <a:t>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3596E-EF21-FE43-A2DD-9FDF3BE9E2D8}" type="slidenum">
              <a:rPr lang="en-US" smtClean="0"/>
              <a:t>‹#›</a:t>
            </a:fld>
            <a:endParaRPr lang="en-US"/>
          </a:p>
        </p:txBody>
      </p:sp>
    </p:spTree>
    <p:extLst>
      <p:ext uri="{BB962C8B-B14F-4D97-AF65-F5344CB8AC3E}">
        <p14:creationId xmlns:p14="http://schemas.microsoft.com/office/powerpoint/2010/main" val="21602018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CD1A6-2C54-BD41-BC74-1C7CE986FA14}" type="datetimeFigureOut">
              <a:rPr lang="en-US" smtClean="0"/>
              <a:t>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3596E-EF21-FE43-A2DD-9FDF3BE9E2D8}" type="slidenum">
              <a:rPr lang="en-US" smtClean="0"/>
              <a:t>‹#›</a:t>
            </a:fld>
            <a:endParaRPr lang="en-US"/>
          </a:p>
        </p:txBody>
      </p:sp>
    </p:spTree>
    <p:extLst>
      <p:ext uri="{BB962C8B-B14F-4D97-AF65-F5344CB8AC3E}">
        <p14:creationId xmlns:p14="http://schemas.microsoft.com/office/powerpoint/2010/main" val="2430531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533400" y="838200"/>
            <a:ext cx="8001000" cy="0"/>
          </a:xfrm>
          <a:prstGeom prst="line">
            <a:avLst/>
          </a:prstGeom>
          <a:noFill/>
          <a:ln w="38100" cap="flat" cmpd="sng" algn="ctr">
            <a:solidFill>
              <a:srgbClr val="EB0202"/>
            </a:solidFill>
            <a:prstDash val="dot"/>
            <a:round/>
            <a:headEnd type="none" w="med" len="med"/>
            <a:tailEnd type="none" w="med" len="med"/>
          </a:ln>
          <a:effectLst/>
        </p:spPr>
        <p:txBody>
          <a:bodyPr wrap="none" anchor="ctr">
            <a:prstTxWarp prst="textNoShape">
              <a:avLst/>
            </a:prstTxWarp>
          </a:bodyPr>
          <a:lstStyle/>
          <a:p>
            <a:pPr>
              <a:defRPr/>
            </a:pPr>
            <a:endParaRPr lang="en-US" dirty="0">
              <a:latin typeface="Candara"/>
            </a:endParaRPr>
          </a:p>
        </p:txBody>
      </p:sp>
      <p:sp>
        <p:nvSpPr>
          <p:cNvPr id="3075" name="Text Box 3"/>
          <p:cNvSpPr txBox="1">
            <a:spLocks noChangeArrowheads="1"/>
          </p:cNvSpPr>
          <p:nvPr/>
        </p:nvSpPr>
        <p:spPr bwMode="auto">
          <a:xfrm>
            <a:off x="485777" y="231774"/>
            <a:ext cx="7134223" cy="523220"/>
          </a:xfrm>
          <a:prstGeom prst="rect">
            <a:avLst/>
          </a:prstGeom>
          <a:noFill/>
          <a:ln w="9525">
            <a:noFill/>
            <a:miter lim="800000"/>
            <a:headEnd/>
            <a:tailEnd/>
          </a:ln>
        </p:spPr>
        <p:txBody>
          <a:bodyPr wrap="square">
            <a:prstTxWarp prst="textNoShape">
              <a:avLst/>
            </a:prstTxWarp>
            <a:spAutoFit/>
          </a:bodyPr>
          <a:lstStyle/>
          <a:p>
            <a:pPr>
              <a:defRPr/>
            </a:pPr>
            <a:r>
              <a:rPr lang="en-US" sz="2800" b="1" dirty="0" smtClean="0">
                <a:solidFill>
                  <a:srgbClr val="0000FF"/>
                </a:solidFill>
                <a:effectLst>
                  <a:outerShdw blurRad="38100" dist="38100" dir="2700000" algn="tl">
                    <a:srgbClr val="DDDDDD"/>
                  </a:outerShdw>
                </a:effectLst>
                <a:latin typeface="Candara"/>
              </a:rPr>
              <a:t>Lecture 2: Atoms</a:t>
            </a:r>
            <a:r>
              <a:rPr lang="en-US" sz="2800" b="1" dirty="0">
                <a:solidFill>
                  <a:srgbClr val="0000FF"/>
                </a:solidFill>
                <a:effectLst>
                  <a:outerShdw blurRad="38100" dist="38100" dir="2700000" algn="tl">
                    <a:srgbClr val="DDDDDD"/>
                  </a:outerShdw>
                </a:effectLst>
                <a:latin typeface="Candara"/>
              </a:rPr>
              <a:t>, </a:t>
            </a:r>
            <a:r>
              <a:rPr lang="en-US" sz="2800" b="1" dirty="0" smtClean="0">
                <a:solidFill>
                  <a:srgbClr val="0000FF"/>
                </a:solidFill>
                <a:effectLst>
                  <a:outerShdw blurRad="38100" dist="38100" dir="2700000" algn="tl">
                    <a:srgbClr val="DDDDDD"/>
                  </a:outerShdw>
                </a:effectLst>
                <a:latin typeface="Candara"/>
              </a:rPr>
              <a:t>isotopes, ions &amp; </a:t>
            </a:r>
            <a:r>
              <a:rPr lang="en-US" sz="2800" b="1" dirty="0" smtClean="0">
                <a:solidFill>
                  <a:srgbClr val="0000FF"/>
                </a:solidFill>
                <a:effectLst>
                  <a:outerShdw blurRad="38100" dist="38100" dir="2700000" algn="tl">
                    <a:srgbClr val="DDDDDD"/>
                  </a:outerShdw>
                </a:effectLst>
                <a:latin typeface="Candara"/>
              </a:rPr>
              <a:t>molecules </a:t>
            </a:r>
            <a:endParaRPr lang="en-US" sz="2800" b="1" dirty="0">
              <a:solidFill>
                <a:srgbClr val="0000FF"/>
              </a:solidFill>
              <a:effectLst>
                <a:outerShdw blurRad="38100" dist="38100" dir="2700000" algn="tl">
                  <a:srgbClr val="DDDDDD"/>
                </a:outerShdw>
              </a:effectLst>
              <a:latin typeface="Candara"/>
            </a:endParaRPr>
          </a:p>
        </p:txBody>
      </p:sp>
      <p:pic>
        <p:nvPicPr>
          <p:cNvPr id="15364" name="Picture 5" descr="atom2"/>
          <p:cNvPicPr>
            <a:picLocks noChangeAspect="1" noChangeArrowheads="1"/>
          </p:cNvPicPr>
          <p:nvPr/>
        </p:nvPicPr>
        <p:blipFill>
          <a:blip r:embed="rId3"/>
          <a:srcRect/>
          <a:stretch>
            <a:fillRect/>
          </a:stretch>
        </p:blipFill>
        <p:spPr bwMode="auto">
          <a:xfrm>
            <a:off x="7620000" y="152400"/>
            <a:ext cx="1066800" cy="1041400"/>
          </a:xfrm>
          <a:prstGeom prst="rect">
            <a:avLst/>
          </a:prstGeom>
          <a:noFill/>
          <a:ln w="9525">
            <a:noFill/>
            <a:miter lim="800000"/>
            <a:headEnd/>
            <a:tailEnd/>
          </a:ln>
        </p:spPr>
      </p:pic>
      <p:sp>
        <p:nvSpPr>
          <p:cNvPr id="10" name="Text Box 4"/>
          <p:cNvSpPr txBox="1">
            <a:spLocks noChangeArrowheads="1"/>
          </p:cNvSpPr>
          <p:nvPr/>
        </p:nvSpPr>
        <p:spPr bwMode="auto">
          <a:xfrm>
            <a:off x="533400" y="914400"/>
            <a:ext cx="7772400" cy="5632312"/>
          </a:xfrm>
          <a:prstGeom prst="rect">
            <a:avLst/>
          </a:prstGeom>
          <a:noFill/>
          <a:ln w="9525">
            <a:noFill/>
            <a:miter lim="800000"/>
            <a:headEnd/>
            <a:tailEnd/>
          </a:ln>
        </p:spPr>
        <p:txBody>
          <a:bodyPr wrap="square">
            <a:prstTxWarp prst="textNoShape">
              <a:avLst/>
            </a:prstTxWarp>
            <a:spAutoFit/>
          </a:bodyPr>
          <a:lstStyle/>
          <a:p>
            <a:pPr marL="457200" indent="-457200">
              <a:defRPr/>
            </a:pPr>
            <a:r>
              <a:rPr lang="en-US" sz="1800" b="1" dirty="0" smtClean="0">
                <a:latin typeface="Candara"/>
                <a:ea typeface="Optima" pitchFamily="-112" charset="0"/>
                <a:cs typeface="Optima" pitchFamily="-112" charset="0"/>
              </a:rPr>
              <a:t>Topics						</a:t>
            </a:r>
            <a:r>
              <a:rPr lang="en-US" sz="1800" b="1" dirty="0" smtClean="0">
                <a:latin typeface="Candara"/>
                <a:ea typeface="Optima" pitchFamily="-112" charset="0"/>
                <a:cs typeface="Optima" pitchFamily="-112" charset="0"/>
              </a:rPr>
              <a:t>					Brown</a:t>
            </a:r>
            <a:r>
              <a:rPr lang="en-US" sz="1800" b="1" dirty="0" smtClean="0">
                <a:latin typeface="Candara"/>
                <a:ea typeface="Optima" pitchFamily="-112" charset="0"/>
                <a:cs typeface="Optima" pitchFamily="-112" charset="0"/>
              </a:rPr>
              <a:t>, chapter </a:t>
            </a:r>
            <a:r>
              <a:rPr lang="en-US" sz="1800" b="1" dirty="0" smtClean="0">
                <a:latin typeface="Candara"/>
                <a:ea typeface="Optima" pitchFamily="-112" charset="0"/>
                <a:cs typeface="Optima" pitchFamily="-112" charset="0"/>
              </a:rPr>
              <a:t>2</a:t>
            </a:r>
            <a:endParaRPr lang="en-US" sz="1000" b="1" dirty="0" smtClean="0">
              <a:latin typeface="Candara"/>
              <a:ea typeface="Optima" pitchFamily="-112" charset="0"/>
              <a:cs typeface="Optima" pitchFamily="-112" charset="0"/>
            </a:endParaRPr>
          </a:p>
          <a:p>
            <a:pPr marL="457200" indent="-457200">
              <a:defRPr/>
            </a:pPr>
            <a:r>
              <a:rPr lang="en-US" sz="1800" dirty="0" smtClean="0">
                <a:solidFill>
                  <a:schemeClr val="bg1">
                    <a:lumMod val="50000"/>
                  </a:schemeClr>
                </a:solidFill>
                <a:latin typeface="Candara"/>
                <a:ea typeface="Optima" pitchFamily="-112" charset="0"/>
                <a:cs typeface="Optima" pitchFamily="-112" charset="0"/>
              </a:rPr>
              <a:t>1.  Dalton’s </a:t>
            </a:r>
            <a:r>
              <a:rPr lang="en-US" sz="1800" dirty="0">
                <a:solidFill>
                  <a:schemeClr val="bg1">
                    <a:lumMod val="50000"/>
                  </a:schemeClr>
                </a:solidFill>
                <a:latin typeface="Candara"/>
                <a:ea typeface="Optima" pitchFamily="-112" charset="0"/>
                <a:cs typeface="Optima" pitchFamily="-112" charset="0"/>
              </a:rPr>
              <a:t>Atomic Theory	</a:t>
            </a:r>
            <a:r>
              <a:rPr lang="en-US" sz="1800" dirty="0" smtClean="0">
                <a:solidFill>
                  <a:schemeClr val="bg1">
                    <a:lumMod val="50000"/>
                  </a:schemeClr>
                </a:solidFill>
                <a:latin typeface="Candara"/>
                <a:ea typeface="Optima" pitchFamily="-112" charset="0"/>
                <a:cs typeface="Optima" pitchFamily="-112" charset="0"/>
              </a:rPr>
              <a:t>				</a:t>
            </a:r>
            <a:r>
              <a:rPr lang="en-US" sz="1800" dirty="0" smtClean="0">
                <a:solidFill>
                  <a:schemeClr val="bg1">
                    <a:lumMod val="50000"/>
                  </a:schemeClr>
                </a:solidFill>
                <a:latin typeface="Candara"/>
                <a:ea typeface="Optima" pitchFamily="-112" charset="0"/>
                <a:cs typeface="Optima" pitchFamily="-112" charset="0"/>
              </a:rPr>
              <a:t>				2.1</a:t>
            </a:r>
            <a:endParaRPr lang="en-US" sz="1800" dirty="0">
              <a:solidFill>
                <a:schemeClr val="bg1">
                  <a:lumMod val="50000"/>
                </a:schemeClr>
              </a:solidFill>
              <a:latin typeface="Candara"/>
              <a:ea typeface="Optima" pitchFamily="-112" charset="0"/>
              <a:cs typeface="Optima" pitchFamily="-112" charset="0"/>
            </a:endParaRPr>
          </a:p>
          <a:p>
            <a:pPr marL="914400" lvl="1" indent="-457200">
              <a:buFont typeface="Arial"/>
              <a:buChar char="•"/>
              <a:defRPr/>
            </a:pPr>
            <a:r>
              <a:rPr lang="en-US" sz="1800" dirty="0">
                <a:solidFill>
                  <a:schemeClr val="bg1">
                    <a:lumMod val="50000"/>
                  </a:schemeClr>
                </a:solidFill>
                <a:latin typeface="Candara"/>
                <a:ea typeface="Optima" pitchFamily="-112" charset="0"/>
                <a:cs typeface="Optima" pitchFamily="-112" charset="0"/>
              </a:rPr>
              <a:t>Four  postulates</a:t>
            </a:r>
          </a:p>
          <a:p>
            <a:pPr marL="457200" indent="-457200">
              <a:defRPr/>
            </a:pPr>
            <a:r>
              <a:rPr lang="en-US" sz="1800" dirty="0" smtClean="0">
                <a:solidFill>
                  <a:schemeClr val="bg1">
                    <a:lumMod val="50000"/>
                  </a:schemeClr>
                </a:solidFill>
                <a:latin typeface="Candara"/>
                <a:ea typeface="Optima" pitchFamily="-112" charset="0"/>
                <a:cs typeface="Optima" pitchFamily="-112" charset="0"/>
              </a:rPr>
              <a:t>2.  Molecules </a:t>
            </a:r>
            <a:r>
              <a:rPr lang="en-US" sz="1800" dirty="0">
                <a:solidFill>
                  <a:schemeClr val="bg1">
                    <a:lumMod val="50000"/>
                  </a:schemeClr>
                </a:solidFill>
                <a:latin typeface="Candara"/>
                <a:ea typeface="Optima" pitchFamily="-112" charset="0"/>
                <a:cs typeface="Optima" pitchFamily="-112" charset="0"/>
              </a:rPr>
              <a:t>&amp; formulas		</a:t>
            </a:r>
            <a:r>
              <a:rPr lang="en-US" sz="1800" dirty="0" smtClean="0">
                <a:solidFill>
                  <a:schemeClr val="bg1">
                    <a:lumMod val="50000"/>
                  </a:schemeClr>
                </a:solidFill>
                <a:latin typeface="Candara"/>
                <a:ea typeface="Optima" pitchFamily="-112" charset="0"/>
                <a:cs typeface="Optima" pitchFamily="-112" charset="0"/>
              </a:rPr>
              <a:t>			</a:t>
            </a:r>
            <a:r>
              <a:rPr lang="en-US" sz="1800" dirty="0" smtClean="0">
                <a:solidFill>
                  <a:schemeClr val="bg1">
                    <a:lumMod val="50000"/>
                  </a:schemeClr>
                </a:solidFill>
                <a:latin typeface="Candara"/>
                <a:ea typeface="Optima" pitchFamily="-112" charset="0"/>
                <a:cs typeface="Optima" pitchFamily="-112" charset="0"/>
              </a:rPr>
              <a:t>				2.6</a:t>
            </a:r>
            <a:endParaRPr lang="en-US" sz="1800" dirty="0">
              <a:solidFill>
                <a:schemeClr val="bg1">
                  <a:lumMod val="50000"/>
                </a:schemeClr>
              </a:solidFill>
              <a:latin typeface="Candara"/>
              <a:ea typeface="Optima" pitchFamily="-112" charset="0"/>
              <a:cs typeface="Optima" pitchFamily="-112" charset="0"/>
            </a:endParaRPr>
          </a:p>
          <a:p>
            <a:pPr marL="914400" lvl="1" indent="-457200">
              <a:buFont typeface="Arial"/>
              <a:buChar char="•"/>
              <a:defRPr/>
            </a:pPr>
            <a:r>
              <a:rPr lang="en-US" sz="1800" dirty="0">
                <a:solidFill>
                  <a:schemeClr val="bg1">
                    <a:lumMod val="50000"/>
                  </a:schemeClr>
                </a:solidFill>
                <a:latin typeface="Candara"/>
                <a:ea typeface="Optima" pitchFamily="-112" charset="0"/>
                <a:cs typeface="Optima" pitchFamily="-112" charset="0"/>
              </a:rPr>
              <a:t>Molecular vs. empirical</a:t>
            </a:r>
          </a:p>
          <a:p>
            <a:pPr marL="457200" indent="-457200">
              <a:defRPr/>
            </a:pPr>
            <a:r>
              <a:rPr lang="en-US" sz="1800" b="1" dirty="0" smtClean="0">
                <a:solidFill>
                  <a:srgbClr val="0000FF"/>
                </a:solidFill>
                <a:latin typeface="Candara"/>
                <a:ea typeface="Optima" pitchFamily="-112" charset="0"/>
                <a:cs typeface="Optima" pitchFamily="-112" charset="0"/>
              </a:rPr>
              <a:t>3.  Discovery </a:t>
            </a:r>
            <a:r>
              <a:rPr lang="en-US" sz="1800" b="1" dirty="0">
                <a:solidFill>
                  <a:srgbClr val="0000FF"/>
                </a:solidFill>
                <a:latin typeface="Candara"/>
                <a:ea typeface="Optima" pitchFamily="-112" charset="0"/>
                <a:cs typeface="Optima" pitchFamily="-112" charset="0"/>
              </a:rPr>
              <a:t>of atomic structure</a:t>
            </a:r>
            <a:r>
              <a:rPr lang="en-US" sz="1800" b="1" dirty="0" smtClean="0">
                <a:solidFill>
                  <a:srgbClr val="0000FF"/>
                </a:solidFill>
                <a:latin typeface="Candara"/>
                <a:ea typeface="Optima" pitchFamily="-112" charset="0"/>
                <a:cs typeface="Optima" pitchFamily="-112" charset="0"/>
              </a:rPr>
              <a:t>				</a:t>
            </a:r>
            <a:r>
              <a:rPr lang="en-US" sz="1800" b="1" dirty="0" smtClean="0">
                <a:solidFill>
                  <a:srgbClr val="0000FF"/>
                </a:solidFill>
                <a:latin typeface="Candara"/>
                <a:ea typeface="Optima" pitchFamily="-112" charset="0"/>
                <a:cs typeface="Optima" pitchFamily="-112" charset="0"/>
              </a:rPr>
              <a:t>				2.2</a:t>
            </a:r>
            <a:endParaRPr lang="en-US" sz="1800" b="1" dirty="0">
              <a:solidFill>
                <a:srgbClr val="0000FF"/>
              </a:solidFill>
              <a:latin typeface="Candara"/>
              <a:ea typeface="Optima" pitchFamily="-112" charset="0"/>
              <a:cs typeface="Optima" pitchFamily="-112" charset="0"/>
            </a:endParaRPr>
          </a:p>
          <a:p>
            <a:pPr marL="914400" lvl="1" indent="-457200">
              <a:buFont typeface="Arial"/>
              <a:buChar char="•"/>
              <a:defRPr/>
            </a:pPr>
            <a:r>
              <a:rPr lang="en-US" sz="1800" b="1" dirty="0">
                <a:solidFill>
                  <a:srgbClr val="0000FF"/>
                </a:solidFill>
                <a:latin typeface="Candara"/>
                <a:ea typeface="Optima" pitchFamily="-112" charset="0"/>
                <a:cs typeface="Optima" pitchFamily="-112" charset="0"/>
              </a:rPr>
              <a:t>Subatomic particles</a:t>
            </a:r>
          </a:p>
          <a:p>
            <a:pPr marL="914400" lvl="1" indent="-457200">
              <a:buFont typeface="Arial"/>
              <a:buChar char="•"/>
              <a:defRPr/>
            </a:pPr>
            <a:r>
              <a:rPr lang="en-US" sz="1800" b="1" dirty="0">
                <a:solidFill>
                  <a:srgbClr val="0000FF"/>
                </a:solidFill>
                <a:latin typeface="Candara"/>
                <a:ea typeface="Optima" pitchFamily="-112" charset="0"/>
                <a:cs typeface="Optima" pitchFamily="-112" charset="0"/>
              </a:rPr>
              <a:t>Radioactivity</a:t>
            </a:r>
          </a:p>
          <a:p>
            <a:pPr marL="914400" lvl="1" indent="-457200">
              <a:buFont typeface="Arial"/>
              <a:buChar char="•"/>
              <a:defRPr/>
            </a:pPr>
            <a:r>
              <a:rPr lang="en-US" sz="1800" b="1" dirty="0">
                <a:solidFill>
                  <a:srgbClr val="0000FF"/>
                </a:solidFill>
                <a:latin typeface="Candara"/>
                <a:ea typeface="Optima" pitchFamily="-112" charset="0"/>
                <a:cs typeface="Optima" pitchFamily="-112" charset="0"/>
              </a:rPr>
              <a:t>Nuclear atom</a:t>
            </a:r>
          </a:p>
          <a:p>
            <a:pPr marL="457200" indent="-457200">
              <a:defRPr/>
            </a:pPr>
            <a:r>
              <a:rPr lang="en-US" sz="1800" dirty="0" smtClean="0">
                <a:latin typeface="Candara"/>
                <a:ea typeface="Optima" pitchFamily="-112" charset="0"/>
                <a:cs typeface="Optima" pitchFamily="-112" charset="0"/>
              </a:rPr>
              <a:t>4.  </a:t>
            </a:r>
            <a:r>
              <a:rPr lang="en-US" sz="1800" dirty="0" smtClean="0">
                <a:solidFill>
                  <a:srgbClr val="000000"/>
                </a:solidFill>
                <a:latin typeface="Candara"/>
                <a:ea typeface="Optima" pitchFamily="-112" charset="0"/>
                <a:cs typeface="Optima" pitchFamily="-112" charset="0"/>
              </a:rPr>
              <a:t>Sub</a:t>
            </a:r>
            <a:r>
              <a:rPr lang="en-US" sz="1800" dirty="0">
                <a:solidFill>
                  <a:srgbClr val="000000"/>
                </a:solidFill>
                <a:latin typeface="Candara"/>
                <a:ea typeface="Optima" pitchFamily="-112" charset="0"/>
                <a:cs typeface="Optima" pitchFamily="-112" charset="0"/>
              </a:rPr>
              <a:t>-atomic particles &amp; the periodic table</a:t>
            </a:r>
            <a:r>
              <a:rPr lang="en-US" sz="1800" dirty="0">
                <a:solidFill>
                  <a:srgbClr val="000000"/>
                </a:solidFill>
                <a:latin typeface="Candara"/>
                <a:ea typeface="Optima" pitchFamily="-112" charset="0"/>
                <a:cs typeface="Optima" pitchFamily="-112" charset="0"/>
              </a:rPr>
              <a:t>	</a:t>
            </a:r>
            <a:r>
              <a:rPr lang="en-US" sz="1800" dirty="0" smtClean="0">
                <a:solidFill>
                  <a:srgbClr val="000000"/>
                </a:solidFill>
                <a:latin typeface="Candara"/>
                <a:ea typeface="Optima" pitchFamily="-112" charset="0"/>
                <a:cs typeface="Optima" pitchFamily="-112" charset="0"/>
              </a:rPr>
              <a:t>	</a:t>
            </a:r>
            <a:r>
              <a:rPr lang="en-US" sz="1800" dirty="0" smtClean="0">
                <a:solidFill>
                  <a:srgbClr val="000000"/>
                </a:solidFill>
                <a:latin typeface="Candara"/>
                <a:ea typeface="Optima" pitchFamily="-112" charset="0"/>
                <a:cs typeface="Optima" pitchFamily="-112" charset="0"/>
              </a:rPr>
              <a:t>		</a:t>
            </a:r>
            <a:r>
              <a:rPr lang="en-US" sz="1800" dirty="0" smtClean="0">
                <a:solidFill>
                  <a:srgbClr val="000000"/>
                </a:solidFill>
                <a:latin typeface="Candara"/>
                <a:ea typeface="Optima" pitchFamily="-112" charset="0"/>
                <a:cs typeface="Optima" pitchFamily="-112" charset="0"/>
              </a:rPr>
              <a:t>	</a:t>
            </a:r>
            <a:r>
              <a:rPr lang="en-US" sz="1800" dirty="0" smtClean="0">
                <a:latin typeface="Candara"/>
                <a:ea typeface="Optima" pitchFamily="-112" charset="0"/>
                <a:cs typeface="Optima" pitchFamily="-112" charset="0"/>
              </a:rPr>
              <a:t>2.3</a:t>
            </a:r>
            <a:endParaRPr lang="en-US" sz="1800" dirty="0">
              <a:latin typeface="Candara"/>
              <a:ea typeface="Optima" pitchFamily="-112" charset="0"/>
              <a:cs typeface="Optima" pitchFamily="-112" charset="0"/>
            </a:endParaRPr>
          </a:p>
          <a:p>
            <a:pPr marL="914400" lvl="1" indent="-457200">
              <a:buFont typeface="Arial"/>
              <a:buChar char="•"/>
              <a:defRPr/>
            </a:pPr>
            <a:r>
              <a:rPr lang="en-US" sz="1800" dirty="0">
                <a:latin typeface="Candara"/>
                <a:ea typeface="Optima" pitchFamily="-112" charset="0"/>
                <a:cs typeface="Optima" pitchFamily="-112" charset="0"/>
              </a:rPr>
              <a:t> Atomic number &amp; mass	</a:t>
            </a:r>
          </a:p>
          <a:p>
            <a:pPr marL="914400" lvl="1" indent="-457200">
              <a:buFont typeface="Arial"/>
              <a:buChar char="•"/>
              <a:defRPr/>
            </a:pPr>
            <a:r>
              <a:rPr lang="en-US" sz="1800" dirty="0">
                <a:latin typeface="Candara"/>
                <a:ea typeface="Optima" pitchFamily="-112" charset="0"/>
                <a:cs typeface="Optima" pitchFamily="-112" charset="0"/>
              </a:rPr>
              <a:t>Isotopes</a:t>
            </a:r>
          </a:p>
          <a:p>
            <a:pPr marL="457200" indent="-457200">
              <a:defRPr/>
            </a:pPr>
            <a:r>
              <a:rPr lang="en-US" sz="1800" dirty="0" smtClean="0">
                <a:latin typeface="Candara"/>
                <a:ea typeface="Optima" pitchFamily="-112" charset="0"/>
                <a:cs typeface="Optima" pitchFamily="-112" charset="0"/>
              </a:rPr>
              <a:t>5.  Atomic </a:t>
            </a:r>
            <a:r>
              <a:rPr lang="en-US" sz="1800" dirty="0">
                <a:latin typeface="Candara"/>
                <a:ea typeface="Optima" pitchFamily="-112" charset="0"/>
                <a:cs typeface="Optima" pitchFamily="-112" charset="0"/>
              </a:rPr>
              <a:t>weights		</a:t>
            </a:r>
            <a:r>
              <a:rPr lang="en-US" sz="1800" dirty="0" smtClean="0">
                <a:latin typeface="Candara"/>
                <a:ea typeface="Optima" pitchFamily="-112" charset="0"/>
                <a:cs typeface="Optima" pitchFamily="-112" charset="0"/>
              </a:rPr>
              <a:t>				</a:t>
            </a:r>
            <a:r>
              <a:rPr lang="en-US" sz="1800" dirty="0" smtClean="0">
                <a:latin typeface="Candara"/>
                <a:ea typeface="Optima" pitchFamily="-112" charset="0"/>
                <a:cs typeface="Optima" pitchFamily="-112" charset="0"/>
              </a:rPr>
              <a:t>					2.4</a:t>
            </a:r>
            <a:endParaRPr lang="en-US" sz="1800" dirty="0">
              <a:latin typeface="Candara"/>
              <a:ea typeface="Optima" pitchFamily="-112" charset="0"/>
              <a:cs typeface="Optima" pitchFamily="-112" charset="0"/>
            </a:endParaRPr>
          </a:p>
          <a:p>
            <a:pPr marL="914400" lvl="1" indent="-457200">
              <a:buFont typeface="Arial"/>
              <a:buChar char="•"/>
              <a:defRPr/>
            </a:pPr>
            <a:r>
              <a:rPr lang="en-US" sz="1800" dirty="0">
                <a:latin typeface="Candara"/>
                <a:ea typeface="Optima" pitchFamily="-112" charset="0"/>
                <a:cs typeface="Optima" pitchFamily="-112" charset="0"/>
              </a:rPr>
              <a:t>Average atomic mass</a:t>
            </a:r>
          </a:p>
          <a:p>
            <a:pPr marL="914400" lvl="1" indent="-457200">
              <a:buFont typeface="Arial"/>
              <a:buChar char="•"/>
              <a:defRPr/>
            </a:pPr>
            <a:r>
              <a:rPr lang="en-US" sz="1800" dirty="0">
                <a:latin typeface="Candara"/>
                <a:ea typeface="Optima" pitchFamily="-112" charset="0"/>
                <a:cs typeface="Optima" pitchFamily="-112" charset="0"/>
              </a:rPr>
              <a:t>Mass spectroscopy</a:t>
            </a:r>
          </a:p>
          <a:p>
            <a:pPr marL="457200" indent="-457200">
              <a:defRPr/>
            </a:pPr>
            <a:r>
              <a:rPr lang="en-US" sz="1800" dirty="0" smtClean="0">
                <a:latin typeface="Candara"/>
                <a:ea typeface="Optima" pitchFamily="-112" charset="0"/>
                <a:cs typeface="Optima" pitchFamily="-112" charset="0"/>
              </a:rPr>
              <a:t>6.  Periodic </a:t>
            </a:r>
            <a:r>
              <a:rPr lang="en-US" sz="1800" dirty="0">
                <a:latin typeface="Candara"/>
                <a:ea typeface="Optima" pitchFamily="-112" charset="0"/>
                <a:cs typeface="Optima" pitchFamily="-112" charset="0"/>
              </a:rPr>
              <a:t>table		</a:t>
            </a:r>
            <a:r>
              <a:rPr lang="en-US" sz="1800" dirty="0" smtClean="0">
                <a:latin typeface="Candara"/>
                <a:ea typeface="Optima" pitchFamily="-112" charset="0"/>
                <a:cs typeface="Optima" pitchFamily="-112" charset="0"/>
              </a:rPr>
              <a:t>				</a:t>
            </a:r>
            <a:r>
              <a:rPr lang="en-US" sz="1800" dirty="0" smtClean="0">
                <a:latin typeface="Candara"/>
                <a:ea typeface="Optima" pitchFamily="-112" charset="0"/>
                <a:cs typeface="Optima" pitchFamily="-112" charset="0"/>
              </a:rPr>
              <a:t>					2.5</a:t>
            </a:r>
            <a:endParaRPr lang="en-US" sz="1800" dirty="0">
              <a:latin typeface="Candara"/>
              <a:ea typeface="Optima" pitchFamily="-112" charset="0"/>
              <a:cs typeface="Optima" pitchFamily="-112" charset="0"/>
            </a:endParaRPr>
          </a:p>
          <a:p>
            <a:pPr marL="457200" indent="-457200">
              <a:defRPr/>
            </a:pPr>
            <a:r>
              <a:rPr lang="en-US" sz="1800" dirty="0" smtClean="0">
                <a:latin typeface="Candara"/>
                <a:ea typeface="Optima" pitchFamily="-112" charset="0"/>
                <a:cs typeface="Optima" pitchFamily="-112" charset="0"/>
              </a:rPr>
              <a:t>7.  Ions </a:t>
            </a:r>
            <a:r>
              <a:rPr lang="en-US" sz="1800" dirty="0">
                <a:latin typeface="Candara"/>
                <a:ea typeface="Optima" pitchFamily="-112" charset="0"/>
                <a:cs typeface="Optima" pitchFamily="-112" charset="0"/>
              </a:rPr>
              <a:t>&amp; ionic compounds	</a:t>
            </a:r>
            <a:r>
              <a:rPr lang="en-US" sz="1800" dirty="0" smtClean="0">
                <a:latin typeface="Candara"/>
                <a:ea typeface="Optima" pitchFamily="-112" charset="0"/>
                <a:cs typeface="Optima" pitchFamily="-112" charset="0"/>
              </a:rPr>
              <a:t>			</a:t>
            </a:r>
            <a:r>
              <a:rPr lang="en-US" sz="1800" dirty="0" smtClean="0">
                <a:latin typeface="Candara"/>
                <a:ea typeface="Optima" pitchFamily="-112" charset="0"/>
                <a:cs typeface="Optima" pitchFamily="-112" charset="0"/>
              </a:rPr>
              <a:t>				</a:t>
            </a:r>
            <a:r>
              <a:rPr lang="en-US" sz="1800" dirty="0" smtClean="0">
                <a:latin typeface="Candara"/>
                <a:ea typeface="Optima" pitchFamily="-112" charset="0"/>
                <a:cs typeface="Optima" pitchFamily="-112" charset="0"/>
              </a:rPr>
              <a:t>	2.7</a:t>
            </a:r>
            <a:endParaRPr lang="en-US" sz="1800" dirty="0">
              <a:latin typeface="Candara"/>
              <a:ea typeface="Optima" pitchFamily="-112" charset="0"/>
              <a:cs typeface="Optima" pitchFamily="-112" charset="0"/>
            </a:endParaRPr>
          </a:p>
          <a:p>
            <a:pPr marL="914400" lvl="1" indent="-457200">
              <a:buFont typeface="Arial"/>
              <a:buChar char="•"/>
              <a:defRPr/>
            </a:pPr>
            <a:r>
              <a:rPr lang="en-US" sz="1800" dirty="0">
                <a:latin typeface="Candara"/>
                <a:ea typeface="Optima" pitchFamily="-112" charset="0"/>
                <a:cs typeface="Optima" pitchFamily="-112" charset="0"/>
              </a:rPr>
              <a:t>Ionic charges</a:t>
            </a:r>
          </a:p>
          <a:p>
            <a:pPr marL="457200" indent="-457200">
              <a:defRPr/>
            </a:pPr>
            <a:r>
              <a:rPr lang="en-US" sz="1800" dirty="0" smtClean="0">
                <a:latin typeface="Candara"/>
                <a:ea typeface="Optima" pitchFamily="-112" charset="0"/>
                <a:cs typeface="Optima" pitchFamily="-112" charset="0"/>
              </a:rPr>
              <a:t>8.  Naming </a:t>
            </a:r>
            <a:r>
              <a:rPr lang="en-US" sz="1800" dirty="0">
                <a:latin typeface="Candara"/>
                <a:ea typeface="Optima" pitchFamily="-112" charset="0"/>
                <a:cs typeface="Optima" pitchFamily="-112" charset="0"/>
              </a:rPr>
              <a:t>chemical compounds</a:t>
            </a:r>
            <a:r>
              <a:rPr lang="en-US" sz="1800" dirty="0" smtClean="0">
                <a:latin typeface="Candara"/>
                <a:ea typeface="Optima" pitchFamily="-112" charset="0"/>
                <a:cs typeface="Optima" pitchFamily="-112" charset="0"/>
              </a:rPr>
              <a:t>				</a:t>
            </a:r>
            <a:r>
              <a:rPr lang="en-US" sz="1800" dirty="0" smtClean="0">
                <a:latin typeface="Candara"/>
                <a:ea typeface="Optima" pitchFamily="-112" charset="0"/>
                <a:cs typeface="Optima" pitchFamily="-112" charset="0"/>
              </a:rPr>
              <a:t>				2.8</a:t>
            </a:r>
            <a:endParaRPr lang="en-US" sz="1800" dirty="0">
              <a:latin typeface="Candara"/>
              <a:ea typeface="Optima" pitchFamily="-112" charset="0"/>
              <a:cs typeface="Optima" pitchFamily="-112" charset="0"/>
            </a:endParaRPr>
          </a:p>
          <a:p>
            <a:pPr marL="914400" lvl="1" indent="-457200">
              <a:buFont typeface="Arial"/>
              <a:buChar char="•"/>
              <a:defRPr/>
            </a:pPr>
            <a:r>
              <a:rPr lang="en-US" sz="1800" dirty="0">
                <a:latin typeface="Candara"/>
                <a:ea typeface="Optima" pitchFamily="-112" charset="0"/>
                <a:cs typeface="Optima" pitchFamily="-112" charset="0"/>
              </a:rPr>
              <a:t>Ionic compounds (salts</a:t>
            </a:r>
            <a:r>
              <a:rPr lang="en-US" sz="1800" dirty="0" smtClean="0">
                <a:latin typeface="Candara"/>
                <a:ea typeface="Optima" pitchFamily="-112" charset="0"/>
                <a:cs typeface="Optima" pitchFamily="-112" charset="0"/>
              </a:rPr>
              <a:t>), molecular compounds, &amp; acids</a:t>
            </a:r>
            <a:endParaRPr lang="en-US" sz="1800" dirty="0">
              <a:latin typeface="Candara"/>
              <a:ea typeface="Optima" pitchFamily="-112" charset="0"/>
              <a:cs typeface="Optima" pitchFamily="-112" charset="0"/>
            </a:endParaRPr>
          </a:p>
        </p:txBody>
      </p:sp>
    </p:spTree>
    <p:extLst>
      <p:ext uri="{BB962C8B-B14F-4D97-AF65-F5344CB8AC3E}">
        <p14:creationId xmlns:p14="http://schemas.microsoft.com/office/powerpoint/2010/main" val="27814612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533400" y="838200"/>
            <a:ext cx="8001000" cy="0"/>
          </a:xfrm>
          <a:prstGeom prst="line">
            <a:avLst/>
          </a:prstGeom>
          <a:noFill/>
          <a:ln w="38100" cap="flat" cmpd="sng" algn="ctr">
            <a:solidFill>
              <a:srgbClr val="EB0202"/>
            </a:solidFill>
            <a:prstDash val="dot"/>
            <a:round/>
            <a:headEnd type="none" w="med" len="med"/>
            <a:tailEnd type="none" w="med" len="med"/>
          </a:ln>
          <a:effectLst/>
        </p:spPr>
        <p:txBody>
          <a:bodyPr wrap="none" anchor="ctr">
            <a:prstTxWarp prst="textNoShape">
              <a:avLst/>
            </a:prstTxWarp>
          </a:bodyPr>
          <a:lstStyle/>
          <a:p>
            <a:pPr>
              <a:defRPr/>
            </a:pPr>
            <a:endParaRPr lang="en-US" dirty="0">
              <a:latin typeface="Candara"/>
              <a:ea typeface="ＭＳ Ｐゴシック" pitchFamily="-112" charset="-128"/>
              <a:cs typeface="ＭＳ Ｐゴシック" pitchFamily="-112" charset="-128"/>
            </a:endParaRPr>
          </a:p>
        </p:txBody>
      </p:sp>
      <p:pic>
        <p:nvPicPr>
          <p:cNvPr id="107526" name="Picture 6" descr="atom2"/>
          <p:cNvPicPr>
            <a:picLocks noChangeAspect="1" noChangeArrowheads="1"/>
          </p:cNvPicPr>
          <p:nvPr/>
        </p:nvPicPr>
        <p:blipFill>
          <a:blip r:embed="rId3"/>
          <a:srcRect/>
          <a:stretch>
            <a:fillRect/>
          </a:stretch>
        </p:blipFill>
        <p:spPr bwMode="auto">
          <a:xfrm>
            <a:off x="7620000" y="152400"/>
            <a:ext cx="1066800" cy="1041400"/>
          </a:xfrm>
          <a:prstGeom prst="rect">
            <a:avLst/>
          </a:prstGeom>
          <a:noFill/>
          <a:ln w="9525">
            <a:noFill/>
            <a:miter lim="800000"/>
            <a:headEnd/>
            <a:tailEnd/>
          </a:ln>
        </p:spPr>
      </p:pic>
      <p:sp>
        <p:nvSpPr>
          <p:cNvPr id="2" name="TextBox 1"/>
          <p:cNvSpPr txBox="1"/>
          <p:nvPr/>
        </p:nvSpPr>
        <p:spPr>
          <a:xfrm>
            <a:off x="660303" y="1371600"/>
            <a:ext cx="7844547" cy="3143425"/>
          </a:xfrm>
          <a:prstGeom prst="rect">
            <a:avLst/>
          </a:prstGeom>
          <a:noFill/>
        </p:spPr>
        <p:txBody>
          <a:bodyPr wrap="none" rtlCol="0">
            <a:spAutoFit/>
          </a:bodyPr>
          <a:lstStyle/>
          <a:p>
            <a:pPr algn="ctr">
              <a:lnSpc>
                <a:spcPct val="150000"/>
              </a:lnSpc>
            </a:pPr>
            <a:r>
              <a:rPr lang="en-US" sz="3200" b="1" i="1" dirty="0" smtClean="0">
                <a:latin typeface="Candara"/>
                <a:cs typeface="Candara"/>
              </a:rPr>
              <a:t>Discovery of atomic structure</a:t>
            </a:r>
            <a:endParaRPr lang="en-US" sz="3200" b="1" i="1" dirty="0" smtClean="0">
              <a:latin typeface="Candara"/>
              <a:cs typeface="Candara"/>
            </a:endParaRPr>
          </a:p>
          <a:p>
            <a:pPr algn="ctr">
              <a:lnSpc>
                <a:spcPct val="150000"/>
              </a:lnSpc>
            </a:pPr>
            <a:endParaRPr lang="en-US" sz="2800" b="1" i="1" dirty="0" smtClean="0">
              <a:latin typeface="Candara"/>
              <a:cs typeface="Candara"/>
            </a:endParaRPr>
          </a:p>
          <a:p>
            <a:pPr algn="ctr">
              <a:lnSpc>
                <a:spcPct val="150000"/>
              </a:lnSpc>
            </a:pPr>
            <a:endParaRPr lang="en-US" sz="2800" b="1" i="1" dirty="0">
              <a:latin typeface="Candara"/>
              <a:cs typeface="Candara"/>
            </a:endParaRPr>
          </a:p>
          <a:p>
            <a:pPr algn="ctr">
              <a:lnSpc>
                <a:spcPct val="120000"/>
              </a:lnSpc>
            </a:pPr>
            <a:r>
              <a:rPr lang="en-US" sz="2800" i="1" dirty="0" smtClean="0">
                <a:latin typeface="Candara"/>
                <a:cs typeface="Candara"/>
              </a:rPr>
              <a:t>Electrons: the first sub-atomic particle discovered</a:t>
            </a:r>
          </a:p>
          <a:p>
            <a:pPr algn="ctr">
              <a:lnSpc>
                <a:spcPct val="120000"/>
              </a:lnSpc>
            </a:pPr>
            <a:r>
              <a:rPr lang="en-US" sz="2800" i="1" dirty="0" smtClean="0">
                <a:latin typeface="Candara"/>
                <a:cs typeface="Candara"/>
              </a:rPr>
              <a:t>Nuclear structure replaces the plum pudding model.</a:t>
            </a:r>
            <a:endParaRPr lang="en-US" sz="2800" i="1" dirty="0">
              <a:latin typeface="Candara"/>
              <a:cs typeface="Candara"/>
            </a:endParaRPr>
          </a:p>
        </p:txBody>
      </p:sp>
    </p:spTree>
    <p:extLst>
      <p:ext uri="{BB962C8B-B14F-4D97-AF65-F5344CB8AC3E}">
        <p14:creationId xmlns:p14="http://schemas.microsoft.com/office/powerpoint/2010/main" val="31447012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533400" y="838200"/>
            <a:ext cx="8001000" cy="0"/>
          </a:xfrm>
          <a:prstGeom prst="line">
            <a:avLst/>
          </a:prstGeom>
          <a:noFill/>
          <a:ln w="38100" cap="flat" cmpd="sng" algn="ctr">
            <a:solidFill>
              <a:srgbClr val="EB0202"/>
            </a:solidFill>
            <a:prstDash val="dot"/>
            <a:round/>
            <a:headEnd type="none" w="med" len="med"/>
            <a:tailEnd type="none" w="med" len="med"/>
          </a:ln>
          <a:effectLst/>
        </p:spPr>
        <p:txBody>
          <a:bodyPr wrap="none" anchor="ctr">
            <a:prstTxWarp prst="textNoShape">
              <a:avLst/>
            </a:prstTxWarp>
          </a:bodyPr>
          <a:lstStyle/>
          <a:p>
            <a:pPr>
              <a:defRPr/>
            </a:pPr>
            <a:endParaRPr lang="en-US" dirty="0">
              <a:latin typeface="Candara"/>
            </a:endParaRPr>
          </a:p>
        </p:txBody>
      </p:sp>
      <p:sp>
        <p:nvSpPr>
          <p:cNvPr id="12291" name="Text Box 3"/>
          <p:cNvSpPr txBox="1">
            <a:spLocks noChangeArrowheads="1"/>
          </p:cNvSpPr>
          <p:nvPr/>
        </p:nvSpPr>
        <p:spPr bwMode="auto">
          <a:xfrm>
            <a:off x="485777" y="231776"/>
            <a:ext cx="7084967" cy="523220"/>
          </a:xfrm>
          <a:prstGeom prst="rect">
            <a:avLst/>
          </a:prstGeom>
          <a:noFill/>
          <a:ln w="9525">
            <a:noFill/>
            <a:miter lim="800000"/>
            <a:headEnd/>
            <a:tailEnd/>
          </a:ln>
        </p:spPr>
        <p:txBody>
          <a:bodyPr wrap="none">
            <a:prstTxWarp prst="textNoShape">
              <a:avLst/>
            </a:prstTxWarp>
            <a:spAutoFit/>
          </a:bodyPr>
          <a:lstStyle/>
          <a:p>
            <a:pPr>
              <a:defRPr/>
            </a:pPr>
            <a:r>
              <a:rPr lang="en-US" sz="2800" b="1" dirty="0">
                <a:solidFill>
                  <a:srgbClr val="0000FF"/>
                </a:solidFill>
                <a:effectLst>
                  <a:outerShdw blurRad="38100" dist="38100" dir="2700000" algn="tl">
                    <a:srgbClr val="DDDDDD"/>
                  </a:outerShdw>
                </a:effectLst>
                <a:latin typeface="Candara"/>
              </a:rPr>
              <a:t>Charged </a:t>
            </a:r>
            <a:r>
              <a:rPr lang="en-US" sz="2800" b="1" dirty="0" smtClean="0">
                <a:solidFill>
                  <a:srgbClr val="0000FF"/>
                </a:solidFill>
                <a:effectLst>
                  <a:outerShdw blurRad="38100" dist="38100" dir="2700000" algn="tl">
                    <a:srgbClr val="DDDDDD"/>
                  </a:outerShdw>
                </a:effectLst>
                <a:latin typeface="Candara"/>
              </a:rPr>
              <a:t>subatomic </a:t>
            </a:r>
            <a:r>
              <a:rPr lang="en-US" sz="2800" b="1" dirty="0">
                <a:solidFill>
                  <a:srgbClr val="0000FF"/>
                </a:solidFill>
                <a:effectLst>
                  <a:outerShdw blurRad="38100" dist="38100" dir="2700000" algn="tl">
                    <a:srgbClr val="DDDDDD"/>
                  </a:outerShdw>
                </a:effectLst>
                <a:latin typeface="Candara"/>
              </a:rPr>
              <a:t>p</a:t>
            </a:r>
            <a:r>
              <a:rPr lang="en-US" sz="2800" b="1" dirty="0" smtClean="0">
                <a:solidFill>
                  <a:srgbClr val="0000FF"/>
                </a:solidFill>
                <a:effectLst>
                  <a:outerShdw blurRad="38100" dist="38100" dir="2700000" algn="tl">
                    <a:srgbClr val="DDDDDD"/>
                  </a:outerShdw>
                </a:effectLst>
                <a:latin typeface="Candara"/>
              </a:rPr>
              <a:t>articles</a:t>
            </a:r>
            <a:r>
              <a:rPr lang="en-US" sz="2800" b="1" dirty="0">
                <a:solidFill>
                  <a:srgbClr val="0000FF"/>
                </a:solidFill>
                <a:effectLst>
                  <a:outerShdw blurRad="38100" dist="38100" dir="2700000" algn="tl">
                    <a:srgbClr val="DDDDDD"/>
                  </a:outerShdw>
                </a:effectLst>
                <a:latin typeface="Candara"/>
              </a:rPr>
              <a:t>: </a:t>
            </a:r>
            <a:r>
              <a:rPr lang="en-US" sz="2800" b="1" dirty="0" smtClean="0">
                <a:solidFill>
                  <a:srgbClr val="0000FF"/>
                </a:solidFill>
                <a:effectLst>
                  <a:outerShdw blurRad="38100" dist="38100" dir="2700000" algn="tl">
                    <a:srgbClr val="DDDDDD"/>
                  </a:outerShdw>
                </a:effectLst>
                <a:latin typeface="Candara"/>
              </a:rPr>
              <a:t>electrons </a:t>
            </a:r>
            <a:r>
              <a:rPr lang="en-US" sz="2400" dirty="0">
                <a:solidFill>
                  <a:srgbClr val="0000FF"/>
                </a:solidFill>
                <a:latin typeface="Candara"/>
              </a:rPr>
              <a:t>(1897)</a:t>
            </a:r>
            <a:endParaRPr lang="en-US" sz="2800" b="1" dirty="0">
              <a:solidFill>
                <a:srgbClr val="0000FF"/>
              </a:solidFill>
              <a:effectLst>
                <a:outerShdw blurRad="38100" dist="38100" dir="2700000" algn="tl">
                  <a:srgbClr val="DDDDDD"/>
                </a:outerShdw>
              </a:effectLst>
              <a:latin typeface="Candara"/>
            </a:endParaRPr>
          </a:p>
        </p:txBody>
      </p:sp>
      <p:sp>
        <p:nvSpPr>
          <p:cNvPr id="56324" name="Text Box 4"/>
          <p:cNvSpPr txBox="1">
            <a:spLocks noChangeArrowheads="1"/>
          </p:cNvSpPr>
          <p:nvPr/>
        </p:nvSpPr>
        <p:spPr bwMode="auto">
          <a:xfrm>
            <a:off x="609600" y="914401"/>
            <a:ext cx="8001000" cy="1323439"/>
          </a:xfrm>
          <a:prstGeom prst="rect">
            <a:avLst/>
          </a:prstGeom>
          <a:noFill/>
          <a:ln w="9525">
            <a:noFill/>
            <a:miter lim="800000"/>
            <a:headEnd/>
            <a:tailEnd/>
          </a:ln>
        </p:spPr>
        <p:txBody>
          <a:bodyPr>
            <a:prstTxWarp prst="textNoShape">
              <a:avLst/>
            </a:prstTxWarp>
            <a:spAutoFit/>
          </a:bodyPr>
          <a:lstStyle/>
          <a:p>
            <a:pPr indent="6350">
              <a:buFont typeface="Arial" pitchFamily="-112" charset="0"/>
              <a:buNone/>
            </a:pPr>
            <a:r>
              <a:rPr lang="en-US" dirty="0">
                <a:latin typeface="Candara"/>
                <a:ea typeface="Optima" pitchFamily="-112" charset="0"/>
                <a:cs typeface="Optima" pitchFamily="-112" charset="0"/>
              </a:rPr>
              <a:t>We now know that atoms are made of smaller subatomic</a:t>
            </a:r>
            <a:br>
              <a:rPr lang="en-US" dirty="0">
                <a:latin typeface="Candara"/>
                <a:ea typeface="Optima" pitchFamily="-112" charset="0"/>
                <a:cs typeface="Optima" pitchFamily="-112" charset="0"/>
              </a:rPr>
            </a:br>
            <a:r>
              <a:rPr lang="en-US" dirty="0">
                <a:latin typeface="Candara"/>
                <a:ea typeface="Optima" pitchFamily="-112" charset="0"/>
                <a:cs typeface="Optima" pitchFamily="-112" charset="0"/>
              </a:rPr>
              <a:t>particles, and that some of these are oppositely charged. How was</a:t>
            </a:r>
            <a:br>
              <a:rPr lang="en-US" dirty="0">
                <a:latin typeface="Candara"/>
                <a:ea typeface="Optima" pitchFamily="-112" charset="0"/>
                <a:cs typeface="Optima" pitchFamily="-112" charset="0"/>
              </a:rPr>
            </a:br>
            <a:r>
              <a:rPr lang="en-US" dirty="0">
                <a:latin typeface="Candara"/>
                <a:ea typeface="Optima" pitchFamily="-112" charset="0"/>
                <a:cs typeface="Optima" pitchFamily="-112" charset="0"/>
              </a:rPr>
              <a:t>this discovered?  …. Well in the mid-1800s people began to play with electricity - at the time a new force not well understood.</a:t>
            </a:r>
          </a:p>
        </p:txBody>
      </p:sp>
      <p:pic>
        <p:nvPicPr>
          <p:cNvPr id="56325" name="Picture 5" descr="atom2"/>
          <p:cNvPicPr>
            <a:picLocks noChangeAspect="1" noChangeArrowheads="1"/>
          </p:cNvPicPr>
          <p:nvPr/>
        </p:nvPicPr>
        <p:blipFill>
          <a:blip r:embed="rId3"/>
          <a:srcRect/>
          <a:stretch>
            <a:fillRect/>
          </a:stretch>
        </p:blipFill>
        <p:spPr bwMode="auto">
          <a:xfrm>
            <a:off x="7696200" y="152400"/>
            <a:ext cx="1066800" cy="1041400"/>
          </a:xfrm>
          <a:prstGeom prst="rect">
            <a:avLst/>
          </a:prstGeom>
          <a:noFill/>
          <a:ln w="9525">
            <a:noFill/>
            <a:miter lim="800000"/>
            <a:headEnd/>
            <a:tailEnd/>
          </a:ln>
        </p:spPr>
      </p:pic>
      <p:sp>
        <p:nvSpPr>
          <p:cNvPr id="56326" name="Text Box 6"/>
          <p:cNvSpPr txBox="1">
            <a:spLocks noChangeArrowheads="1"/>
          </p:cNvSpPr>
          <p:nvPr/>
        </p:nvSpPr>
        <p:spPr bwMode="auto">
          <a:xfrm>
            <a:off x="7924801" y="6308725"/>
            <a:ext cx="999317" cy="400110"/>
          </a:xfrm>
          <a:prstGeom prst="rect">
            <a:avLst/>
          </a:prstGeom>
          <a:noFill/>
          <a:ln w="9525">
            <a:noFill/>
            <a:miter lim="800000"/>
            <a:headEnd/>
            <a:tailEnd/>
          </a:ln>
        </p:spPr>
        <p:txBody>
          <a:bodyPr wrap="none">
            <a:prstTxWarp prst="textNoShape">
              <a:avLst/>
            </a:prstTxWarp>
            <a:spAutoFit/>
          </a:bodyPr>
          <a:lstStyle/>
          <a:p>
            <a:r>
              <a:rPr lang="en-US" dirty="0">
                <a:latin typeface="Candara"/>
              </a:rPr>
              <a:t>p.39-40</a:t>
            </a:r>
          </a:p>
        </p:txBody>
      </p:sp>
      <p:pic>
        <p:nvPicPr>
          <p:cNvPr id="56327" name="Picture 7" descr="02_03"/>
          <p:cNvPicPr>
            <a:picLocks noChangeAspect="1" noChangeArrowheads="1"/>
          </p:cNvPicPr>
          <p:nvPr/>
        </p:nvPicPr>
        <p:blipFill>
          <a:blip r:embed="rId4"/>
          <a:srcRect b="17176"/>
          <a:stretch>
            <a:fillRect/>
          </a:stretch>
        </p:blipFill>
        <p:spPr bwMode="auto">
          <a:xfrm>
            <a:off x="1136650" y="2362200"/>
            <a:ext cx="6788151" cy="1981200"/>
          </a:xfrm>
          <a:prstGeom prst="rect">
            <a:avLst/>
          </a:prstGeom>
          <a:noFill/>
          <a:ln w="9525">
            <a:noFill/>
            <a:miter lim="800000"/>
            <a:headEnd/>
            <a:tailEnd/>
          </a:ln>
          <a:effectLst>
            <a:outerShdw blurRad="50800" dist="38100" dir="2700000">
              <a:srgbClr val="000000">
                <a:alpha val="43000"/>
              </a:srgbClr>
            </a:outerShdw>
          </a:effectLst>
        </p:spPr>
      </p:pic>
      <p:sp>
        <p:nvSpPr>
          <p:cNvPr id="56328" name="Text Box 8"/>
          <p:cNvSpPr txBox="1">
            <a:spLocks noChangeArrowheads="1"/>
          </p:cNvSpPr>
          <p:nvPr/>
        </p:nvSpPr>
        <p:spPr bwMode="auto">
          <a:xfrm>
            <a:off x="685802" y="4518026"/>
            <a:ext cx="7633495" cy="1754327"/>
          </a:xfrm>
          <a:prstGeom prst="rect">
            <a:avLst/>
          </a:prstGeom>
          <a:noFill/>
          <a:ln w="9525">
            <a:noFill/>
            <a:miter lim="800000"/>
            <a:headEnd/>
            <a:tailEnd/>
          </a:ln>
        </p:spPr>
        <p:txBody>
          <a:bodyPr wrap="none">
            <a:prstTxWarp prst="textNoShape">
              <a:avLst/>
            </a:prstTxWarp>
            <a:spAutoFit/>
          </a:bodyPr>
          <a:lstStyle/>
          <a:p>
            <a:r>
              <a:rPr lang="en-US" dirty="0">
                <a:latin typeface="Candara"/>
              </a:rPr>
              <a:t>A cathode ray tube (old TV set) is a partially evacuated tube to which</a:t>
            </a:r>
            <a:br>
              <a:rPr lang="en-US" dirty="0">
                <a:latin typeface="Candara"/>
              </a:rPr>
            </a:br>
            <a:r>
              <a:rPr lang="en-US" dirty="0">
                <a:latin typeface="Candara"/>
              </a:rPr>
              <a:t>a high voltage charge is applied, producing radiation. Magnets could </a:t>
            </a:r>
            <a:br>
              <a:rPr lang="en-US" dirty="0">
                <a:latin typeface="Candara"/>
              </a:rPr>
            </a:br>
            <a:r>
              <a:rPr lang="en-US" dirty="0">
                <a:latin typeface="Candara"/>
              </a:rPr>
              <a:t>deflect the rays, showing that they were charged.</a:t>
            </a:r>
          </a:p>
          <a:p>
            <a:endParaRPr lang="en-US" sz="800" dirty="0">
              <a:latin typeface="Candara"/>
            </a:endParaRPr>
          </a:p>
          <a:p>
            <a:r>
              <a:rPr lang="en-US" dirty="0">
                <a:latin typeface="Candara"/>
              </a:rPr>
              <a:t>J.J. Thompson showed that these rays were negatively charged - first</a:t>
            </a:r>
            <a:br>
              <a:rPr lang="en-US" dirty="0">
                <a:latin typeface="Candara"/>
              </a:rPr>
            </a:br>
            <a:r>
              <a:rPr lang="en-US" dirty="0">
                <a:latin typeface="Candara"/>
              </a:rPr>
              <a:t>demonstrated proof of </a:t>
            </a:r>
            <a:r>
              <a:rPr lang="en-US" b="1" u="sng" dirty="0">
                <a:latin typeface="Candara"/>
              </a:rPr>
              <a:t>electrons</a:t>
            </a:r>
            <a:r>
              <a:rPr lang="en-US" dirty="0">
                <a:latin typeface="Candara"/>
              </a:rPr>
              <a:t>.</a:t>
            </a:r>
          </a:p>
        </p:txBody>
      </p:sp>
    </p:spTree>
    <p:extLst>
      <p:ext uri="{BB962C8B-B14F-4D97-AF65-F5344CB8AC3E}">
        <p14:creationId xmlns:p14="http://schemas.microsoft.com/office/powerpoint/2010/main" val="24030515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533400" y="838200"/>
            <a:ext cx="8001000" cy="0"/>
          </a:xfrm>
          <a:prstGeom prst="line">
            <a:avLst/>
          </a:prstGeom>
          <a:noFill/>
          <a:ln w="38100" cap="flat" cmpd="sng" algn="ctr">
            <a:solidFill>
              <a:srgbClr val="EB0202"/>
            </a:solidFill>
            <a:prstDash val="dot"/>
            <a:round/>
            <a:headEnd type="none" w="med" len="med"/>
            <a:tailEnd type="none" w="med" len="med"/>
          </a:ln>
          <a:effectLst/>
        </p:spPr>
        <p:txBody>
          <a:bodyPr wrap="none" anchor="ctr">
            <a:prstTxWarp prst="textNoShape">
              <a:avLst/>
            </a:prstTxWarp>
          </a:bodyPr>
          <a:lstStyle/>
          <a:p>
            <a:pPr>
              <a:defRPr/>
            </a:pPr>
            <a:endParaRPr lang="en-US" dirty="0">
              <a:latin typeface="Candara"/>
            </a:endParaRPr>
          </a:p>
        </p:txBody>
      </p:sp>
      <p:sp>
        <p:nvSpPr>
          <p:cNvPr id="14339" name="Text Box 3"/>
          <p:cNvSpPr txBox="1">
            <a:spLocks noChangeArrowheads="1"/>
          </p:cNvSpPr>
          <p:nvPr/>
        </p:nvSpPr>
        <p:spPr bwMode="auto">
          <a:xfrm>
            <a:off x="485775" y="231775"/>
            <a:ext cx="3333790" cy="523220"/>
          </a:xfrm>
          <a:prstGeom prst="rect">
            <a:avLst/>
          </a:prstGeom>
          <a:noFill/>
          <a:ln w="9525">
            <a:noFill/>
            <a:miter lim="800000"/>
            <a:headEnd/>
            <a:tailEnd/>
          </a:ln>
        </p:spPr>
        <p:txBody>
          <a:bodyPr wrap="none">
            <a:prstTxWarp prst="textNoShape">
              <a:avLst/>
            </a:prstTxWarp>
            <a:spAutoFit/>
          </a:bodyPr>
          <a:lstStyle/>
          <a:p>
            <a:pPr>
              <a:defRPr/>
            </a:pPr>
            <a:r>
              <a:rPr lang="en-US" sz="2800" b="1" dirty="0">
                <a:solidFill>
                  <a:srgbClr val="0000FF"/>
                </a:solidFill>
                <a:effectLst>
                  <a:outerShdw blurRad="38100" dist="38100" dir="2700000" algn="tl">
                    <a:srgbClr val="DDDDDD"/>
                  </a:outerShdw>
                </a:effectLst>
                <a:latin typeface="Candara"/>
              </a:rPr>
              <a:t>Radioactivity    </a:t>
            </a:r>
            <a:r>
              <a:rPr lang="en-US" sz="2400" dirty="0">
                <a:solidFill>
                  <a:srgbClr val="0000FF"/>
                </a:solidFill>
                <a:effectLst>
                  <a:outerShdw blurRad="38100" dist="38100" dir="2700000" algn="tl">
                    <a:srgbClr val="DDDDDD"/>
                  </a:outerShdw>
                </a:effectLst>
                <a:latin typeface="Candara"/>
              </a:rPr>
              <a:t>(1896)</a:t>
            </a:r>
          </a:p>
        </p:txBody>
      </p:sp>
      <p:sp>
        <p:nvSpPr>
          <p:cNvPr id="58372" name="Text Box 4"/>
          <p:cNvSpPr txBox="1">
            <a:spLocks noChangeArrowheads="1"/>
          </p:cNvSpPr>
          <p:nvPr/>
        </p:nvSpPr>
        <p:spPr bwMode="auto">
          <a:xfrm>
            <a:off x="609600" y="914401"/>
            <a:ext cx="8001000" cy="1785104"/>
          </a:xfrm>
          <a:prstGeom prst="rect">
            <a:avLst/>
          </a:prstGeom>
          <a:noFill/>
          <a:ln w="9525">
            <a:noFill/>
            <a:miter lim="800000"/>
            <a:headEnd/>
            <a:tailEnd/>
          </a:ln>
        </p:spPr>
        <p:txBody>
          <a:bodyPr>
            <a:prstTxWarp prst="textNoShape">
              <a:avLst/>
            </a:prstTxWarp>
            <a:spAutoFit/>
          </a:bodyPr>
          <a:lstStyle/>
          <a:p>
            <a:pPr marL="457200" indent="-457200">
              <a:buFont typeface="Arial" pitchFamily="-112" charset="0"/>
              <a:buNone/>
            </a:pPr>
            <a:r>
              <a:rPr lang="en-US" dirty="0">
                <a:latin typeface="Candara"/>
                <a:ea typeface="Optima" pitchFamily="-112" charset="0"/>
                <a:cs typeface="Optima" pitchFamily="-112" charset="0"/>
              </a:rPr>
              <a:t>Scientists studying certain ores and materials discovered that</a:t>
            </a:r>
          </a:p>
          <a:p>
            <a:pPr marL="457200" indent="-457200">
              <a:buFont typeface="Arial" pitchFamily="-112" charset="0"/>
              <a:buNone/>
            </a:pPr>
            <a:r>
              <a:rPr lang="en-US" dirty="0">
                <a:latin typeface="Candara"/>
                <a:ea typeface="Optima" pitchFamily="-112" charset="0"/>
                <a:cs typeface="Optima" pitchFamily="-112" charset="0"/>
              </a:rPr>
              <a:t>these materials spontaneously emitted radiation - they called it</a:t>
            </a:r>
          </a:p>
          <a:p>
            <a:pPr marL="457200" indent="-457200">
              <a:buFont typeface="Arial" pitchFamily="-112" charset="0"/>
              <a:buNone/>
            </a:pPr>
            <a:r>
              <a:rPr lang="en-US" b="1" i="1" dirty="0">
                <a:latin typeface="Candara"/>
                <a:ea typeface="Optima" pitchFamily="-112" charset="0"/>
                <a:cs typeface="Optima" pitchFamily="-112" charset="0"/>
              </a:rPr>
              <a:t>radioactivity</a:t>
            </a:r>
            <a:r>
              <a:rPr lang="en-US" b="1" dirty="0">
                <a:latin typeface="Candara"/>
                <a:ea typeface="Optima" pitchFamily="-112" charset="0"/>
                <a:cs typeface="Optima" pitchFamily="-112" charset="0"/>
              </a:rPr>
              <a:t>.</a:t>
            </a:r>
          </a:p>
          <a:p>
            <a:pPr marL="457200" indent="-457200">
              <a:buFont typeface="Arial" pitchFamily="-112" charset="0"/>
              <a:buNone/>
            </a:pPr>
            <a:endParaRPr lang="en-US" sz="1000" b="1" dirty="0">
              <a:latin typeface="Candara"/>
              <a:ea typeface="Optima" pitchFamily="-112" charset="0"/>
              <a:cs typeface="Optima" pitchFamily="-112" charset="0"/>
            </a:endParaRPr>
          </a:p>
          <a:p>
            <a:pPr marL="457200" indent="-457200">
              <a:buFont typeface="Arial" pitchFamily="-112" charset="0"/>
              <a:buNone/>
            </a:pPr>
            <a:r>
              <a:rPr lang="en-US" dirty="0">
                <a:latin typeface="Candara"/>
                <a:ea typeface="Optima" pitchFamily="-112" charset="0"/>
                <a:cs typeface="Optima" pitchFamily="-112" charset="0"/>
              </a:rPr>
              <a:t>Early experiments showed that there were three principal types of</a:t>
            </a:r>
          </a:p>
          <a:p>
            <a:pPr marL="457200" indent="-457200">
              <a:buFont typeface="Arial" pitchFamily="-112" charset="0"/>
              <a:buNone/>
            </a:pPr>
            <a:r>
              <a:rPr lang="en-US" dirty="0">
                <a:latin typeface="Candara"/>
                <a:ea typeface="Optima" pitchFamily="-112" charset="0"/>
                <a:cs typeface="Optima" pitchFamily="-112" charset="0"/>
              </a:rPr>
              <a:t>radioactivity.</a:t>
            </a:r>
          </a:p>
        </p:txBody>
      </p:sp>
      <p:pic>
        <p:nvPicPr>
          <p:cNvPr id="58373" name="Picture 5" descr="atom2"/>
          <p:cNvPicPr>
            <a:picLocks noChangeAspect="1" noChangeArrowheads="1"/>
          </p:cNvPicPr>
          <p:nvPr/>
        </p:nvPicPr>
        <p:blipFill>
          <a:blip r:embed="rId3"/>
          <a:srcRect/>
          <a:stretch>
            <a:fillRect/>
          </a:stretch>
        </p:blipFill>
        <p:spPr bwMode="auto">
          <a:xfrm>
            <a:off x="7620000" y="152400"/>
            <a:ext cx="1066800" cy="1041400"/>
          </a:xfrm>
          <a:prstGeom prst="rect">
            <a:avLst/>
          </a:prstGeom>
          <a:noFill/>
          <a:ln w="9525">
            <a:noFill/>
            <a:miter lim="800000"/>
            <a:headEnd/>
            <a:tailEnd/>
          </a:ln>
        </p:spPr>
      </p:pic>
      <p:sp>
        <p:nvSpPr>
          <p:cNvPr id="58374" name="Text Box 6"/>
          <p:cNvSpPr txBox="1">
            <a:spLocks noChangeArrowheads="1"/>
          </p:cNvSpPr>
          <p:nvPr/>
        </p:nvSpPr>
        <p:spPr bwMode="auto">
          <a:xfrm>
            <a:off x="8278813" y="6308725"/>
            <a:ext cx="618228" cy="400110"/>
          </a:xfrm>
          <a:prstGeom prst="rect">
            <a:avLst/>
          </a:prstGeom>
          <a:noFill/>
          <a:ln w="9525">
            <a:noFill/>
            <a:miter lim="800000"/>
            <a:headEnd/>
            <a:tailEnd/>
          </a:ln>
        </p:spPr>
        <p:txBody>
          <a:bodyPr wrap="none">
            <a:prstTxWarp prst="textNoShape">
              <a:avLst/>
            </a:prstTxWarp>
            <a:spAutoFit/>
          </a:bodyPr>
          <a:lstStyle/>
          <a:p>
            <a:r>
              <a:rPr lang="en-US" dirty="0">
                <a:latin typeface="Candara"/>
              </a:rPr>
              <a:t>p.41</a:t>
            </a:r>
          </a:p>
        </p:txBody>
      </p:sp>
      <p:pic>
        <p:nvPicPr>
          <p:cNvPr id="58375" name="Picture 7" descr="02_08"/>
          <p:cNvPicPr>
            <a:picLocks noChangeAspect="1" noChangeArrowheads="1"/>
          </p:cNvPicPr>
          <p:nvPr/>
        </p:nvPicPr>
        <p:blipFill>
          <a:blip r:embed="rId4"/>
          <a:srcRect b="8582"/>
          <a:stretch>
            <a:fillRect/>
          </a:stretch>
        </p:blipFill>
        <p:spPr bwMode="auto">
          <a:xfrm>
            <a:off x="1042989" y="2743201"/>
            <a:ext cx="6729412" cy="2254250"/>
          </a:xfrm>
          <a:prstGeom prst="rect">
            <a:avLst/>
          </a:prstGeom>
          <a:noFill/>
          <a:ln w="9525">
            <a:noFill/>
            <a:miter lim="800000"/>
            <a:headEnd/>
            <a:tailEnd/>
          </a:ln>
          <a:effectLst>
            <a:outerShdw blurRad="50800" dist="38100" dir="2700000">
              <a:srgbClr val="000000">
                <a:alpha val="43000"/>
              </a:srgbClr>
            </a:outerShdw>
          </a:effectLst>
        </p:spPr>
      </p:pic>
      <p:sp>
        <p:nvSpPr>
          <p:cNvPr id="58376" name="Text Box 8"/>
          <p:cNvSpPr txBox="1">
            <a:spLocks noChangeArrowheads="1"/>
          </p:cNvSpPr>
          <p:nvPr/>
        </p:nvSpPr>
        <p:spPr bwMode="auto">
          <a:xfrm>
            <a:off x="746125" y="5203825"/>
            <a:ext cx="6904454" cy="923330"/>
          </a:xfrm>
          <a:prstGeom prst="rect">
            <a:avLst/>
          </a:prstGeom>
          <a:noFill/>
          <a:ln w="9525">
            <a:noFill/>
            <a:miter lim="800000"/>
            <a:headEnd/>
            <a:tailEnd/>
          </a:ln>
        </p:spPr>
        <p:txBody>
          <a:bodyPr wrap="none">
            <a:prstTxWarp prst="textNoShape">
              <a:avLst/>
            </a:prstTxWarp>
            <a:spAutoFit/>
          </a:bodyPr>
          <a:lstStyle/>
          <a:p>
            <a:pPr>
              <a:buFont typeface="Arial"/>
              <a:buChar char="•"/>
            </a:pPr>
            <a:r>
              <a:rPr lang="en-US" sz="1800" b="1" dirty="0" smtClean="0">
                <a:solidFill>
                  <a:srgbClr val="0000FF"/>
                </a:solidFill>
                <a:latin typeface="Candara"/>
              </a:rPr>
              <a:t> Alpha </a:t>
            </a:r>
            <a:r>
              <a:rPr lang="en-US" sz="1800" dirty="0">
                <a:solidFill>
                  <a:srgbClr val="0000FF"/>
                </a:solidFill>
                <a:latin typeface="Candara"/>
              </a:rPr>
              <a:t>- fast-moving particles with a charge of +2</a:t>
            </a:r>
            <a:endParaRPr lang="en-US" sz="1800" dirty="0" smtClean="0">
              <a:solidFill>
                <a:srgbClr val="0000FF"/>
              </a:solidFill>
              <a:latin typeface="Candara"/>
            </a:endParaRPr>
          </a:p>
          <a:p>
            <a:pPr>
              <a:buFont typeface="Arial"/>
              <a:buChar char="•"/>
            </a:pPr>
            <a:r>
              <a:rPr lang="en-US" sz="1800" b="1" dirty="0" smtClean="0">
                <a:solidFill>
                  <a:srgbClr val="0000FF"/>
                </a:solidFill>
                <a:latin typeface="Candara"/>
              </a:rPr>
              <a:t> Beta </a:t>
            </a:r>
            <a:r>
              <a:rPr lang="en-US" sz="1800" dirty="0">
                <a:solidFill>
                  <a:srgbClr val="0000FF"/>
                </a:solidFill>
                <a:latin typeface="Candara"/>
              </a:rPr>
              <a:t>- fast moving particles with a charge of -1</a:t>
            </a:r>
            <a:endParaRPr lang="en-US" sz="1800" dirty="0" smtClean="0">
              <a:solidFill>
                <a:srgbClr val="0000FF"/>
              </a:solidFill>
              <a:latin typeface="Candara"/>
            </a:endParaRPr>
          </a:p>
          <a:p>
            <a:pPr>
              <a:buFont typeface="Arial"/>
              <a:buChar char="•"/>
            </a:pPr>
            <a:r>
              <a:rPr lang="en-US" sz="1800" b="1" dirty="0" smtClean="0">
                <a:solidFill>
                  <a:srgbClr val="0000FF"/>
                </a:solidFill>
                <a:latin typeface="Candara"/>
              </a:rPr>
              <a:t> Gamma</a:t>
            </a:r>
            <a:r>
              <a:rPr lang="en-US" sz="1800" dirty="0" smtClean="0">
                <a:solidFill>
                  <a:srgbClr val="0000FF"/>
                </a:solidFill>
                <a:latin typeface="Candara"/>
              </a:rPr>
              <a:t> </a:t>
            </a:r>
            <a:r>
              <a:rPr lang="en-US" sz="1800" dirty="0">
                <a:solidFill>
                  <a:srgbClr val="0000FF"/>
                </a:solidFill>
                <a:latin typeface="Candara"/>
              </a:rPr>
              <a:t>- NO particles - just a high-energy radiation - similar to x-rays</a:t>
            </a:r>
            <a:endParaRPr lang="en-US" sz="1800" b="1" dirty="0">
              <a:solidFill>
                <a:srgbClr val="0000FF"/>
              </a:solidFill>
              <a:latin typeface="Candara"/>
            </a:endParaRPr>
          </a:p>
        </p:txBody>
      </p:sp>
    </p:spTree>
    <p:extLst>
      <p:ext uri="{BB962C8B-B14F-4D97-AF65-F5344CB8AC3E}">
        <p14:creationId xmlns:p14="http://schemas.microsoft.com/office/powerpoint/2010/main" val="1209171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533400" y="838200"/>
            <a:ext cx="8001000" cy="0"/>
          </a:xfrm>
          <a:prstGeom prst="line">
            <a:avLst/>
          </a:prstGeom>
          <a:noFill/>
          <a:ln w="38100" cap="flat" cmpd="sng" algn="ctr">
            <a:solidFill>
              <a:srgbClr val="EB0202"/>
            </a:solidFill>
            <a:prstDash val="dot"/>
            <a:round/>
            <a:headEnd type="none" w="med" len="med"/>
            <a:tailEnd type="none" w="med" len="med"/>
          </a:ln>
          <a:effectLst/>
        </p:spPr>
        <p:txBody>
          <a:bodyPr wrap="none" anchor="ctr">
            <a:prstTxWarp prst="textNoShape">
              <a:avLst/>
            </a:prstTxWarp>
          </a:bodyPr>
          <a:lstStyle/>
          <a:p>
            <a:pPr>
              <a:defRPr/>
            </a:pPr>
            <a:endParaRPr lang="en-US" dirty="0">
              <a:latin typeface="Candara"/>
            </a:endParaRPr>
          </a:p>
        </p:txBody>
      </p:sp>
      <p:sp>
        <p:nvSpPr>
          <p:cNvPr id="16387" name="Text Box 3"/>
          <p:cNvSpPr txBox="1">
            <a:spLocks noChangeArrowheads="1"/>
          </p:cNvSpPr>
          <p:nvPr/>
        </p:nvSpPr>
        <p:spPr bwMode="auto">
          <a:xfrm>
            <a:off x="485776" y="231775"/>
            <a:ext cx="6445119" cy="523220"/>
          </a:xfrm>
          <a:prstGeom prst="rect">
            <a:avLst/>
          </a:prstGeom>
          <a:noFill/>
          <a:ln w="9525">
            <a:noFill/>
            <a:miter lim="800000"/>
            <a:headEnd/>
            <a:tailEnd/>
          </a:ln>
        </p:spPr>
        <p:txBody>
          <a:bodyPr wrap="none">
            <a:prstTxWarp prst="textNoShape">
              <a:avLst/>
            </a:prstTxWarp>
            <a:spAutoFit/>
          </a:bodyPr>
          <a:lstStyle/>
          <a:p>
            <a:pPr>
              <a:defRPr/>
            </a:pPr>
            <a:r>
              <a:rPr lang="en-US" sz="2800" b="1" dirty="0">
                <a:solidFill>
                  <a:srgbClr val="0000FF"/>
                </a:solidFill>
                <a:effectLst>
                  <a:outerShdw blurRad="38100" dist="38100" dir="2700000" algn="tl">
                    <a:srgbClr val="DDDDDD"/>
                  </a:outerShdw>
                </a:effectLst>
                <a:latin typeface="Candara"/>
              </a:rPr>
              <a:t>Plum </a:t>
            </a:r>
            <a:r>
              <a:rPr lang="en-US" sz="2800" b="1" dirty="0" smtClean="0">
                <a:solidFill>
                  <a:srgbClr val="0000FF"/>
                </a:solidFill>
                <a:effectLst>
                  <a:outerShdw blurRad="38100" dist="38100" dir="2700000" algn="tl">
                    <a:srgbClr val="DDDDDD"/>
                  </a:outerShdw>
                </a:effectLst>
                <a:latin typeface="Candara"/>
              </a:rPr>
              <a:t>pudding </a:t>
            </a:r>
            <a:r>
              <a:rPr lang="en-US" sz="2800" b="1" dirty="0">
                <a:solidFill>
                  <a:srgbClr val="0000FF"/>
                </a:solidFill>
                <a:effectLst>
                  <a:outerShdw blurRad="38100" dist="38100" dir="2700000" algn="tl">
                    <a:srgbClr val="DDDDDD"/>
                  </a:outerShdw>
                </a:effectLst>
                <a:latin typeface="Candara"/>
              </a:rPr>
              <a:t>vs. a </a:t>
            </a:r>
            <a:r>
              <a:rPr lang="en-US" sz="2800" b="1" dirty="0" smtClean="0">
                <a:solidFill>
                  <a:srgbClr val="0000FF"/>
                </a:solidFill>
                <a:effectLst>
                  <a:outerShdw blurRad="38100" dist="38100" dir="2700000" algn="tl">
                    <a:srgbClr val="DDDDDD"/>
                  </a:outerShdw>
                </a:effectLst>
                <a:latin typeface="Candara"/>
              </a:rPr>
              <a:t>dense </a:t>
            </a:r>
            <a:r>
              <a:rPr lang="en-US" sz="2800" b="1" dirty="0">
                <a:solidFill>
                  <a:srgbClr val="0000FF"/>
                </a:solidFill>
                <a:effectLst>
                  <a:outerShdw blurRad="38100" dist="38100" dir="2700000" algn="tl">
                    <a:srgbClr val="DDDDDD"/>
                  </a:outerShdw>
                </a:effectLst>
                <a:latin typeface="Candara"/>
              </a:rPr>
              <a:t>n</a:t>
            </a:r>
            <a:r>
              <a:rPr lang="en-US" sz="2800" b="1" dirty="0" smtClean="0">
                <a:solidFill>
                  <a:srgbClr val="0000FF"/>
                </a:solidFill>
                <a:effectLst>
                  <a:outerShdw blurRad="38100" dist="38100" dir="2700000" algn="tl">
                    <a:srgbClr val="DDDDDD"/>
                  </a:outerShdw>
                </a:effectLst>
                <a:latin typeface="Candara"/>
              </a:rPr>
              <a:t>ucleus </a:t>
            </a:r>
            <a:r>
              <a:rPr lang="en-US" sz="2800" dirty="0" smtClean="0">
                <a:solidFill>
                  <a:srgbClr val="0000FF"/>
                </a:solidFill>
                <a:latin typeface="Candara"/>
              </a:rPr>
              <a:t>  </a:t>
            </a:r>
            <a:r>
              <a:rPr lang="en-US" sz="2800" dirty="0">
                <a:solidFill>
                  <a:srgbClr val="0000FF"/>
                </a:solidFill>
                <a:latin typeface="Candara"/>
              </a:rPr>
              <a:t>(1910)</a:t>
            </a:r>
            <a:r>
              <a:rPr lang="en-US" sz="2800" b="1" dirty="0">
                <a:solidFill>
                  <a:srgbClr val="0000FF"/>
                </a:solidFill>
                <a:effectLst>
                  <a:outerShdw blurRad="38100" dist="38100" dir="2700000" algn="tl">
                    <a:srgbClr val="DDDDDD"/>
                  </a:outerShdw>
                </a:effectLst>
                <a:latin typeface="Candara"/>
              </a:rPr>
              <a:t> </a:t>
            </a:r>
          </a:p>
        </p:txBody>
      </p:sp>
      <p:sp>
        <p:nvSpPr>
          <p:cNvPr id="60420" name="Text Box 4"/>
          <p:cNvSpPr txBox="1">
            <a:spLocks noChangeArrowheads="1"/>
          </p:cNvSpPr>
          <p:nvPr/>
        </p:nvSpPr>
        <p:spPr bwMode="auto">
          <a:xfrm>
            <a:off x="457200" y="914401"/>
            <a:ext cx="8001000" cy="707886"/>
          </a:xfrm>
          <a:prstGeom prst="rect">
            <a:avLst/>
          </a:prstGeom>
          <a:noFill/>
          <a:ln w="9525">
            <a:noFill/>
            <a:miter lim="800000"/>
            <a:headEnd/>
            <a:tailEnd/>
          </a:ln>
        </p:spPr>
        <p:txBody>
          <a:bodyPr>
            <a:prstTxWarp prst="textNoShape">
              <a:avLst/>
            </a:prstTxWarp>
            <a:spAutoFit/>
          </a:bodyPr>
          <a:lstStyle/>
          <a:p>
            <a:pPr marL="457200" indent="-457200">
              <a:buFont typeface="Arial" pitchFamily="-112" charset="0"/>
              <a:buNone/>
            </a:pPr>
            <a:r>
              <a:rPr lang="en-US" dirty="0">
                <a:latin typeface="Candara"/>
                <a:ea typeface="Optima" pitchFamily="-112" charset="0"/>
                <a:cs typeface="Optima" pitchFamily="-112" charset="0"/>
              </a:rPr>
              <a:t>By the early 1900s it was clear that electrons were only a </a:t>
            </a:r>
          </a:p>
          <a:p>
            <a:pPr marL="457200" indent="-457200">
              <a:buFont typeface="Arial" pitchFamily="-112" charset="0"/>
              <a:buNone/>
            </a:pPr>
            <a:r>
              <a:rPr lang="en-US" dirty="0">
                <a:latin typeface="Candara"/>
                <a:ea typeface="Optima" pitchFamily="-112" charset="0"/>
                <a:cs typeface="Optima" pitchFamily="-112" charset="0"/>
              </a:rPr>
              <a:t>small part of the atom. But it wasn’t clear what atoms looked like</a:t>
            </a:r>
            <a:r>
              <a:rPr lang="en-US" dirty="0" smtClean="0">
                <a:latin typeface="Candara"/>
                <a:ea typeface="Optima" pitchFamily="-112" charset="0"/>
                <a:cs typeface="Optima" pitchFamily="-112" charset="0"/>
              </a:rPr>
              <a:t>.</a:t>
            </a:r>
            <a:endParaRPr lang="en-US" dirty="0">
              <a:latin typeface="Candara"/>
              <a:ea typeface="Optima" pitchFamily="-112" charset="0"/>
              <a:cs typeface="Optima" pitchFamily="-112" charset="0"/>
            </a:endParaRPr>
          </a:p>
        </p:txBody>
      </p:sp>
      <p:pic>
        <p:nvPicPr>
          <p:cNvPr id="60421" name="Picture 5" descr="atom2"/>
          <p:cNvPicPr>
            <a:picLocks noChangeAspect="1" noChangeArrowheads="1"/>
          </p:cNvPicPr>
          <p:nvPr/>
        </p:nvPicPr>
        <p:blipFill>
          <a:blip r:embed="rId3"/>
          <a:srcRect/>
          <a:stretch>
            <a:fillRect/>
          </a:stretch>
        </p:blipFill>
        <p:spPr bwMode="auto">
          <a:xfrm>
            <a:off x="7620000" y="152400"/>
            <a:ext cx="1066800" cy="1041400"/>
          </a:xfrm>
          <a:prstGeom prst="rect">
            <a:avLst/>
          </a:prstGeom>
          <a:noFill/>
          <a:ln w="9525">
            <a:noFill/>
            <a:miter lim="800000"/>
            <a:headEnd/>
            <a:tailEnd/>
          </a:ln>
        </p:spPr>
      </p:pic>
      <p:sp>
        <p:nvSpPr>
          <p:cNvPr id="60422" name="Text Box 6"/>
          <p:cNvSpPr txBox="1">
            <a:spLocks noChangeArrowheads="1"/>
          </p:cNvSpPr>
          <p:nvPr/>
        </p:nvSpPr>
        <p:spPr bwMode="auto">
          <a:xfrm>
            <a:off x="8382000" y="6308725"/>
            <a:ext cx="647032" cy="400110"/>
          </a:xfrm>
          <a:prstGeom prst="rect">
            <a:avLst/>
          </a:prstGeom>
          <a:noFill/>
          <a:ln w="9525">
            <a:noFill/>
            <a:miter lim="800000"/>
            <a:headEnd/>
            <a:tailEnd/>
          </a:ln>
        </p:spPr>
        <p:txBody>
          <a:bodyPr wrap="none">
            <a:prstTxWarp prst="textNoShape">
              <a:avLst/>
            </a:prstTxWarp>
            <a:spAutoFit/>
          </a:bodyPr>
          <a:lstStyle/>
          <a:p>
            <a:r>
              <a:rPr lang="en-US" dirty="0">
                <a:latin typeface="Candara"/>
              </a:rPr>
              <a:t>p.42</a:t>
            </a:r>
          </a:p>
        </p:txBody>
      </p:sp>
      <p:pic>
        <p:nvPicPr>
          <p:cNvPr id="60423" name="Picture 7" descr="02_09"/>
          <p:cNvPicPr>
            <a:picLocks noChangeAspect="1" noChangeArrowheads="1"/>
          </p:cNvPicPr>
          <p:nvPr/>
        </p:nvPicPr>
        <p:blipFill>
          <a:blip r:embed="rId4"/>
          <a:srcRect b="4680"/>
          <a:stretch>
            <a:fillRect/>
          </a:stretch>
        </p:blipFill>
        <p:spPr bwMode="auto">
          <a:xfrm>
            <a:off x="6946901" y="2209800"/>
            <a:ext cx="1892300" cy="2286000"/>
          </a:xfrm>
          <a:prstGeom prst="rect">
            <a:avLst/>
          </a:prstGeom>
          <a:noFill/>
          <a:ln w="9525">
            <a:noFill/>
            <a:miter lim="800000"/>
            <a:headEnd/>
            <a:tailEnd/>
          </a:ln>
          <a:effectLst>
            <a:outerShdw blurRad="50800" dist="38100" dir="2700000">
              <a:srgbClr val="000000">
                <a:alpha val="43000"/>
              </a:srgbClr>
            </a:outerShdw>
          </a:effectLst>
        </p:spPr>
      </p:pic>
      <p:sp>
        <p:nvSpPr>
          <p:cNvPr id="60424" name="Line 8"/>
          <p:cNvSpPr>
            <a:spLocks noChangeShapeType="1"/>
          </p:cNvSpPr>
          <p:nvPr/>
        </p:nvSpPr>
        <p:spPr bwMode="auto">
          <a:xfrm>
            <a:off x="685800" y="2590800"/>
            <a:ext cx="6172200" cy="0"/>
          </a:xfrm>
          <a:prstGeom prst="line">
            <a:avLst/>
          </a:prstGeom>
          <a:noFill/>
          <a:ln w="28575" cap="flat" cmpd="sng" algn="ctr">
            <a:solidFill>
              <a:srgbClr val="B3B3B3"/>
            </a:solidFill>
            <a:prstDash val="dot"/>
            <a:round/>
            <a:headEnd type="none" w="med" len="med"/>
            <a:tailEnd type="none" w="med" len="med"/>
          </a:ln>
        </p:spPr>
        <p:txBody>
          <a:bodyPr wrap="none" anchor="ctr">
            <a:prstTxWarp prst="textNoShape">
              <a:avLst/>
            </a:prstTxWarp>
          </a:bodyPr>
          <a:lstStyle/>
          <a:p>
            <a:endParaRPr lang="en-US" dirty="0">
              <a:latin typeface="Candara"/>
            </a:endParaRPr>
          </a:p>
        </p:txBody>
      </p:sp>
      <p:pic>
        <p:nvPicPr>
          <p:cNvPr id="60425" name="Picture 9" descr="02_10"/>
          <p:cNvPicPr>
            <a:picLocks noChangeAspect="1" noChangeArrowheads="1"/>
          </p:cNvPicPr>
          <p:nvPr/>
        </p:nvPicPr>
        <p:blipFill>
          <a:blip r:embed="rId5"/>
          <a:srcRect b="4814"/>
          <a:stretch>
            <a:fillRect/>
          </a:stretch>
        </p:blipFill>
        <p:spPr bwMode="auto">
          <a:xfrm>
            <a:off x="762001" y="3889376"/>
            <a:ext cx="3289300" cy="2740025"/>
          </a:xfrm>
          <a:prstGeom prst="rect">
            <a:avLst/>
          </a:prstGeom>
          <a:noFill/>
          <a:ln w="9525">
            <a:noFill/>
            <a:miter lim="800000"/>
            <a:headEnd/>
            <a:tailEnd/>
          </a:ln>
          <a:effectLst>
            <a:outerShdw blurRad="50800" dist="38100" dir="2700000">
              <a:srgbClr val="000000">
                <a:alpha val="43000"/>
              </a:srgbClr>
            </a:outerShdw>
          </a:effectLst>
        </p:spPr>
      </p:pic>
      <p:sp>
        <p:nvSpPr>
          <p:cNvPr id="60426" name="TextBox 11"/>
          <p:cNvSpPr txBox="1">
            <a:spLocks noChangeArrowheads="1"/>
          </p:cNvSpPr>
          <p:nvPr/>
        </p:nvSpPr>
        <p:spPr bwMode="auto">
          <a:xfrm>
            <a:off x="4191001" y="4648201"/>
            <a:ext cx="4800599" cy="1754327"/>
          </a:xfrm>
          <a:prstGeom prst="rect">
            <a:avLst/>
          </a:prstGeom>
          <a:noFill/>
          <a:ln w="9525">
            <a:noFill/>
            <a:miter lim="800000"/>
            <a:headEnd/>
            <a:tailEnd/>
          </a:ln>
        </p:spPr>
        <p:txBody>
          <a:bodyPr wrap="square">
            <a:prstTxWarp prst="textNoShape">
              <a:avLst/>
            </a:prstTxWarp>
            <a:spAutoFit/>
          </a:bodyPr>
          <a:lstStyle/>
          <a:p>
            <a:r>
              <a:rPr lang="en-US" sz="1800" dirty="0">
                <a:solidFill>
                  <a:srgbClr val="0000FF"/>
                </a:solidFill>
                <a:latin typeface="Candara"/>
              </a:rPr>
              <a:t>Most </a:t>
            </a:r>
            <a:r>
              <a:rPr lang="en-US" sz="1800" dirty="0" smtClean="0">
                <a:solidFill>
                  <a:srgbClr val="0000FF"/>
                </a:solidFill>
                <a:latin typeface="Candara"/>
              </a:rPr>
              <a:t>alpha particles </a:t>
            </a:r>
            <a:r>
              <a:rPr lang="en-US" sz="1800" dirty="0">
                <a:solidFill>
                  <a:srgbClr val="0000FF"/>
                </a:solidFill>
                <a:latin typeface="Candara"/>
              </a:rPr>
              <a:t>passed through the single </a:t>
            </a:r>
            <a:r>
              <a:rPr lang="en-US" sz="1800" dirty="0" smtClean="0">
                <a:solidFill>
                  <a:srgbClr val="0000FF"/>
                </a:solidFill>
                <a:latin typeface="Candara"/>
              </a:rPr>
              <a:t>layer of </a:t>
            </a:r>
            <a:r>
              <a:rPr lang="en-US" sz="1800" dirty="0">
                <a:solidFill>
                  <a:srgbClr val="0000FF"/>
                </a:solidFill>
                <a:latin typeface="Candara"/>
              </a:rPr>
              <a:t>atoms without deflecting, indicating </a:t>
            </a:r>
            <a:r>
              <a:rPr lang="en-US" sz="1800" dirty="0" smtClean="0">
                <a:solidFill>
                  <a:srgbClr val="0000FF"/>
                </a:solidFill>
                <a:latin typeface="Candara"/>
              </a:rPr>
              <a:t>that they </a:t>
            </a:r>
            <a:r>
              <a:rPr lang="en-US" sz="1800" dirty="0">
                <a:solidFill>
                  <a:srgbClr val="0000FF"/>
                </a:solidFill>
                <a:latin typeface="Candara"/>
              </a:rPr>
              <a:t>were passing though a space </a:t>
            </a:r>
            <a:r>
              <a:rPr lang="en-US" sz="1800" dirty="0" smtClean="0">
                <a:solidFill>
                  <a:srgbClr val="0000FF"/>
                </a:solidFill>
                <a:latin typeface="Candara"/>
              </a:rPr>
              <a:t>devoid of dense </a:t>
            </a:r>
            <a:r>
              <a:rPr lang="en-US" sz="1800" dirty="0">
                <a:solidFill>
                  <a:srgbClr val="0000FF"/>
                </a:solidFill>
                <a:latin typeface="Candara"/>
              </a:rPr>
              <a:t>protons &amp; neutrons. This </a:t>
            </a:r>
            <a:r>
              <a:rPr lang="en-US" sz="1800" dirty="0" smtClean="0">
                <a:solidFill>
                  <a:srgbClr val="0000FF"/>
                </a:solidFill>
                <a:latin typeface="Candara"/>
              </a:rPr>
              <a:t>large “</a:t>
            </a:r>
            <a:r>
              <a:rPr lang="en-US" sz="1800" dirty="0">
                <a:solidFill>
                  <a:srgbClr val="0000FF"/>
                </a:solidFill>
                <a:latin typeface="Candara"/>
              </a:rPr>
              <a:t>empty</a:t>
            </a:r>
            <a:r>
              <a:rPr lang="en-US" sz="1800" dirty="0" smtClean="0">
                <a:solidFill>
                  <a:srgbClr val="0000FF"/>
                </a:solidFill>
                <a:latin typeface="Candara"/>
              </a:rPr>
              <a:t>” space </a:t>
            </a:r>
            <a:r>
              <a:rPr lang="en-US" sz="1800" dirty="0">
                <a:solidFill>
                  <a:srgbClr val="0000FF"/>
                </a:solidFill>
                <a:latin typeface="Candara"/>
              </a:rPr>
              <a:t>is the electron cloud of modern </a:t>
            </a:r>
            <a:r>
              <a:rPr lang="en-US" sz="1800" dirty="0" smtClean="0">
                <a:solidFill>
                  <a:srgbClr val="0000FF"/>
                </a:solidFill>
                <a:latin typeface="Candara"/>
              </a:rPr>
              <a:t>atomic structure</a:t>
            </a:r>
            <a:r>
              <a:rPr lang="en-US" sz="1800" dirty="0">
                <a:solidFill>
                  <a:srgbClr val="0000FF"/>
                </a:solidFill>
                <a:latin typeface="Candara"/>
              </a:rPr>
              <a:t>. Led to the </a:t>
            </a:r>
            <a:r>
              <a:rPr lang="en-US" sz="1800" b="1" dirty="0">
                <a:solidFill>
                  <a:srgbClr val="0000FF"/>
                </a:solidFill>
                <a:latin typeface="Candara"/>
              </a:rPr>
              <a:t>nuclear model</a:t>
            </a:r>
            <a:r>
              <a:rPr lang="en-US" sz="1800" dirty="0">
                <a:solidFill>
                  <a:srgbClr val="0000FF"/>
                </a:solidFill>
                <a:latin typeface="Candara"/>
              </a:rPr>
              <a:t>.</a:t>
            </a:r>
          </a:p>
        </p:txBody>
      </p:sp>
      <p:sp>
        <p:nvSpPr>
          <p:cNvPr id="11" name="Text Box 4"/>
          <p:cNvSpPr txBox="1">
            <a:spLocks noChangeArrowheads="1"/>
          </p:cNvSpPr>
          <p:nvPr/>
        </p:nvSpPr>
        <p:spPr bwMode="auto">
          <a:xfrm>
            <a:off x="533400" y="1676400"/>
            <a:ext cx="8001000" cy="707886"/>
          </a:xfrm>
          <a:prstGeom prst="rect">
            <a:avLst/>
          </a:prstGeom>
          <a:noFill/>
          <a:ln w="9525">
            <a:noFill/>
            <a:miter lim="800000"/>
            <a:headEnd/>
            <a:tailEnd/>
          </a:ln>
        </p:spPr>
        <p:txBody>
          <a:bodyPr>
            <a:prstTxWarp prst="textNoShape">
              <a:avLst/>
            </a:prstTxWarp>
            <a:spAutoFit/>
          </a:bodyPr>
          <a:lstStyle/>
          <a:p>
            <a:pPr marL="457200" indent="-457200">
              <a:buFont typeface="Arial" pitchFamily="-112" charset="0"/>
              <a:buNone/>
            </a:pPr>
            <a:r>
              <a:rPr lang="en-US" dirty="0" smtClean="0">
                <a:latin typeface="Candara"/>
                <a:ea typeface="Optima" pitchFamily="-112" charset="0"/>
                <a:cs typeface="Optima" pitchFamily="-112" charset="0"/>
              </a:rPr>
              <a:t>Thompson </a:t>
            </a:r>
            <a:r>
              <a:rPr lang="en-US" dirty="0">
                <a:latin typeface="Candara"/>
                <a:ea typeface="Optima" pitchFamily="-112" charset="0"/>
                <a:cs typeface="Optima" pitchFamily="-112" charset="0"/>
              </a:rPr>
              <a:t>proposed that electrons were embedded in a sphere of</a:t>
            </a:r>
          </a:p>
          <a:p>
            <a:pPr marL="457200" indent="-457200">
              <a:buFont typeface="Arial" pitchFamily="-112" charset="0"/>
              <a:buNone/>
            </a:pPr>
            <a:r>
              <a:rPr lang="en-US" dirty="0">
                <a:latin typeface="Candara"/>
                <a:ea typeface="Optima" pitchFamily="-112" charset="0"/>
                <a:cs typeface="Optima" pitchFamily="-112" charset="0"/>
              </a:rPr>
              <a:t>positively charged matter - the </a:t>
            </a:r>
            <a:r>
              <a:rPr lang="en-US" b="1" i="1" dirty="0">
                <a:latin typeface="Candara"/>
                <a:ea typeface="Optima" pitchFamily="-112" charset="0"/>
                <a:cs typeface="Optima" pitchFamily="-112" charset="0"/>
              </a:rPr>
              <a:t>plum pudding </a:t>
            </a:r>
            <a:r>
              <a:rPr lang="en-US" b="1" i="1" dirty="0" smtClean="0">
                <a:latin typeface="Candara"/>
                <a:ea typeface="Optima" pitchFamily="-112" charset="0"/>
                <a:cs typeface="Optima" pitchFamily="-112" charset="0"/>
              </a:rPr>
              <a:t>model</a:t>
            </a:r>
            <a:endParaRPr lang="en-US" b="1" i="1" dirty="0">
              <a:latin typeface="Candara"/>
              <a:ea typeface="Optima" pitchFamily="-112" charset="0"/>
              <a:cs typeface="Optima" pitchFamily="-112" charset="0"/>
            </a:endParaRPr>
          </a:p>
        </p:txBody>
      </p:sp>
      <p:sp>
        <p:nvSpPr>
          <p:cNvPr id="12" name="Text Box 4"/>
          <p:cNvSpPr txBox="1">
            <a:spLocks noChangeArrowheads="1"/>
          </p:cNvSpPr>
          <p:nvPr/>
        </p:nvSpPr>
        <p:spPr bwMode="auto">
          <a:xfrm>
            <a:off x="533400" y="2641937"/>
            <a:ext cx="8001000" cy="1015663"/>
          </a:xfrm>
          <a:prstGeom prst="rect">
            <a:avLst/>
          </a:prstGeom>
          <a:noFill/>
          <a:ln w="9525">
            <a:noFill/>
            <a:miter lim="800000"/>
            <a:headEnd/>
            <a:tailEnd/>
          </a:ln>
        </p:spPr>
        <p:txBody>
          <a:bodyPr>
            <a:prstTxWarp prst="textNoShape">
              <a:avLst/>
            </a:prstTxWarp>
            <a:spAutoFit/>
          </a:bodyPr>
          <a:lstStyle/>
          <a:p>
            <a:pPr marL="457200" indent="-457200">
              <a:buFont typeface="Arial" pitchFamily="-112" charset="0"/>
              <a:buNone/>
            </a:pPr>
            <a:r>
              <a:rPr lang="en-US" dirty="0" smtClean="0">
                <a:latin typeface="Candara"/>
                <a:ea typeface="Optima" pitchFamily="-112" charset="0"/>
                <a:cs typeface="Optima" pitchFamily="-112" charset="0"/>
              </a:rPr>
              <a:t>Seeking </a:t>
            </a:r>
            <a:r>
              <a:rPr lang="en-US" dirty="0">
                <a:latin typeface="Candara"/>
                <a:ea typeface="Optima" pitchFamily="-112" charset="0"/>
                <a:cs typeface="Optima" pitchFamily="-112" charset="0"/>
              </a:rPr>
              <a:t>to gain fame &amp; fortune by proving a famous</a:t>
            </a:r>
          </a:p>
          <a:p>
            <a:pPr marL="457200" indent="-457200">
              <a:buFont typeface="Arial" pitchFamily="-112" charset="0"/>
              <a:buNone/>
            </a:pPr>
            <a:r>
              <a:rPr lang="en-US" dirty="0">
                <a:latin typeface="Candara"/>
                <a:ea typeface="Optima" pitchFamily="-112" charset="0"/>
                <a:cs typeface="Optima" pitchFamily="-112" charset="0"/>
              </a:rPr>
              <a:t>scientist right or wrong, young Rutherford designed </a:t>
            </a:r>
          </a:p>
          <a:p>
            <a:pPr marL="457200" indent="-457200">
              <a:buFont typeface="Arial" pitchFamily="-112" charset="0"/>
              <a:buNone/>
            </a:pPr>
            <a:r>
              <a:rPr lang="en-US" dirty="0">
                <a:latin typeface="Candara"/>
                <a:ea typeface="Optima" pitchFamily="-112" charset="0"/>
                <a:cs typeface="Optima" pitchFamily="-112" charset="0"/>
              </a:rPr>
              <a:t>a very elegant atomic experiment - </a:t>
            </a:r>
            <a:r>
              <a:rPr lang="en-US" b="1" dirty="0">
                <a:latin typeface="Candara"/>
                <a:ea typeface="Optima" pitchFamily="-112" charset="0"/>
                <a:cs typeface="Optima" pitchFamily="-112" charset="0"/>
              </a:rPr>
              <a:t>the gold foil </a:t>
            </a:r>
            <a:r>
              <a:rPr lang="en-US" b="1" dirty="0" err="1">
                <a:latin typeface="Candara"/>
                <a:ea typeface="Optima" pitchFamily="-112" charset="0"/>
                <a:cs typeface="Optima" pitchFamily="-112" charset="0"/>
              </a:rPr>
              <a:t>exp’t</a:t>
            </a:r>
            <a:r>
              <a:rPr lang="en-US" b="1" dirty="0">
                <a:latin typeface="Candara"/>
                <a:ea typeface="Optima" pitchFamily="-112" charset="0"/>
                <a:cs typeface="Optima" pitchFamily="-112" charset="0"/>
              </a:rPr>
              <a:t>.</a:t>
            </a:r>
            <a:endParaRPr lang="en-US" dirty="0">
              <a:latin typeface="Candara"/>
              <a:ea typeface="Optima" pitchFamily="-112" charset="0"/>
              <a:cs typeface="Optima" pitchFamily="-112" charset="0"/>
            </a:endParaRPr>
          </a:p>
        </p:txBody>
      </p:sp>
    </p:spTree>
    <p:extLst>
      <p:ext uri="{BB962C8B-B14F-4D97-AF65-F5344CB8AC3E}">
        <p14:creationId xmlns:p14="http://schemas.microsoft.com/office/powerpoint/2010/main" val="832500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4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533400" y="838200"/>
            <a:ext cx="8001000" cy="0"/>
          </a:xfrm>
          <a:prstGeom prst="line">
            <a:avLst/>
          </a:prstGeom>
          <a:noFill/>
          <a:ln w="38100" cap="flat" cmpd="sng" algn="ctr">
            <a:solidFill>
              <a:srgbClr val="EB0202"/>
            </a:solidFill>
            <a:prstDash val="dot"/>
            <a:round/>
            <a:headEnd type="none" w="med" len="med"/>
            <a:tailEnd type="none" w="med" len="med"/>
          </a:ln>
          <a:effectLst/>
        </p:spPr>
        <p:txBody>
          <a:bodyPr wrap="none" anchor="ctr">
            <a:prstTxWarp prst="textNoShape">
              <a:avLst/>
            </a:prstTxWarp>
          </a:bodyPr>
          <a:lstStyle/>
          <a:p>
            <a:pPr>
              <a:defRPr/>
            </a:pPr>
            <a:endParaRPr lang="en-US" dirty="0">
              <a:latin typeface="Candara"/>
            </a:endParaRPr>
          </a:p>
        </p:txBody>
      </p:sp>
      <p:sp>
        <p:nvSpPr>
          <p:cNvPr id="18435" name="Text Box 3"/>
          <p:cNvSpPr txBox="1">
            <a:spLocks noChangeArrowheads="1"/>
          </p:cNvSpPr>
          <p:nvPr/>
        </p:nvSpPr>
        <p:spPr bwMode="auto">
          <a:xfrm>
            <a:off x="485777" y="231775"/>
            <a:ext cx="6134963" cy="523220"/>
          </a:xfrm>
          <a:prstGeom prst="rect">
            <a:avLst/>
          </a:prstGeom>
          <a:noFill/>
          <a:ln w="9525">
            <a:noFill/>
            <a:miter lim="800000"/>
            <a:headEnd/>
            <a:tailEnd/>
          </a:ln>
        </p:spPr>
        <p:txBody>
          <a:bodyPr wrap="none">
            <a:prstTxWarp prst="textNoShape">
              <a:avLst/>
            </a:prstTxWarp>
            <a:spAutoFit/>
          </a:bodyPr>
          <a:lstStyle/>
          <a:p>
            <a:pPr>
              <a:defRPr/>
            </a:pPr>
            <a:r>
              <a:rPr lang="en-US" sz="2800" b="1" dirty="0">
                <a:solidFill>
                  <a:srgbClr val="0000FF"/>
                </a:solidFill>
                <a:effectLst>
                  <a:outerShdw blurRad="38100" dist="38100" dir="2700000" algn="tl">
                    <a:srgbClr val="DDDDDD"/>
                  </a:outerShdw>
                </a:effectLst>
                <a:latin typeface="Candara"/>
              </a:rPr>
              <a:t>Gold </a:t>
            </a:r>
            <a:r>
              <a:rPr lang="en-US" sz="2800" b="1" dirty="0" smtClean="0">
                <a:solidFill>
                  <a:srgbClr val="0000FF"/>
                </a:solidFill>
                <a:effectLst>
                  <a:outerShdw blurRad="38100" dist="38100" dir="2700000" algn="tl">
                    <a:srgbClr val="DDDDDD"/>
                  </a:outerShdw>
                </a:effectLst>
                <a:latin typeface="Candara"/>
              </a:rPr>
              <a:t>foil leads to </a:t>
            </a:r>
            <a:r>
              <a:rPr lang="en-US" sz="2800" b="1" dirty="0">
                <a:solidFill>
                  <a:srgbClr val="0000FF"/>
                </a:solidFill>
                <a:effectLst>
                  <a:outerShdw blurRad="38100" dist="38100" dir="2700000" algn="tl">
                    <a:srgbClr val="DDDDDD"/>
                  </a:outerShdw>
                </a:effectLst>
                <a:latin typeface="Candara"/>
              </a:rPr>
              <a:t>a</a:t>
            </a:r>
            <a:r>
              <a:rPr lang="en-US" sz="2800" b="1" dirty="0" smtClean="0">
                <a:solidFill>
                  <a:srgbClr val="0000FF"/>
                </a:solidFill>
                <a:effectLst>
                  <a:outerShdw blurRad="38100" dist="38100" dir="2700000" algn="tl">
                    <a:srgbClr val="DDDDDD"/>
                  </a:outerShdw>
                </a:effectLst>
                <a:latin typeface="Candara"/>
              </a:rPr>
              <a:t> </a:t>
            </a:r>
            <a:r>
              <a:rPr lang="en-US" sz="2800" b="1" dirty="0">
                <a:solidFill>
                  <a:srgbClr val="0000FF"/>
                </a:solidFill>
                <a:effectLst>
                  <a:outerShdw blurRad="38100" dist="38100" dir="2700000" algn="tl">
                    <a:srgbClr val="DDDDDD"/>
                  </a:outerShdw>
                </a:effectLst>
                <a:latin typeface="Candara"/>
              </a:rPr>
              <a:t>n</a:t>
            </a:r>
            <a:r>
              <a:rPr lang="en-US" sz="2800" b="1" dirty="0" smtClean="0">
                <a:solidFill>
                  <a:srgbClr val="0000FF"/>
                </a:solidFill>
                <a:effectLst>
                  <a:outerShdw blurRad="38100" dist="38100" dir="2700000" algn="tl">
                    <a:srgbClr val="DDDDDD"/>
                  </a:outerShdw>
                </a:effectLst>
                <a:latin typeface="Candara"/>
              </a:rPr>
              <a:t>ew </a:t>
            </a:r>
            <a:r>
              <a:rPr lang="en-US" sz="2800" b="1" dirty="0">
                <a:solidFill>
                  <a:srgbClr val="0000FF"/>
                </a:solidFill>
                <a:effectLst>
                  <a:outerShdw blurRad="38100" dist="38100" dir="2700000" algn="tl">
                    <a:srgbClr val="DDDDDD"/>
                  </a:outerShdw>
                </a:effectLst>
                <a:latin typeface="Candara"/>
              </a:rPr>
              <a:t>n</a:t>
            </a:r>
            <a:r>
              <a:rPr lang="en-US" sz="2800" b="1" dirty="0" smtClean="0">
                <a:solidFill>
                  <a:srgbClr val="0000FF"/>
                </a:solidFill>
                <a:effectLst>
                  <a:outerShdw blurRad="38100" dist="38100" dir="2700000" algn="tl">
                    <a:srgbClr val="DDDDDD"/>
                  </a:outerShdw>
                </a:effectLst>
                <a:latin typeface="Candara"/>
              </a:rPr>
              <a:t>uclear </a:t>
            </a:r>
            <a:r>
              <a:rPr lang="en-US" sz="2800" b="1" dirty="0">
                <a:solidFill>
                  <a:srgbClr val="0000FF"/>
                </a:solidFill>
                <a:effectLst>
                  <a:outerShdw blurRad="38100" dist="38100" dir="2700000" algn="tl">
                    <a:srgbClr val="DDDDDD"/>
                  </a:outerShdw>
                </a:effectLst>
                <a:latin typeface="Candara"/>
              </a:rPr>
              <a:t>m</a:t>
            </a:r>
            <a:r>
              <a:rPr lang="en-US" sz="2800" b="1" dirty="0" smtClean="0">
                <a:solidFill>
                  <a:srgbClr val="0000FF"/>
                </a:solidFill>
                <a:effectLst>
                  <a:outerShdw blurRad="38100" dist="38100" dir="2700000" algn="tl">
                    <a:srgbClr val="DDDDDD"/>
                  </a:outerShdw>
                </a:effectLst>
                <a:latin typeface="Candara"/>
              </a:rPr>
              <a:t>odel</a:t>
            </a:r>
            <a:r>
              <a:rPr lang="en-US" sz="2800" b="1" dirty="0">
                <a:solidFill>
                  <a:srgbClr val="0000FF"/>
                </a:solidFill>
                <a:effectLst>
                  <a:outerShdw blurRad="38100" dist="38100" dir="2700000" algn="tl">
                    <a:srgbClr val="DDDDDD"/>
                  </a:outerShdw>
                </a:effectLst>
                <a:latin typeface="Candara"/>
              </a:rPr>
              <a:t>!</a:t>
            </a:r>
          </a:p>
        </p:txBody>
      </p:sp>
      <p:sp>
        <p:nvSpPr>
          <p:cNvPr id="62468" name="Text Box 4"/>
          <p:cNvSpPr txBox="1">
            <a:spLocks noChangeArrowheads="1"/>
          </p:cNvSpPr>
          <p:nvPr/>
        </p:nvSpPr>
        <p:spPr bwMode="auto">
          <a:xfrm>
            <a:off x="609600" y="914401"/>
            <a:ext cx="8001000" cy="1477328"/>
          </a:xfrm>
          <a:prstGeom prst="rect">
            <a:avLst/>
          </a:prstGeom>
          <a:noFill/>
          <a:ln w="9525">
            <a:noFill/>
            <a:miter lim="800000"/>
            <a:headEnd/>
            <a:tailEnd/>
          </a:ln>
        </p:spPr>
        <p:txBody>
          <a:bodyPr>
            <a:prstTxWarp prst="textNoShape">
              <a:avLst/>
            </a:prstTxWarp>
            <a:spAutoFit/>
          </a:bodyPr>
          <a:lstStyle/>
          <a:p>
            <a:pPr marL="457200" indent="-457200">
              <a:buFont typeface="Arial" pitchFamily="-112" charset="0"/>
              <a:buNone/>
            </a:pPr>
            <a:r>
              <a:rPr lang="en-US" dirty="0">
                <a:latin typeface="Candara"/>
                <a:ea typeface="Optima" pitchFamily="-112" charset="0"/>
                <a:cs typeface="Optima" pitchFamily="-112" charset="0"/>
              </a:rPr>
              <a:t>So what did Rutherford find? He prove that the plum</a:t>
            </a:r>
          </a:p>
          <a:p>
            <a:pPr marL="457200" indent="-457200">
              <a:buFont typeface="Arial" pitchFamily="-112" charset="0"/>
              <a:buNone/>
            </a:pPr>
            <a:r>
              <a:rPr lang="en-US" dirty="0">
                <a:latin typeface="Candara"/>
                <a:ea typeface="Optima" pitchFamily="-112" charset="0"/>
                <a:cs typeface="Optima" pitchFamily="-112" charset="0"/>
              </a:rPr>
              <a:t>pudding model couldn’t be correct.</a:t>
            </a:r>
          </a:p>
          <a:p>
            <a:pPr marL="457200" indent="-457200">
              <a:buFont typeface="Arial" pitchFamily="-112" charset="0"/>
              <a:buNone/>
            </a:pPr>
            <a:endParaRPr lang="en-US" sz="1000" dirty="0">
              <a:latin typeface="Candara"/>
              <a:ea typeface="Optima" pitchFamily="-112" charset="0"/>
              <a:cs typeface="Optima" pitchFamily="-112" charset="0"/>
            </a:endParaRPr>
          </a:p>
          <a:p>
            <a:pPr marL="457200" indent="-457200">
              <a:buFont typeface="Arial" pitchFamily="-112" charset="0"/>
              <a:buNone/>
            </a:pPr>
            <a:r>
              <a:rPr lang="en-US" dirty="0">
                <a:latin typeface="Candara"/>
                <a:ea typeface="Optima" pitchFamily="-112" charset="0"/>
                <a:cs typeface="Optima" pitchFamily="-112" charset="0"/>
              </a:rPr>
              <a:t>Notice that most of the heavy alpha particles</a:t>
            </a:r>
          </a:p>
          <a:p>
            <a:pPr marL="457200" indent="-457200">
              <a:buFont typeface="Arial" pitchFamily="-112" charset="0"/>
              <a:buNone/>
            </a:pPr>
            <a:r>
              <a:rPr lang="en-US" dirty="0">
                <a:latin typeface="Candara"/>
                <a:ea typeface="Optima" pitchFamily="-112" charset="0"/>
                <a:cs typeface="Optima" pitchFamily="-112" charset="0"/>
              </a:rPr>
              <a:t>passed right through the gold atoms. </a:t>
            </a:r>
            <a:r>
              <a:rPr lang="en-US" b="1" i="1" dirty="0">
                <a:latin typeface="Candara"/>
                <a:ea typeface="Optima" pitchFamily="-112" charset="0"/>
                <a:cs typeface="Optima" pitchFamily="-112" charset="0"/>
              </a:rPr>
              <a:t>Why?</a:t>
            </a:r>
          </a:p>
        </p:txBody>
      </p:sp>
      <p:pic>
        <p:nvPicPr>
          <p:cNvPr id="62469" name="Picture 5" descr="atom2"/>
          <p:cNvPicPr>
            <a:picLocks noChangeAspect="1" noChangeArrowheads="1"/>
          </p:cNvPicPr>
          <p:nvPr/>
        </p:nvPicPr>
        <p:blipFill>
          <a:blip r:embed="rId3"/>
          <a:srcRect/>
          <a:stretch>
            <a:fillRect/>
          </a:stretch>
        </p:blipFill>
        <p:spPr bwMode="auto">
          <a:xfrm>
            <a:off x="7620000" y="152400"/>
            <a:ext cx="1066800" cy="1041400"/>
          </a:xfrm>
          <a:prstGeom prst="rect">
            <a:avLst/>
          </a:prstGeom>
          <a:noFill/>
          <a:ln w="9525">
            <a:noFill/>
            <a:miter lim="800000"/>
            <a:headEnd/>
            <a:tailEnd/>
          </a:ln>
        </p:spPr>
      </p:pic>
      <p:sp>
        <p:nvSpPr>
          <p:cNvPr id="62470" name="Text Box 6"/>
          <p:cNvSpPr txBox="1">
            <a:spLocks noChangeArrowheads="1"/>
          </p:cNvSpPr>
          <p:nvPr/>
        </p:nvSpPr>
        <p:spPr bwMode="auto">
          <a:xfrm>
            <a:off x="8116888" y="6308725"/>
            <a:ext cx="836262" cy="400110"/>
          </a:xfrm>
          <a:prstGeom prst="rect">
            <a:avLst/>
          </a:prstGeom>
          <a:noFill/>
          <a:ln w="9525">
            <a:noFill/>
            <a:miter lim="800000"/>
            <a:headEnd/>
            <a:tailEnd/>
          </a:ln>
        </p:spPr>
        <p:txBody>
          <a:bodyPr wrap="none">
            <a:prstTxWarp prst="textNoShape">
              <a:avLst/>
            </a:prstTxWarp>
            <a:spAutoFit/>
          </a:bodyPr>
          <a:lstStyle/>
          <a:p>
            <a:r>
              <a:rPr lang="en-US" dirty="0">
                <a:latin typeface="Candara"/>
              </a:rPr>
              <a:t>p.42-3</a:t>
            </a:r>
          </a:p>
        </p:txBody>
      </p:sp>
      <p:pic>
        <p:nvPicPr>
          <p:cNvPr id="62471" name="Picture 7" descr="02_11"/>
          <p:cNvPicPr>
            <a:picLocks noChangeAspect="1" noChangeArrowheads="1"/>
          </p:cNvPicPr>
          <p:nvPr/>
        </p:nvPicPr>
        <p:blipFill>
          <a:blip r:embed="rId4"/>
          <a:srcRect b="4680"/>
          <a:stretch>
            <a:fillRect/>
          </a:stretch>
        </p:blipFill>
        <p:spPr bwMode="auto">
          <a:xfrm>
            <a:off x="6318250" y="1371600"/>
            <a:ext cx="2597151" cy="4114800"/>
          </a:xfrm>
          <a:prstGeom prst="rect">
            <a:avLst/>
          </a:prstGeom>
          <a:noFill/>
          <a:ln w="9525">
            <a:noFill/>
            <a:miter lim="800000"/>
            <a:headEnd/>
            <a:tailEnd/>
          </a:ln>
          <a:effectLst>
            <a:outerShdw blurRad="50800" dist="38100" dir="2700000">
              <a:srgbClr val="000000">
                <a:alpha val="43000"/>
              </a:srgbClr>
            </a:outerShdw>
          </a:effectLst>
        </p:spPr>
      </p:pic>
      <p:pic>
        <p:nvPicPr>
          <p:cNvPr id="62472" name="Picture 8" descr="02_12"/>
          <p:cNvPicPr>
            <a:picLocks noChangeAspect="1" noChangeArrowheads="1"/>
          </p:cNvPicPr>
          <p:nvPr/>
        </p:nvPicPr>
        <p:blipFill>
          <a:blip r:embed="rId5"/>
          <a:srcRect l="31953" b="11021"/>
          <a:stretch>
            <a:fillRect/>
          </a:stretch>
        </p:blipFill>
        <p:spPr bwMode="auto">
          <a:xfrm>
            <a:off x="533401" y="3048000"/>
            <a:ext cx="4881563" cy="2089150"/>
          </a:xfrm>
          <a:prstGeom prst="rect">
            <a:avLst/>
          </a:prstGeom>
          <a:noFill/>
          <a:ln w="9525">
            <a:noFill/>
            <a:miter lim="800000"/>
            <a:headEnd/>
            <a:tailEnd/>
          </a:ln>
          <a:effectLst>
            <a:outerShdw blurRad="50800" dist="38100" dir="2700000">
              <a:srgbClr val="000000">
                <a:alpha val="43000"/>
              </a:srgbClr>
            </a:outerShdw>
          </a:effectLst>
        </p:spPr>
      </p:pic>
      <p:sp>
        <p:nvSpPr>
          <p:cNvPr id="62473" name="Text Box 9"/>
          <p:cNvSpPr txBox="1">
            <a:spLocks noChangeArrowheads="1"/>
          </p:cNvSpPr>
          <p:nvPr/>
        </p:nvSpPr>
        <p:spPr bwMode="auto">
          <a:xfrm>
            <a:off x="669926" y="5432426"/>
            <a:ext cx="4675829" cy="1323439"/>
          </a:xfrm>
          <a:prstGeom prst="rect">
            <a:avLst/>
          </a:prstGeom>
          <a:noFill/>
          <a:ln w="9525">
            <a:noFill/>
            <a:miter lim="800000"/>
            <a:headEnd/>
            <a:tailEnd/>
          </a:ln>
        </p:spPr>
        <p:txBody>
          <a:bodyPr wrap="none">
            <a:prstTxWarp prst="textNoShape">
              <a:avLst/>
            </a:prstTxWarp>
            <a:spAutoFit/>
          </a:bodyPr>
          <a:lstStyle/>
          <a:p>
            <a:r>
              <a:rPr lang="en-US" dirty="0">
                <a:latin typeface="Candara"/>
              </a:rPr>
              <a:t>Rutherford proposed the modern </a:t>
            </a:r>
            <a:r>
              <a:rPr lang="en-US" b="1" dirty="0">
                <a:latin typeface="Candara"/>
              </a:rPr>
              <a:t>nuclear</a:t>
            </a:r>
            <a:br>
              <a:rPr lang="en-US" b="1" dirty="0">
                <a:latin typeface="Candara"/>
              </a:rPr>
            </a:br>
            <a:r>
              <a:rPr lang="en-US" b="1" dirty="0">
                <a:latin typeface="Candara"/>
              </a:rPr>
              <a:t>model </a:t>
            </a:r>
            <a:r>
              <a:rPr lang="en-US" dirty="0">
                <a:latin typeface="Candara"/>
              </a:rPr>
              <a:t>to explain his experimental data.</a:t>
            </a:r>
          </a:p>
          <a:p>
            <a:pPr>
              <a:buFontTx/>
              <a:buChar char="•"/>
            </a:pPr>
            <a:r>
              <a:rPr lang="en-US" dirty="0">
                <a:latin typeface="Candara"/>
              </a:rPr>
              <a:t> Dense &amp; tiny central nucleus</a:t>
            </a:r>
          </a:p>
          <a:p>
            <a:pPr>
              <a:buFontTx/>
              <a:buChar char="•"/>
            </a:pPr>
            <a:r>
              <a:rPr lang="en-US" dirty="0">
                <a:latin typeface="Candara"/>
              </a:rPr>
              <a:t> Large diffuse cloud of electrons</a:t>
            </a:r>
          </a:p>
        </p:txBody>
      </p:sp>
      <p:sp>
        <p:nvSpPr>
          <p:cNvPr id="62474" name="Text Box 10"/>
          <p:cNvSpPr txBox="1">
            <a:spLocks noChangeArrowheads="1"/>
          </p:cNvSpPr>
          <p:nvPr/>
        </p:nvSpPr>
        <p:spPr bwMode="auto">
          <a:xfrm>
            <a:off x="6080125" y="6042025"/>
            <a:ext cx="2001194" cy="400110"/>
          </a:xfrm>
          <a:prstGeom prst="rect">
            <a:avLst/>
          </a:prstGeom>
          <a:noFill/>
          <a:ln w="9525">
            <a:noFill/>
            <a:miter lim="800000"/>
            <a:headEnd/>
            <a:tailEnd/>
          </a:ln>
        </p:spPr>
        <p:txBody>
          <a:bodyPr wrap="none">
            <a:prstTxWarp prst="textNoShape">
              <a:avLst/>
            </a:prstTxWarp>
            <a:spAutoFit/>
          </a:bodyPr>
          <a:lstStyle/>
          <a:p>
            <a:r>
              <a:rPr lang="en-US" i="1" dirty="0">
                <a:solidFill>
                  <a:srgbClr val="FF0000"/>
                </a:solidFill>
                <a:latin typeface="Candara"/>
              </a:rPr>
              <a:t>Show animation!</a:t>
            </a:r>
          </a:p>
        </p:txBody>
      </p:sp>
    </p:spTree>
    <p:extLst>
      <p:ext uri="{BB962C8B-B14F-4D97-AF65-F5344CB8AC3E}">
        <p14:creationId xmlns:p14="http://schemas.microsoft.com/office/powerpoint/2010/main" val="3315983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p:bldP spid="6247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713</Words>
  <Application>Microsoft Macintosh PowerPoint</Application>
  <PresentationFormat>On-screen Show (4:3)</PresentationFormat>
  <Paragraphs>89</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1</cp:revision>
  <dcterms:created xsi:type="dcterms:W3CDTF">2016-01-03T21:00:12Z</dcterms:created>
  <dcterms:modified xsi:type="dcterms:W3CDTF">2016-01-03T21:01:14Z</dcterms:modified>
</cp:coreProperties>
</file>