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6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CF556-6726-8740-9B6D-39C751649B1F}" type="datetimeFigureOut">
              <a:rPr lang="en-US" smtClean="0"/>
              <a:t>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0E8A78-CFB5-A64E-A7C0-DB6AD5933985}" type="slidenum">
              <a:rPr lang="en-US" smtClean="0"/>
              <a:t>‹#›</a:t>
            </a:fld>
            <a:endParaRPr lang="en-US"/>
          </a:p>
        </p:txBody>
      </p:sp>
    </p:spTree>
    <p:extLst>
      <p:ext uri="{BB962C8B-B14F-4D97-AF65-F5344CB8AC3E}">
        <p14:creationId xmlns:p14="http://schemas.microsoft.com/office/powerpoint/2010/main" val="23938589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765A984-59C8-0A41-93E0-7A4DF37DE163}" type="slidenum">
              <a:rPr lang="en-US"/>
              <a:pPr/>
              <a:t>1</a:t>
            </a:fld>
            <a:endParaRPr lang="en-US"/>
          </a:p>
        </p:txBody>
      </p:sp>
      <p:sp>
        <p:nvSpPr>
          <p:cNvPr id="16387" name="Rectangle 2"/>
          <p:cNvSpPr>
            <a:spLocks noGrp="1" noRot="1" noChangeAspect="1" noChangeArrowheads="1"/>
          </p:cNvSpPr>
          <p:nvPr>
            <p:ph type="sldImg"/>
          </p:nvPr>
        </p:nvSpPr>
        <p:spPr>
          <a:xfrm>
            <a:off x="1143000" y="685800"/>
            <a:ext cx="4572000" cy="3429000"/>
          </a:xfrm>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solidFill>
                  <a:srgbClr val="0000FF"/>
                </a:solidFill>
              </a:rPr>
              <a:t>“Grey” topics will be covered next week. Labor day has made this week bit short for a full chapter.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E732CE41-1C19-3247-AA5D-6639F0ED461F}" type="slidenum">
              <a:rPr lang="en-US">
                <a:ea typeface="ＭＳ Ｐゴシック" pitchFamily="31" charset="-128"/>
                <a:cs typeface="ＭＳ Ｐゴシック" pitchFamily="31" charset="-128"/>
              </a:rPr>
              <a:pPr/>
              <a:t>2</a:t>
            </a:fld>
            <a:endParaRPr lang="en-US" dirty="0">
              <a:ea typeface="ＭＳ Ｐゴシック" pitchFamily="31" charset="-128"/>
              <a:cs typeface="ＭＳ Ｐゴシック" pitchFamily="31" charset="-128"/>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dirty="0">
                <a:solidFill>
                  <a:srgbClr val="0000FF"/>
                </a:solidFill>
                <a:latin typeface="Candara"/>
                <a:ea typeface="ＭＳ Ｐゴシック" pitchFamily="31" charset="-128"/>
                <a:cs typeface="ＭＳ Ｐゴシック" pitchFamily="31" charset="-128"/>
              </a:rPr>
              <a:t>The general process of advancing scientific knowledge by making experimental observations and by formulating hypotheses, theories, and laws.</a:t>
            </a:r>
          </a:p>
          <a:p>
            <a:pPr eaLnBrk="1" hangingPunct="1"/>
            <a:r>
              <a:rPr lang="en-US" dirty="0">
                <a:solidFill>
                  <a:srgbClr val="0000FF"/>
                </a:solidFill>
                <a:latin typeface="Candara"/>
                <a:ea typeface="ＭＳ Ｐゴシック" pitchFamily="31" charset="-128"/>
                <a:cs typeface="ＭＳ Ｐゴシック" pitchFamily="31" charset="-128"/>
              </a:rPr>
              <a:t>It’s a systematic problems solving process AND it’s hands-on….. Experiments must be done, data generated, conclusions made.</a:t>
            </a:r>
          </a:p>
          <a:p>
            <a:pPr eaLnBrk="1" hangingPunct="1"/>
            <a:r>
              <a:rPr lang="en-US" dirty="0">
                <a:solidFill>
                  <a:srgbClr val="0000FF"/>
                </a:solidFill>
                <a:latin typeface="Candara"/>
                <a:ea typeface="ＭＳ Ｐゴシック" pitchFamily="31" charset="-128"/>
                <a:cs typeface="ＭＳ Ｐゴシック" pitchFamily="31" charset="-128"/>
              </a:rPr>
              <a:t>This method is “iterative”; it requires looping back and starting over if needed. </a:t>
            </a:r>
            <a:r>
              <a:rPr lang="en-US" i="1" dirty="0">
                <a:solidFill>
                  <a:srgbClr val="0000FF"/>
                </a:solidFill>
                <a:latin typeface="Candara"/>
                <a:ea typeface="ＭＳ Ｐゴシック" pitchFamily="31" charset="-128"/>
                <a:cs typeface="ＭＳ Ｐゴシック" pitchFamily="31" charset="-128"/>
              </a:rPr>
              <a:t>[Why do you think they call it </a:t>
            </a:r>
            <a:r>
              <a:rPr lang="en-US" i="1" dirty="0" err="1">
                <a:solidFill>
                  <a:srgbClr val="0000FF"/>
                </a:solidFill>
                <a:latin typeface="Candara"/>
                <a:ea typeface="ＭＳ Ｐゴシック" pitchFamily="31" charset="-128"/>
                <a:cs typeface="ＭＳ Ｐゴシック" pitchFamily="31" charset="-128"/>
              </a:rPr>
              <a:t>REsearch</a:t>
            </a:r>
            <a:r>
              <a:rPr lang="en-US" i="1" dirty="0">
                <a:solidFill>
                  <a:srgbClr val="0000FF"/>
                </a:solidFill>
                <a:latin typeface="Candara"/>
                <a:ea typeface="ＭＳ Ｐゴシック" pitchFamily="31" charset="-128"/>
                <a:cs typeface="ＭＳ Ｐゴシック" pitchFamily="31" charset="-128"/>
              </a:rPr>
              <a:t>?]</a:t>
            </a:r>
            <a:r>
              <a:rPr lang="en-US" dirty="0">
                <a:solidFill>
                  <a:srgbClr val="0000FF"/>
                </a:solidFill>
                <a:latin typeface="Candara"/>
                <a:ea typeface="ＭＳ Ｐゴシック" pitchFamily="31" charset="-128"/>
                <a:cs typeface="ＭＳ Ｐゴシック" pitchFamily="31" charset="-128"/>
              </a:rPr>
              <a:t> Often years, decades or more of experiments are required to prove a theory.</a:t>
            </a:r>
          </a:p>
          <a:p>
            <a:pPr eaLnBrk="1" hangingPunct="1"/>
            <a:r>
              <a:rPr lang="en-US" dirty="0">
                <a:solidFill>
                  <a:srgbClr val="0000FF"/>
                </a:solidFill>
                <a:latin typeface="Candara"/>
                <a:ea typeface="ＭＳ Ｐゴシック" pitchFamily="31" charset="-128"/>
                <a:cs typeface="ＭＳ Ｐゴシック" pitchFamily="31" charset="-128"/>
              </a:rPr>
              <a:t>While it’s possible to prove a hypothesis wrong, it’s actually NOT possible to absolutely prove a hypothesis correct as the outcome may have had a cause that the scientist hasn’t considered.</a:t>
            </a:r>
            <a:endParaRPr lang="en-US" dirty="0">
              <a:latin typeface="Arial" pitchFamily="31" charset="0"/>
              <a:ea typeface="ＭＳ Ｐゴシック" pitchFamily="31" charset="-128"/>
              <a:cs typeface="ＭＳ Ｐゴシック" pitchFamily="3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1184B4-625B-704D-B1F8-6390EA37D2BB}" type="slidenum">
              <a:rPr lang="en-US" smtClean="0">
                <a:ea typeface="ＭＳ Ｐゴシック" pitchFamily="-112" charset="-128"/>
                <a:cs typeface="ＭＳ Ｐゴシック" pitchFamily="-112" charset="-128"/>
              </a:rPr>
              <a:pPr fontAlgn="base">
                <a:spcBef>
                  <a:spcPct val="0"/>
                </a:spcBef>
                <a:spcAft>
                  <a:spcPct val="0"/>
                </a:spcAft>
                <a:defRPr/>
              </a:pPr>
              <a:t>3</a:t>
            </a:fld>
            <a:endParaRPr lang="en-US" smtClean="0">
              <a:ea typeface="ＭＳ Ｐゴシック" pitchFamily="-112" charset="-128"/>
              <a:cs typeface="ＭＳ Ｐゴシック" pitchFamily="-112" charset="-128"/>
            </a:endParaRPr>
          </a:p>
        </p:txBody>
      </p:sp>
      <p:sp>
        <p:nvSpPr>
          <p:cNvPr id="7168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71684"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dirty="0">
                <a:solidFill>
                  <a:srgbClr val="0000FF"/>
                </a:solidFill>
                <a:latin typeface="Candara"/>
              </a:rPr>
              <a:t>PLEASE note that the formula calculates a weighted average, so there’s not need to add and then divide the sum by the number of isotopes in the problem. This is an incredibly common student error so don’t get caught!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CAC630-3002-1440-9819-9F26F7CAA1A9}"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151110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AC630-3002-1440-9819-9F26F7CAA1A9}"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196153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AC630-3002-1440-9819-9F26F7CAA1A9}"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229655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AC630-3002-1440-9819-9F26F7CAA1A9}"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30688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AC630-3002-1440-9819-9F26F7CAA1A9}"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427177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CAC630-3002-1440-9819-9F26F7CAA1A9}"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293372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CAC630-3002-1440-9819-9F26F7CAA1A9}" type="datetimeFigureOut">
              <a:rPr lang="en-US" smtClean="0"/>
              <a:t>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179207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CAC630-3002-1440-9819-9F26F7CAA1A9}" type="datetimeFigureOut">
              <a:rPr lang="en-US" smtClean="0"/>
              <a:t>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8550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AC630-3002-1440-9819-9F26F7CAA1A9}" type="datetimeFigureOut">
              <a:rPr lang="en-US" smtClean="0"/>
              <a:t>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210216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AC630-3002-1440-9819-9F26F7CAA1A9}"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28299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AC630-3002-1440-9819-9F26F7CAA1A9}"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F789E-0D63-0041-99C2-B69E1456F9CB}" type="slidenum">
              <a:rPr lang="en-US" smtClean="0"/>
              <a:t>‹#›</a:t>
            </a:fld>
            <a:endParaRPr lang="en-US"/>
          </a:p>
        </p:txBody>
      </p:sp>
    </p:spTree>
    <p:extLst>
      <p:ext uri="{BB962C8B-B14F-4D97-AF65-F5344CB8AC3E}">
        <p14:creationId xmlns:p14="http://schemas.microsoft.com/office/powerpoint/2010/main" val="38283871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AC630-3002-1440-9819-9F26F7CAA1A9}" type="datetimeFigureOut">
              <a:rPr lang="en-US" smtClean="0"/>
              <a:t>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789E-0D63-0041-99C2-B69E1456F9CB}" type="slidenum">
              <a:rPr lang="en-US" smtClean="0"/>
              <a:t>‹#›</a:t>
            </a:fld>
            <a:endParaRPr lang="en-US"/>
          </a:p>
        </p:txBody>
      </p:sp>
    </p:spTree>
    <p:extLst>
      <p:ext uri="{BB962C8B-B14F-4D97-AF65-F5344CB8AC3E}">
        <p14:creationId xmlns:p14="http://schemas.microsoft.com/office/powerpoint/2010/main" val="264820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a:defRPr/>
            </a:pPr>
            <a:endParaRPr lang="en-US" dirty="0">
              <a:latin typeface="Candara"/>
            </a:endParaRPr>
          </a:p>
        </p:txBody>
      </p:sp>
      <p:sp>
        <p:nvSpPr>
          <p:cNvPr id="3075" name="Text Box 3"/>
          <p:cNvSpPr txBox="1">
            <a:spLocks noChangeArrowheads="1"/>
          </p:cNvSpPr>
          <p:nvPr/>
        </p:nvSpPr>
        <p:spPr bwMode="auto">
          <a:xfrm>
            <a:off x="485777" y="231774"/>
            <a:ext cx="7134223" cy="523220"/>
          </a:xfrm>
          <a:prstGeom prst="rect">
            <a:avLst/>
          </a:prstGeom>
          <a:noFill/>
          <a:ln w="9525">
            <a:noFill/>
            <a:miter lim="800000"/>
            <a:headEnd/>
            <a:tailEnd/>
          </a:ln>
        </p:spPr>
        <p:txBody>
          <a:bodyPr wrap="square">
            <a:prstTxWarp prst="textNoShape">
              <a:avLst/>
            </a:prstTxWarp>
            <a:spAutoFit/>
          </a:bodyPr>
          <a:lstStyle/>
          <a:p>
            <a:pPr>
              <a:defRPr/>
            </a:pPr>
            <a:r>
              <a:rPr lang="en-US" sz="2800" b="1" dirty="0" smtClean="0">
                <a:solidFill>
                  <a:srgbClr val="0000FF"/>
                </a:solidFill>
                <a:effectLst>
                  <a:outerShdw blurRad="38100" dist="38100" dir="2700000" algn="tl">
                    <a:srgbClr val="DDDDDD"/>
                  </a:outerShdw>
                </a:effectLst>
                <a:latin typeface="Candara"/>
              </a:rPr>
              <a:t>Lecture 2: Atoms</a:t>
            </a:r>
            <a:r>
              <a:rPr lang="en-US" sz="2800" b="1" dirty="0">
                <a:solidFill>
                  <a:srgbClr val="0000FF"/>
                </a:solidFill>
                <a:effectLst>
                  <a:outerShdw blurRad="38100" dist="38100" dir="2700000" algn="tl">
                    <a:srgbClr val="DDDDDD"/>
                  </a:outerShdw>
                </a:effectLst>
                <a:latin typeface="Candara"/>
              </a:rPr>
              <a:t>, </a:t>
            </a:r>
            <a:r>
              <a:rPr lang="en-US" sz="2800" b="1" dirty="0" smtClean="0">
                <a:solidFill>
                  <a:srgbClr val="0000FF"/>
                </a:solidFill>
                <a:effectLst>
                  <a:outerShdw blurRad="38100" dist="38100" dir="2700000" algn="tl">
                    <a:srgbClr val="DDDDDD"/>
                  </a:outerShdw>
                </a:effectLst>
                <a:latin typeface="Candara"/>
              </a:rPr>
              <a:t>isotopes, ions &amp; </a:t>
            </a:r>
            <a:r>
              <a:rPr lang="en-US" sz="2800" b="1" dirty="0" smtClean="0">
                <a:solidFill>
                  <a:srgbClr val="0000FF"/>
                </a:solidFill>
                <a:effectLst>
                  <a:outerShdw blurRad="38100" dist="38100" dir="2700000" algn="tl">
                    <a:srgbClr val="DDDDDD"/>
                  </a:outerShdw>
                </a:effectLst>
                <a:latin typeface="Candara"/>
              </a:rPr>
              <a:t>molecules </a:t>
            </a:r>
            <a:endParaRPr lang="en-US" sz="2800" b="1" dirty="0">
              <a:solidFill>
                <a:srgbClr val="0000FF"/>
              </a:solidFill>
              <a:effectLst>
                <a:outerShdw blurRad="38100" dist="38100" dir="2700000" algn="tl">
                  <a:srgbClr val="DDDDDD"/>
                </a:outerShdw>
              </a:effectLst>
              <a:latin typeface="Candara"/>
            </a:endParaRPr>
          </a:p>
        </p:txBody>
      </p:sp>
      <p:pic>
        <p:nvPicPr>
          <p:cNvPr id="15364"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10" name="Text Box 4"/>
          <p:cNvSpPr txBox="1">
            <a:spLocks noChangeArrowheads="1"/>
          </p:cNvSpPr>
          <p:nvPr/>
        </p:nvSpPr>
        <p:spPr bwMode="auto">
          <a:xfrm>
            <a:off x="533400" y="914400"/>
            <a:ext cx="7772400" cy="5632312"/>
          </a:xfrm>
          <a:prstGeom prst="rect">
            <a:avLst/>
          </a:prstGeom>
          <a:noFill/>
          <a:ln w="9525">
            <a:noFill/>
            <a:miter lim="800000"/>
            <a:headEnd/>
            <a:tailEnd/>
          </a:ln>
        </p:spPr>
        <p:txBody>
          <a:bodyPr wrap="square">
            <a:prstTxWarp prst="textNoShape">
              <a:avLst/>
            </a:prstTxWarp>
            <a:spAutoFit/>
          </a:bodyPr>
          <a:lstStyle/>
          <a:p>
            <a:pPr marL="457200" indent="-457200">
              <a:defRPr/>
            </a:pPr>
            <a:r>
              <a:rPr lang="en-US" sz="1800" b="1" dirty="0" smtClean="0">
                <a:latin typeface="Candara"/>
                <a:ea typeface="Optima" pitchFamily="-112" charset="0"/>
                <a:cs typeface="Optima" pitchFamily="-112" charset="0"/>
              </a:rPr>
              <a:t>Topics						</a:t>
            </a:r>
            <a:r>
              <a:rPr lang="en-US" sz="1800" b="1" dirty="0" smtClean="0">
                <a:latin typeface="Candara"/>
                <a:ea typeface="Optima" pitchFamily="-112" charset="0"/>
                <a:cs typeface="Optima" pitchFamily="-112" charset="0"/>
              </a:rPr>
              <a:t>					Brown</a:t>
            </a:r>
            <a:r>
              <a:rPr lang="en-US" sz="1800" b="1" dirty="0" smtClean="0">
                <a:latin typeface="Candara"/>
                <a:ea typeface="Optima" pitchFamily="-112" charset="0"/>
                <a:cs typeface="Optima" pitchFamily="-112" charset="0"/>
              </a:rPr>
              <a:t>, chapter </a:t>
            </a:r>
            <a:r>
              <a:rPr lang="en-US" sz="1800" b="1" dirty="0" smtClean="0">
                <a:latin typeface="Candara"/>
                <a:ea typeface="Optima" pitchFamily="-112" charset="0"/>
                <a:cs typeface="Optima" pitchFamily="-112" charset="0"/>
              </a:rPr>
              <a:t>2</a:t>
            </a:r>
            <a:endParaRPr lang="en-US" sz="1000" b="1" dirty="0" smtClean="0">
              <a:latin typeface="Candara"/>
              <a:ea typeface="Optima" pitchFamily="-112" charset="0"/>
              <a:cs typeface="Optima" pitchFamily="-112" charset="0"/>
            </a:endParaRPr>
          </a:p>
          <a:p>
            <a:pPr marL="457200" indent="-457200">
              <a:defRPr/>
            </a:pPr>
            <a:r>
              <a:rPr lang="en-US" sz="1800" dirty="0" smtClean="0">
                <a:solidFill>
                  <a:schemeClr val="bg1">
                    <a:lumMod val="50000"/>
                  </a:schemeClr>
                </a:solidFill>
                <a:latin typeface="Candara"/>
                <a:ea typeface="Optima" pitchFamily="-112" charset="0"/>
                <a:cs typeface="Optima" pitchFamily="-112" charset="0"/>
              </a:rPr>
              <a:t>1.  Dalton’s </a:t>
            </a:r>
            <a:r>
              <a:rPr lang="en-US" sz="1800" dirty="0">
                <a:solidFill>
                  <a:schemeClr val="bg1">
                    <a:lumMod val="50000"/>
                  </a:schemeClr>
                </a:solidFill>
                <a:latin typeface="Candara"/>
                <a:ea typeface="Optima" pitchFamily="-112" charset="0"/>
                <a:cs typeface="Optima" pitchFamily="-112" charset="0"/>
              </a:rPr>
              <a:t>Atomic Theory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2.1</a:t>
            </a:r>
            <a:endParaRPr lang="en-US" sz="1800" dirty="0">
              <a:solidFill>
                <a:schemeClr val="bg1">
                  <a:lumMod val="50000"/>
                </a:schemeClr>
              </a:solidFill>
              <a:latin typeface="Candara"/>
              <a:ea typeface="Optima" pitchFamily="-112" charset="0"/>
              <a:cs typeface="Optima" pitchFamily="-112" charset="0"/>
            </a:endParaRP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Four  postulates</a:t>
            </a:r>
          </a:p>
          <a:p>
            <a:pPr marL="457200" indent="-457200">
              <a:defRPr/>
            </a:pPr>
            <a:r>
              <a:rPr lang="en-US" sz="1800" dirty="0" smtClean="0">
                <a:solidFill>
                  <a:schemeClr val="bg1">
                    <a:lumMod val="50000"/>
                  </a:schemeClr>
                </a:solidFill>
                <a:latin typeface="Candara"/>
                <a:ea typeface="Optima" pitchFamily="-112" charset="0"/>
                <a:cs typeface="Optima" pitchFamily="-112" charset="0"/>
              </a:rPr>
              <a:t>2.  Molecules </a:t>
            </a:r>
            <a:r>
              <a:rPr lang="en-US" sz="1800" dirty="0">
                <a:solidFill>
                  <a:schemeClr val="bg1">
                    <a:lumMod val="50000"/>
                  </a:schemeClr>
                </a:solidFill>
                <a:latin typeface="Candara"/>
                <a:ea typeface="Optima" pitchFamily="-112" charset="0"/>
                <a:cs typeface="Optima" pitchFamily="-112" charset="0"/>
              </a:rPr>
              <a:t>&amp; formulas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2.6</a:t>
            </a:r>
            <a:endParaRPr lang="en-US" sz="1800" dirty="0">
              <a:solidFill>
                <a:schemeClr val="bg1">
                  <a:lumMod val="50000"/>
                </a:schemeClr>
              </a:solidFill>
              <a:latin typeface="Candara"/>
              <a:ea typeface="Optima" pitchFamily="-112" charset="0"/>
              <a:cs typeface="Optima" pitchFamily="-112" charset="0"/>
            </a:endParaRP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Molecular vs. empirical</a:t>
            </a:r>
          </a:p>
          <a:p>
            <a:pPr marL="457200" indent="-457200">
              <a:defRPr/>
            </a:pPr>
            <a:r>
              <a:rPr lang="en-US" sz="1800" dirty="0" smtClean="0">
                <a:solidFill>
                  <a:schemeClr val="bg1">
                    <a:lumMod val="50000"/>
                  </a:schemeClr>
                </a:solidFill>
                <a:latin typeface="Candara"/>
                <a:ea typeface="Optima" pitchFamily="-112" charset="0"/>
                <a:cs typeface="Optima" pitchFamily="-112" charset="0"/>
              </a:rPr>
              <a:t>3.  Discovery </a:t>
            </a:r>
            <a:r>
              <a:rPr lang="en-US" sz="1800" dirty="0">
                <a:solidFill>
                  <a:schemeClr val="bg1">
                    <a:lumMod val="50000"/>
                  </a:schemeClr>
                </a:solidFill>
                <a:latin typeface="Candara"/>
                <a:ea typeface="Optima" pitchFamily="-112" charset="0"/>
                <a:cs typeface="Optima" pitchFamily="-112" charset="0"/>
              </a:rPr>
              <a:t>of atomic structure</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2.2</a:t>
            </a:r>
            <a:endParaRPr lang="en-US" sz="1800" dirty="0">
              <a:solidFill>
                <a:schemeClr val="bg1">
                  <a:lumMod val="50000"/>
                </a:schemeClr>
              </a:solidFill>
              <a:latin typeface="Candara"/>
              <a:ea typeface="Optima" pitchFamily="-112" charset="0"/>
              <a:cs typeface="Optima" pitchFamily="-112" charset="0"/>
            </a:endParaRP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Subatomic particles</a:t>
            </a: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Radioactivity</a:t>
            </a: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Nuclear atom</a:t>
            </a:r>
          </a:p>
          <a:p>
            <a:pPr marL="457200" indent="-457200">
              <a:defRPr/>
            </a:pPr>
            <a:r>
              <a:rPr lang="en-US" sz="1800" dirty="0" smtClean="0">
                <a:solidFill>
                  <a:schemeClr val="bg1">
                    <a:lumMod val="50000"/>
                  </a:schemeClr>
                </a:solidFill>
                <a:latin typeface="Candara"/>
                <a:ea typeface="Optima" pitchFamily="-112" charset="0"/>
                <a:cs typeface="Optima" pitchFamily="-112" charset="0"/>
              </a:rPr>
              <a:t>4.  </a:t>
            </a:r>
            <a:r>
              <a:rPr lang="en-US" sz="1800" dirty="0" smtClean="0">
                <a:solidFill>
                  <a:schemeClr val="bg1">
                    <a:lumMod val="50000"/>
                  </a:schemeClr>
                </a:solidFill>
                <a:latin typeface="Candara"/>
                <a:ea typeface="Optima" pitchFamily="-112" charset="0"/>
                <a:cs typeface="Optima" pitchFamily="-112" charset="0"/>
              </a:rPr>
              <a:t>Sub</a:t>
            </a:r>
            <a:r>
              <a:rPr lang="en-US" sz="1800" dirty="0">
                <a:solidFill>
                  <a:schemeClr val="bg1">
                    <a:lumMod val="50000"/>
                  </a:schemeClr>
                </a:solidFill>
                <a:latin typeface="Candara"/>
                <a:ea typeface="Optima" pitchFamily="-112" charset="0"/>
                <a:cs typeface="Optima" pitchFamily="-112" charset="0"/>
              </a:rPr>
              <a:t>-atomic particles &amp; the periodic table</a:t>
            </a:r>
            <a:r>
              <a:rPr lang="en-US" sz="1800" dirty="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2.3</a:t>
            </a:r>
            <a:endParaRPr lang="en-US" sz="1800" dirty="0">
              <a:solidFill>
                <a:schemeClr val="bg1">
                  <a:lumMod val="50000"/>
                </a:schemeClr>
              </a:solidFill>
              <a:latin typeface="Candara"/>
              <a:ea typeface="Optima" pitchFamily="-112" charset="0"/>
              <a:cs typeface="Optima" pitchFamily="-112" charset="0"/>
            </a:endParaRP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 Atomic number &amp; mass	</a:t>
            </a: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Isotopes</a:t>
            </a:r>
          </a:p>
          <a:p>
            <a:pPr marL="457200" indent="-457200">
              <a:defRPr/>
            </a:pPr>
            <a:r>
              <a:rPr lang="en-US" sz="1800" dirty="0" smtClean="0">
                <a:solidFill>
                  <a:schemeClr val="bg1">
                    <a:lumMod val="50000"/>
                  </a:schemeClr>
                </a:solidFill>
                <a:latin typeface="Candara"/>
                <a:ea typeface="Optima" pitchFamily="-112" charset="0"/>
                <a:cs typeface="Optima" pitchFamily="-112" charset="0"/>
              </a:rPr>
              <a:t>5.  Atomic </a:t>
            </a:r>
            <a:r>
              <a:rPr lang="en-US" sz="1800" dirty="0">
                <a:solidFill>
                  <a:schemeClr val="bg1">
                    <a:lumMod val="50000"/>
                  </a:schemeClr>
                </a:solidFill>
                <a:latin typeface="Candara"/>
                <a:ea typeface="Optima" pitchFamily="-112" charset="0"/>
                <a:cs typeface="Optima" pitchFamily="-112" charset="0"/>
              </a:rPr>
              <a:t>weights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2.4</a:t>
            </a:r>
            <a:endParaRPr lang="en-US" sz="1800" dirty="0">
              <a:solidFill>
                <a:schemeClr val="bg1">
                  <a:lumMod val="50000"/>
                </a:schemeClr>
              </a:solidFill>
              <a:latin typeface="Candara"/>
              <a:ea typeface="Optima" pitchFamily="-112" charset="0"/>
              <a:cs typeface="Optima" pitchFamily="-112" charset="0"/>
            </a:endParaRP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Average atomic mass</a:t>
            </a: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Mass spectroscopy</a:t>
            </a:r>
          </a:p>
          <a:p>
            <a:pPr marL="457200" indent="-457200">
              <a:defRPr/>
            </a:pPr>
            <a:r>
              <a:rPr lang="en-US" sz="1800" dirty="0" smtClean="0">
                <a:solidFill>
                  <a:schemeClr val="bg1">
                    <a:lumMod val="50000"/>
                  </a:schemeClr>
                </a:solidFill>
                <a:latin typeface="Candara"/>
                <a:ea typeface="Optima" pitchFamily="-112" charset="0"/>
                <a:cs typeface="Optima" pitchFamily="-112" charset="0"/>
              </a:rPr>
              <a:t>6.  Periodic </a:t>
            </a:r>
            <a:r>
              <a:rPr lang="en-US" sz="1800" dirty="0">
                <a:solidFill>
                  <a:schemeClr val="bg1">
                    <a:lumMod val="50000"/>
                  </a:schemeClr>
                </a:solidFill>
                <a:latin typeface="Candara"/>
                <a:ea typeface="Optima" pitchFamily="-112" charset="0"/>
                <a:cs typeface="Optima" pitchFamily="-112" charset="0"/>
              </a:rPr>
              <a:t>table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2.5</a:t>
            </a:r>
            <a:endParaRPr lang="en-US" sz="1800" dirty="0">
              <a:solidFill>
                <a:schemeClr val="bg1">
                  <a:lumMod val="50000"/>
                </a:schemeClr>
              </a:solidFill>
              <a:latin typeface="Candara"/>
              <a:ea typeface="Optima" pitchFamily="-112" charset="0"/>
              <a:cs typeface="Optima" pitchFamily="-112" charset="0"/>
            </a:endParaRPr>
          </a:p>
          <a:p>
            <a:pPr marL="457200" indent="-457200">
              <a:defRPr/>
            </a:pPr>
            <a:r>
              <a:rPr lang="en-US" sz="1800" dirty="0" smtClean="0">
                <a:solidFill>
                  <a:schemeClr val="bg1">
                    <a:lumMod val="50000"/>
                  </a:schemeClr>
                </a:solidFill>
                <a:latin typeface="Candara"/>
                <a:ea typeface="Optima" pitchFamily="-112" charset="0"/>
                <a:cs typeface="Optima" pitchFamily="-112" charset="0"/>
              </a:rPr>
              <a:t>7.  Ions </a:t>
            </a:r>
            <a:r>
              <a:rPr lang="en-US" sz="1800" dirty="0">
                <a:solidFill>
                  <a:schemeClr val="bg1">
                    <a:lumMod val="50000"/>
                  </a:schemeClr>
                </a:solidFill>
                <a:latin typeface="Candara"/>
                <a:ea typeface="Optima" pitchFamily="-112" charset="0"/>
                <a:cs typeface="Optima" pitchFamily="-112" charset="0"/>
              </a:rPr>
              <a:t>&amp; ionic compounds	</a:t>
            </a:r>
            <a:r>
              <a:rPr lang="en-US" sz="1800" dirty="0" smtClean="0">
                <a:solidFill>
                  <a:schemeClr val="bg1">
                    <a:lumMod val="50000"/>
                  </a:schemeClr>
                </a:solidFill>
                <a:latin typeface="Candara"/>
                <a:ea typeface="Optima" pitchFamily="-112" charset="0"/>
                <a:cs typeface="Optima" pitchFamily="-112" charset="0"/>
              </a:rPr>
              <a:t>				</a:t>
            </a:r>
            <a:r>
              <a:rPr lang="en-US" sz="1800" dirty="0" smtClean="0">
                <a:solidFill>
                  <a:schemeClr val="bg1">
                    <a:lumMod val="50000"/>
                  </a:schemeClr>
                </a:solidFill>
                <a:latin typeface="Candara"/>
                <a:ea typeface="Optima" pitchFamily="-112" charset="0"/>
                <a:cs typeface="Optima" pitchFamily="-112" charset="0"/>
              </a:rPr>
              <a:t>				2.7</a:t>
            </a:r>
            <a:endParaRPr lang="en-US" sz="1800" dirty="0">
              <a:solidFill>
                <a:schemeClr val="bg1">
                  <a:lumMod val="50000"/>
                </a:schemeClr>
              </a:solidFill>
              <a:latin typeface="Candara"/>
              <a:ea typeface="Optima" pitchFamily="-112" charset="0"/>
              <a:cs typeface="Optima" pitchFamily="-112" charset="0"/>
            </a:endParaRPr>
          </a:p>
          <a:p>
            <a:pPr marL="914400" lvl="1" indent="-457200">
              <a:buFont typeface="Arial"/>
              <a:buChar char="•"/>
              <a:defRPr/>
            </a:pPr>
            <a:r>
              <a:rPr lang="en-US" sz="1800" dirty="0">
                <a:solidFill>
                  <a:schemeClr val="bg1">
                    <a:lumMod val="50000"/>
                  </a:schemeClr>
                </a:solidFill>
                <a:latin typeface="Candara"/>
                <a:ea typeface="Optima" pitchFamily="-112" charset="0"/>
                <a:cs typeface="Optima" pitchFamily="-112" charset="0"/>
              </a:rPr>
              <a:t>Ionic charges</a:t>
            </a:r>
          </a:p>
          <a:p>
            <a:pPr marL="457200" indent="-457200">
              <a:defRPr/>
            </a:pPr>
            <a:r>
              <a:rPr lang="en-US" sz="1800" b="1" dirty="0" smtClean="0">
                <a:solidFill>
                  <a:srgbClr val="0000FF"/>
                </a:solidFill>
                <a:latin typeface="Candara"/>
                <a:ea typeface="Optima" pitchFamily="-112" charset="0"/>
                <a:cs typeface="Optima" pitchFamily="-112" charset="0"/>
              </a:rPr>
              <a:t>8.  Naming </a:t>
            </a:r>
            <a:r>
              <a:rPr lang="en-US" sz="1800" b="1" dirty="0">
                <a:solidFill>
                  <a:srgbClr val="0000FF"/>
                </a:solidFill>
                <a:latin typeface="Candara"/>
                <a:ea typeface="Optima" pitchFamily="-112" charset="0"/>
                <a:cs typeface="Optima" pitchFamily="-112" charset="0"/>
              </a:rPr>
              <a:t>chemical compounds</a:t>
            </a:r>
            <a:r>
              <a:rPr lang="en-US" sz="1800" b="1" dirty="0" smtClean="0">
                <a:solidFill>
                  <a:srgbClr val="0000FF"/>
                </a:solidFill>
                <a:latin typeface="Candara"/>
                <a:ea typeface="Optima" pitchFamily="-112" charset="0"/>
                <a:cs typeface="Optima" pitchFamily="-112" charset="0"/>
              </a:rPr>
              <a:t>				</a:t>
            </a:r>
            <a:r>
              <a:rPr lang="en-US" sz="1800" b="1" dirty="0" smtClean="0">
                <a:solidFill>
                  <a:srgbClr val="0000FF"/>
                </a:solidFill>
                <a:latin typeface="Candara"/>
                <a:ea typeface="Optima" pitchFamily="-112" charset="0"/>
                <a:cs typeface="Optima" pitchFamily="-112" charset="0"/>
              </a:rPr>
              <a:t>				2.8</a:t>
            </a:r>
            <a:endParaRPr lang="en-US" sz="1800" b="1" dirty="0">
              <a:solidFill>
                <a:srgbClr val="0000FF"/>
              </a:solidFill>
              <a:latin typeface="Candara"/>
              <a:ea typeface="Optima" pitchFamily="-112" charset="0"/>
              <a:cs typeface="Optima" pitchFamily="-112" charset="0"/>
            </a:endParaRPr>
          </a:p>
          <a:p>
            <a:pPr marL="914400" lvl="1" indent="-457200">
              <a:buFont typeface="Arial"/>
              <a:buChar char="•"/>
              <a:defRPr/>
            </a:pPr>
            <a:r>
              <a:rPr lang="en-US" sz="1800" b="1" dirty="0">
                <a:solidFill>
                  <a:srgbClr val="0000FF"/>
                </a:solidFill>
                <a:latin typeface="Candara"/>
                <a:ea typeface="Optima" pitchFamily="-112" charset="0"/>
                <a:cs typeface="Optima" pitchFamily="-112" charset="0"/>
              </a:rPr>
              <a:t>Ionic compounds (salts</a:t>
            </a:r>
            <a:r>
              <a:rPr lang="en-US" sz="1800" b="1" dirty="0" smtClean="0">
                <a:solidFill>
                  <a:srgbClr val="0000FF"/>
                </a:solidFill>
                <a:latin typeface="Candara"/>
                <a:ea typeface="Optima" pitchFamily="-112" charset="0"/>
                <a:cs typeface="Optima" pitchFamily="-112" charset="0"/>
              </a:rPr>
              <a:t>), molecular compounds, &amp; acids</a:t>
            </a:r>
            <a:endParaRPr lang="en-US" sz="1800" b="1" dirty="0">
              <a:solidFill>
                <a:srgbClr val="0000FF"/>
              </a:solidFill>
              <a:latin typeface="Candara"/>
              <a:ea typeface="Optima" pitchFamily="-112" charset="0"/>
              <a:cs typeface="Optima" pitchFamily="-112" charset="0"/>
            </a:endParaRPr>
          </a:p>
        </p:txBody>
      </p:sp>
    </p:spTree>
    <p:extLst>
      <p:ext uri="{BB962C8B-B14F-4D97-AF65-F5344CB8AC3E}">
        <p14:creationId xmlns:p14="http://schemas.microsoft.com/office/powerpoint/2010/main" val="9133019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a:defRPr/>
            </a:pPr>
            <a:endParaRPr lang="en-US" dirty="0">
              <a:latin typeface="Candara"/>
              <a:ea typeface="ＭＳ Ｐゴシック" pitchFamily="-112" charset="-128"/>
              <a:cs typeface="ＭＳ Ｐゴシック" pitchFamily="-112" charset="-128"/>
            </a:endParaRPr>
          </a:p>
        </p:txBody>
      </p:sp>
      <p:pic>
        <p:nvPicPr>
          <p:cNvPr id="107526" name="Picture 6"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2" name="TextBox 1"/>
          <p:cNvSpPr txBox="1"/>
          <p:nvPr/>
        </p:nvSpPr>
        <p:spPr>
          <a:xfrm>
            <a:off x="1628178" y="1371600"/>
            <a:ext cx="5908795" cy="4026743"/>
          </a:xfrm>
          <a:prstGeom prst="rect">
            <a:avLst/>
          </a:prstGeom>
          <a:noFill/>
        </p:spPr>
        <p:txBody>
          <a:bodyPr wrap="none" rtlCol="0">
            <a:spAutoFit/>
          </a:bodyPr>
          <a:lstStyle/>
          <a:p>
            <a:pPr algn="ctr">
              <a:lnSpc>
                <a:spcPct val="150000"/>
              </a:lnSpc>
            </a:pPr>
            <a:r>
              <a:rPr lang="en-US" sz="3200" b="1" i="1" dirty="0" smtClean="0">
                <a:latin typeface="Candara"/>
                <a:cs typeface="Candara"/>
              </a:rPr>
              <a:t>Naming molecules or compounds</a:t>
            </a:r>
          </a:p>
          <a:p>
            <a:pPr algn="ctr">
              <a:lnSpc>
                <a:spcPct val="150000"/>
              </a:lnSpc>
            </a:pPr>
            <a:endParaRPr lang="en-US" sz="2800" b="1" i="1" dirty="0" smtClean="0">
              <a:latin typeface="Candara"/>
              <a:cs typeface="Candara"/>
            </a:endParaRPr>
          </a:p>
          <a:p>
            <a:pPr algn="ctr">
              <a:lnSpc>
                <a:spcPct val="150000"/>
              </a:lnSpc>
            </a:pPr>
            <a:endParaRPr lang="en-US" sz="2800" b="1" i="1" dirty="0">
              <a:latin typeface="Candara"/>
              <a:cs typeface="Candara"/>
            </a:endParaRPr>
          </a:p>
          <a:p>
            <a:pPr algn="ctr">
              <a:lnSpc>
                <a:spcPct val="150000"/>
              </a:lnSpc>
            </a:pPr>
            <a:endParaRPr lang="en-US" sz="2800" b="1" i="1" dirty="0" smtClean="0">
              <a:latin typeface="Candara"/>
              <a:cs typeface="Candara"/>
            </a:endParaRPr>
          </a:p>
          <a:p>
            <a:pPr algn="ctr">
              <a:lnSpc>
                <a:spcPct val="150000"/>
              </a:lnSpc>
            </a:pPr>
            <a:endParaRPr lang="en-US" sz="2800" b="1" i="1" dirty="0" smtClean="0">
              <a:latin typeface="Candara"/>
              <a:cs typeface="Candara"/>
            </a:endParaRPr>
          </a:p>
          <a:p>
            <a:pPr algn="ctr">
              <a:lnSpc>
                <a:spcPct val="150000"/>
              </a:lnSpc>
            </a:pPr>
            <a:r>
              <a:rPr lang="en-US" sz="2800" i="1" dirty="0" smtClean="0">
                <a:latin typeface="Candara"/>
                <a:cs typeface="Candara"/>
              </a:rPr>
              <a:t>We’ll tackle this in a lab exercise.</a:t>
            </a:r>
          </a:p>
        </p:txBody>
      </p:sp>
    </p:spTree>
    <p:extLst>
      <p:ext uri="{BB962C8B-B14F-4D97-AF65-F5344CB8AC3E}">
        <p14:creationId xmlns:p14="http://schemas.microsoft.com/office/powerpoint/2010/main" val="19978917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533400" y="838200"/>
            <a:ext cx="8001000" cy="0"/>
          </a:xfrm>
          <a:prstGeom prst="line">
            <a:avLst/>
          </a:prstGeom>
          <a:noFill/>
          <a:ln w="38100" cap="flat" cmpd="sng" algn="ctr">
            <a:solidFill>
              <a:srgbClr val="EB0202"/>
            </a:solidFill>
            <a:prstDash val="dot"/>
            <a:round/>
            <a:headEnd type="none" w="med" len="med"/>
            <a:tailEnd type="none" w="med" len="med"/>
          </a:ln>
          <a:effectLst/>
        </p:spPr>
        <p:txBody>
          <a:bodyPr wrap="none" anchor="ctr">
            <a:prstTxWarp prst="textNoShape">
              <a:avLst/>
            </a:prstTxWarp>
          </a:bodyPr>
          <a:lstStyle/>
          <a:p>
            <a:pPr fontAlgn="auto">
              <a:spcBef>
                <a:spcPts val="0"/>
              </a:spcBef>
              <a:spcAft>
                <a:spcPts val="0"/>
              </a:spcAft>
              <a:defRPr/>
            </a:pPr>
            <a:endParaRPr lang="en-US" dirty="0">
              <a:latin typeface="Candara"/>
              <a:ea typeface="+mn-ea"/>
              <a:cs typeface="Candara"/>
            </a:endParaRPr>
          </a:p>
        </p:txBody>
      </p:sp>
      <p:sp>
        <p:nvSpPr>
          <p:cNvPr id="43011" name="Text Box 3"/>
          <p:cNvSpPr txBox="1">
            <a:spLocks noChangeArrowheads="1"/>
          </p:cNvSpPr>
          <p:nvPr/>
        </p:nvSpPr>
        <p:spPr bwMode="auto">
          <a:xfrm>
            <a:off x="485775" y="231775"/>
            <a:ext cx="4946650" cy="519113"/>
          </a:xfrm>
          <a:prstGeom prst="rect">
            <a:avLst/>
          </a:prstGeom>
          <a:noFill/>
          <a:ln w="9525">
            <a:noFill/>
            <a:miter lim="800000"/>
            <a:headEnd/>
            <a:tailEnd/>
          </a:ln>
        </p:spPr>
        <p:txBody>
          <a:bodyPr wrap="none">
            <a:prstTxWarp prst="textNoShape">
              <a:avLst/>
            </a:prstTxWarp>
            <a:spAutoFit/>
          </a:bodyPr>
          <a:lstStyle/>
          <a:p>
            <a:pPr fontAlgn="auto">
              <a:spcBef>
                <a:spcPts val="0"/>
              </a:spcBef>
              <a:spcAft>
                <a:spcPts val="0"/>
              </a:spcAft>
              <a:defRPr/>
            </a:pPr>
            <a:r>
              <a:rPr lang="en-US" sz="2800" b="1" dirty="0">
                <a:solidFill>
                  <a:srgbClr val="0000FF"/>
                </a:solidFill>
                <a:effectLst>
                  <a:outerShdw blurRad="38100" dist="38100" dir="2700000" algn="tl">
                    <a:srgbClr val="DDDDDD"/>
                  </a:outerShdw>
                </a:effectLst>
                <a:latin typeface="Candara"/>
                <a:ea typeface="+mn-ea"/>
                <a:cs typeface="Candara"/>
              </a:rPr>
              <a:t>Naming Chemical Compounds</a:t>
            </a:r>
          </a:p>
        </p:txBody>
      </p:sp>
      <p:sp>
        <p:nvSpPr>
          <p:cNvPr id="70660" name="Text Box 4"/>
          <p:cNvSpPr txBox="1">
            <a:spLocks noChangeArrowheads="1"/>
          </p:cNvSpPr>
          <p:nvPr/>
        </p:nvSpPr>
        <p:spPr bwMode="auto">
          <a:xfrm>
            <a:off x="609600" y="914400"/>
            <a:ext cx="8001000" cy="5078314"/>
          </a:xfrm>
          <a:prstGeom prst="rect">
            <a:avLst/>
          </a:prstGeom>
          <a:noFill/>
          <a:ln w="9525">
            <a:noFill/>
            <a:miter lim="800000"/>
            <a:headEnd/>
            <a:tailEnd/>
          </a:ln>
        </p:spPr>
        <p:txBody>
          <a:bodyPr>
            <a:prstTxWarp prst="textNoShape">
              <a:avLst/>
            </a:prstTxWarp>
            <a:spAutoFit/>
          </a:bodyPr>
          <a:lstStyle/>
          <a:p>
            <a:pPr indent="6350">
              <a:buFont typeface="Arial" pitchFamily="-112" charset="0"/>
              <a:buNone/>
            </a:pPr>
            <a:r>
              <a:rPr lang="en-US" dirty="0">
                <a:latin typeface="Candara"/>
                <a:ea typeface="Optima" pitchFamily="-112" charset="0"/>
                <a:cs typeface="Optima" pitchFamily="-112" charset="0"/>
              </a:rPr>
              <a:t>Not the most popular of topics for this course…..    ;)</a:t>
            </a:r>
          </a:p>
          <a:p>
            <a:pPr indent="6350">
              <a:buFont typeface="Arial" pitchFamily="-112" charset="0"/>
              <a:buNone/>
            </a:pPr>
            <a:endParaRPr lang="en-US" sz="800" dirty="0">
              <a:latin typeface="Candara"/>
              <a:ea typeface="Optima" pitchFamily="-112" charset="0"/>
              <a:cs typeface="Optima" pitchFamily="-112" charset="0"/>
            </a:endParaRPr>
          </a:p>
          <a:p>
            <a:pPr indent="6350">
              <a:buFont typeface="Arial" pitchFamily="-112" charset="0"/>
              <a:buNone/>
            </a:pPr>
            <a:r>
              <a:rPr lang="en-US" dirty="0">
                <a:latin typeface="Candara"/>
                <a:ea typeface="Optima" pitchFamily="-112" charset="0"/>
                <a:cs typeface="Optima" pitchFamily="-112" charset="0"/>
              </a:rPr>
              <a:t>There are three systems of chemical “nomenclature”, one for each</a:t>
            </a:r>
            <a:br>
              <a:rPr lang="en-US" dirty="0">
                <a:latin typeface="Candara"/>
                <a:ea typeface="Optima" pitchFamily="-112" charset="0"/>
                <a:cs typeface="Optima" pitchFamily="-112" charset="0"/>
              </a:rPr>
            </a:br>
            <a:r>
              <a:rPr lang="en-US" dirty="0">
                <a:latin typeface="Candara"/>
                <a:ea typeface="Optima" pitchFamily="-112" charset="0"/>
                <a:cs typeface="Optima" pitchFamily="-112" charset="0"/>
              </a:rPr>
              <a:t>type or class of molecule:</a:t>
            </a:r>
          </a:p>
          <a:p>
            <a:pPr marL="577850" lvl="1" indent="-457200">
              <a:buFont typeface="Arial" pitchFamily="-112" charset="0"/>
              <a:buChar char="•"/>
            </a:pPr>
            <a:r>
              <a:rPr lang="en-US" dirty="0">
                <a:latin typeface="Candara"/>
                <a:ea typeface="Optima" pitchFamily="-112" charset="0"/>
                <a:cs typeface="Optima" pitchFamily="-112" charset="0"/>
              </a:rPr>
              <a:t> Ionic</a:t>
            </a:r>
          </a:p>
          <a:p>
            <a:pPr marL="577850" lvl="1" indent="-457200">
              <a:buFont typeface="Arial" pitchFamily="-112" charset="0"/>
              <a:buChar char="•"/>
            </a:pPr>
            <a:r>
              <a:rPr lang="en-US" dirty="0">
                <a:latin typeface="Candara"/>
                <a:ea typeface="Optima" pitchFamily="-112" charset="0"/>
                <a:cs typeface="Optima" pitchFamily="-112" charset="0"/>
              </a:rPr>
              <a:t> Molecular</a:t>
            </a:r>
          </a:p>
          <a:p>
            <a:pPr marL="577850" lvl="1" indent="-457200">
              <a:buFont typeface="Arial" pitchFamily="-112" charset="0"/>
              <a:buChar char="•"/>
            </a:pPr>
            <a:r>
              <a:rPr lang="en-US" dirty="0">
                <a:latin typeface="Candara"/>
                <a:ea typeface="Optima" pitchFamily="-112" charset="0"/>
                <a:cs typeface="Optima" pitchFamily="-112" charset="0"/>
              </a:rPr>
              <a:t> Acid</a:t>
            </a:r>
          </a:p>
          <a:p>
            <a:pPr marL="577850" lvl="1" indent="-457200">
              <a:buFont typeface="Arial" pitchFamily="-112" charset="0"/>
              <a:buNone/>
            </a:pPr>
            <a:endParaRPr lang="en-US" sz="800" dirty="0">
              <a:solidFill>
                <a:srgbClr val="0000FF"/>
              </a:solidFill>
              <a:latin typeface="Candara"/>
              <a:ea typeface="Optima" pitchFamily="-112" charset="0"/>
              <a:cs typeface="Optima" pitchFamily="-112" charset="0"/>
            </a:endParaRPr>
          </a:p>
          <a:p>
            <a:pPr indent="6350">
              <a:buFont typeface="Arial" pitchFamily="-112" charset="0"/>
              <a:buNone/>
            </a:pPr>
            <a:r>
              <a:rPr lang="en-US" dirty="0">
                <a:latin typeface="Candara"/>
                <a:ea typeface="Optima" pitchFamily="-112" charset="0"/>
                <a:cs typeface="Optima" pitchFamily="-112" charset="0"/>
              </a:rPr>
              <a:t>Rather than tackle all of this in class, </a:t>
            </a:r>
            <a:r>
              <a:rPr lang="en-US" b="1" i="1" u="sng" dirty="0">
                <a:solidFill>
                  <a:srgbClr val="0000FF"/>
                </a:solidFill>
                <a:latin typeface="Candara"/>
                <a:ea typeface="Optima" pitchFamily="-112" charset="0"/>
                <a:cs typeface="Optima" pitchFamily="-112" charset="0"/>
              </a:rPr>
              <a:t>we’ll be covering it in lab</a:t>
            </a:r>
            <a:r>
              <a:rPr lang="en-US" b="1" i="1" dirty="0" smtClean="0">
                <a:solidFill>
                  <a:srgbClr val="0000FF"/>
                </a:solidFill>
                <a:latin typeface="Candara"/>
                <a:ea typeface="Optima" pitchFamily="-112" charset="0"/>
                <a:cs typeface="Optima" pitchFamily="-112" charset="0"/>
              </a:rPr>
              <a:t> </a:t>
            </a:r>
            <a:r>
              <a:rPr lang="en-US" dirty="0" smtClean="0">
                <a:latin typeface="Candara"/>
                <a:ea typeface="Optima" pitchFamily="-112" charset="0"/>
                <a:cs typeface="Optima" pitchFamily="-112" charset="0"/>
              </a:rPr>
              <a:t>using </a:t>
            </a:r>
            <a:r>
              <a:rPr lang="en-US" dirty="0">
                <a:latin typeface="Candara"/>
                <a:ea typeface="Optima" pitchFamily="-112" charset="0"/>
                <a:cs typeface="Optima" pitchFamily="-112" charset="0"/>
              </a:rPr>
              <a:t>handouts and worksheets.</a:t>
            </a:r>
          </a:p>
          <a:p>
            <a:pPr indent="6350">
              <a:buFont typeface="Arial" pitchFamily="-112" charset="0"/>
              <a:buNone/>
            </a:pPr>
            <a:endParaRPr lang="en-US" dirty="0">
              <a:latin typeface="Candara"/>
              <a:ea typeface="Optima" pitchFamily="-112" charset="0"/>
              <a:cs typeface="Optima" pitchFamily="-112" charset="0"/>
            </a:endParaRPr>
          </a:p>
          <a:p>
            <a:pPr indent="6350">
              <a:buFont typeface="Arial" pitchFamily="-112" charset="0"/>
              <a:buNone/>
            </a:pPr>
            <a:endParaRPr lang="en-US" dirty="0">
              <a:latin typeface="Candara"/>
              <a:ea typeface="Optima" pitchFamily="-112" charset="0"/>
              <a:cs typeface="Optima" pitchFamily="-112" charset="0"/>
            </a:endParaRPr>
          </a:p>
          <a:p>
            <a:pPr indent="6350">
              <a:buFont typeface="Arial" pitchFamily="-112" charset="0"/>
              <a:buNone/>
            </a:pPr>
            <a:r>
              <a:rPr lang="en-US" b="1" u="sng" dirty="0">
                <a:latin typeface="Candara"/>
                <a:ea typeface="Optima" pitchFamily="-112" charset="0"/>
                <a:cs typeface="Optima" pitchFamily="-112" charset="0"/>
              </a:rPr>
              <a:t>Ionic</a:t>
            </a:r>
            <a:r>
              <a:rPr lang="en-US" b="1" dirty="0">
                <a:latin typeface="Candara"/>
                <a:ea typeface="Optima" pitchFamily="-112" charset="0"/>
                <a:cs typeface="Optima" pitchFamily="-112" charset="0"/>
              </a:rPr>
              <a:t>:</a:t>
            </a:r>
            <a:r>
              <a:rPr lang="en-US" dirty="0">
                <a:latin typeface="Candara"/>
                <a:ea typeface="Optima" pitchFamily="-112" charset="0"/>
                <a:cs typeface="Optima" pitchFamily="-112" charset="0"/>
              </a:rPr>
              <a:t>		MgF2		magnesium fluoride</a:t>
            </a:r>
          </a:p>
          <a:p>
            <a:pPr indent="6350">
              <a:buFont typeface="Arial" pitchFamily="-112" charset="0"/>
              <a:buNone/>
            </a:pPr>
            <a:r>
              <a:rPr lang="en-US" dirty="0">
                <a:latin typeface="Candara"/>
                <a:ea typeface="Optima" pitchFamily="-112" charset="0"/>
                <a:cs typeface="Optima" pitchFamily="-112" charset="0"/>
              </a:rPr>
              <a:t>	</a:t>
            </a:r>
            <a:r>
              <a:rPr lang="en-US" dirty="0" smtClean="0">
                <a:latin typeface="Candara"/>
                <a:ea typeface="Optima" pitchFamily="-112" charset="0"/>
                <a:cs typeface="Optima" pitchFamily="-112" charset="0"/>
              </a:rPr>
              <a:t>	</a:t>
            </a:r>
            <a:r>
              <a:rPr lang="en-US" dirty="0" smtClean="0">
                <a:latin typeface="Candara"/>
                <a:ea typeface="Optima" pitchFamily="-112" charset="0"/>
                <a:cs typeface="Optima" pitchFamily="-112" charset="0"/>
              </a:rPr>
              <a:t>	Fe2O3</a:t>
            </a:r>
            <a:r>
              <a:rPr lang="en-US" dirty="0">
                <a:latin typeface="Candara"/>
                <a:ea typeface="Optima" pitchFamily="-112" charset="0"/>
                <a:cs typeface="Optima" pitchFamily="-112" charset="0"/>
              </a:rPr>
              <a:t>		iron (III) oxide</a:t>
            </a:r>
          </a:p>
          <a:p>
            <a:pPr indent="6350">
              <a:buFont typeface="Arial" pitchFamily="-112" charset="0"/>
              <a:buNone/>
            </a:pPr>
            <a:endParaRPr lang="en-US" sz="1000" dirty="0">
              <a:latin typeface="Candara"/>
              <a:ea typeface="Optima" pitchFamily="-112" charset="0"/>
              <a:cs typeface="Optima" pitchFamily="-112" charset="0"/>
            </a:endParaRPr>
          </a:p>
          <a:p>
            <a:pPr indent="6350">
              <a:buFont typeface="Arial" pitchFamily="-112" charset="0"/>
              <a:buNone/>
            </a:pPr>
            <a:r>
              <a:rPr lang="en-US" b="1" u="sng" dirty="0">
                <a:latin typeface="Candara"/>
                <a:ea typeface="Optima" pitchFamily="-112" charset="0"/>
                <a:cs typeface="Optima" pitchFamily="-112" charset="0"/>
              </a:rPr>
              <a:t>Molecular</a:t>
            </a:r>
            <a:r>
              <a:rPr lang="en-US" b="1" dirty="0">
                <a:latin typeface="Candara"/>
                <a:ea typeface="Optima" pitchFamily="-112" charset="0"/>
                <a:cs typeface="Optima" pitchFamily="-112" charset="0"/>
              </a:rPr>
              <a:t>:</a:t>
            </a:r>
            <a:r>
              <a:rPr lang="en-US" dirty="0">
                <a:latin typeface="Candara"/>
                <a:ea typeface="Optima" pitchFamily="-112" charset="0"/>
                <a:cs typeface="Optima" pitchFamily="-112" charset="0"/>
              </a:rPr>
              <a:t>	P4S10		</a:t>
            </a:r>
            <a:r>
              <a:rPr lang="en-US" dirty="0" err="1">
                <a:latin typeface="Candara"/>
                <a:ea typeface="Optima" pitchFamily="-112" charset="0"/>
                <a:cs typeface="Optima" pitchFamily="-112" charset="0"/>
              </a:rPr>
              <a:t>tetraphosphorous</a:t>
            </a:r>
            <a:r>
              <a:rPr lang="en-US" dirty="0">
                <a:latin typeface="Candara"/>
                <a:ea typeface="Optima" pitchFamily="-112" charset="0"/>
                <a:cs typeface="Optima" pitchFamily="-112" charset="0"/>
              </a:rPr>
              <a:t> </a:t>
            </a:r>
            <a:r>
              <a:rPr lang="en-US" dirty="0" err="1">
                <a:latin typeface="Candara"/>
                <a:ea typeface="Optima" pitchFamily="-112" charset="0"/>
                <a:cs typeface="Optima" pitchFamily="-112" charset="0"/>
              </a:rPr>
              <a:t>decasulfide</a:t>
            </a:r>
            <a:endParaRPr lang="en-US" dirty="0">
              <a:latin typeface="Candara"/>
              <a:ea typeface="Optima" pitchFamily="-112" charset="0"/>
              <a:cs typeface="Optima" pitchFamily="-112" charset="0"/>
            </a:endParaRPr>
          </a:p>
          <a:p>
            <a:pPr indent="6350">
              <a:buFont typeface="Arial" pitchFamily="-112" charset="0"/>
              <a:buNone/>
            </a:pPr>
            <a:r>
              <a:rPr lang="en-US" dirty="0">
                <a:latin typeface="Candara"/>
                <a:ea typeface="Optima" pitchFamily="-112" charset="0"/>
                <a:cs typeface="Optima" pitchFamily="-112" charset="0"/>
              </a:rPr>
              <a:t>	</a:t>
            </a:r>
            <a:r>
              <a:rPr lang="en-US" dirty="0" smtClean="0">
                <a:latin typeface="Candara"/>
                <a:ea typeface="Optima" pitchFamily="-112" charset="0"/>
                <a:cs typeface="Optima" pitchFamily="-112" charset="0"/>
              </a:rPr>
              <a:t>	</a:t>
            </a:r>
            <a:r>
              <a:rPr lang="en-US" dirty="0" smtClean="0">
                <a:latin typeface="Candara"/>
                <a:ea typeface="Optima" pitchFamily="-112" charset="0"/>
                <a:cs typeface="Optima" pitchFamily="-112" charset="0"/>
              </a:rPr>
              <a:t>	CO</a:t>
            </a:r>
            <a:r>
              <a:rPr lang="en-US" dirty="0">
                <a:latin typeface="Candara"/>
                <a:ea typeface="Optima" pitchFamily="-112" charset="0"/>
                <a:cs typeface="Optima" pitchFamily="-112" charset="0"/>
              </a:rPr>
              <a:t>		</a:t>
            </a:r>
            <a:r>
              <a:rPr lang="en-US" dirty="0" smtClean="0">
                <a:latin typeface="Candara"/>
                <a:ea typeface="Optima" pitchFamily="-112" charset="0"/>
                <a:cs typeface="Optima" pitchFamily="-112" charset="0"/>
              </a:rPr>
              <a:t>	carbon </a:t>
            </a:r>
            <a:r>
              <a:rPr lang="en-US" dirty="0">
                <a:latin typeface="Candara"/>
                <a:ea typeface="Optima" pitchFamily="-112" charset="0"/>
                <a:cs typeface="Optima" pitchFamily="-112" charset="0"/>
              </a:rPr>
              <a:t>monoxide</a:t>
            </a:r>
          </a:p>
          <a:p>
            <a:pPr indent="6350">
              <a:buFont typeface="Arial" pitchFamily="-112" charset="0"/>
              <a:buNone/>
            </a:pPr>
            <a:endParaRPr lang="en-US" sz="1000" dirty="0">
              <a:latin typeface="Candara"/>
              <a:ea typeface="Optima" pitchFamily="-112" charset="0"/>
              <a:cs typeface="Optima" pitchFamily="-112" charset="0"/>
            </a:endParaRPr>
          </a:p>
          <a:p>
            <a:pPr indent="6350">
              <a:buFont typeface="Arial" pitchFamily="-112" charset="0"/>
              <a:buNone/>
            </a:pPr>
            <a:r>
              <a:rPr lang="en-US" b="1" u="sng" dirty="0">
                <a:latin typeface="Candara"/>
                <a:ea typeface="Optima" pitchFamily="-112" charset="0"/>
                <a:cs typeface="Optima" pitchFamily="-112" charset="0"/>
              </a:rPr>
              <a:t>Acid</a:t>
            </a:r>
            <a:r>
              <a:rPr lang="en-US" b="1" dirty="0">
                <a:latin typeface="Candara"/>
                <a:ea typeface="Optima" pitchFamily="-112" charset="0"/>
                <a:cs typeface="Optima" pitchFamily="-112" charset="0"/>
              </a:rPr>
              <a:t>:		</a:t>
            </a:r>
            <a:r>
              <a:rPr lang="en-US" dirty="0">
                <a:latin typeface="Candara"/>
                <a:ea typeface="Optima" pitchFamily="-112" charset="0"/>
                <a:cs typeface="Optima" pitchFamily="-112" charset="0"/>
              </a:rPr>
              <a:t>H2S	</a:t>
            </a:r>
            <a:r>
              <a:rPr lang="en-US">
                <a:latin typeface="Candara"/>
                <a:ea typeface="Optima" pitchFamily="-112" charset="0"/>
                <a:cs typeface="Optima" pitchFamily="-112" charset="0"/>
              </a:rPr>
              <a:t>	</a:t>
            </a:r>
            <a:r>
              <a:rPr lang="en-US" smtClean="0">
                <a:latin typeface="Candara"/>
                <a:ea typeface="Optima" pitchFamily="-112" charset="0"/>
                <a:cs typeface="Optima" pitchFamily="-112" charset="0"/>
              </a:rPr>
              <a:t>	hydrosulfuric</a:t>
            </a:r>
            <a:r>
              <a:rPr lang="en-US" dirty="0" smtClean="0">
                <a:latin typeface="Candara"/>
                <a:ea typeface="Optima" pitchFamily="-112" charset="0"/>
                <a:cs typeface="Optima" pitchFamily="-112" charset="0"/>
              </a:rPr>
              <a:t> </a:t>
            </a:r>
            <a:r>
              <a:rPr lang="en-US" dirty="0">
                <a:latin typeface="Candara"/>
                <a:ea typeface="Optima" pitchFamily="-112" charset="0"/>
                <a:cs typeface="Optima" pitchFamily="-112" charset="0"/>
              </a:rPr>
              <a:t>acid</a:t>
            </a:r>
          </a:p>
          <a:p>
            <a:pPr indent="6350">
              <a:buFont typeface="Arial" pitchFamily="-112" charset="0"/>
              <a:buNone/>
            </a:pPr>
            <a:r>
              <a:rPr lang="en-US" dirty="0">
                <a:latin typeface="Candara"/>
                <a:ea typeface="Optima" pitchFamily="-112" charset="0"/>
                <a:cs typeface="Optima" pitchFamily="-112" charset="0"/>
              </a:rPr>
              <a:t>	</a:t>
            </a:r>
            <a:r>
              <a:rPr lang="en-US" dirty="0" smtClean="0">
                <a:latin typeface="Candara"/>
                <a:ea typeface="Optima" pitchFamily="-112" charset="0"/>
                <a:cs typeface="Optima" pitchFamily="-112" charset="0"/>
              </a:rPr>
              <a:t>	</a:t>
            </a:r>
            <a:r>
              <a:rPr lang="en-US" dirty="0" smtClean="0">
                <a:latin typeface="Candara"/>
                <a:ea typeface="Optima" pitchFamily="-112" charset="0"/>
                <a:cs typeface="Optima" pitchFamily="-112" charset="0"/>
              </a:rPr>
              <a:t>	H2SO4</a:t>
            </a:r>
            <a:r>
              <a:rPr lang="en-US" dirty="0">
                <a:latin typeface="Candara"/>
                <a:ea typeface="Optima" pitchFamily="-112" charset="0"/>
                <a:cs typeface="Optima" pitchFamily="-112" charset="0"/>
              </a:rPr>
              <a:t>		sulfuric acid</a:t>
            </a:r>
            <a:endParaRPr lang="en-US" dirty="0">
              <a:solidFill>
                <a:srgbClr val="0000FF"/>
              </a:solidFill>
              <a:latin typeface="Candara"/>
              <a:ea typeface="Optima" pitchFamily="-112" charset="0"/>
              <a:cs typeface="Optima" pitchFamily="-112" charset="0"/>
            </a:endParaRPr>
          </a:p>
        </p:txBody>
      </p:sp>
      <p:pic>
        <p:nvPicPr>
          <p:cNvPr id="70661" name="Picture 5" descr="atom2"/>
          <p:cNvPicPr>
            <a:picLocks noChangeAspect="1" noChangeArrowheads="1"/>
          </p:cNvPicPr>
          <p:nvPr/>
        </p:nvPicPr>
        <p:blipFill>
          <a:blip r:embed="rId3"/>
          <a:srcRect/>
          <a:stretch>
            <a:fillRect/>
          </a:stretch>
        </p:blipFill>
        <p:spPr bwMode="auto">
          <a:xfrm>
            <a:off x="7620000" y="152400"/>
            <a:ext cx="1066800" cy="1041400"/>
          </a:xfrm>
          <a:prstGeom prst="rect">
            <a:avLst/>
          </a:prstGeom>
          <a:noFill/>
          <a:ln w="9525">
            <a:noFill/>
            <a:miter lim="800000"/>
            <a:headEnd/>
            <a:tailEnd/>
          </a:ln>
        </p:spPr>
      </p:pic>
      <p:sp>
        <p:nvSpPr>
          <p:cNvPr id="70662" name="Text Box 6"/>
          <p:cNvSpPr txBox="1">
            <a:spLocks noChangeArrowheads="1"/>
          </p:cNvSpPr>
          <p:nvPr/>
        </p:nvSpPr>
        <p:spPr bwMode="auto">
          <a:xfrm>
            <a:off x="7848600" y="6308725"/>
            <a:ext cx="1101759" cy="400110"/>
          </a:xfrm>
          <a:prstGeom prst="rect">
            <a:avLst/>
          </a:prstGeom>
          <a:noFill/>
          <a:ln w="9525">
            <a:noFill/>
            <a:miter lim="800000"/>
            <a:headEnd/>
            <a:tailEnd/>
          </a:ln>
        </p:spPr>
        <p:txBody>
          <a:bodyPr wrap="none">
            <a:prstTxWarp prst="textNoShape">
              <a:avLst/>
            </a:prstTxWarp>
            <a:spAutoFit/>
          </a:bodyPr>
          <a:lstStyle/>
          <a:p>
            <a:r>
              <a:rPr lang="en-US" dirty="0">
                <a:latin typeface="Candara"/>
                <a:ea typeface="Candara"/>
                <a:cs typeface="Candara"/>
              </a:rPr>
              <a:t>p.59 - 65</a:t>
            </a:r>
          </a:p>
        </p:txBody>
      </p:sp>
      <p:sp>
        <p:nvSpPr>
          <p:cNvPr id="70663" name="Line 7"/>
          <p:cNvSpPr>
            <a:spLocks noChangeShapeType="1"/>
          </p:cNvSpPr>
          <p:nvPr/>
        </p:nvSpPr>
        <p:spPr bwMode="auto">
          <a:xfrm>
            <a:off x="533400" y="3886200"/>
            <a:ext cx="8153400" cy="0"/>
          </a:xfrm>
          <a:prstGeom prst="line">
            <a:avLst/>
          </a:prstGeom>
          <a:noFill/>
          <a:ln w="28575" cap="flat" cmpd="sng" algn="ctr">
            <a:solidFill>
              <a:srgbClr val="B3B3B3"/>
            </a:solidFill>
            <a:prstDash val="dot"/>
            <a:round/>
            <a:headEnd type="none" w="med" len="med"/>
            <a:tailEnd type="none" w="med" len="med"/>
          </a:ln>
        </p:spPr>
        <p:txBody>
          <a:bodyPr wrap="none" anchor="ctr">
            <a:prstTxWarp prst="textNoShape">
              <a:avLst/>
            </a:prstTxWarp>
          </a:bodyPr>
          <a:lstStyle/>
          <a:p>
            <a:endParaRPr lang="en-US" dirty="0">
              <a:latin typeface="Candara"/>
            </a:endParaRPr>
          </a:p>
        </p:txBody>
      </p:sp>
    </p:spTree>
    <p:extLst>
      <p:ext uri="{BB962C8B-B14F-4D97-AF65-F5344CB8AC3E}">
        <p14:creationId xmlns:p14="http://schemas.microsoft.com/office/powerpoint/2010/main" val="26573712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248</Words>
  <Application>Microsoft Macintosh PowerPoint</Application>
  <PresentationFormat>On-screen Show (4:3)</PresentationFormat>
  <Paragraphs>56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2016-01-03T21:07:07Z</dcterms:created>
  <dcterms:modified xsi:type="dcterms:W3CDTF">2016-01-03T21:08:04Z</dcterms:modified>
</cp:coreProperties>
</file>