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1E80-6B00-D94E-BB75-87C59EE53A90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E271-1FDC-F348-83A1-342E0A3A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1E80-6B00-D94E-BB75-87C59EE53A90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E271-1FDC-F348-83A1-342E0A3A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6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1E80-6B00-D94E-BB75-87C59EE53A90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E271-1FDC-F348-83A1-342E0A3A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8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1E80-6B00-D94E-BB75-87C59EE53A90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E271-1FDC-F348-83A1-342E0A3A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1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1E80-6B00-D94E-BB75-87C59EE53A90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E271-1FDC-F348-83A1-342E0A3A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3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1E80-6B00-D94E-BB75-87C59EE53A90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E271-1FDC-F348-83A1-342E0A3A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1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1E80-6B00-D94E-BB75-87C59EE53A90}" type="datetimeFigureOut">
              <a:rPr lang="en-US" smtClean="0"/>
              <a:t>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E271-1FDC-F348-83A1-342E0A3A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1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1E80-6B00-D94E-BB75-87C59EE53A90}" type="datetimeFigureOut">
              <a:rPr lang="en-US" smtClean="0"/>
              <a:t>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E271-1FDC-F348-83A1-342E0A3A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5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1E80-6B00-D94E-BB75-87C59EE53A90}" type="datetimeFigureOut">
              <a:rPr lang="en-US" smtClean="0"/>
              <a:t>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E271-1FDC-F348-83A1-342E0A3A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6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1E80-6B00-D94E-BB75-87C59EE53A90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E271-1FDC-F348-83A1-342E0A3A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4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1E80-6B00-D94E-BB75-87C59EE53A90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E271-1FDC-F348-83A1-342E0A3A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1E80-6B00-D94E-BB75-87C59EE53A90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E271-1FDC-F348-83A1-342E0A3A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38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cs typeface="Avenir Heavy"/>
              </a:rPr>
              <a:t>2. Atoms, molecules &amp; ions</a:t>
            </a:r>
            <a:endParaRPr lang="en-US" sz="3600" b="1" dirty="0">
              <a:solidFill>
                <a:prstClr val="white"/>
              </a:solidFill>
              <a:cs typeface="Avenir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084" y="1802104"/>
            <a:ext cx="78203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 smtClean="0">
                <a:latin typeface="Candara"/>
                <a:cs typeface="Candara"/>
              </a:rPr>
              <a:t>2.4:  Chemical formulas</a:t>
            </a:r>
            <a:endParaRPr lang="en-US" sz="1000" b="1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Symbolize the composition of molecules using molecular formulas &amp; empirical formulas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Represent the bonding arrangement of atoms within molecules using structural formulas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2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2612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Periodic law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Periodic law: </a:t>
            </a:r>
            <a:r>
              <a:rPr lang="en-US" sz="2400" i="1" dirty="0" smtClean="0">
                <a:latin typeface="Candara"/>
                <a:cs typeface="Candara"/>
              </a:rPr>
              <a:t>properties of elements are periodic functions of their atomic numbers</a:t>
            </a:r>
            <a:endParaRPr lang="en-US" sz="2400" dirty="0" smtClean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795" b="21775"/>
          <a:stretch/>
        </p:blipFill>
        <p:spPr>
          <a:xfrm>
            <a:off x="54430" y="1834175"/>
            <a:ext cx="9127023" cy="5023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3675" t="79084"/>
          <a:stretch/>
        </p:blipFill>
        <p:spPr>
          <a:xfrm>
            <a:off x="6389965" y="1155500"/>
            <a:ext cx="1926271" cy="11961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8509" y="1523865"/>
            <a:ext cx="5382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ndara"/>
                <a:cs typeface="Candara"/>
              </a:rPr>
              <a:t>Period (row)</a:t>
            </a:r>
            <a:r>
              <a:rPr lang="en-US" sz="2000" dirty="0" smtClean="0">
                <a:latin typeface="Candara"/>
                <a:cs typeface="Candara"/>
              </a:rPr>
              <a:t> = valence shell #</a:t>
            </a:r>
          </a:p>
          <a:p>
            <a:r>
              <a:rPr lang="en-US" sz="2000" b="1" dirty="0" smtClean="0">
                <a:latin typeface="Candara"/>
                <a:cs typeface="Candara"/>
              </a:rPr>
              <a:t>Group (column) </a:t>
            </a:r>
            <a:r>
              <a:rPr lang="en-US" sz="2000" dirty="0" smtClean="0">
                <a:latin typeface="Candara"/>
                <a:cs typeface="Candara"/>
              </a:rPr>
              <a:t>= same e-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60258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42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Metals, nonmetals &amp; metalloids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Metals: </a:t>
            </a:r>
            <a:r>
              <a:rPr lang="en-US" sz="2400" i="1" dirty="0" smtClean="0">
                <a:latin typeface="Candara"/>
                <a:cs typeface="Candara"/>
              </a:rPr>
              <a:t>shiny, malleable, ductile, conduct electricity &amp; heat</a:t>
            </a:r>
            <a:endParaRPr lang="en-US" sz="2400" dirty="0" smtClean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795" b="21775"/>
          <a:stretch/>
        </p:blipFill>
        <p:spPr>
          <a:xfrm>
            <a:off x="54430" y="1834175"/>
            <a:ext cx="9127023" cy="5023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3675" t="79084"/>
          <a:stretch/>
        </p:blipFill>
        <p:spPr>
          <a:xfrm>
            <a:off x="1441844" y="3070298"/>
            <a:ext cx="4274060" cy="26539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087581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Nonmetals: </a:t>
            </a:r>
            <a:r>
              <a:rPr lang="en-US" sz="2400" i="1" dirty="0" smtClean="0">
                <a:latin typeface="Candara"/>
                <a:cs typeface="Candara"/>
              </a:rPr>
              <a:t>dull, poor conductors of electricity &amp; heat</a:t>
            </a:r>
            <a:endParaRPr lang="en-US" sz="2400" dirty="0" smtClean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470813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Metalloids: </a:t>
            </a:r>
            <a:r>
              <a:rPr lang="en-US" sz="2400" i="1" dirty="0" smtClean="0">
                <a:latin typeface="Candara"/>
                <a:cs typeface="Candara"/>
              </a:rPr>
              <a:t>intermediate between metals &amp; non; somewhat 						conductive</a:t>
            </a:r>
            <a:endParaRPr lang="en-US" sz="2400" dirty="0" smtClean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5773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94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Main group vs. transition &amp; others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167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Candara"/>
                <a:cs typeface="Candara"/>
              </a:rPr>
              <a:t>Main group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795" b="21775"/>
          <a:stretch/>
        </p:blipFill>
        <p:spPr>
          <a:xfrm>
            <a:off x="54430" y="1834175"/>
            <a:ext cx="9127023" cy="5023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698948"/>
            <a:ext cx="1321611" cy="396216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" idx="0"/>
          </p:cNvCxnSpPr>
          <p:nvPr/>
        </p:nvCxnSpPr>
        <p:spPr>
          <a:xfrm flipV="1">
            <a:off x="660806" y="1166014"/>
            <a:ext cx="248874" cy="532934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062080" y="1181126"/>
            <a:ext cx="5940739" cy="517822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Triangle 10"/>
          <p:cNvSpPr/>
          <p:nvPr/>
        </p:nvSpPr>
        <p:spPr>
          <a:xfrm flipH="1" flipV="1">
            <a:off x="4788692" y="1698944"/>
            <a:ext cx="4355307" cy="3962165"/>
          </a:xfrm>
          <a:prstGeom prst="rtTriangl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01092" y="2572858"/>
            <a:ext cx="167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Candara"/>
                <a:cs typeface="Candara"/>
              </a:rPr>
              <a:t>transition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3550827" y="3034523"/>
            <a:ext cx="156548" cy="329050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05179" y="3034523"/>
            <a:ext cx="1456847" cy="2937536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898" y="5741226"/>
            <a:ext cx="1676579" cy="461665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Candara"/>
                <a:cs typeface="Candara"/>
              </a:rPr>
              <a:t>lanthanides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9909" y="6302143"/>
            <a:ext cx="1319541" cy="461665"/>
          </a:xfrm>
          <a:prstGeom prst="rect">
            <a:avLst/>
          </a:prstGeom>
          <a:solidFill>
            <a:srgbClr val="FFFFFF">
              <a:alpha val="6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Candara"/>
                <a:cs typeface="Candara"/>
              </a:rPr>
              <a:t>actinides</a:t>
            </a:r>
          </a:p>
        </p:txBody>
      </p:sp>
    </p:spTree>
    <p:extLst>
      <p:ext uri="{BB962C8B-B14F-4D97-AF65-F5344CB8AC3E}">
        <p14:creationId xmlns:p14="http://schemas.microsoft.com/office/powerpoint/2010/main" val="424430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2256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By column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8686025">
            <a:off x="-5671" y="903046"/>
            <a:ext cx="194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Candara"/>
                <a:cs typeface="Candara"/>
              </a:rPr>
              <a:t>a</a:t>
            </a:r>
            <a:r>
              <a:rPr lang="en-US" b="1" i="1" dirty="0" smtClean="0">
                <a:solidFill>
                  <a:srgbClr val="0000FF"/>
                </a:solidFill>
                <a:latin typeface="Candara"/>
                <a:cs typeface="Candara"/>
              </a:rPr>
              <a:t>lkali metals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795" b="21775"/>
          <a:stretch/>
        </p:blipFill>
        <p:spPr>
          <a:xfrm>
            <a:off x="54430" y="1834175"/>
            <a:ext cx="9127023" cy="50238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8686025">
            <a:off x="406876" y="1253622"/>
            <a:ext cx="223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Candara"/>
                <a:cs typeface="Candara"/>
              </a:rPr>
              <a:t>a</a:t>
            </a:r>
            <a:r>
              <a:rPr lang="en-US" b="1" i="1" dirty="0" smtClean="0">
                <a:solidFill>
                  <a:srgbClr val="0000FF"/>
                </a:solidFill>
                <a:latin typeface="Candara"/>
                <a:cs typeface="Candara"/>
              </a:rPr>
              <a:t>lkali earth metals</a:t>
            </a:r>
          </a:p>
        </p:txBody>
      </p:sp>
      <p:sp>
        <p:nvSpPr>
          <p:cNvPr id="22" name="TextBox 21"/>
          <p:cNvSpPr txBox="1"/>
          <p:nvPr/>
        </p:nvSpPr>
        <p:spPr>
          <a:xfrm rot="18686025">
            <a:off x="6789725" y="1253624"/>
            <a:ext cx="223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00FF"/>
                </a:solidFill>
                <a:latin typeface="Candara"/>
                <a:cs typeface="Candara"/>
              </a:rPr>
              <a:t>pnictogens</a:t>
            </a:r>
            <a:endParaRPr lang="en-US" b="1" i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5" name="TextBox 24"/>
          <p:cNvSpPr txBox="1"/>
          <p:nvPr/>
        </p:nvSpPr>
        <p:spPr>
          <a:xfrm rot="18686025">
            <a:off x="7302565" y="1253628"/>
            <a:ext cx="223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00FF"/>
                </a:solidFill>
                <a:latin typeface="Candara"/>
                <a:cs typeface="Candara"/>
              </a:rPr>
              <a:t>chalcogens</a:t>
            </a:r>
            <a:endParaRPr lang="en-US" b="1" i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6" name="TextBox 25"/>
          <p:cNvSpPr txBox="1"/>
          <p:nvPr/>
        </p:nvSpPr>
        <p:spPr>
          <a:xfrm rot="18686025">
            <a:off x="7798241" y="1253632"/>
            <a:ext cx="223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Candara"/>
                <a:cs typeface="Candara"/>
              </a:rPr>
              <a:t>halogens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8243572" y="1018465"/>
            <a:ext cx="140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Candara"/>
                <a:cs typeface="Candara"/>
              </a:rPr>
              <a:t>n</a:t>
            </a:r>
            <a:r>
              <a:rPr lang="en-US" b="1" i="1" dirty="0" smtClean="0">
                <a:solidFill>
                  <a:srgbClr val="0000FF"/>
                </a:solidFill>
                <a:latin typeface="Candara"/>
                <a:cs typeface="Candara"/>
              </a:rPr>
              <a:t>oble gases</a:t>
            </a:r>
          </a:p>
        </p:txBody>
      </p:sp>
    </p:spTree>
    <p:extLst>
      <p:ext uri="{BB962C8B-B14F-4D97-AF65-F5344CB8AC3E}">
        <p14:creationId xmlns:p14="http://schemas.microsoft.com/office/powerpoint/2010/main" val="178912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 smtClean="0">
                <a:latin typeface="Candara"/>
                <a:cs typeface="Candara"/>
              </a:rPr>
              <a:t>State the periodic law?</a:t>
            </a:r>
          </a:p>
          <a:p>
            <a:pPr marL="457200" indent="-457200">
              <a:buAutoNum type="arabicParenBoth"/>
            </a:pPr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Candara"/>
                <a:cs typeface="Candara"/>
              </a:rPr>
              <a:t>Describe what is common to elements in the same column vs. those in the same row?</a:t>
            </a:r>
          </a:p>
          <a:p>
            <a:endParaRPr lang="en-US" sz="2400" dirty="0" smtClean="0">
              <a:latin typeface="Candara"/>
              <a:cs typeface="Candara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Candara"/>
                <a:cs typeface="Candara"/>
              </a:rPr>
              <a:t>Describe the location of metals, non-metals, transition metals and metalloids in the periodic table and the differences between these types of elements?</a:t>
            </a:r>
          </a:p>
          <a:p>
            <a:pPr marL="457200" indent="-457200">
              <a:buAutoNum type="arabicParenBoth"/>
            </a:pPr>
            <a:endParaRPr lang="en-US" sz="2400" dirty="0" smtClean="0">
              <a:latin typeface="Candara"/>
              <a:cs typeface="Candara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Candara"/>
                <a:cs typeface="Candara"/>
              </a:rPr>
              <a:t>Locate these types of elements in the periodic table?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Alkali metals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Alkali earth metals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err="1" smtClean="0">
                <a:latin typeface="Candara"/>
                <a:cs typeface="Candara"/>
              </a:rPr>
              <a:t>Pnictogens</a:t>
            </a:r>
            <a:endParaRPr lang="en-US" sz="2400" dirty="0" smtClean="0">
              <a:latin typeface="Candara"/>
              <a:cs typeface="Candara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400" dirty="0" err="1" smtClean="0">
                <a:latin typeface="Candara"/>
                <a:cs typeface="Candara"/>
              </a:rPr>
              <a:t>Chalcogens</a:t>
            </a:r>
            <a:endParaRPr lang="en-US" sz="2400" dirty="0" smtClean="0">
              <a:latin typeface="Candara"/>
              <a:cs typeface="Candara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Halogens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Noble gases</a:t>
            </a:r>
          </a:p>
        </p:txBody>
      </p:sp>
    </p:spTree>
    <p:extLst>
      <p:ext uri="{BB962C8B-B14F-4D97-AF65-F5344CB8AC3E}">
        <p14:creationId xmlns:p14="http://schemas.microsoft.com/office/powerpoint/2010/main" val="292510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051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Molecular formulas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Molecular formula: </a:t>
            </a:r>
            <a:r>
              <a:rPr lang="en-US" sz="2400" i="1" dirty="0" smtClean="0">
                <a:latin typeface="Candara"/>
                <a:cs typeface="Candara"/>
              </a:rPr>
              <a:t>the exact types &amp; numbers of atoms in a molecule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Subscripts give the number of each atom in the molecule.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No subscript means there’s a single atom.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8961"/>
          <a:stretch/>
        </p:blipFill>
        <p:spPr>
          <a:xfrm>
            <a:off x="21012" y="4727765"/>
            <a:ext cx="9144000" cy="1854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423074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Structural formula: </a:t>
            </a:r>
            <a:r>
              <a:rPr lang="en-US" sz="2400" i="1" dirty="0" smtClean="0">
                <a:latin typeface="Candara"/>
                <a:cs typeface="Candara"/>
              </a:rPr>
              <a:t>shows how the atoms in a molecule are </a:t>
            </a:r>
            <a:r>
              <a:rPr lang="en-US" sz="2400" i="1" u="sng" dirty="0" smtClean="0">
                <a:latin typeface="Candara"/>
                <a:cs typeface="Candara"/>
              </a:rPr>
              <a:t>connected or bound</a:t>
            </a:r>
            <a:r>
              <a:rPr lang="en-US" sz="2400" i="1" dirty="0" smtClean="0">
                <a:latin typeface="Candara"/>
                <a:cs typeface="Candara"/>
              </a:rPr>
              <a:t> together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540167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Ball &amp; stick: </a:t>
            </a:r>
            <a:r>
              <a:rPr lang="en-US" sz="2400" i="1" dirty="0" smtClean="0">
                <a:latin typeface="Candara"/>
                <a:cs typeface="Candara"/>
              </a:rPr>
              <a:t>shows </a:t>
            </a:r>
            <a:r>
              <a:rPr lang="en-US" sz="2400" i="1" u="sng" dirty="0" smtClean="0">
                <a:latin typeface="Candara"/>
                <a:cs typeface="Candara"/>
              </a:rPr>
              <a:t>geometry</a:t>
            </a:r>
            <a:r>
              <a:rPr lang="en-US" sz="2400" i="1" dirty="0" smtClean="0">
                <a:latin typeface="Candara"/>
                <a:cs typeface="Candara"/>
              </a:rPr>
              <a:t> of bonded atoms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4206036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Space-filling: </a:t>
            </a:r>
            <a:r>
              <a:rPr lang="en-US" sz="2400" i="1" dirty="0" smtClean="0">
                <a:latin typeface="Candara"/>
                <a:cs typeface="Candara"/>
              </a:rPr>
              <a:t>shows </a:t>
            </a:r>
            <a:r>
              <a:rPr lang="en-US" sz="2400" i="1" u="sng" dirty="0" smtClean="0">
                <a:latin typeface="Candara"/>
                <a:cs typeface="Candara"/>
              </a:rPr>
              <a:t>relative sizes</a:t>
            </a:r>
            <a:r>
              <a:rPr lang="en-US" sz="2400" i="1" dirty="0" smtClean="0">
                <a:latin typeface="Candara"/>
                <a:cs typeface="Candara"/>
              </a:rPr>
              <a:t> of bonded atoms</a:t>
            </a:r>
          </a:p>
        </p:txBody>
      </p:sp>
    </p:spTree>
    <p:extLst>
      <p:ext uri="{BB962C8B-B14F-4D97-AF65-F5344CB8AC3E}">
        <p14:creationId xmlns:p14="http://schemas.microsoft.com/office/powerpoint/2010/main" val="418586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208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Examples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In nature </a:t>
            </a:r>
            <a:r>
              <a:rPr lang="en-US" sz="2400" b="1" dirty="0" smtClean="0">
                <a:latin typeface="Candara"/>
                <a:cs typeface="Candara"/>
              </a:rPr>
              <a:t>sulfur </a:t>
            </a:r>
            <a:r>
              <a:rPr lang="en-US" sz="2400" dirty="0" smtClean="0">
                <a:latin typeface="Candara"/>
                <a:cs typeface="Candara"/>
              </a:rPr>
              <a:t>is found as S</a:t>
            </a:r>
            <a:r>
              <a:rPr lang="en-US" sz="4000" baseline="-25000" dirty="0" smtClean="0">
                <a:latin typeface="Candara"/>
                <a:cs typeface="Candara"/>
              </a:rPr>
              <a:t>8</a:t>
            </a:r>
            <a:r>
              <a:rPr lang="en-US" sz="2400" dirty="0" smtClean="0">
                <a:latin typeface="Candara"/>
                <a:cs typeface="Candara"/>
              </a:rPr>
              <a:t>, called elemental sulfur.</a:t>
            </a:r>
            <a:endParaRPr lang="en-US" sz="2400" i="1" dirty="0" smtClean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4523"/>
          <a:stretch/>
        </p:blipFill>
        <p:spPr>
          <a:xfrm>
            <a:off x="0" y="1375528"/>
            <a:ext cx="9144000" cy="18999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727" y="3664288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In nature </a:t>
            </a:r>
            <a:r>
              <a:rPr lang="en-US" sz="2400" b="1" dirty="0" smtClean="0">
                <a:latin typeface="Candara"/>
                <a:cs typeface="Candara"/>
              </a:rPr>
              <a:t>hydrogen </a:t>
            </a:r>
            <a:r>
              <a:rPr lang="en-US" sz="2400" dirty="0" smtClean="0">
                <a:latin typeface="Candara"/>
                <a:cs typeface="Candara"/>
              </a:rPr>
              <a:t>is found as hydrogen gas, H2.</a:t>
            </a:r>
            <a:endParaRPr lang="en-US" sz="2400" i="1" dirty="0" smtClean="0">
              <a:latin typeface="Candara"/>
              <a:cs typeface="Canda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" y="4309385"/>
            <a:ext cx="9144000" cy="22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2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249"/>
          <a:stretch/>
        </p:blipFill>
        <p:spPr>
          <a:xfrm>
            <a:off x="9108" y="3354866"/>
            <a:ext cx="9144000" cy="35021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712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Empirical formula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Empirical formulas </a:t>
            </a:r>
            <a:r>
              <a:rPr lang="en-US" sz="2400" dirty="0" smtClean="0">
                <a:latin typeface="Candara"/>
                <a:cs typeface="Candara"/>
              </a:rPr>
              <a:t>are simplified versions of molecular formulas.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latin typeface="Candara"/>
                <a:cs typeface="Candara"/>
              </a:rPr>
              <a:t>The simplest whole-number ratio of atoms in a molecule.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702" y="1609384"/>
            <a:ext cx="883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TiO2</a:t>
            </a:r>
            <a:r>
              <a:rPr lang="en-US" sz="2400" dirty="0" smtClean="0">
                <a:latin typeface="Candara"/>
                <a:cs typeface="Candara"/>
              </a:rPr>
              <a:t> (titanium dioxide) is the empirical formula for the molecule shown below &amp; used as a sunblock.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Note that the molecule can include </a:t>
            </a:r>
            <a:r>
              <a:rPr lang="en-US" sz="2400" u="sng" dirty="0" smtClean="0">
                <a:latin typeface="Candara"/>
                <a:cs typeface="Candara"/>
              </a:rPr>
              <a:t>many</a:t>
            </a:r>
            <a:r>
              <a:rPr lang="en-US" sz="2400" dirty="0" smtClean="0">
                <a:latin typeface="Candara"/>
                <a:cs typeface="Candara"/>
              </a:rPr>
              <a:t> </a:t>
            </a:r>
            <a:r>
              <a:rPr lang="en-US" sz="2400" u="sng" dirty="0" smtClean="0">
                <a:latin typeface="Candara"/>
                <a:cs typeface="Candara"/>
              </a:rPr>
              <a:t>repeats</a:t>
            </a:r>
            <a:r>
              <a:rPr lang="en-US" sz="2400" dirty="0" smtClean="0">
                <a:latin typeface="Candara"/>
                <a:cs typeface="Candara"/>
              </a:rPr>
              <a:t> of the empirical formula. </a:t>
            </a:r>
            <a:endParaRPr lang="en-US" sz="2400" i="1" dirty="0" smtClean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5230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0333"/>
          <a:stretch/>
        </p:blipFill>
        <p:spPr>
          <a:xfrm>
            <a:off x="54430" y="3401749"/>
            <a:ext cx="9144000" cy="34562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567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Molecular &amp; empirical formulas?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Benzene:</a:t>
            </a:r>
            <a:endParaRPr lang="en-US" sz="2400" i="1" dirty="0" smtClean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3009"/>
          <a:stretch/>
        </p:blipFill>
        <p:spPr>
          <a:xfrm>
            <a:off x="0" y="1086161"/>
            <a:ext cx="9144000" cy="1798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3004105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Acetic acid:</a:t>
            </a:r>
            <a:endParaRPr lang="en-US" sz="2400" i="1" dirty="0" smtClean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6957" y="750515"/>
            <a:ext cx="23787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olecular: C6H6</a:t>
            </a:r>
            <a:b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empirical: CH</a:t>
            </a:r>
            <a:endParaRPr lang="en-US" sz="2400" i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9905" y="3750167"/>
            <a:ext cx="29122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olecular: C2H4O2</a:t>
            </a:r>
            <a:b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empirical: CH2O</a:t>
            </a:r>
            <a:endParaRPr lang="en-US" sz="2400" i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056404" y="2885097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D128"/>
                </a:solidFill>
              </a:rPr>
              <a:t>8</a:t>
            </a:r>
            <a:endParaRPr lang="en-US" b="1" dirty="0">
              <a:solidFill>
                <a:srgbClr val="52D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2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83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Structural isomers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Structural isomers: </a:t>
            </a:r>
            <a:r>
              <a:rPr lang="en-US" sz="2400" i="1" dirty="0" smtClean="0">
                <a:latin typeface="Candara"/>
                <a:cs typeface="Candara"/>
              </a:rPr>
              <a:t>distinct &amp; different molecules that share the same molecular formula but have different structural formulas</a:t>
            </a:r>
          </a:p>
          <a:p>
            <a:endParaRPr lang="en-US" sz="1000" i="1" dirty="0" smtClean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 Isomers have different physical &amp; chemical properties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1642"/>
          <a:stretch/>
        </p:blipFill>
        <p:spPr>
          <a:xfrm>
            <a:off x="1493100" y="4233575"/>
            <a:ext cx="6227845" cy="262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3434" y="2461744"/>
            <a:ext cx="27680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colorless liquid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pleasant ‘ethereal’ odor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m.p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 -100c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b.p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 	32c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d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ensity 0.98 g/mL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750" y="2461744"/>
            <a:ext cx="24044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colorless liquid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harp, pungent odor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m.p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 16-17C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b.p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 	118C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d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ensity 1.049 g/mL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0590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77" y="2507239"/>
            <a:ext cx="7737329" cy="4350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19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Spatial isomers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/>
                <a:cs typeface="Candara"/>
              </a:rPr>
              <a:t>Spatial isomers: </a:t>
            </a:r>
            <a:r>
              <a:rPr lang="en-US" sz="2400" i="1" dirty="0" smtClean="0">
                <a:latin typeface="Candara"/>
                <a:cs typeface="Candara"/>
              </a:rPr>
              <a:t>distinct &amp; different molecules that share the same molecular formula and structural formulas, but different arrangements in 3D space</a:t>
            </a:r>
          </a:p>
          <a:p>
            <a:endParaRPr lang="en-US" sz="1000" i="1" dirty="0" smtClean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 Many properties are the same but others differ.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Chemistry </a:t>
            </a:r>
            <a:r>
              <a:rPr lang="en-US" sz="1400" dirty="0" err="1" smtClean="0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5885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 smtClean="0">
                <a:latin typeface="Candara"/>
                <a:cs typeface="Candara"/>
              </a:rPr>
              <a:t>Describe the differences between molecular formula, empirical formula, structural formula, ball &amp; stick models &amp; space-filling models? </a:t>
            </a:r>
          </a:p>
          <a:p>
            <a:endParaRPr lang="en-US" sz="2400" dirty="0" smtClean="0">
              <a:latin typeface="Candara"/>
              <a:cs typeface="Candara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Candara"/>
                <a:cs typeface="Candara"/>
              </a:rPr>
              <a:t>Derive empirical formulas from molecular formulas?</a:t>
            </a:r>
          </a:p>
          <a:p>
            <a:pPr marL="457200" indent="-457200">
              <a:buAutoNum type="arabicParenBoth"/>
            </a:pPr>
            <a:endParaRPr lang="en-US" sz="2400" dirty="0" smtClean="0">
              <a:latin typeface="Candara"/>
              <a:cs typeface="Candara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Candara"/>
                <a:cs typeface="Candara"/>
              </a:rPr>
              <a:t>Explain why structural isomers have distinct physical &amp; chemical properties?</a:t>
            </a:r>
          </a:p>
          <a:p>
            <a:pPr marL="457200" indent="-457200">
              <a:buAutoNum type="arabicParenBoth"/>
            </a:pPr>
            <a:endParaRPr lang="en-US" sz="2400" dirty="0" smtClean="0">
              <a:latin typeface="Candara"/>
              <a:cs typeface="Candara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Candara"/>
                <a:cs typeface="Candara"/>
              </a:rPr>
              <a:t>Describe the difference between structural isomers &amp; spatial isomers?</a:t>
            </a:r>
          </a:p>
        </p:txBody>
      </p:sp>
    </p:spTree>
    <p:extLst>
      <p:ext uri="{BB962C8B-B14F-4D97-AF65-F5344CB8AC3E}">
        <p14:creationId xmlns:p14="http://schemas.microsoft.com/office/powerpoint/2010/main" val="342089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38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cs typeface="Avenir Heavy"/>
              </a:rPr>
              <a:t>2. Atoms, molecules &amp; ions</a:t>
            </a:r>
            <a:endParaRPr lang="en-US" sz="3600" b="1" dirty="0">
              <a:solidFill>
                <a:prstClr val="white"/>
              </a:solidFill>
              <a:cs typeface="Avenir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084" y="1802104"/>
            <a:ext cx="7820308" cy="325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 smtClean="0">
                <a:latin typeface="Candara"/>
                <a:cs typeface="Candara"/>
              </a:rPr>
              <a:t>2.5:  The periodic table</a:t>
            </a:r>
            <a:endParaRPr lang="en-US" sz="1000" b="1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State the periodic law &amp; explain the organization of elements in the periodic table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Predict general properties of elements based on their location in the periodic table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Identify metals, nonmetals &amp; metalloids by their properties and/or location in the periodic table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Macintosh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2018-01-14T02:58:50Z</dcterms:created>
  <dcterms:modified xsi:type="dcterms:W3CDTF">2018-01-14T02:59:16Z</dcterms:modified>
</cp:coreProperties>
</file>