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20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E704-B17D-1841-98B6-723A677A7297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387-AEA1-D043-9661-30169E64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E704-B17D-1841-98B6-723A677A7297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387-AEA1-D043-9661-30169E64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E704-B17D-1841-98B6-723A677A7297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387-AEA1-D043-9661-30169E64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1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E704-B17D-1841-98B6-723A677A7297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387-AEA1-D043-9661-30169E64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0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E704-B17D-1841-98B6-723A677A7297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387-AEA1-D043-9661-30169E64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8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E704-B17D-1841-98B6-723A677A7297}" type="datetimeFigureOut">
              <a:rPr lang="en-US" smtClean="0"/>
              <a:t>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387-AEA1-D043-9661-30169E64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5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E704-B17D-1841-98B6-723A677A7297}" type="datetimeFigureOut">
              <a:rPr lang="en-US" smtClean="0"/>
              <a:t>1/13/18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387-AEA1-D043-9661-30169E64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5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E704-B17D-1841-98B6-723A677A7297}" type="datetimeFigureOut">
              <a:rPr lang="en-US" smtClean="0"/>
              <a:t>1/13/18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387-AEA1-D043-9661-30169E64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3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E704-B17D-1841-98B6-723A677A7297}" type="datetimeFigureOut">
              <a:rPr lang="en-US" smtClean="0"/>
              <a:t>1/13/18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387-AEA1-D043-9661-30169E64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8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E704-B17D-1841-98B6-723A677A7297}" type="datetimeFigureOut">
              <a:rPr lang="en-US" smtClean="0"/>
              <a:t>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387-AEA1-D043-9661-30169E64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8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E704-B17D-1841-98B6-723A677A7297}" type="datetimeFigureOut">
              <a:rPr lang="en-US" smtClean="0"/>
              <a:t>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387-AEA1-D043-9661-30169E64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8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AE704-B17D-1841-98B6-723A677A7297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4E387-AEA1-D043-9661-30169E64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385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cs typeface="Avenir Heavy"/>
              </a:rPr>
              <a:t>2. Atoms, molecules &amp; ions</a:t>
            </a:r>
            <a:endParaRPr lang="en-US" sz="3600" b="1" dirty="0">
              <a:solidFill>
                <a:prstClr val="white"/>
              </a:solidFill>
              <a:cs typeface="Avenir Heav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6084" y="1802104"/>
            <a:ext cx="7820308" cy="325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8" lvl="1">
              <a:lnSpc>
                <a:spcPct val="120000"/>
              </a:lnSpc>
            </a:pPr>
            <a:r>
              <a:rPr lang="en-US" sz="2800" b="1" dirty="0" smtClean="0">
                <a:latin typeface="Candara"/>
                <a:cs typeface="Candara"/>
              </a:rPr>
              <a:t>2.5:  The periodic table</a:t>
            </a:r>
            <a:endParaRPr lang="en-US" sz="1000" b="1" dirty="0">
              <a:latin typeface="Candara"/>
              <a:cs typeface="Candara"/>
            </a:endParaRPr>
          </a:p>
          <a:p>
            <a:pPr marL="342900" lvl="1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State the periodic law &amp; explain the organization of elements in the periodic table</a:t>
            </a:r>
          </a:p>
          <a:p>
            <a:pPr marL="342900" lvl="1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Predict general properties of elements based on their location in the periodic table</a:t>
            </a:r>
          </a:p>
          <a:p>
            <a:pPr marL="342900" lvl="1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Identify metals, nonmetals &amp; metalloids by their properties and/or location in the periodic table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432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26124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Periodic law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704349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ndara"/>
                <a:cs typeface="Candara"/>
              </a:rPr>
              <a:t>Periodic law: </a:t>
            </a:r>
            <a:r>
              <a:rPr lang="en-US" sz="2400" i="1" dirty="0" smtClean="0">
                <a:latin typeface="Candara"/>
                <a:cs typeface="Candara"/>
              </a:rPr>
              <a:t>properties of elements are periodic functions of their atomic numbers</a:t>
            </a:r>
            <a:endParaRPr lang="en-US" sz="2400" dirty="0" smtClean="0"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430" y="6610480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venir Medium"/>
                <a:cs typeface="Avenir Medium"/>
              </a:rPr>
              <a:t>Chemistry </a:t>
            </a:r>
            <a:r>
              <a:rPr lang="en-US" sz="1400" dirty="0" err="1" smtClean="0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7795" b="21775"/>
          <a:stretch/>
        </p:blipFill>
        <p:spPr>
          <a:xfrm>
            <a:off x="54430" y="1834175"/>
            <a:ext cx="9127023" cy="50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73675" t="79084"/>
          <a:stretch/>
        </p:blipFill>
        <p:spPr>
          <a:xfrm>
            <a:off x="6389965" y="1155500"/>
            <a:ext cx="1926271" cy="119610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88509" y="1523865"/>
            <a:ext cx="5382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ndara"/>
                <a:cs typeface="Candara"/>
              </a:rPr>
              <a:t>Period (row)</a:t>
            </a:r>
            <a:r>
              <a:rPr lang="en-US" sz="2000" dirty="0" smtClean="0">
                <a:latin typeface="Candara"/>
                <a:cs typeface="Candara"/>
              </a:rPr>
              <a:t> = valence shell #</a:t>
            </a:r>
          </a:p>
          <a:p>
            <a:r>
              <a:rPr lang="en-US" sz="2000" b="1" dirty="0" smtClean="0">
                <a:latin typeface="Candara"/>
                <a:cs typeface="Candara"/>
              </a:rPr>
              <a:t>Group (column) </a:t>
            </a:r>
            <a:r>
              <a:rPr lang="en-US" sz="2000" dirty="0" smtClean="0">
                <a:latin typeface="Candara"/>
                <a:cs typeface="Candara"/>
              </a:rPr>
              <a:t>= same e- configuration</a:t>
            </a:r>
          </a:p>
        </p:txBody>
      </p:sp>
    </p:spTree>
    <p:extLst>
      <p:ext uri="{BB962C8B-B14F-4D97-AF65-F5344CB8AC3E}">
        <p14:creationId xmlns:p14="http://schemas.microsoft.com/office/powerpoint/2010/main" val="3861303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6424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Metals, nonmetals &amp; metalloids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704349"/>
            <a:ext cx="883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ndara"/>
                <a:cs typeface="Candara"/>
              </a:rPr>
              <a:t>Metals: </a:t>
            </a:r>
            <a:r>
              <a:rPr lang="en-US" sz="2400" i="1" dirty="0" smtClean="0">
                <a:latin typeface="Candara"/>
                <a:cs typeface="Candara"/>
              </a:rPr>
              <a:t>shiny, malleable, ductile, conduct electricity &amp; heat</a:t>
            </a:r>
            <a:endParaRPr lang="en-US" sz="2400" dirty="0" smtClean="0"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430" y="6610480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venir Medium"/>
                <a:cs typeface="Avenir Medium"/>
              </a:rPr>
              <a:t>Chemistry </a:t>
            </a:r>
            <a:r>
              <a:rPr lang="en-US" sz="1400" dirty="0" err="1" smtClean="0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7795" b="21775"/>
          <a:stretch/>
        </p:blipFill>
        <p:spPr>
          <a:xfrm>
            <a:off x="54430" y="1834175"/>
            <a:ext cx="9127023" cy="50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73675" t="79084"/>
          <a:stretch/>
        </p:blipFill>
        <p:spPr>
          <a:xfrm>
            <a:off x="1441844" y="3070298"/>
            <a:ext cx="4274060" cy="26539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8600" y="1087581"/>
            <a:ext cx="883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ndara"/>
                <a:cs typeface="Candara"/>
              </a:rPr>
              <a:t>Nonmetals: </a:t>
            </a:r>
            <a:r>
              <a:rPr lang="en-US" sz="2400" i="1" dirty="0" smtClean="0">
                <a:latin typeface="Candara"/>
                <a:cs typeface="Candara"/>
              </a:rPr>
              <a:t>dull, poor conductors of electricity &amp; heat</a:t>
            </a:r>
            <a:endParaRPr lang="en-US" sz="2400" dirty="0" smtClean="0">
              <a:latin typeface="Candara"/>
              <a:cs typeface="Candar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470813"/>
            <a:ext cx="883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ndara"/>
                <a:cs typeface="Candara"/>
              </a:rPr>
              <a:t>Metalloids: </a:t>
            </a:r>
            <a:r>
              <a:rPr lang="en-US" sz="2400" i="1" dirty="0" smtClean="0">
                <a:latin typeface="Candara"/>
                <a:cs typeface="Candara"/>
              </a:rPr>
              <a:t>intermediate between metals &amp; non; somewhat 						conductive</a:t>
            </a:r>
            <a:endParaRPr lang="en-US" sz="2400" dirty="0" smtClean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816882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6943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Main group vs. transition &amp; others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704349"/>
            <a:ext cx="1676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00FF"/>
                </a:solidFill>
                <a:latin typeface="Candara"/>
                <a:cs typeface="Candara"/>
              </a:rPr>
              <a:t>Main group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430" y="6610480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venir Medium"/>
                <a:cs typeface="Avenir Medium"/>
              </a:rPr>
              <a:t>Chemistry </a:t>
            </a:r>
            <a:r>
              <a:rPr lang="en-US" sz="1400" dirty="0" err="1" smtClean="0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7795" b="21775"/>
          <a:stretch/>
        </p:blipFill>
        <p:spPr>
          <a:xfrm>
            <a:off x="54430" y="1834175"/>
            <a:ext cx="9127023" cy="50238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698948"/>
            <a:ext cx="1321611" cy="3962162"/>
          </a:xfrm>
          <a:prstGeom prst="rect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2" idx="0"/>
          </p:cNvCxnSpPr>
          <p:nvPr/>
        </p:nvCxnSpPr>
        <p:spPr>
          <a:xfrm flipV="1">
            <a:off x="660806" y="1166014"/>
            <a:ext cx="248874" cy="532934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1062080" y="1181126"/>
            <a:ext cx="5940739" cy="517822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ight Triangle 10"/>
          <p:cNvSpPr/>
          <p:nvPr/>
        </p:nvSpPr>
        <p:spPr>
          <a:xfrm flipH="1" flipV="1">
            <a:off x="4788692" y="1698944"/>
            <a:ext cx="4355307" cy="3962165"/>
          </a:xfrm>
          <a:prstGeom prst="rtTriangle">
            <a:avLst/>
          </a:prstGeom>
          <a:noFill/>
          <a:ln w="28575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801092" y="2572858"/>
            <a:ext cx="1676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00FF"/>
                </a:solidFill>
                <a:latin typeface="Candara"/>
                <a:cs typeface="Candara"/>
              </a:rPr>
              <a:t>transition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3550827" y="3034523"/>
            <a:ext cx="156548" cy="329050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905179" y="3034523"/>
            <a:ext cx="1456847" cy="2937536"/>
          </a:xfrm>
          <a:prstGeom prst="line">
            <a:avLst/>
          </a:prstGeom>
          <a:ln w="28575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898" y="5741226"/>
            <a:ext cx="1676579" cy="461665"/>
          </a:xfrm>
          <a:prstGeom prst="rect">
            <a:avLst/>
          </a:prstGeom>
          <a:solidFill>
            <a:srgbClr val="FFFFFF">
              <a:alpha val="63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00FF"/>
                </a:solidFill>
                <a:latin typeface="Candara"/>
                <a:cs typeface="Candara"/>
              </a:rPr>
              <a:t>lanthanides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9909" y="6302143"/>
            <a:ext cx="1319541" cy="461665"/>
          </a:xfrm>
          <a:prstGeom prst="rect">
            <a:avLst/>
          </a:prstGeom>
          <a:solidFill>
            <a:srgbClr val="FFFFFF">
              <a:alpha val="63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00FF"/>
                </a:solidFill>
                <a:latin typeface="Candara"/>
                <a:cs typeface="Candara"/>
              </a:rPr>
              <a:t>actinides</a:t>
            </a:r>
          </a:p>
        </p:txBody>
      </p:sp>
    </p:spTree>
    <p:extLst>
      <p:ext uri="{BB962C8B-B14F-4D97-AF65-F5344CB8AC3E}">
        <p14:creationId xmlns:p14="http://schemas.microsoft.com/office/powerpoint/2010/main" val="2477909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2256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By column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18686025">
            <a:off x="-5671" y="903046"/>
            <a:ext cx="194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  <a:latin typeface="Candara"/>
                <a:cs typeface="Candara"/>
              </a:rPr>
              <a:t>a</a:t>
            </a:r>
            <a:r>
              <a:rPr lang="en-US" b="1" i="1" dirty="0" smtClean="0">
                <a:solidFill>
                  <a:srgbClr val="0000FF"/>
                </a:solidFill>
                <a:latin typeface="Candara"/>
                <a:cs typeface="Candara"/>
              </a:rPr>
              <a:t>lkali metals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430" y="6610480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venir Medium"/>
                <a:cs typeface="Avenir Medium"/>
              </a:rPr>
              <a:t>Chemistry </a:t>
            </a:r>
            <a:r>
              <a:rPr lang="en-US" sz="1400" dirty="0" err="1" smtClean="0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7795" b="21775"/>
          <a:stretch/>
        </p:blipFill>
        <p:spPr>
          <a:xfrm>
            <a:off x="54430" y="1834175"/>
            <a:ext cx="9127023" cy="502382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 rot="18686025">
            <a:off x="406876" y="1253622"/>
            <a:ext cx="2233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  <a:latin typeface="Candara"/>
                <a:cs typeface="Candara"/>
              </a:rPr>
              <a:t>a</a:t>
            </a:r>
            <a:r>
              <a:rPr lang="en-US" b="1" i="1" dirty="0" smtClean="0">
                <a:solidFill>
                  <a:srgbClr val="0000FF"/>
                </a:solidFill>
                <a:latin typeface="Candara"/>
                <a:cs typeface="Candara"/>
              </a:rPr>
              <a:t>lkali earth metals</a:t>
            </a:r>
          </a:p>
        </p:txBody>
      </p:sp>
      <p:sp>
        <p:nvSpPr>
          <p:cNvPr id="22" name="TextBox 21"/>
          <p:cNvSpPr txBox="1"/>
          <p:nvPr/>
        </p:nvSpPr>
        <p:spPr>
          <a:xfrm rot="18686025">
            <a:off x="6789725" y="1253624"/>
            <a:ext cx="2233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0000FF"/>
                </a:solidFill>
                <a:latin typeface="Candara"/>
                <a:cs typeface="Candara"/>
              </a:rPr>
              <a:t>pnictogens</a:t>
            </a:r>
            <a:endParaRPr lang="en-US" b="1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5" name="TextBox 24"/>
          <p:cNvSpPr txBox="1"/>
          <p:nvPr/>
        </p:nvSpPr>
        <p:spPr>
          <a:xfrm rot="18686025">
            <a:off x="7302565" y="1253628"/>
            <a:ext cx="2233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0000FF"/>
                </a:solidFill>
                <a:latin typeface="Candara"/>
                <a:cs typeface="Candara"/>
              </a:rPr>
              <a:t>chalcogens</a:t>
            </a:r>
            <a:endParaRPr lang="en-US" b="1" i="1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6" name="TextBox 25"/>
          <p:cNvSpPr txBox="1"/>
          <p:nvPr/>
        </p:nvSpPr>
        <p:spPr>
          <a:xfrm rot="18686025">
            <a:off x="7798241" y="1253632"/>
            <a:ext cx="2233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00FF"/>
                </a:solidFill>
                <a:latin typeface="Candara"/>
                <a:cs typeface="Candara"/>
              </a:rPr>
              <a:t>halogens</a:t>
            </a:r>
          </a:p>
        </p:txBody>
      </p:sp>
      <p:sp>
        <p:nvSpPr>
          <p:cNvPr id="27" name="TextBox 26"/>
          <p:cNvSpPr txBox="1"/>
          <p:nvPr/>
        </p:nvSpPr>
        <p:spPr>
          <a:xfrm rot="16200000">
            <a:off x="8243572" y="1018465"/>
            <a:ext cx="1403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  <a:latin typeface="Candara"/>
                <a:cs typeface="Candara"/>
              </a:rPr>
              <a:t>n</a:t>
            </a:r>
            <a:r>
              <a:rPr lang="en-US" b="1" i="1" dirty="0" smtClean="0">
                <a:solidFill>
                  <a:srgbClr val="0000FF"/>
                </a:solidFill>
                <a:latin typeface="Candara"/>
                <a:cs typeface="Candara"/>
              </a:rPr>
              <a:t>oble gases</a:t>
            </a:r>
          </a:p>
        </p:txBody>
      </p:sp>
    </p:spTree>
    <p:extLst>
      <p:ext uri="{BB962C8B-B14F-4D97-AF65-F5344CB8AC3E}">
        <p14:creationId xmlns:p14="http://schemas.microsoft.com/office/powerpoint/2010/main" val="1098795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Can you?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704349"/>
            <a:ext cx="883356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400" dirty="0" smtClean="0">
                <a:latin typeface="Candara"/>
                <a:cs typeface="Candara"/>
              </a:rPr>
              <a:t>State the periodic law?</a:t>
            </a:r>
          </a:p>
          <a:p>
            <a:pPr marL="457200" indent="-457200">
              <a:buAutoNum type="arabicParenBoth"/>
            </a:pPr>
            <a:endParaRPr lang="en-US" sz="2400" dirty="0">
              <a:latin typeface="Candara"/>
              <a:cs typeface="Candara"/>
            </a:endParaRPr>
          </a:p>
          <a:p>
            <a:pPr marL="457200" indent="-457200">
              <a:buAutoNum type="arabicParenBoth"/>
            </a:pPr>
            <a:r>
              <a:rPr lang="en-US" sz="2400" dirty="0" smtClean="0">
                <a:latin typeface="Candara"/>
                <a:cs typeface="Candara"/>
              </a:rPr>
              <a:t>Describe what is common to elements in the same column vs. those in the same row?</a:t>
            </a:r>
          </a:p>
          <a:p>
            <a:endParaRPr lang="en-US" sz="2400" dirty="0" smtClean="0">
              <a:latin typeface="Candara"/>
              <a:cs typeface="Candara"/>
            </a:endParaRPr>
          </a:p>
          <a:p>
            <a:pPr marL="457200" indent="-457200">
              <a:buAutoNum type="arabicParenBoth"/>
            </a:pPr>
            <a:r>
              <a:rPr lang="en-US" sz="2400" dirty="0" smtClean="0">
                <a:latin typeface="Candara"/>
                <a:cs typeface="Candara"/>
              </a:rPr>
              <a:t>Describe the location of metals, non-metals, transition metals and metalloids in the periodic table and the differences between these types of elements?</a:t>
            </a:r>
          </a:p>
          <a:p>
            <a:pPr marL="457200" indent="-457200">
              <a:buAutoNum type="arabicParenBoth"/>
            </a:pPr>
            <a:endParaRPr lang="en-US" sz="2400" dirty="0" smtClean="0">
              <a:latin typeface="Candara"/>
              <a:cs typeface="Candara"/>
            </a:endParaRPr>
          </a:p>
          <a:p>
            <a:pPr marL="457200" indent="-457200">
              <a:buAutoNum type="arabicParenBoth"/>
            </a:pPr>
            <a:r>
              <a:rPr lang="en-US" sz="2400" dirty="0" smtClean="0">
                <a:latin typeface="Candara"/>
                <a:cs typeface="Candara"/>
              </a:rPr>
              <a:t>Locate these types of elements in the periodic table?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Alkali metals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Alkali earth metals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err="1" smtClean="0">
                <a:latin typeface="Candara"/>
                <a:cs typeface="Candara"/>
              </a:rPr>
              <a:t>Pnictogens</a:t>
            </a:r>
            <a:endParaRPr lang="en-US" sz="2400" dirty="0" smtClean="0">
              <a:latin typeface="Candara"/>
              <a:cs typeface="Candara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400" dirty="0" err="1" smtClean="0">
                <a:latin typeface="Candara"/>
                <a:cs typeface="Candara"/>
              </a:rPr>
              <a:t>Chalcogens</a:t>
            </a:r>
            <a:endParaRPr lang="en-US" sz="2400" dirty="0" smtClean="0">
              <a:latin typeface="Candara"/>
              <a:cs typeface="Candara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Halogens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latin typeface="Candara"/>
                <a:cs typeface="Candara"/>
              </a:rPr>
              <a:t>Noble gases</a:t>
            </a:r>
          </a:p>
        </p:txBody>
      </p:sp>
    </p:spTree>
    <p:extLst>
      <p:ext uri="{BB962C8B-B14F-4D97-AF65-F5344CB8AC3E}">
        <p14:creationId xmlns:p14="http://schemas.microsoft.com/office/powerpoint/2010/main" val="3561271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Macintosh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2018-01-14T03:00:08Z</dcterms:created>
  <dcterms:modified xsi:type="dcterms:W3CDTF">2018-01-14T03:00:34Z</dcterms:modified>
</cp:coreProperties>
</file>