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6676D-9718-1E4C-B408-3C5329D0848C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7D75B-718B-8E48-B5F2-509854E5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0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A4809D-AA35-9D4A-BB82-09159ABB9577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571DC1-9101-6E4F-836B-0E312C68CC0E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782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u="sng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This is a big number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:  </a:t>
            </a:r>
            <a:b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This many marbles would produce a 3-mile high layer over the Earth’s surface.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  row of 6.02x10</a:t>
            </a:r>
            <a:r>
              <a:rPr lang="en-US" baseline="300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23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pennies placed side-by-side would circle the globe 300 trillion times.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But just twenty pre-1982 pennies contain a mole of copper atoms.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Note that molar mass is also known as molecular weight or formula weight.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DC189F-C5B5-6249-A4DC-D5C5327BE785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4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7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7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6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7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1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3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610B-08F8-ED4D-9DCD-AEB849B4699C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AA21-204A-2848-845D-735294B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71265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69813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+mn-ea"/>
                <a:cs typeface="Candara"/>
              </a:rPr>
              <a:t>Moles, Formulas, Reactions &amp; Stoichiometry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+mn-ea"/>
              <a:cs typeface="Candara"/>
            </a:endParaRPr>
          </a:p>
        </p:txBody>
      </p:sp>
      <p:pic>
        <p:nvPicPr>
          <p:cNvPr id="58372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38757" y="1161434"/>
            <a:ext cx="8248043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Lecture 3 Topics</a:t>
            </a:r>
            <a:r>
              <a:rPr lang="en-US" sz="2000" b="1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							</a:t>
            </a:r>
            <a:r>
              <a:rPr lang="en-US" sz="2000" b="1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Brown</a:t>
            </a:r>
            <a:r>
              <a:rPr lang="en-US" sz="2000" b="1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, chapter 3</a:t>
            </a:r>
          </a:p>
          <a:p>
            <a:endParaRPr lang="en-US" sz="1000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r>
              <a:rPr lang="en-US" sz="2000" b="1" u="sng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1.  Moles</a:t>
            </a: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						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	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3.4</a:t>
            </a:r>
            <a:endParaRPr lang="en-US" sz="2000" b="1" dirty="0" smtClean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Molecular mass (aka 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molecular </a:t>
            </a: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weight)		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3.3</a:t>
            </a:r>
            <a:endParaRPr lang="en-US" sz="2000" b="1" dirty="0" smtClean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endParaRPr lang="en-US" sz="1000" u="sng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2.  Molar </a:t>
            </a:r>
            <a:r>
              <a:rPr lang="en-US" sz="2000" u="sng" dirty="0" err="1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converstions</a:t>
            </a:r>
            <a:endParaRPr lang="en-US" sz="2000" u="sng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pPr marL="625475" lvl="1" indent="-1778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Percent composition						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	3.3</a:t>
            </a:r>
            <a:endParaRPr lang="en-US" sz="2000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pPr marL="625475" lvl="1" indent="-1778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Empirical formulas							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	3.5</a:t>
            </a:r>
            <a:endParaRPr lang="en-US" sz="2000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</a:t>
            </a:r>
          </a:p>
          <a:p>
            <a:r>
              <a:rPr lang="en-US" sz="2000" u="sng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3.  Stoichiometry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alancing </a:t>
            </a: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hemical </a:t>
            </a: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e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quations</a:t>
            </a: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       	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3.1</a:t>
            </a:r>
            <a:endParaRPr lang="en-US" sz="2000" dirty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endParaRPr lang="en-US" sz="1000" u="sng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4.  Patterns </a:t>
            </a:r>
            <a:r>
              <a:rPr lang="en-US" sz="2000" u="sng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of Chemical Reactivity</a:t>
            </a: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       		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		3.2 </a:t>
            </a:r>
            <a:endParaRPr lang="en-US" sz="2000" dirty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pPr lvl="1">
              <a:buFont typeface="Arial" pitchFamily="-112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 Combination</a:t>
            </a:r>
          </a:p>
          <a:p>
            <a:pPr lvl="1">
              <a:buFont typeface="Arial" pitchFamily="-112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 Decomposition</a:t>
            </a:r>
          </a:p>
          <a:p>
            <a:pPr lvl="1">
              <a:buFont typeface="Arial" pitchFamily="-112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 Combustion</a:t>
            </a:r>
          </a:p>
          <a:p>
            <a:pPr lvl="1">
              <a:buFont typeface="Arial" pitchFamily="-112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Exchange</a:t>
            </a:r>
          </a:p>
          <a:p>
            <a:endParaRPr lang="en-US" sz="1000" dirty="0">
              <a:solidFill>
                <a:srgbClr val="000000"/>
              </a:solidFill>
              <a:latin typeface="Candara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Candara"/>
              </a:rPr>
              <a:t>5.  Stoichiometry </a:t>
            </a:r>
            <a:r>
              <a:rPr lang="en-US" sz="2000" u="sng" dirty="0" smtClean="0">
                <a:solidFill>
                  <a:srgbClr val="000000"/>
                </a:solidFill>
                <a:latin typeface="Candara"/>
              </a:rPr>
              <a:t>&amp; Conversions 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	      					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	3.6</a:t>
            </a:r>
            <a:endParaRPr lang="en-US" sz="2000" dirty="0" smtClean="0">
              <a:solidFill>
                <a:srgbClr val="000000"/>
              </a:solidFill>
              <a:latin typeface="Candara"/>
            </a:endParaRPr>
          </a:p>
          <a:p>
            <a:pPr lvl="1"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 Limiting </a:t>
            </a:r>
            <a:r>
              <a:rPr lang="en-US" sz="2000" dirty="0">
                <a:solidFill>
                  <a:srgbClr val="000000"/>
                </a:solidFill>
                <a:latin typeface="Candara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eactants		       					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		3.7</a:t>
            </a:r>
            <a:endParaRPr lang="en-US" sz="2000" dirty="0" smtClean="0">
              <a:solidFill>
                <a:srgbClr val="000000"/>
              </a:solidFill>
              <a:latin typeface="Candara"/>
            </a:endParaRPr>
          </a:p>
          <a:p>
            <a:pPr lvl="1"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 Theoretical &amp; percent </a:t>
            </a:r>
            <a:r>
              <a:rPr lang="en-US" sz="2000" dirty="0">
                <a:solidFill>
                  <a:srgbClr val="000000"/>
                </a:solidFill>
                <a:latin typeface="Candara"/>
              </a:rPr>
              <a:t>y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ield</a:t>
            </a:r>
          </a:p>
        </p:txBody>
      </p:sp>
    </p:spTree>
    <p:extLst>
      <p:ext uri="{BB962C8B-B14F-4D97-AF65-F5344CB8AC3E}">
        <p14:creationId xmlns:p14="http://schemas.microsoft.com/office/powerpoint/2010/main" val="292237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46558" y="1371600"/>
            <a:ext cx="6672025" cy="3882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Moles are </a:t>
            </a:r>
            <a:r>
              <a:rPr lang="en-US" sz="3200" b="1" i="1" u="sng" dirty="0" smtClean="0">
                <a:latin typeface="Candara"/>
                <a:cs typeface="Candara"/>
              </a:rPr>
              <a:t>the</a:t>
            </a:r>
            <a:r>
              <a:rPr lang="en-US" sz="3200" b="1" i="1" dirty="0" smtClean="0">
                <a:latin typeface="Candara"/>
                <a:cs typeface="Candara"/>
              </a:rPr>
              <a:t> unit of measurement</a:t>
            </a:r>
            <a:br>
              <a:rPr lang="en-US" sz="3200" b="1" i="1" dirty="0" smtClean="0">
                <a:latin typeface="Candara"/>
                <a:cs typeface="Candara"/>
              </a:rPr>
            </a:br>
            <a:r>
              <a:rPr lang="en-US" sz="3200" b="1" i="1" dirty="0" smtClean="0">
                <a:latin typeface="Candara"/>
                <a:cs typeface="Candara"/>
              </a:rPr>
              <a:t>for amount of atoms, ions, molecules.</a:t>
            </a:r>
          </a:p>
          <a:p>
            <a:pPr algn="ctr">
              <a:lnSpc>
                <a:spcPct val="150000"/>
              </a:lnSpc>
            </a:pP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>
              <a:latin typeface="Candara"/>
              <a:cs typeface="Candara"/>
            </a:endParaRPr>
          </a:p>
          <a:p>
            <a:pPr algn="ctr">
              <a:lnSpc>
                <a:spcPct val="120000"/>
              </a:lnSpc>
            </a:pPr>
            <a:r>
              <a:rPr lang="en-US" sz="2800" i="1" dirty="0" smtClean="0">
                <a:latin typeface="Candara"/>
                <a:cs typeface="Candara"/>
              </a:rPr>
              <a:t>Atomic &amp; molecular masses: g/</a:t>
            </a:r>
            <a:r>
              <a:rPr lang="en-US" sz="2800" i="1" dirty="0" err="1" smtClean="0">
                <a:latin typeface="Candara"/>
                <a:cs typeface="Candara"/>
              </a:rPr>
              <a:t>mol</a:t>
            </a:r>
            <a:endParaRPr lang="en-US" sz="2800" i="1" dirty="0" smtClean="0">
              <a:latin typeface="Candara"/>
              <a:cs typeface="Candara"/>
            </a:endParaRPr>
          </a:p>
          <a:p>
            <a:pPr algn="ctr">
              <a:lnSpc>
                <a:spcPct val="120000"/>
              </a:lnSpc>
            </a:pPr>
            <a:r>
              <a:rPr lang="en-US" sz="2800" i="1" dirty="0" smtClean="0">
                <a:latin typeface="Candara"/>
                <a:cs typeface="Candara"/>
              </a:rPr>
              <a:t>Formulae are based on molar ratios.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9377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2493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+mn-ea"/>
                <a:cs typeface="Candara"/>
              </a:rPr>
              <a:t>What’s a mole?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+mn-ea"/>
              <a:cs typeface="Candara"/>
            </a:endParaRPr>
          </a:p>
        </p:txBody>
      </p:sp>
      <p:pic>
        <p:nvPicPr>
          <p:cNvPr id="76804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5" name="Picture 9" descr="03_08.JPG"/>
          <p:cNvPicPr>
            <a:picLocks noChangeAspect="1"/>
          </p:cNvPicPr>
          <p:nvPr/>
        </p:nvPicPr>
        <p:blipFill>
          <a:blip r:embed="rId4"/>
          <a:srcRect b="5762"/>
          <a:stretch>
            <a:fillRect/>
          </a:stretch>
        </p:blipFill>
        <p:spPr bwMode="auto">
          <a:xfrm>
            <a:off x="1252538" y="4360863"/>
            <a:ext cx="3548062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6" name="Picture 10" descr="03_09.JPG"/>
          <p:cNvPicPr>
            <a:picLocks noChangeAspect="1"/>
          </p:cNvPicPr>
          <p:nvPr/>
        </p:nvPicPr>
        <p:blipFill>
          <a:blip r:embed="rId5"/>
          <a:srcRect b="4875"/>
          <a:stretch>
            <a:fillRect/>
          </a:stretch>
        </p:blipFill>
        <p:spPr bwMode="auto">
          <a:xfrm>
            <a:off x="6096000" y="4325938"/>
            <a:ext cx="160020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465138" y="838200"/>
            <a:ext cx="70610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Even miniscule amounts of material contain enormous numbers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</a:t>
            </a:r>
            <a:br>
              <a:rPr lang="en-US" sz="2000" dirty="0" smtClean="0">
                <a:latin typeface="Candara"/>
                <a:ea typeface="Candara"/>
                <a:cs typeface="Candara"/>
              </a:rPr>
            </a:br>
            <a:r>
              <a:rPr lang="en-US" sz="2000" dirty="0" smtClean="0">
                <a:latin typeface="Candara"/>
                <a:ea typeface="Candara"/>
                <a:cs typeface="Candara"/>
              </a:rPr>
              <a:t>of </a:t>
            </a:r>
            <a:r>
              <a:rPr lang="en-US" sz="2000" dirty="0">
                <a:latin typeface="Candara"/>
                <a:ea typeface="Candara"/>
                <a:cs typeface="Candara"/>
              </a:rPr>
              <a:t>atoms,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ions</a:t>
            </a:r>
            <a:r>
              <a:rPr lang="en-US" sz="2000" dirty="0">
                <a:latin typeface="Candara"/>
                <a:ea typeface="Candara"/>
                <a:cs typeface="Candara"/>
              </a:rPr>
              <a:t>, or molecules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.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65138" y="1834515"/>
            <a:ext cx="8221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So, the </a:t>
            </a: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</a:t>
            </a:r>
            <a:r>
              <a:rPr lang="en-US" sz="2000" dirty="0">
                <a:latin typeface="Candara"/>
                <a:ea typeface="Candara"/>
                <a:cs typeface="Candara"/>
              </a:rPr>
              <a:t> was proposed as a </a:t>
            </a:r>
            <a:r>
              <a:rPr lang="en-US" sz="2000" b="1" dirty="0">
                <a:latin typeface="Candara"/>
                <a:ea typeface="Candara"/>
                <a:cs typeface="Candara"/>
              </a:rPr>
              <a:t>unit</a:t>
            </a:r>
            <a:r>
              <a:rPr lang="en-US" sz="2000" dirty="0">
                <a:latin typeface="Candara"/>
                <a:ea typeface="Candara"/>
                <a:cs typeface="Candara"/>
              </a:rPr>
              <a:t> of molecules that makes discussing these </a:t>
            </a:r>
            <a:r>
              <a:rPr lang="en-US" sz="2000" u="sng" dirty="0">
                <a:latin typeface="Candara"/>
                <a:ea typeface="Candara"/>
                <a:cs typeface="Candara"/>
              </a:rPr>
              <a:t>enormous</a:t>
            </a:r>
            <a:r>
              <a:rPr lang="en-US" sz="2000" dirty="0">
                <a:latin typeface="Candara"/>
                <a:ea typeface="Candara"/>
                <a:cs typeface="Candara"/>
              </a:rPr>
              <a:t> numbers ‘easier’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.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76809" name="Text Box 8"/>
          <p:cNvSpPr txBox="1">
            <a:spLocks noChangeArrowheads="1"/>
          </p:cNvSpPr>
          <p:nvPr/>
        </p:nvSpPr>
        <p:spPr bwMode="auto">
          <a:xfrm>
            <a:off x="1855788" y="2895600"/>
            <a:ext cx="5247012" cy="400110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1 MOLE = </a:t>
            </a:r>
            <a:r>
              <a:rPr lang="en-US" dirty="0">
                <a:latin typeface="Candara"/>
                <a:ea typeface="Candara"/>
                <a:cs typeface="Candara"/>
              </a:rPr>
              <a:t>6.02 </a:t>
            </a:r>
            <a:r>
              <a:rPr lang="en-US" dirty="0" err="1"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latin typeface="Candara"/>
                <a:ea typeface="Candara"/>
                <a:cs typeface="Candara"/>
              </a:rPr>
              <a:t> 10</a:t>
            </a:r>
            <a:r>
              <a:rPr lang="en-US" baseline="30000" dirty="0">
                <a:latin typeface="Candara"/>
                <a:ea typeface="Candara"/>
                <a:cs typeface="Candara"/>
              </a:rPr>
              <a:t>23</a:t>
            </a:r>
            <a:r>
              <a:rPr lang="en-US" dirty="0">
                <a:latin typeface="Candara"/>
                <a:ea typeface="Candara"/>
                <a:cs typeface="Candara"/>
              </a:rPr>
              <a:t> molecules     (or atoms or ions)</a:t>
            </a:r>
            <a:endParaRPr lang="en-US" b="1" u="sng" dirty="0">
              <a:latin typeface="Candara"/>
              <a:ea typeface="Candara"/>
              <a:cs typeface="Candara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65138" y="3323949"/>
            <a:ext cx="259856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Why this odd number? </a:t>
            </a:r>
            <a:br>
              <a:rPr lang="en-US" sz="2000" dirty="0">
                <a:latin typeface="Candara"/>
                <a:ea typeface="Candara"/>
                <a:cs typeface="Candara"/>
              </a:rPr>
            </a:b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65138" y="6411913"/>
            <a:ext cx="5890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 dirty="0">
                <a:latin typeface="Candara"/>
                <a:ea typeface="Candara"/>
                <a:cs typeface="Candara"/>
              </a:rPr>
              <a:t>How big is this number, the mole? Really, really, really </a:t>
            </a:r>
            <a:r>
              <a:rPr lang="en-US" b="1" i="1" dirty="0" smtClean="0">
                <a:latin typeface="Candara"/>
                <a:ea typeface="Candara"/>
                <a:cs typeface="Candara"/>
              </a:rPr>
              <a:t>big!</a:t>
            </a:r>
            <a:endParaRPr lang="en-US" b="1" i="1" dirty="0">
              <a:latin typeface="Candara"/>
              <a:ea typeface="Candara"/>
              <a:cs typeface="Candara"/>
            </a:endParaRPr>
          </a:p>
        </p:txBody>
      </p:sp>
      <p:sp>
        <p:nvSpPr>
          <p:cNvPr id="76812" name="Text Box 6"/>
          <p:cNvSpPr txBox="1">
            <a:spLocks noChangeArrowheads="1"/>
          </p:cNvSpPr>
          <p:nvPr/>
        </p:nvSpPr>
        <p:spPr bwMode="auto">
          <a:xfrm>
            <a:off x="7848600" y="6308725"/>
            <a:ext cx="1036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ea typeface="Candara"/>
                <a:cs typeface="Candara"/>
              </a:rPr>
              <a:t>p.89 - 90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4516" y="1491806"/>
            <a:ext cx="478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 teaspoon of water ~ 2 x 10</a:t>
            </a:r>
            <a:r>
              <a:rPr lang="en-US" baseline="30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23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water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molecules.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954" y="2466410"/>
            <a:ext cx="467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Analogies = a dozen, a six-pack, a case, a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gross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26088" y="3606621"/>
            <a:ext cx="8062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guy named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Avoragado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decided to create this new &amp; useful unit by counting the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Number of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atoms in 12 grams of </a:t>
            </a:r>
            <a:r>
              <a:rPr lang="en-US" baseline="300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12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C. There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were 6.02x10</a:t>
            </a:r>
            <a:r>
              <a:rPr lang="en-US" baseline="30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23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atoms in 12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of </a:t>
            </a:r>
            <a:r>
              <a:rPr lang="en-US" baseline="300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12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C.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80639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  <p:bldP spid="76809" grpId="0" animBg="1"/>
      <p:bldP spid="76810" grpId="0"/>
      <p:bldP spid="76811" grpId="0"/>
      <p:bldP spid="2" grpId="0"/>
      <p:bldP spid="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2606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+mn-ea"/>
                <a:cs typeface="Candara"/>
              </a:rPr>
              <a:t>Example: moles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+mn-ea"/>
              <a:cs typeface="Candara"/>
            </a:endParaRPr>
          </a:p>
        </p:txBody>
      </p:sp>
      <p:pic>
        <p:nvPicPr>
          <p:cNvPr id="78852" name="Picture 5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Text Box 6"/>
          <p:cNvSpPr txBox="1">
            <a:spLocks noChangeArrowheads="1"/>
          </p:cNvSpPr>
          <p:nvPr/>
        </p:nvSpPr>
        <p:spPr bwMode="auto">
          <a:xfrm>
            <a:off x="7848600" y="6308725"/>
            <a:ext cx="1036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ea typeface="Candara"/>
                <a:cs typeface="Candara"/>
              </a:rPr>
              <a:t>p.89 - 90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87363" y="990600"/>
            <a:ext cx="82766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latin typeface="Candara"/>
                <a:ea typeface="Candara"/>
                <a:cs typeface="Candara"/>
              </a:rPr>
              <a:t>Without a calculator </a:t>
            </a:r>
            <a:r>
              <a:rPr lang="en-US" sz="2000" dirty="0">
                <a:latin typeface="Candara"/>
                <a:ea typeface="Candara"/>
                <a:cs typeface="Candara"/>
              </a:rPr>
              <a:t>arrange these examples in order of increasing number</a:t>
            </a:r>
            <a:br>
              <a:rPr lang="en-US" sz="2000" dirty="0">
                <a:latin typeface="Candara"/>
                <a:ea typeface="Candara"/>
                <a:cs typeface="Candara"/>
              </a:rPr>
            </a:br>
            <a:r>
              <a:rPr lang="en-US" sz="2000" dirty="0">
                <a:latin typeface="Candara"/>
                <a:ea typeface="Candara"/>
                <a:cs typeface="Candara"/>
              </a:rPr>
              <a:t>of carbon atoms:</a:t>
            </a:r>
          </a:p>
          <a:p>
            <a:r>
              <a:rPr lang="en-US" sz="2000" dirty="0" smtClean="0">
                <a:latin typeface="Candara"/>
                <a:ea typeface="Candara"/>
                <a:cs typeface="Candara"/>
              </a:rPr>
              <a:t>a. </a:t>
            </a:r>
            <a:r>
              <a:rPr lang="en-US" sz="2000" dirty="0">
                <a:latin typeface="Candara"/>
                <a:ea typeface="Candara"/>
                <a:cs typeface="Candara"/>
              </a:rPr>
              <a:t>12 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g</a:t>
            </a:r>
            <a:r>
              <a:rPr lang="en-US" sz="2000" dirty="0">
                <a:latin typeface="Candara"/>
                <a:ea typeface="Candara"/>
                <a:cs typeface="Candara"/>
              </a:rPr>
              <a:t> of </a:t>
            </a:r>
            <a:r>
              <a:rPr lang="en-US" sz="2000" baseline="30000" dirty="0">
                <a:latin typeface="Candara"/>
                <a:ea typeface="Candara"/>
                <a:cs typeface="Candara"/>
              </a:rPr>
              <a:t>12</a:t>
            </a:r>
            <a:r>
              <a:rPr lang="en-US" sz="2000" dirty="0">
                <a:latin typeface="Candara"/>
                <a:ea typeface="Candara"/>
                <a:cs typeface="Candara"/>
              </a:rPr>
              <a:t>C</a:t>
            </a:r>
          </a:p>
          <a:p>
            <a:r>
              <a:rPr lang="en-US" sz="2000" dirty="0" smtClean="0">
                <a:latin typeface="Candara"/>
                <a:ea typeface="Candara"/>
                <a:cs typeface="Candara"/>
              </a:rPr>
              <a:t>b</a:t>
            </a:r>
            <a:r>
              <a:rPr lang="en-US" sz="2000" dirty="0">
                <a:latin typeface="Candara"/>
                <a:ea typeface="Candara"/>
                <a:cs typeface="Candara"/>
              </a:rPr>
              <a:t>.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</a:t>
            </a:r>
            <a:r>
              <a:rPr lang="en-US" sz="2000" dirty="0">
                <a:latin typeface="Candara"/>
                <a:ea typeface="Candara"/>
                <a:cs typeface="Candara"/>
              </a:rPr>
              <a:t>1 mole of C2H2</a:t>
            </a:r>
          </a:p>
          <a:p>
            <a:r>
              <a:rPr lang="en-US" sz="2000" dirty="0" smtClean="0">
                <a:latin typeface="Candara"/>
                <a:ea typeface="Candara"/>
                <a:cs typeface="Candara"/>
              </a:rPr>
              <a:t>c</a:t>
            </a:r>
            <a:r>
              <a:rPr lang="en-US" sz="2000" dirty="0">
                <a:latin typeface="Candara"/>
                <a:ea typeface="Candara"/>
                <a:cs typeface="Candara"/>
              </a:rPr>
              <a:t>.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</a:t>
            </a:r>
            <a:r>
              <a:rPr lang="en-US" sz="2000" dirty="0">
                <a:latin typeface="Candara"/>
                <a:ea typeface="Candara"/>
                <a:cs typeface="Candara"/>
              </a:rPr>
              <a:t>9 x 10</a:t>
            </a:r>
            <a:r>
              <a:rPr lang="en-US" sz="2000" baseline="30000" dirty="0">
                <a:latin typeface="Candara"/>
                <a:ea typeface="Candara"/>
                <a:cs typeface="Candara"/>
              </a:rPr>
              <a:t>23</a:t>
            </a:r>
            <a:r>
              <a:rPr lang="en-US" sz="2000" dirty="0">
                <a:latin typeface="Candara"/>
                <a:ea typeface="Candara"/>
                <a:cs typeface="Candara"/>
              </a:rPr>
              <a:t> molecules of 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CO2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33400" y="5181600"/>
            <a:ext cx="7924800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sp>
        <p:nvSpPr>
          <p:cNvPr id="78856" name="Text Box 14"/>
          <p:cNvSpPr txBox="1">
            <a:spLocks noChangeArrowheads="1"/>
          </p:cNvSpPr>
          <p:nvPr/>
        </p:nvSpPr>
        <p:spPr bwMode="auto">
          <a:xfrm>
            <a:off x="452438" y="5318125"/>
            <a:ext cx="72378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How many hydrogen atoms are there in 0.350 moles of C6H12O6?</a:t>
            </a:r>
          </a:p>
        </p:txBody>
      </p:sp>
      <p:sp>
        <p:nvSpPr>
          <p:cNvPr id="78857" name="Text Box 15"/>
          <p:cNvSpPr txBox="1">
            <a:spLocks noChangeArrowheads="1"/>
          </p:cNvSpPr>
          <p:nvPr/>
        </p:nvSpPr>
        <p:spPr bwMode="auto">
          <a:xfrm>
            <a:off x="517525" y="5819775"/>
            <a:ext cx="763587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0.350 mol C6H12O6     6.02 </a:t>
            </a:r>
            <a:r>
              <a:rPr lang="en-US" sz="1600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sz="1600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10</a:t>
            </a:r>
            <a:r>
              <a:rPr lang="en-US" sz="1600" u="sng" baseline="30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23</a:t>
            </a:r>
            <a:r>
              <a:rPr lang="en-US" sz="1600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molecules    12 H atoms</a:t>
            </a:r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= 2.53 </a:t>
            </a:r>
            <a:r>
              <a:rPr lang="en-US" sz="1600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10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24 </a:t>
            </a:r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atoms H</a:t>
            </a:r>
            <a:b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      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		           </a:t>
            </a:r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 mol C6H12O6           1 molecule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57021" y="2671651"/>
            <a:ext cx="7776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Since </a:t>
            </a:r>
            <a:r>
              <a:rPr lang="en-US" baseline="30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12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has an atomic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weight of 12 g/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mole, 12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 = 1 mole of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carbon.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LOW</a:t>
            </a:r>
            <a:endParaRPr lang="en-US" dirty="0" smtClean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8731" y="3262282"/>
            <a:ext cx="7756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b.  Each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C2H2 molecule has 2 atoms of carbon.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So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one mole of molecules = 2 moles carbon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.					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       HIGH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57021" y="4042293"/>
            <a:ext cx="8306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c. 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Each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molecule of CO2 has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 atom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of carbon. So each molecule = 1 mole of carbon.</a:t>
            </a:r>
            <a:b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9 x 10</a:t>
            </a:r>
            <a:r>
              <a:rPr lang="en-US" baseline="30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23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is 1.5 moles of carbon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.								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       MEDIUM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694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8856" grpId="0"/>
      <p:bldP spid="78857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34510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+mn-ea"/>
                <a:cs typeface="Candara"/>
              </a:rPr>
              <a:t>Atomic &amp;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+mn-ea"/>
                <a:cs typeface="Candara"/>
              </a:rPr>
              <a:t>molar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+mn-ea"/>
                <a:cs typeface="Candara"/>
              </a:rPr>
              <a:t>ass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+mn-ea"/>
              <a:cs typeface="Candara"/>
            </a:endParaRPr>
          </a:p>
        </p:txBody>
      </p:sp>
      <p:pic>
        <p:nvPicPr>
          <p:cNvPr id="79876" name="Picture 5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Text Box 6"/>
          <p:cNvSpPr txBox="1">
            <a:spLocks noChangeArrowheads="1"/>
          </p:cNvSpPr>
          <p:nvPr/>
        </p:nvSpPr>
        <p:spPr bwMode="auto">
          <a:xfrm>
            <a:off x="7848600" y="6324600"/>
            <a:ext cx="969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ea typeface="Candara"/>
                <a:cs typeface="Candara"/>
              </a:rPr>
              <a:t>p.91 - 92 </a:t>
            </a:r>
          </a:p>
        </p:txBody>
      </p:sp>
      <p:sp>
        <p:nvSpPr>
          <p:cNvPr id="79878" name="Text Box 2"/>
          <p:cNvSpPr txBox="1">
            <a:spLocks noChangeArrowheads="1"/>
          </p:cNvSpPr>
          <p:nvPr/>
        </p:nvSpPr>
        <p:spPr bwMode="auto">
          <a:xfrm>
            <a:off x="490538" y="884238"/>
            <a:ext cx="657448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So the mole is just another unit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:</a:t>
            </a:r>
          </a:p>
          <a:p>
            <a:r>
              <a:rPr lang="en-US" dirty="0" smtClean="0">
                <a:latin typeface="Candara"/>
                <a:ea typeface="Candara"/>
                <a:cs typeface="Candara"/>
              </a:rPr>
              <a:t> 	</a:t>
            </a:r>
            <a:r>
              <a:rPr lang="en-US" b="1" i="1" dirty="0" smtClean="0">
                <a:latin typeface="Candara"/>
                <a:ea typeface="Candara"/>
                <a:cs typeface="Candara"/>
              </a:rPr>
              <a:t>the </a:t>
            </a:r>
            <a:r>
              <a:rPr lang="en-US" b="1" i="1" dirty="0">
                <a:latin typeface="Candara"/>
                <a:ea typeface="Candara"/>
                <a:cs typeface="Candara"/>
              </a:rPr>
              <a:t>unit used to describe amounts of atoms</a:t>
            </a:r>
            <a:r>
              <a:rPr lang="en-US" b="1" i="1" dirty="0" smtClean="0">
                <a:latin typeface="Candara"/>
                <a:ea typeface="Candara"/>
                <a:cs typeface="Candara"/>
              </a:rPr>
              <a:t>, molecules </a:t>
            </a:r>
            <a:r>
              <a:rPr lang="en-US" b="1" i="1" dirty="0">
                <a:latin typeface="Candara"/>
                <a:ea typeface="Candara"/>
                <a:cs typeface="Candara"/>
              </a:rPr>
              <a:t>or </a:t>
            </a:r>
            <a:r>
              <a:rPr lang="en-US" b="1" i="1" dirty="0" smtClean="0">
                <a:latin typeface="Candara"/>
                <a:ea typeface="Candara"/>
                <a:cs typeface="Candara"/>
              </a:rPr>
              <a:t>ions</a:t>
            </a:r>
            <a:endParaRPr lang="en-US" sz="700" dirty="0" smtClean="0">
              <a:latin typeface="Candara"/>
              <a:ea typeface="Candara"/>
              <a:cs typeface="Candara"/>
            </a:endParaRPr>
          </a:p>
        </p:txBody>
      </p:sp>
      <p:sp>
        <p:nvSpPr>
          <p:cNvPr id="79880" name="Text Box 4"/>
          <p:cNvSpPr txBox="1">
            <a:spLocks noChangeArrowheads="1"/>
          </p:cNvSpPr>
          <p:nvPr/>
        </p:nvSpPr>
        <p:spPr bwMode="auto">
          <a:xfrm>
            <a:off x="490538" y="1713653"/>
            <a:ext cx="71224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  <a:ea typeface="Candara"/>
                <a:cs typeface="Candara"/>
              </a:rPr>
              <a:t>Atomic mass</a:t>
            </a:r>
            <a:r>
              <a:rPr lang="en-US" sz="2000" dirty="0">
                <a:latin typeface="Candara"/>
                <a:ea typeface="Candara"/>
                <a:cs typeface="Candara"/>
              </a:rPr>
              <a:t> 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can be expressed in two different units: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>
                <a:latin typeface="Candara"/>
                <a:ea typeface="Candara"/>
                <a:cs typeface="Candara"/>
              </a:rPr>
              <a:t>amu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(atomic mass units)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latin typeface="Candara"/>
                <a:ea typeface="Candara"/>
                <a:cs typeface="Candara"/>
              </a:rPr>
              <a:t>g</a:t>
            </a:r>
            <a:r>
              <a:rPr lang="en-US" sz="2000" b="1" dirty="0" smtClean="0">
                <a:latin typeface="Candara"/>
                <a:ea typeface="Candara"/>
                <a:cs typeface="Candara"/>
              </a:rPr>
              <a:t>rams/mole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: the mass of 6.02 x 10</a:t>
            </a:r>
            <a:r>
              <a:rPr lang="en-US" sz="2400" baseline="30000" dirty="0" smtClean="0">
                <a:latin typeface="Candara"/>
                <a:ea typeface="Candara"/>
                <a:cs typeface="Candara"/>
              </a:rPr>
              <a:t>23 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atoms of an element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79881" name="Text Box 5"/>
          <p:cNvSpPr txBox="1">
            <a:spLocks noChangeArrowheads="1"/>
          </p:cNvSpPr>
          <p:nvPr/>
        </p:nvSpPr>
        <p:spPr bwMode="auto">
          <a:xfrm>
            <a:off x="989096" y="2707090"/>
            <a:ext cx="76977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g/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is a far more useful unit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If an experiment calls for 2 moles of carbon you could simply weigh out carbon powder on a scale =&gt;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 moles    12.01 g 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= 24.02 g of carbon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						      1 mole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0538" y="3837816"/>
            <a:ext cx="62591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  <a:ea typeface="Candara"/>
                <a:cs typeface="Candara"/>
              </a:rPr>
              <a:t>Molecular </a:t>
            </a:r>
            <a:r>
              <a:rPr lang="en-US" sz="2000" b="1" dirty="0" smtClean="0">
                <a:latin typeface="Candara"/>
                <a:ea typeface="Candara"/>
                <a:cs typeface="Candara"/>
              </a:rPr>
              <a:t>mass = molar mass = molecular weight (MW)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  <a:ea typeface="Candara"/>
                <a:cs typeface="Candara"/>
              </a:rPr>
              <a:t>Also expressed as either </a:t>
            </a:r>
            <a:r>
              <a:rPr lang="en-US" sz="2000" dirty="0" err="1" smtClean="0">
                <a:latin typeface="Candara"/>
                <a:ea typeface="Candara"/>
                <a:cs typeface="Candara"/>
              </a:rPr>
              <a:t>amu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or g/</a:t>
            </a:r>
            <a:r>
              <a:rPr lang="en-US" sz="2000" dirty="0" err="1" smtClean="0">
                <a:latin typeface="Candara"/>
                <a:ea typeface="Candara"/>
                <a:cs typeface="Candara"/>
              </a:rPr>
              <a:t>mol</a:t>
            </a:r>
            <a:endParaRPr lang="en-US" sz="2000" dirty="0" smtClean="0">
              <a:latin typeface="Candara"/>
              <a:ea typeface="Candara"/>
              <a:cs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  <a:ea typeface="Candara"/>
                <a:cs typeface="Candara"/>
              </a:rPr>
              <a:t>Calculated as the sum of all atoms in a molecule.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3400" y="5005879"/>
            <a:ext cx="6634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ea typeface="Candara"/>
                <a:cs typeface="Candara"/>
              </a:rPr>
              <a:t>What’s the molar mass (MW) of hydrogen peroxide, H2O2?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1291" y="5405989"/>
            <a:ext cx="76977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H2O2	H	(2)(1.01 g/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)    = 2.02 g/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</a:t>
            </a:r>
            <a:endParaRPr lang="en-US" dirty="0" smtClean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O	(2)(15.99 g/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) =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31.98 g/</a:t>
            </a:r>
            <a:r>
              <a:rPr lang="en-US" u="sng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</a:t>
            </a:r>
            <a:endParaRPr lang="en-US" dirty="0" smtClean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				       34.00 g/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  <a:sym typeface="Wingdings"/>
              </a:rPr>
              <a:t>  MW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84603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pic>
        <p:nvPicPr>
          <p:cNvPr id="80899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7848600" y="6308725"/>
            <a:ext cx="969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ea typeface="Candara"/>
                <a:cs typeface="Candara"/>
              </a:rPr>
              <a:t>p.91 - 92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58735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Formulae,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subscripts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&amp;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molar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asses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Candara"/>
              <a:cs typeface="Candara"/>
            </a:endParaRPr>
          </a:p>
        </p:txBody>
      </p:sp>
      <p:sp>
        <p:nvSpPr>
          <p:cNvPr id="80902" name="Text Box 3"/>
          <p:cNvSpPr txBox="1">
            <a:spLocks noChangeArrowheads="1"/>
          </p:cNvSpPr>
          <p:nvPr/>
        </p:nvSpPr>
        <p:spPr bwMode="auto">
          <a:xfrm>
            <a:off x="492125" y="914400"/>
            <a:ext cx="7971127" cy="21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Chemical formulas have a lot in common with mathematical expressions</a:t>
            </a:r>
            <a:br>
              <a:rPr lang="en-US" sz="2000" dirty="0">
                <a:latin typeface="Candara"/>
                <a:ea typeface="Candara"/>
                <a:cs typeface="Candara"/>
              </a:rPr>
            </a:br>
            <a:r>
              <a:rPr lang="en-US" sz="1050" dirty="0">
                <a:latin typeface="Candara"/>
                <a:ea typeface="Candara"/>
                <a:cs typeface="Candara"/>
              </a:rPr>
              <a:t/>
            </a:r>
            <a:br>
              <a:rPr lang="en-US" sz="1050" dirty="0">
                <a:latin typeface="Candara"/>
                <a:ea typeface="Candara"/>
                <a:cs typeface="Candara"/>
              </a:rPr>
            </a:br>
            <a:r>
              <a:rPr lang="en-US" sz="2000" u="sng" dirty="0">
                <a:latin typeface="Candara"/>
                <a:ea typeface="Candara"/>
                <a:cs typeface="Candara"/>
              </a:rPr>
              <a:t>Subscripts</a:t>
            </a:r>
            <a:r>
              <a:rPr lang="en-US" sz="2000" dirty="0">
                <a:latin typeface="Candara"/>
                <a:ea typeface="Candara"/>
                <a:cs typeface="Candara"/>
              </a:rPr>
              <a:t> are used to denote the ratio of atoms in a molecule:</a:t>
            </a:r>
          </a:p>
          <a:p>
            <a:endParaRPr lang="en-US" sz="2000" dirty="0" smtClean="0">
              <a:latin typeface="Candara"/>
              <a:ea typeface="Candara"/>
              <a:cs typeface="Candara"/>
            </a:endParaRPr>
          </a:p>
          <a:p>
            <a:r>
              <a:rPr lang="en-US" sz="2000" dirty="0" smtClean="0">
                <a:latin typeface="Candara"/>
                <a:ea typeface="Candara"/>
                <a:cs typeface="Candara"/>
              </a:rPr>
              <a:t>H2O</a:t>
            </a:r>
            <a:r>
              <a:rPr lang="en-US" sz="2000" dirty="0">
                <a:latin typeface="Candara"/>
                <a:ea typeface="Candara"/>
                <a:cs typeface="Candara"/>
              </a:rPr>
              <a:t>		       	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   Fe</a:t>
            </a:r>
            <a:r>
              <a:rPr lang="en-US" sz="2000" dirty="0">
                <a:latin typeface="Candara"/>
                <a:ea typeface="Candara"/>
                <a:cs typeface="Candara"/>
              </a:rPr>
              <a:t>(OH)2</a:t>
            </a:r>
          </a:p>
          <a:p>
            <a:r>
              <a:rPr lang="en-US" sz="2000" dirty="0">
                <a:latin typeface="Candara"/>
                <a:ea typeface="Candara"/>
                <a:cs typeface="Candara"/>
              </a:rPr>
              <a:t>	</a:t>
            </a:r>
            <a:endParaRPr lang="en-US" sz="2000" dirty="0" smtClean="0">
              <a:latin typeface="Candara"/>
              <a:ea typeface="Candara"/>
              <a:cs typeface="Candara"/>
            </a:endParaRPr>
          </a:p>
          <a:p>
            <a:r>
              <a:rPr lang="en-US" sz="2000" dirty="0" smtClean="0">
                <a:latin typeface="Candara"/>
                <a:ea typeface="Candara"/>
                <a:cs typeface="Candara"/>
              </a:rPr>
              <a:t>H2O2</a:t>
            </a:r>
            <a:r>
              <a:rPr lang="en-US" sz="2000" dirty="0">
                <a:latin typeface="Candara"/>
                <a:ea typeface="Candara"/>
                <a:cs typeface="Candara"/>
              </a:rPr>
              <a:t>		       	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   Fe</a:t>
            </a:r>
            <a:r>
              <a:rPr lang="en-US" sz="2000" dirty="0">
                <a:latin typeface="Candara"/>
                <a:ea typeface="Candara"/>
                <a:cs typeface="Candara"/>
              </a:rPr>
              <a:t>(NH4)2</a:t>
            </a:r>
          </a:p>
        </p:txBody>
      </p:sp>
      <p:sp>
        <p:nvSpPr>
          <p:cNvPr id="80903" name="Text Box 4"/>
          <p:cNvSpPr txBox="1">
            <a:spLocks noChangeArrowheads="1"/>
          </p:cNvSpPr>
          <p:nvPr/>
        </p:nvSpPr>
        <p:spPr bwMode="auto">
          <a:xfrm>
            <a:off x="1215626" y="2015093"/>
            <a:ext cx="1189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= 2xH; 1xO</a:t>
            </a:r>
          </a:p>
        </p:txBody>
      </p:sp>
      <p:sp>
        <p:nvSpPr>
          <p:cNvPr id="80904" name="Text Box 5"/>
          <p:cNvSpPr txBox="1">
            <a:spLocks noChangeArrowheads="1"/>
          </p:cNvSpPr>
          <p:nvPr/>
        </p:nvSpPr>
        <p:spPr bwMode="auto">
          <a:xfrm>
            <a:off x="1223564" y="2599293"/>
            <a:ext cx="12158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= 2xH; 2xO</a:t>
            </a:r>
          </a:p>
        </p:txBody>
      </p:sp>
      <p:sp>
        <p:nvSpPr>
          <p:cNvPr id="80905" name="Text Box 6"/>
          <p:cNvSpPr txBox="1">
            <a:spLocks noChangeArrowheads="1"/>
          </p:cNvSpPr>
          <p:nvPr/>
        </p:nvSpPr>
        <p:spPr bwMode="auto">
          <a:xfrm>
            <a:off x="3744762" y="2015093"/>
            <a:ext cx="1752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= 1xFe; 2xO; 2xH</a:t>
            </a:r>
          </a:p>
        </p:txBody>
      </p:sp>
      <p:sp>
        <p:nvSpPr>
          <p:cNvPr id="80906" name="Text Box 7"/>
          <p:cNvSpPr txBox="1">
            <a:spLocks noChangeArrowheads="1"/>
          </p:cNvSpPr>
          <p:nvPr/>
        </p:nvSpPr>
        <p:spPr bwMode="auto">
          <a:xfrm>
            <a:off x="3752728" y="2610920"/>
            <a:ext cx="1768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= 1xFe; 2xN; 8xH</a:t>
            </a:r>
          </a:p>
        </p:txBody>
      </p:sp>
      <p:sp>
        <p:nvSpPr>
          <p:cNvPr id="80907" name="Text Box 8"/>
          <p:cNvSpPr txBox="1">
            <a:spLocks noChangeArrowheads="1"/>
          </p:cNvSpPr>
          <p:nvPr/>
        </p:nvSpPr>
        <p:spPr bwMode="auto">
          <a:xfrm>
            <a:off x="5715348" y="1938880"/>
            <a:ext cx="3158769" cy="1323439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Subscripts act as 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multipliers </a:t>
            </a:r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of 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elements they </a:t>
            </a:r>
            <a:r>
              <a:rPr lang="en-US" sz="16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follow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.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Subscripts following parentheses multiply back through subscripts</a:t>
            </a:r>
            <a:b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sz="16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of elements within.</a:t>
            </a:r>
            <a:endParaRPr lang="en-US" sz="1600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80908" name="Line 9"/>
          <p:cNvSpPr>
            <a:spLocks noChangeShapeType="1"/>
          </p:cNvSpPr>
          <p:nvPr/>
        </p:nvSpPr>
        <p:spPr bwMode="auto">
          <a:xfrm>
            <a:off x="381000" y="350520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BFBFB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Text Box 10"/>
          <p:cNvSpPr txBox="1">
            <a:spLocks noChangeArrowheads="1"/>
          </p:cNvSpPr>
          <p:nvPr/>
        </p:nvSpPr>
        <p:spPr bwMode="auto">
          <a:xfrm>
            <a:off x="280988" y="3592513"/>
            <a:ext cx="74688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Molar mass is the mass of a molecule; the sum of all atomic masses.</a:t>
            </a:r>
          </a:p>
        </p:txBody>
      </p:sp>
      <p:sp>
        <p:nvSpPr>
          <p:cNvPr id="80910" name="Text Box 11"/>
          <p:cNvSpPr txBox="1">
            <a:spLocks noChangeArrowheads="1"/>
          </p:cNvSpPr>
          <p:nvPr/>
        </p:nvSpPr>
        <p:spPr bwMode="auto">
          <a:xfrm>
            <a:off x="469900" y="4022725"/>
            <a:ext cx="836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SO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4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80911" name="Text Box 12"/>
          <p:cNvSpPr txBox="1">
            <a:spLocks noChangeArrowheads="1"/>
          </p:cNvSpPr>
          <p:nvPr/>
        </p:nvSpPr>
        <p:spPr bwMode="auto">
          <a:xfrm>
            <a:off x="1447800" y="3981271"/>
            <a:ext cx="67662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   2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1.0079		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So, one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 of acid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weighs 98.07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    1 x 32.066	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AND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that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one mole is 6.02x10</a:t>
            </a:r>
            <a:r>
              <a:rPr lang="en-US" baseline="300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23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molecules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of acid.</a:t>
            </a:r>
            <a:endParaRPr lang="en-US" dirty="0" smtClean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   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4 </a:t>
            </a:r>
            <a:r>
              <a:rPr lang="en-US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15.994	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98.073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/mol	  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80912" name="Text Box 13"/>
          <p:cNvSpPr txBox="1">
            <a:spLocks noChangeArrowheads="1"/>
          </p:cNvSpPr>
          <p:nvPr/>
        </p:nvSpPr>
        <p:spPr bwMode="auto">
          <a:xfrm>
            <a:off x="393700" y="5365750"/>
            <a:ext cx="828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andara"/>
                <a:ea typeface="Candara"/>
                <a:cs typeface="Candara"/>
              </a:rPr>
              <a:t>NaOH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80913" name="Text Box 14"/>
          <p:cNvSpPr txBox="1">
            <a:spLocks noChangeArrowheads="1"/>
          </p:cNvSpPr>
          <p:nvPr/>
        </p:nvSpPr>
        <p:spPr bwMode="auto">
          <a:xfrm>
            <a:off x="3429000" y="5365750"/>
            <a:ext cx="1137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C6Cl5OH</a:t>
            </a:r>
          </a:p>
        </p:txBody>
      </p:sp>
      <p:sp>
        <p:nvSpPr>
          <p:cNvPr id="80914" name="Text Box 15"/>
          <p:cNvSpPr txBox="1">
            <a:spLocks noChangeArrowheads="1"/>
          </p:cNvSpPr>
          <p:nvPr/>
        </p:nvSpPr>
        <p:spPr bwMode="auto">
          <a:xfrm>
            <a:off x="1371600" y="5384800"/>
            <a:ext cx="1816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Na   1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22.99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     1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. 15.9994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    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 </a:t>
            </a:r>
            <a:r>
              <a:rPr lang="en-US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1.0079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   40.00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/mol</a:t>
            </a:r>
          </a:p>
        </p:txBody>
      </p:sp>
      <p:sp>
        <p:nvSpPr>
          <p:cNvPr id="80915" name="Text Box 16"/>
          <p:cNvSpPr txBox="1">
            <a:spLocks noChangeArrowheads="1"/>
          </p:cNvSpPr>
          <p:nvPr/>
        </p:nvSpPr>
        <p:spPr bwMode="auto">
          <a:xfrm>
            <a:off x="4724400" y="5334000"/>
            <a:ext cx="17928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    6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12.01</a:t>
            </a:r>
          </a:p>
          <a:p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Cl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5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. 35.45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    1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15.9994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   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 </a:t>
            </a:r>
            <a:r>
              <a:rPr lang="en-US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1.0079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 266.32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/mol</a:t>
            </a:r>
          </a:p>
        </p:txBody>
      </p:sp>
      <p:sp>
        <p:nvSpPr>
          <p:cNvPr id="80916" name="Text Box 17"/>
          <p:cNvSpPr txBox="1">
            <a:spLocks noChangeArrowheads="1"/>
          </p:cNvSpPr>
          <p:nvPr/>
        </p:nvSpPr>
        <p:spPr bwMode="auto">
          <a:xfrm>
            <a:off x="6716879" y="5105400"/>
            <a:ext cx="2180893" cy="1200329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What about sig figs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?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In class we will go to</a:t>
            </a:r>
          </a:p>
          <a:p>
            <a:pPr algn="ctr"/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 digits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after the 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decimal for MW.</a:t>
            </a:r>
          </a:p>
        </p:txBody>
      </p:sp>
    </p:spTree>
    <p:extLst>
      <p:ext uri="{BB962C8B-B14F-4D97-AF65-F5344CB8AC3E}">
        <p14:creationId xmlns:p14="http://schemas.microsoft.com/office/powerpoint/2010/main" val="350778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/>
      <p:bldP spid="80904" grpId="0"/>
      <p:bldP spid="80905" grpId="0"/>
      <p:bldP spid="80906" grpId="0"/>
      <p:bldP spid="80907" grpId="0" animBg="1"/>
      <p:bldP spid="80908" grpId="0" animBg="1"/>
      <p:bldP spid="80909" grpId="0"/>
      <p:bldP spid="80910" grpId="0"/>
      <p:bldP spid="80911" grpId="0"/>
      <p:bldP spid="80912" grpId="0"/>
      <p:bldP spid="80913" grpId="0"/>
      <p:bldP spid="80914" grpId="0"/>
      <p:bldP spid="80915" grpId="0"/>
      <p:bldP spid="809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pic>
        <p:nvPicPr>
          <p:cNvPr id="82947" name="Picture 5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7848600" y="6308725"/>
            <a:ext cx="969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ea typeface="Candara"/>
                <a:cs typeface="Candara"/>
              </a:rPr>
              <a:t>p.91 - 92</a:t>
            </a:r>
          </a:p>
        </p:txBody>
      </p:sp>
      <p:sp>
        <p:nvSpPr>
          <p:cNvPr id="82949" name="Text Box 2"/>
          <p:cNvSpPr txBox="1">
            <a:spLocks noChangeArrowheads="1"/>
          </p:cNvSpPr>
          <p:nvPr/>
        </p:nvSpPr>
        <p:spPr bwMode="auto">
          <a:xfrm>
            <a:off x="381000" y="242888"/>
            <a:ext cx="35912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Examples: molar mass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636531" y="1066800"/>
            <a:ext cx="60884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What’s the mass (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g</a:t>
            </a:r>
            <a:r>
              <a:rPr lang="en-US" sz="2000" dirty="0">
                <a:latin typeface="Candara"/>
                <a:ea typeface="Candara"/>
                <a:cs typeface="Candara"/>
              </a:rPr>
              <a:t>) of 1.000 mol of glucose, C6H12O6?</a:t>
            </a:r>
          </a:p>
        </p:txBody>
      </p:sp>
      <p:sp>
        <p:nvSpPr>
          <p:cNvPr id="82951" name="Text Box 10"/>
          <p:cNvSpPr txBox="1">
            <a:spLocks noChangeArrowheads="1"/>
          </p:cNvSpPr>
          <p:nvPr/>
        </p:nvSpPr>
        <p:spPr bwMode="auto">
          <a:xfrm>
            <a:off x="554038" y="2895600"/>
            <a:ext cx="54788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How many moles of glucose are there in 5.380 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g</a:t>
            </a:r>
            <a:r>
              <a:rPr lang="en-US" sz="2000" dirty="0">
                <a:latin typeface="Candara"/>
                <a:ea typeface="Candara"/>
                <a:cs typeface="Candara"/>
              </a:rPr>
              <a:t>?</a:t>
            </a:r>
          </a:p>
        </p:txBody>
      </p:sp>
      <p:sp>
        <p:nvSpPr>
          <p:cNvPr id="82952" name="Text Box 12"/>
          <p:cNvSpPr txBox="1">
            <a:spLocks noChangeArrowheads="1"/>
          </p:cNvSpPr>
          <p:nvPr/>
        </p:nvSpPr>
        <p:spPr bwMode="auto">
          <a:xfrm>
            <a:off x="935038" y="3381375"/>
            <a:ext cx="3135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5.380 </a:t>
            </a:r>
            <a:r>
              <a:rPr lang="en-US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1 mol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= 0.02986 mol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          180.18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82953" name="Text Box 15"/>
          <p:cNvSpPr txBox="1">
            <a:spLocks noChangeArrowheads="1"/>
          </p:cNvSpPr>
          <p:nvPr/>
        </p:nvSpPr>
        <p:spPr bwMode="auto">
          <a:xfrm>
            <a:off x="879474" y="4749800"/>
            <a:ext cx="373592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Ca   1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40.08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N     2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14.01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    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6 </a:t>
            </a:r>
            <a:r>
              <a:rPr lang="en-US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16.00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   164.10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/mol</a:t>
            </a:r>
          </a:p>
          <a:p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0.433 mol    164.10 </a:t>
            </a:r>
            <a:r>
              <a:rPr lang="en-US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= 71.1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endParaRPr lang="en-US" u="sng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                  1 mol</a:t>
            </a:r>
          </a:p>
        </p:txBody>
      </p:sp>
      <p:sp>
        <p:nvSpPr>
          <p:cNvPr id="82954" name="Text Box 20"/>
          <p:cNvSpPr txBox="1">
            <a:spLocks noChangeArrowheads="1"/>
          </p:cNvSpPr>
          <p:nvPr/>
        </p:nvSpPr>
        <p:spPr bwMode="auto">
          <a:xfrm>
            <a:off x="990600" y="1463675"/>
            <a:ext cx="72607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      6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12.01		So this means that one mole of sugar weighs 180.18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     12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1.01	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    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6 </a:t>
            </a:r>
            <a:r>
              <a:rPr lang="en-US" u="sng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x</a:t>
            </a:r>
            <a:r>
              <a:rPr lang="en-US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16.00		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 180.18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/mol	   	    </a:t>
            </a:r>
          </a:p>
        </p:txBody>
      </p:sp>
      <p:sp>
        <p:nvSpPr>
          <p:cNvPr id="82955" name="Text Box 22"/>
          <p:cNvSpPr txBox="1">
            <a:spLocks noChangeArrowheads="1"/>
          </p:cNvSpPr>
          <p:nvPr/>
        </p:nvSpPr>
        <p:spPr bwMode="auto">
          <a:xfrm>
            <a:off x="498475" y="4292600"/>
            <a:ext cx="71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What’s the mass (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g</a:t>
            </a:r>
            <a:r>
              <a:rPr lang="en-US" sz="2000" dirty="0">
                <a:latin typeface="Candara"/>
                <a:ea typeface="Candara"/>
                <a:cs typeface="Candara"/>
              </a:rPr>
              <a:t>) of 0.433 moles of calcium nitrate, Ca(NO3)2?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658813" y="2743200"/>
            <a:ext cx="7646987" cy="1588"/>
          </a:xfrm>
          <a:prstGeom prst="line">
            <a:avLst/>
          </a:prstGeom>
          <a:ln w="28575" cap="flat" cmpd="sng" algn="ctr">
            <a:solidFill>
              <a:srgbClr val="BFBFBF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4189413"/>
            <a:ext cx="7646988" cy="1587"/>
          </a:xfrm>
          <a:prstGeom prst="line">
            <a:avLst/>
          </a:prstGeom>
          <a:ln w="28575" cap="flat" cmpd="sng" algn="ctr">
            <a:solidFill>
              <a:srgbClr val="BFBFBF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72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/>
      <p:bldP spid="82953" grpId="0"/>
      <p:bldP spid="829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Macintosh PowerPoint</Application>
  <PresentationFormat>On-screen Show (4:3)</PresentationFormat>
  <Paragraphs>130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2016-01-04T20:37:20Z</dcterms:created>
  <dcterms:modified xsi:type="dcterms:W3CDTF">2016-01-04T20:38:10Z</dcterms:modified>
</cp:coreProperties>
</file>