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3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1276B-97B8-7643-9360-E0D6C6A70AE0}" type="datetimeFigureOut">
              <a:rPr lang="en-US" smtClean="0"/>
              <a:t>2/13/17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A28BA-B1BE-674D-ACE5-F401CDB55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A4809D-AA35-9D4A-BB82-09159ABB9577}" type="slidenum">
              <a:rPr lang="en-US" smtClean="0">
                <a:ea typeface="ＭＳ Ｐゴシック" pitchFamily="-112" charset="-128"/>
                <a:cs typeface="ＭＳ Ｐゴシック" pitchFamily="-11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93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38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6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5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1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3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4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8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9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30D7-57C2-3C4B-A33B-716F814314A2}" type="datetimeFigureOut">
              <a:rPr lang="en-US" smtClean="0"/>
              <a:t>2/13/17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FF2D-ACED-4747-AEA5-37E2A41B1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71265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69813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+mn-ea"/>
                <a:cs typeface="Candara"/>
              </a:rPr>
              <a:t>Moles, Formulas, Reactions &amp; Stoichiometry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+mn-ea"/>
              <a:cs typeface="Candara"/>
            </a:endParaRPr>
          </a:p>
        </p:txBody>
      </p:sp>
      <p:pic>
        <p:nvPicPr>
          <p:cNvPr id="58372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85775" y="1193800"/>
            <a:ext cx="8248043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Candara"/>
                <a:ea typeface="Candara"/>
                <a:cs typeface="Candara"/>
              </a:rPr>
              <a:t>Lecture 3 Topics									Brown, chapter 3</a:t>
            </a:r>
          </a:p>
          <a:p>
            <a:endParaRPr lang="en-US" sz="1000" dirty="0" smtClean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r>
              <a:rPr lang="en-US" sz="2000" u="sng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1.  Moles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						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				3.4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Molecular mass (aka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molecular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weight)	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			3.3</a:t>
            </a:r>
          </a:p>
          <a:p>
            <a:endParaRPr lang="en-US" sz="1000" u="sng" dirty="0" smtClean="0">
              <a:solidFill>
                <a:schemeClr val="bg1">
                  <a:lumMod val="50000"/>
                </a:schemeClr>
              </a:solidFill>
              <a:latin typeface="Candara"/>
              <a:ea typeface="Candara"/>
              <a:cs typeface="Candara"/>
            </a:endParaRPr>
          </a:p>
          <a:p>
            <a:r>
              <a:rPr lang="en-US" sz="2000" u="sng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2.  Molar </a:t>
            </a:r>
            <a:r>
              <a:rPr lang="en-US" sz="2000" u="sng" dirty="0" err="1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converstions</a:t>
            </a:r>
            <a:endParaRPr lang="en-US" sz="2000" u="sng" dirty="0" smtClean="0">
              <a:solidFill>
                <a:schemeClr val="bg1">
                  <a:lumMod val="50000"/>
                </a:schemeClr>
              </a:solidFill>
              <a:latin typeface="Candara"/>
              <a:ea typeface="Candara"/>
              <a:cs typeface="Candara"/>
            </a:endParaRPr>
          </a:p>
          <a:p>
            <a:pPr marL="625475" lvl="1" indent="-177800">
              <a:buFont typeface="Arial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Percent composition								3.3</a:t>
            </a:r>
          </a:p>
          <a:p>
            <a:pPr marL="625475" lvl="1" indent="-177800">
              <a:buFont typeface="Arial"/>
              <a:buChar char="•"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Empirical formulas									3.5</a:t>
            </a:r>
          </a:p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	</a:t>
            </a:r>
          </a:p>
          <a:p>
            <a:r>
              <a:rPr lang="en-US" sz="2000" u="sng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3.  Stoichiometry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: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b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alancing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hemical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e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quations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	       	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Candara"/>
                <a:ea typeface="Candara"/>
                <a:cs typeface="Candara"/>
              </a:rPr>
              <a:t>	3.1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Candara"/>
              <a:ea typeface="Candara"/>
              <a:cs typeface="Candara"/>
            </a:endParaRPr>
          </a:p>
          <a:p>
            <a:endParaRPr lang="en-US" sz="1000" u="sng" dirty="0" smtClean="0">
              <a:solidFill>
                <a:srgbClr val="000000"/>
              </a:solidFill>
              <a:latin typeface="Candara"/>
              <a:ea typeface="Candara"/>
              <a:cs typeface="Candara"/>
            </a:endParaRPr>
          </a:p>
          <a:p>
            <a:r>
              <a:rPr lang="en-US" sz="2000" b="1" u="sng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4.  Patterns </a:t>
            </a:r>
            <a:r>
              <a:rPr lang="en-US" sz="2000" b="1" u="sng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of Chemical Reactivity</a:t>
            </a:r>
            <a:r>
              <a:rPr lang="en-US" sz="20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       		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		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3.2 </a:t>
            </a:r>
            <a:endParaRPr lang="en-US" sz="20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  <a:p>
            <a:pPr lvl="1">
              <a:buFont typeface="Arial" pitchFamily="-112" charset="0"/>
              <a:buChar char="•"/>
            </a:pPr>
            <a:r>
              <a:rPr lang="en-US" sz="20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Combination</a:t>
            </a:r>
          </a:p>
          <a:p>
            <a:pPr lvl="1">
              <a:buFont typeface="Arial" pitchFamily="-112" charset="0"/>
              <a:buChar char="•"/>
            </a:pPr>
            <a:r>
              <a:rPr lang="en-US" sz="20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Decomposition</a:t>
            </a:r>
          </a:p>
          <a:p>
            <a:pPr lvl="1">
              <a:buFont typeface="Arial" pitchFamily="-112" charset="0"/>
              <a:buChar char="•"/>
            </a:pPr>
            <a:r>
              <a:rPr lang="en-US" sz="20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Combustion</a:t>
            </a:r>
          </a:p>
          <a:p>
            <a:pPr lvl="1">
              <a:buFont typeface="Arial" pitchFamily="-112" charset="0"/>
              <a:buChar char="•"/>
            </a:pPr>
            <a:r>
              <a:rPr lang="en-US" sz="2000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Exchange</a:t>
            </a:r>
          </a:p>
          <a:p>
            <a:endParaRPr lang="en-US" sz="1000" dirty="0">
              <a:solidFill>
                <a:srgbClr val="000000"/>
              </a:solidFill>
              <a:latin typeface="Candara"/>
            </a:endParaRPr>
          </a:p>
          <a:p>
            <a:r>
              <a:rPr lang="en-US" sz="2000" u="sng" dirty="0" smtClean="0">
                <a:solidFill>
                  <a:srgbClr val="000000"/>
                </a:solidFill>
                <a:latin typeface="Candara"/>
              </a:rPr>
              <a:t>5.  Stoichiometry &amp; Conversions 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	      						3.6</a:t>
            </a:r>
          </a:p>
          <a:p>
            <a:pPr lvl="1">
              <a:buFontTx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 Limiting </a:t>
            </a:r>
            <a:r>
              <a:rPr lang="en-US" sz="2000" dirty="0">
                <a:solidFill>
                  <a:srgbClr val="000000"/>
                </a:solidFill>
                <a:latin typeface="Candara"/>
              </a:rPr>
              <a:t>r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eactants		       							3.7</a:t>
            </a:r>
          </a:p>
          <a:p>
            <a:pPr lvl="1">
              <a:buFontTx/>
              <a:buChar char="•"/>
              <a:defRPr/>
            </a:pP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 Theoretical &amp; percent </a:t>
            </a:r>
            <a:r>
              <a:rPr lang="en-US" sz="2000" dirty="0">
                <a:solidFill>
                  <a:srgbClr val="000000"/>
                </a:solidFill>
                <a:latin typeface="Candara"/>
              </a:rPr>
              <a:t>y</a:t>
            </a:r>
            <a:r>
              <a:rPr lang="en-US" sz="2000" dirty="0" smtClean="0">
                <a:solidFill>
                  <a:srgbClr val="000000"/>
                </a:solidFill>
                <a:latin typeface="Candara"/>
              </a:rPr>
              <a:t>ield</a:t>
            </a:r>
          </a:p>
        </p:txBody>
      </p:sp>
    </p:spTree>
    <p:extLst>
      <p:ext uri="{BB962C8B-B14F-4D97-AF65-F5344CB8AC3E}">
        <p14:creationId xmlns:p14="http://schemas.microsoft.com/office/powerpoint/2010/main" val="150105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67108" y="1371600"/>
            <a:ext cx="7430947" cy="4673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Types of chemical reactions</a:t>
            </a:r>
            <a:endParaRPr lang="en-US" sz="28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28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Combinations join atoms or small molecules.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Decompositions disassemble large molecules.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Combustions “burn” carbon-based fuels.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Exchange reactions switch </a:t>
            </a:r>
            <a:r>
              <a:rPr lang="en-US" sz="2800" i="1" dirty="0" err="1" smtClean="0">
                <a:latin typeface="Candara"/>
                <a:cs typeface="Candara"/>
              </a:rPr>
              <a:t>cation</a:t>
            </a:r>
            <a:r>
              <a:rPr lang="en-US" sz="2800" i="1" dirty="0" smtClean="0">
                <a:latin typeface="Candara"/>
                <a:cs typeface="Candara"/>
              </a:rPr>
              <a:t>/anion partners.</a:t>
            </a:r>
          </a:p>
        </p:txBody>
      </p:sp>
    </p:spTree>
    <p:extLst>
      <p:ext uri="{BB962C8B-B14F-4D97-AF65-F5344CB8AC3E}">
        <p14:creationId xmlns:p14="http://schemas.microsoft.com/office/powerpoint/2010/main" val="1352218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pic>
        <p:nvPicPr>
          <p:cNvPr id="95235" name="Picture 4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6" name="Text Box 6"/>
          <p:cNvSpPr txBox="1">
            <a:spLocks noChangeArrowheads="1"/>
          </p:cNvSpPr>
          <p:nvPr/>
        </p:nvSpPr>
        <p:spPr bwMode="auto">
          <a:xfrm>
            <a:off x="7848600" y="6308725"/>
            <a:ext cx="1033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  <a:ea typeface="Candara"/>
                <a:cs typeface="Candara"/>
              </a:rPr>
              <a:t>p.84 - 86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77825" y="242888"/>
            <a:ext cx="44197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Types of chemical reactions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Candara"/>
              <a:cs typeface="Candara"/>
            </a:endParaRPr>
          </a:p>
        </p:txBody>
      </p:sp>
      <p:sp>
        <p:nvSpPr>
          <p:cNvPr id="95238" name="Text Box 3"/>
          <p:cNvSpPr txBox="1">
            <a:spLocks noChangeArrowheads="1"/>
          </p:cNvSpPr>
          <p:nvPr/>
        </p:nvSpPr>
        <p:spPr bwMode="auto">
          <a:xfrm>
            <a:off x="407988" y="860425"/>
            <a:ext cx="15772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ndara"/>
                <a:ea typeface="Candara"/>
                <a:cs typeface="Candara"/>
              </a:rPr>
              <a:t>Combustion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:</a:t>
            </a:r>
            <a:endParaRPr lang="en-US" b="1" dirty="0">
              <a:latin typeface="Candara"/>
              <a:ea typeface="Candara"/>
              <a:cs typeface="Candara"/>
            </a:endParaRPr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407988" y="1981200"/>
            <a:ext cx="1661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ndara"/>
                <a:ea typeface="Candara"/>
                <a:cs typeface="Candara"/>
              </a:rPr>
              <a:t>Combination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:</a:t>
            </a:r>
            <a:endParaRPr lang="en-US" sz="2000" b="1" dirty="0">
              <a:latin typeface="Candara"/>
              <a:ea typeface="Candara"/>
              <a:cs typeface="Candara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407988" y="3092450"/>
            <a:ext cx="19164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Candara"/>
                <a:ea typeface="Candara"/>
                <a:cs typeface="Candara"/>
              </a:rPr>
              <a:t>Decomposition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:</a:t>
            </a:r>
            <a:endParaRPr lang="en-US" b="1" dirty="0">
              <a:latin typeface="Candara"/>
              <a:ea typeface="Candara"/>
              <a:cs typeface="Candara"/>
            </a:endParaRPr>
          </a:p>
        </p:txBody>
      </p:sp>
      <p:sp>
        <p:nvSpPr>
          <p:cNvPr id="95241" name="Text Box 6"/>
          <p:cNvSpPr txBox="1">
            <a:spLocks noChangeArrowheads="1"/>
          </p:cNvSpPr>
          <p:nvPr/>
        </p:nvSpPr>
        <p:spPr bwMode="auto">
          <a:xfrm>
            <a:off x="1928813" y="1295400"/>
            <a:ext cx="1948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C5H12  +    O2  </a:t>
            </a:r>
            <a:r>
              <a:rPr lang="en-US" sz="2000" dirty="0" smtClean="0">
                <a:latin typeface="Candara"/>
                <a:ea typeface="Candara"/>
                <a:cs typeface="Candara"/>
                <a:sym typeface="Wingdings"/>
              </a:rPr>
              <a:t>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95242" name="Text Box 7"/>
          <p:cNvSpPr txBox="1">
            <a:spLocks noChangeArrowheads="1"/>
          </p:cNvSpPr>
          <p:nvPr/>
        </p:nvSpPr>
        <p:spPr bwMode="auto">
          <a:xfrm>
            <a:off x="2882088" y="1295400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8</a:t>
            </a:r>
          </a:p>
        </p:txBody>
      </p:sp>
      <p:sp>
        <p:nvSpPr>
          <p:cNvPr id="95243" name="Text Box 8"/>
          <p:cNvSpPr txBox="1">
            <a:spLocks noChangeArrowheads="1"/>
          </p:cNvSpPr>
          <p:nvPr/>
        </p:nvSpPr>
        <p:spPr bwMode="auto">
          <a:xfrm>
            <a:off x="6400800" y="1371600"/>
            <a:ext cx="2198688" cy="646113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Products are always</a:t>
            </a:r>
            <a:b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CO2 &amp;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H2O.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95244" name="Text Box 9"/>
          <p:cNvSpPr txBox="1">
            <a:spLocks noChangeArrowheads="1"/>
          </p:cNvSpPr>
          <p:nvPr/>
        </p:nvSpPr>
        <p:spPr bwMode="auto">
          <a:xfrm>
            <a:off x="1965325" y="2384425"/>
            <a:ext cx="1552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Mg  +  O2  </a:t>
            </a:r>
            <a:r>
              <a:rPr lang="en-US" sz="2000" dirty="0" smtClean="0">
                <a:latin typeface="Candara"/>
                <a:ea typeface="Candara"/>
                <a:cs typeface="Candara"/>
                <a:sym typeface="Wingdings"/>
              </a:rPr>
              <a:t> </a:t>
            </a:r>
            <a:endParaRPr lang="en-US" sz="2000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95245" name="Text Box 10"/>
          <p:cNvSpPr txBox="1">
            <a:spLocks noChangeArrowheads="1"/>
          </p:cNvSpPr>
          <p:nvPr/>
        </p:nvSpPr>
        <p:spPr bwMode="auto">
          <a:xfrm>
            <a:off x="1771650" y="2395538"/>
            <a:ext cx="303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</a:p>
        </p:txBody>
      </p:sp>
      <p:sp>
        <p:nvSpPr>
          <p:cNvPr id="95246" name="Text Box 11"/>
          <p:cNvSpPr txBox="1">
            <a:spLocks noChangeArrowheads="1"/>
          </p:cNvSpPr>
          <p:nvPr/>
        </p:nvSpPr>
        <p:spPr bwMode="auto">
          <a:xfrm>
            <a:off x="5029200" y="2438400"/>
            <a:ext cx="3429000" cy="646331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Make product by combining elements &amp; adjusting subscripts.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95247" name="Text Box 12"/>
          <p:cNvSpPr txBox="1">
            <a:spLocks noChangeArrowheads="1"/>
          </p:cNvSpPr>
          <p:nvPr/>
        </p:nvSpPr>
        <p:spPr bwMode="auto">
          <a:xfrm>
            <a:off x="2117725" y="3756025"/>
            <a:ext cx="11432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NaN3  </a:t>
            </a:r>
            <a:r>
              <a:rPr lang="en-US" sz="2000" dirty="0" smtClean="0">
                <a:latin typeface="Candara"/>
                <a:ea typeface="Candara"/>
                <a:cs typeface="Candara"/>
                <a:sym typeface="Wingdings"/>
              </a:rPr>
              <a:t></a:t>
            </a:r>
            <a:endParaRPr lang="en-US" sz="2000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95248" name="Text Box 13"/>
          <p:cNvSpPr txBox="1">
            <a:spLocks noChangeArrowheads="1"/>
          </p:cNvSpPr>
          <p:nvPr/>
        </p:nvSpPr>
        <p:spPr bwMode="auto">
          <a:xfrm>
            <a:off x="1952625" y="3752623"/>
            <a:ext cx="3031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</a:p>
        </p:txBody>
      </p:sp>
      <p:sp>
        <p:nvSpPr>
          <p:cNvPr id="95249" name="Text Box 14"/>
          <p:cNvSpPr txBox="1">
            <a:spLocks noChangeArrowheads="1"/>
          </p:cNvSpPr>
          <p:nvPr/>
        </p:nvSpPr>
        <p:spPr bwMode="auto">
          <a:xfrm>
            <a:off x="809625" y="4800600"/>
            <a:ext cx="71739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-112" charset="0"/>
              <a:buNone/>
            </a:pPr>
            <a:r>
              <a:rPr lang="en-US" sz="2000" dirty="0">
                <a:latin typeface="Candara"/>
                <a:ea typeface="Candara"/>
                <a:cs typeface="Candara"/>
              </a:rPr>
              <a:t>Fe(s)  +    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(g)	</a:t>
            </a:r>
            <a:r>
              <a:rPr lang="en-US" sz="2000" dirty="0" smtClean="0">
                <a:latin typeface="Candara"/>
                <a:ea typeface="Candara"/>
                <a:cs typeface="Candara"/>
                <a:sym typeface="Wingdings"/>
              </a:rPr>
              <a:t></a:t>
            </a:r>
            <a:r>
              <a:rPr lang="en-US" sz="2000" dirty="0">
                <a:latin typeface="Candara"/>
                <a:ea typeface="Candara"/>
                <a:cs typeface="Candara"/>
              </a:rPr>
              <a:t>	Fe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3</a:t>
            </a:r>
            <a:r>
              <a:rPr lang="en-US" sz="2000" dirty="0">
                <a:latin typeface="Candara"/>
                <a:ea typeface="Candara"/>
                <a:cs typeface="Candara"/>
              </a:rPr>
              <a:t>(s)</a:t>
            </a:r>
          </a:p>
          <a:p>
            <a:pPr marL="457200" indent="-457200">
              <a:buFont typeface="Times" pitchFamily="-112" charset="0"/>
              <a:buAutoNum type="alphaLcParenR"/>
            </a:pPr>
            <a:endParaRPr lang="en-US" sz="2000" dirty="0">
              <a:latin typeface="Candara"/>
              <a:ea typeface="Candara"/>
              <a:cs typeface="Candara"/>
            </a:endParaRPr>
          </a:p>
          <a:p>
            <a:pPr marL="457200" indent="-457200">
              <a:buFont typeface="Times" pitchFamily="-112" charset="0"/>
              <a:buNone/>
            </a:pPr>
            <a:r>
              <a:rPr lang="en-US" sz="2000" dirty="0">
                <a:latin typeface="Candara"/>
                <a:ea typeface="Candara"/>
                <a:cs typeface="Candara"/>
              </a:rPr>
              <a:t>C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H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4</a:t>
            </a:r>
            <a:r>
              <a:rPr lang="en-US" sz="2000" dirty="0">
                <a:latin typeface="Candara"/>
                <a:ea typeface="Candara"/>
                <a:cs typeface="Candara"/>
              </a:rPr>
              <a:t>(g)	      + 	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(g)	</a:t>
            </a:r>
            <a:r>
              <a:rPr lang="en-US" sz="2000" dirty="0" smtClean="0">
                <a:latin typeface="Candara"/>
                <a:ea typeface="Candara"/>
                <a:cs typeface="Candara"/>
                <a:sym typeface="Wingdings"/>
              </a:rPr>
              <a:t></a:t>
            </a:r>
            <a:r>
              <a:rPr lang="en-US" sz="2000" dirty="0">
                <a:latin typeface="Candara"/>
                <a:ea typeface="Candara"/>
                <a:cs typeface="Candara"/>
              </a:rPr>
              <a:t>	CO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(g)     +	H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O(g)</a:t>
            </a:r>
          </a:p>
          <a:p>
            <a:pPr marL="457200" indent="-457200">
              <a:buFont typeface="Times" pitchFamily="-112" charset="0"/>
              <a:buAutoNum type="alphaLcParenR"/>
            </a:pPr>
            <a:endParaRPr lang="en-US" sz="2000" dirty="0">
              <a:latin typeface="Candara"/>
              <a:ea typeface="Candara"/>
              <a:cs typeface="Candara"/>
            </a:endParaRPr>
          </a:p>
          <a:p>
            <a:pPr marL="457200" indent="-457200">
              <a:buFont typeface="Times" pitchFamily="-112" charset="0"/>
              <a:buNone/>
            </a:pPr>
            <a:r>
              <a:rPr lang="en-US" sz="2000" dirty="0">
                <a:latin typeface="Candara"/>
                <a:ea typeface="Candara"/>
                <a:cs typeface="Candara"/>
              </a:rPr>
              <a:t>Al(s)	  +  	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HCl</a:t>
            </a:r>
            <a:r>
              <a:rPr lang="en-US" sz="2000" dirty="0">
                <a:latin typeface="Candara"/>
                <a:ea typeface="Candara"/>
                <a:cs typeface="Candara"/>
              </a:rPr>
              <a:t>(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aq</a:t>
            </a:r>
            <a:r>
              <a:rPr lang="en-US" sz="2000" dirty="0">
                <a:latin typeface="Candara"/>
                <a:ea typeface="Candara"/>
                <a:cs typeface="Candara"/>
              </a:rPr>
              <a:t>)	 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</a:t>
            </a:r>
            <a:r>
              <a:rPr lang="en-US" sz="2000" dirty="0" smtClean="0">
                <a:latin typeface="Candara"/>
                <a:ea typeface="Candara"/>
                <a:cs typeface="Candara"/>
                <a:sym typeface="Wingdings"/>
              </a:rPr>
              <a:t></a:t>
            </a:r>
            <a:r>
              <a:rPr lang="en-US" sz="2000" dirty="0">
                <a:latin typeface="Candara"/>
                <a:ea typeface="Candara"/>
                <a:cs typeface="Candara"/>
              </a:rPr>
              <a:t>	    AlCl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3</a:t>
            </a:r>
            <a:r>
              <a:rPr lang="en-US" sz="2000" dirty="0">
                <a:latin typeface="Candara"/>
                <a:ea typeface="Candara"/>
                <a:cs typeface="Candara"/>
              </a:rPr>
              <a:t>(aq)     +  	  H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(g)</a:t>
            </a:r>
          </a:p>
        </p:txBody>
      </p:sp>
      <p:sp>
        <p:nvSpPr>
          <p:cNvPr id="95250" name="Line 15"/>
          <p:cNvSpPr>
            <a:spLocks noChangeShapeType="1"/>
          </p:cNvSpPr>
          <p:nvPr/>
        </p:nvSpPr>
        <p:spPr bwMode="auto">
          <a:xfrm>
            <a:off x="304800" y="4343400"/>
            <a:ext cx="8534400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51" name="Text Box 16"/>
          <p:cNvSpPr txBox="1">
            <a:spLocks noChangeArrowheads="1"/>
          </p:cNvSpPr>
          <p:nvPr/>
        </p:nvSpPr>
        <p:spPr bwMode="auto">
          <a:xfrm>
            <a:off x="649287" y="4964668"/>
            <a:ext cx="4668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4	            3                 </a:t>
            </a:r>
            <a:r>
              <a:rPr lang="en-US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	 2</a:t>
            </a:r>
            <a:endParaRPr lang="en-US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95252" name="Text Box 17"/>
          <p:cNvSpPr txBox="1">
            <a:spLocks noChangeArrowheads="1"/>
          </p:cNvSpPr>
          <p:nvPr/>
        </p:nvSpPr>
        <p:spPr bwMode="auto">
          <a:xfrm>
            <a:off x="609600" y="5562600"/>
            <a:ext cx="6046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1	     	                </a:t>
            </a:r>
            <a:r>
              <a:rPr lang="en-US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3                    	 2		       </a:t>
            </a:r>
            <a:r>
              <a:rPr lang="en-US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</a:p>
        </p:txBody>
      </p:sp>
      <p:sp>
        <p:nvSpPr>
          <p:cNvPr id="95253" name="Text Box 18"/>
          <p:cNvSpPr txBox="1">
            <a:spLocks noChangeArrowheads="1"/>
          </p:cNvSpPr>
          <p:nvPr/>
        </p:nvSpPr>
        <p:spPr bwMode="auto">
          <a:xfrm>
            <a:off x="625475" y="6172200"/>
            <a:ext cx="6970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	     	         </a:t>
            </a:r>
            <a:r>
              <a:rPr lang="en-US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6                    </a:t>
            </a:r>
            <a:r>
              <a:rPr lang="en-US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  </a:t>
            </a:r>
            <a:r>
              <a:rPr lang="en-US" b="1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		                       3</a:t>
            </a:r>
          </a:p>
        </p:txBody>
      </p:sp>
      <p:sp>
        <p:nvSpPr>
          <p:cNvPr id="95254" name="Text Box 20"/>
          <p:cNvSpPr txBox="1">
            <a:spLocks noChangeArrowheads="1"/>
          </p:cNvSpPr>
          <p:nvPr/>
        </p:nvSpPr>
        <p:spPr bwMode="auto">
          <a:xfrm>
            <a:off x="152400" y="4419600"/>
            <a:ext cx="28727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Practice balancing these:</a:t>
            </a:r>
          </a:p>
        </p:txBody>
      </p:sp>
      <p:sp>
        <p:nvSpPr>
          <p:cNvPr id="95255" name="Text Box 21"/>
          <p:cNvSpPr txBox="1">
            <a:spLocks noChangeArrowheads="1"/>
          </p:cNvSpPr>
          <p:nvPr/>
        </p:nvSpPr>
        <p:spPr bwMode="auto">
          <a:xfrm>
            <a:off x="5196120" y="4078980"/>
            <a:ext cx="3589670" cy="92333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State of reactants &amp; products:</a:t>
            </a:r>
            <a:b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s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) = solid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(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l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) = pure liquid</a:t>
            </a:r>
          </a:p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g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) = gas          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aq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) = aqueous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sol’n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839790" y="883105"/>
            <a:ext cx="63788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t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he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burning of a carbon-based compound in presence of O2 gas</a:t>
            </a:r>
            <a:endParaRPr lang="en-US" b="1" dirty="0">
              <a:latin typeface="Candara"/>
              <a:ea typeface="Candara"/>
              <a:cs typeface="Candara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3760656" y="1264841"/>
            <a:ext cx="17048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5CO2  </a:t>
            </a:r>
            <a:r>
              <a:rPr lang="en-US" sz="2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+  6H2O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907446" y="2008386"/>
            <a:ext cx="65233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the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combining of 2 atoms/compounds to form 1 larger compound</a:t>
            </a:r>
            <a:endParaRPr lang="en-US" sz="2000" b="1" dirty="0">
              <a:latin typeface="Candara"/>
              <a:ea typeface="Candara"/>
              <a:cs typeface="Candara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3478699" y="2391473"/>
            <a:ext cx="8383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2MgO</a:t>
            </a:r>
            <a:endParaRPr lang="en-US" sz="2000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2166953" y="3136054"/>
            <a:ext cx="67440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t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he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breaking down of 1 ‘large’ compounds to form 2 (or more)</a:t>
            </a: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  <a:b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			smaller compounds 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or atoms; often require heat</a:t>
            </a:r>
            <a:endParaRPr lang="en-US" b="1" dirty="0">
              <a:latin typeface="Candara"/>
              <a:ea typeface="Candara"/>
              <a:cs typeface="Candara"/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104481" y="3746146"/>
            <a:ext cx="12583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2Na </a:t>
            </a:r>
            <a:r>
              <a:rPr lang="en-US" sz="2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+ 3N2</a:t>
            </a:r>
          </a:p>
        </p:txBody>
      </p:sp>
    </p:spTree>
    <p:extLst>
      <p:ext uri="{BB962C8B-B14F-4D97-AF65-F5344CB8AC3E}">
        <p14:creationId xmlns:p14="http://schemas.microsoft.com/office/powerpoint/2010/main" val="344446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2" grpId="0"/>
      <p:bldP spid="95243" grpId="0" animBg="1"/>
      <p:bldP spid="95245" grpId="0"/>
      <p:bldP spid="95246" grpId="0" animBg="1"/>
      <p:bldP spid="95248" grpId="0"/>
      <p:bldP spid="95249" grpId="0"/>
      <p:bldP spid="95250" grpId="0" animBg="1"/>
      <p:bldP spid="95251" grpId="0"/>
      <p:bldP spid="95252" grpId="0"/>
      <p:bldP spid="95253" grpId="0"/>
      <p:bldP spid="95254" grpId="0"/>
      <p:bldP spid="95255" grpId="0" animBg="1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pic>
        <p:nvPicPr>
          <p:cNvPr id="96259" name="Picture 4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0" name="Text Box 6"/>
          <p:cNvSpPr txBox="1">
            <a:spLocks noChangeArrowheads="1"/>
          </p:cNvSpPr>
          <p:nvPr/>
        </p:nvSpPr>
        <p:spPr bwMode="auto">
          <a:xfrm>
            <a:off x="7848600" y="6172200"/>
            <a:ext cx="1033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  <a:ea typeface="Candara"/>
                <a:cs typeface="Candara"/>
              </a:rPr>
              <a:t>p.84 - 86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1000" y="242888"/>
            <a:ext cx="53789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Examples: balance &amp; identify type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Candara"/>
              <a:cs typeface="Candara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84238" y="1182688"/>
            <a:ext cx="4632325" cy="454025"/>
            <a:chOff x="950" y="2274"/>
            <a:chExt cx="2918" cy="2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950" y="2308"/>
              <a:ext cx="2500" cy="252"/>
              <a:chOff x="950" y="2308"/>
              <a:chExt cx="2500" cy="252"/>
            </a:xfrm>
          </p:grpSpPr>
          <p:sp>
            <p:nvSpPr>
              <p:cNvPr id="96289" name="Text Box 4"/>
              <p:cNvSpPr txBox="1">
                <a:spLocks noChangeArrowheads="1"/>
              </p:cNvSpPr>
              <p:nvPr/>
            </p:nvSpPr>
            <p:spPr bwMode="auto">
              <a:xfrm>
                <a:off x="950" y="2308"/>
                <a:ext cx="250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latin typeface="Candara"/>
                    <a:ea typeface="Candara"/>
                    <a:cs typeface="Candara"/>
                  </a:rPr>
                  <a:t>Mg + O</a:t>
                </a:r>
                <a:r>
                  <a:rPr lang="en-US" sz="2000" baseline="-25000" dirty="0">
                    <a:latin typeface="Candara"/>
                    <a:ea typeface="Candara"/>
                    <a:cs typeface="Candara"/>
                  </a:rPr>
                  <a:t>2</a:t>
                </a:r>
                <a:r>
                  <a:rPr lang="en-US" sz="2000" dirty="0">
                    <a:latin typeface="Candara"/>
                    <a:ea typeface="Candara"/>
                    <a:cs typeface="Candara"/>
                  </a:rPr>
                  <a:t>		            </a:t>
                </a:r>
                <a:r>
                  <a:rPr lang="en-US" sz="2000" dirty="0" smtClean="0">
                    <a:latin typeface="Candara"/>
                    <a:ea typeface="Candara"/>
                    <a:cs typeface="Candara"/>
                  </a:rPr>
                  <a:t>           </a:t>
                </a:r>
                <a:r>
                  <a:rPr lang="en-US" sz="2000" dirty="0" err="1">
                    <a:latin typeface="Candara"/>
                    <a:ea typeface="Candara"/>
                    <a:cs typeface="Candara"/>
                  </a:rPr>
                  <a:t>MgO</a:t>
                </a:r>
                <a:endParaRPr lang="en-US" sz="2000" dirty="0">
                  <a:latin typeface="Candara"/>
                  <a:ea typeface="Candara"/>
                  <a:cs typeface="Candara"/>
                </a:endParaRPr>
              </a:p>
            </p:txBody>
          </p:sp>
          <p:sp>
            <p:nvSpPr>
              <p:cNvPr id="96290" name="Line 5"/>
              <p:cNvSpPr>
                <a:spLocks noChangeShapeType="1"/>
              </p:cNvSpPr>
              <p:nvPr/>
            </p:nvSpPr>
            <p:spPr bwMode="auto">
              <a:xfrm>
                <a:off x="1650" y="2448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6288" name="Text Box 6"/>
            <p:cNvSpPr txBox="1">
              <a:spLocks noChangeArrowheads="1"/>
            </p:cNvSpPr>
            <p:nvPr/>
          </p:nvSpPr>
          <p:spPr bwMode="auto">
            <a:xfrm>
              <a:off x="3752" y="2274"/>
              <a:ext cx="1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dirty="0">
                <a:latin typeface="Candara"/>
                <a:ea typeface="Candara"/>
                <a:cs typeface="Candara"/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887413" y="1839913"/>
            <a:ext cx="3095625" cy="400050"/>
            <a:chOff x="922" y="2289"/>
            <a:chExt cx="1950" cy="252"/>
          </a:xfrm>
        </p:grpSpPr>
        <p:sp>
          <p:nvSpPr>
            <p:cNvPr id="96285" name="Text Box 8"/>
            <p:cNvSpPr txBox="1">
              <a:spLocks noChangeArrowheads="1"/>
            </p:cNvSpPr>
            <p:nvPr/>
          </p:nvSpPr>
          <p:spPr bwMode="auto">
            <a:xfrm>
              <a:off x="922" y="2289"/>
              <a:ext cx="19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  <a:ea typeface="Candara"/>
                  <a:cs typeface="Candara"/>
                </a:rPr>
                <a:t>C + O</a:t>
              </a:r>
              <a:r>
                <a:rPr lang="en-US" sz="2000" baseline="-25000" dirty="0">
                  <a:latin typeface="Candara"/>
                  <a:ea typeface="Candara"/>
                  <a:cs typeface="Candara"/>
                </a:rPr>
                <a:t>2</a:t>
              </a:r>
              <a:r>
                <a:rPr lang="en-US" sz="2000" dirty="0">
                  <a:latin typeface="Candara"/>
                  <a:ea typeface="Candara"/>
                  <a:cs typeface="Candara"/>
                </a:rPr>
                <a:t>			          CO</a:t>
              </a:r>
              <a:r>
                <a:rPr lang="en-US" sz="2000" baseline="-25000" dirty="0">
                  <a:latin typeface="Candara"/>
                  <a:ea typeface="Candara"/>
                  <a:cs typeface="Candara"/>
                </a:rPr>
                <a:t>2</a:t>
              </a:r>
              <a:endParaRPr lang="en-US" sz="2000" dirty="0">
                <a:latin typeface="Candara"/>
                <a:ea typeface="Candara"/>
                <a:cs typeface="Candara"/>
              </a:endParaRPr>
            </a:p>
          </p:txBody>
        </p:sp>
        <p:sp>
          <p:nvSpPr>
            <p:cNvPr id="96286" name="Line 9"/>
            <p:cNvSpPr>
              <a:spLocks noChangeShapeType="1"/>
            </p:cNvSpPr>
            <p:nvPr/>
          </p:nvSpPr>
          <p:spPr bwMode="auto">
            <a:xfrm>
              <a:off x="1611" y="24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869950" y="2479675"/>
            <a:ext cx="3160717" cy="400050"/>
            <a:chOff x="912" y="2308"/>
            <a:chExt cx="1991" cy="252"/>
          </a:xfrm>
        </p:grpSpPr>
        <p:sp>
          <p:nvSpPr>
            <p:cNvPr id="96283" name="Text Box 11"/>
            <p:cNvSpPr txBox="1">
              <a:spLocks noChangeArrowheads="1"/>
            </p:cNvSpPr>
            <p:nvPr/>
          </p:nvSpPr>
          <p:spPr bwMode="auto">
            <a:xfrm>
              <a:off x="912" y="2308"/>
              <a:ext cx="199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ndara"/>
                  <a:ea typeface="Candara"/>
                  <a:cs typeface="Candara"/>
                </a:rPr>
                <a:t>N</a:t>
              </a:r>
              <a:r>
                <a:rPr lang="en-US" sz="2000" baseline="-25000" dirty="0">
                  <a:latin typeface="Candara"/>
                  <a:ea typeface="Candara"/>
                  <a:cs typeface="Candara"/>
                </a:rPr>
                <a:t>2</a:t>
              </a:r>
              <a:r>
                <a:rPr lang="en-US" sz="2000" dirty="0">
                  <a:latin typeface="Candara"/>
                  <a:ea typeface="Candara"/>
                  <a:cs typeface="Candara"/>
                </a:rPr>
                <a:t> + H</a:t>
              </a:r>
              <a:r>
                <a:rPr lang="en-US" sz="2000" baseline="-25000" dirty="0">
                  <a:latin typeface="Candara"/>
                  <a:ea typeface="Candara"/>
                  <a:cs typeface="Candara"/>
                </a:rPr>
                <a:t>2</a:t>
              </a:r>
              <a:r>
                <a:rPr lang="en-US" sz="2000" dirty="0">
                  <a:latin typeface="Candara"/>
                  <a:ea typeface="Candara"/>
                  <a:cs typeface="Candara"/>
                </a:rPr>
                <a:t>		           </a:t>
              </a:r>
              <a:r>
                <a:rPr lang="en-US" sz="2000" dirty="0" smtClean="0">
                  <a:latin typeface="Candara"/>
                  <a:ea typeface="Candara"/>
                  <a:cs typeface="Candara"/>
                </a:rPr>
                <a:t>          NH</a:t>
              </a:r>
              <a:r>
                <a:rPr lang="en-US" sz="2000" baseline="-25000" dirty="0" smtClean="0">
                  <a:latin typeface="Candara"/>
                  <a:ea typeface="Candara"/>
                  <a:cs typeface="Candara"/>
                </a:rPr>
                <a:t>3</a:t>
              </a:r>
              <a:endParaRPr lang="en-US" sz="2000" dirty="0">
                <a:latin typeface="Candara"/>
                <a:ea typeface="Candara"/>
                <a:cs typeface="Candara"/>
              </a:endParaRPr>
            </a:p>
          </p:txBody>
        </p:sp>
        <p:sp>
          <p:nvSpPr>
            <p:cNvPr id="96284" name="Line 12"/>
            <p:cNvSpPr>
              <a:spLocks noChangeShapeType="1"/>
            </p:cNvSpPr>
            <p:nvPr/>
          </p:nvSpPr>
          <p:spPr bwMode="auto">
            <a:xfrm>
              <a:off x="1569" y="2448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6265" name="Text Box 13"/>
          <p:cNvSpPr txBox="1">
            <a:spLocks noChangeArrowheads="1"/>
          </p:cNvSpPr>
          <p:nvPr/>
        </p:nvSpPr>
        <p:spPr bwMode="auto">
          <a:xfrm>
            <a:off x="900113" y="3108325"/>
            <a:ext cx="35830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Candara"/>
                <a:ea typeface="Candara"/>
                <a:cs typeface="Candara"/>
              </a:rPr>
              <a:t>CaO</a:t>
            </a:r>
            <a:r>
              <a:rPr lang="en-US" sz="2000" dirty="0">
                <a:latin typeface="Candara"/>
                <a:ea typeface="Candara"/>
                <a:cs typeface="Candara"/>
              </a:rPr>
              <a:t> + H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O		            Ca(OH)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96266" name="Text Box 15"/>
          <p:cNvSpPr txBox="1">
            <a:spLocks noChangeArrowheads="1"/>
          </p:cNvSpPr>
          <p:nvPr/>
        </p:nvSpPr>
        <p:spPr bwMode="auto">
          <a:xfrm>
            <a:off x="5199063" y="1230313"/>
            <a:ext cx="1410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combination</a:t>
            </a:r>
          </a:p>
        </p:txBody>
      </p:sp>
      <p:sp>
        <p:nvSpPr>
          <p:cNvPr id="96267" name="Text Box 16"/>
          <p:cNvSpPr txBox="1">
            <a:spLocks noChangeArrowheads="1"/>
          </p:cNvSpPr>
          <p:nvPr/>
        </p:nvSpPr>
        <p:spPr bwMode="auto">
          <a:xfrm>
            <a:off x="5199063" y="1854200"/>
            <a:ext cx="2630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combustion/</a:t>
            </a:r>
            <a:r>
              <a:rPr lang="en-US" b="1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combination</a:t>
            </a:r>
          </a:p>
        </p:txBody>
      </p:sp>
      <p:sp>
        <p:nvSpPr>
          <p:cNvPr id="96268" name="Text Box 17"/>
          <p:cNvSpPr txBox="1">
            <a:spLocks noChangeArrowheads="1"/>
          </p:cNvSpPr>
          <p:nvPr/>
        </p:nvSpPr>
        <p:spPr bwMode="auto">
          <a:xfrm>
            <a:off x="5199063" y="2465388"/>
            <a:ext cx="1410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combination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96269" name="Text Box 18"/>
          <p:cNvSpPr txBox="1">
            <a:spLocks noChangeArrowheads="1"/>
          </p:cNvSpPr>
          <p:nvPr/>
        </p:nvSpPr>
        <p:spPr bwMode="auto">
          <a:xfrm>
            <a:off x="5199063" y="3078163"/>
            <a:ext cx="14107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combination</a:t>
            </a:r>
          </a:p>
        </p:txBody>
      </p:sp>
      <p:sp>
        <p:nvSpPr>
          <p:cNvPr id="96270" name="Text Box 19"/>
          <p:cNvSpPr txBox="1">
            <a:spLocks noChangeArrowheads="1"/>
          </p:cNvSpPr>
          <p:nvPr/>
        </p:nvSpPr>
        <p:spPr bwMode="auto">
          <a:xfrm>
            <a:off x="887413" y="3714750"/>
            <a:ext cx="3278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KClO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3</a:t>
            </a:r>
            <a:r>
              <a:rPr lang="en-US" sz="2000" dirty="0">
                <a:latin typeface="Candara"/>
                <a:ea typeface="Candara"/>
                <a:cs typeface="Candara"/>
              </a:rPr>
              <a:t>			       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KCl</a:t>
            </a:r>
            <a:r>
              <a:rPr lang="en-US" sz="2000" dirty="0">
                <a:latin typeface="Candara"/>
                <a:ea typeface="Candara"/>
                <a:cs typeface="Candara"/>
              </a:rPr>
              <a:t> + 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96271" name="Text Box 20"/>
          <p:cNvSpPr txBox="1">
            <a:spLocks noChangeArrowheads="1"/>
          </p:cNvSpPr>
          <p:nvPr/>
        </p:nvSpPr>
        <p:spPr bwMode="auto">
          <a:xfrm>
            <a:off x="887413" y="4248150"/>
            <a:ext cx="38167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CH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3</a:t>
            </a:r>
            <a:r>
              <a:rPr lang="en-US" sz="2000" dirty="0">
                <a:latin typeface="Candara"/>
                <a:ea typeface="Candara"/>
                <a:cs typeface="Candara"/>
              </a:rPr>
              <a:t>OH + 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		  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          CO</a:t>
            </a:r>
            <a:r>
              <a:rPr lang="en-US" sz="2000" baseline="-25000" dirty="0" smtClean="0">
                <a:latin typeface="Candara"/>
                <a:ea typeface="Candara"/>
                <a:cs typeface="Candara"/>
              </a:rPr>
              <a:t>2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</a:t>
            </a:r>
            <a:r>
              <a:rPr lang="en-US" sz="2000" dirty="0">
                <a:latin typeface="Candara"/>
                <a:ea typeface="Candara"/>
                <a:cs typeface="Candara"/>
              </a:rPr>
              <a:t>+ H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O</a:t>
            </a:r>
          </a:p>
        </p:txBody>
      </p:sp>
      <p:sp>
        <p:nvSpPr>
          <p:cNvPr id="96272" name="Text Box 21"/>
          <p:cNvSpPr txBox="1">
            <a:spLocks noChangeArrowheads="1"/>
          </p:cNvSpPr>
          <p:nvPr/>
        </p:nvSpPr>
        <p:spPr bwMode="auto">
          <a:xfrm>
            <a:off x="874713" y="4781550"/>
            <a:ext cx="3647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PbCO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3</a:t>
            </a:r>
            <a:r>
              <a:rPr lang="en-US" sz="2000" dirty="0">
                <a:latin typeface="Candara"/>
                <a:ea typeface="Candara"/>
                <a:cs typeface="Candara"/>
              </a:rPr>
              <a:t>			         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PbO</a:t>
            </a:r>
            <a:r>
              <a:rPr lang="en-US" sz="2000" dirty="0">
                <a:latin typeface="Candara"/>
                <a:ea typeface="Candara"/>
                <a:cs typeface="Candara"/>
              </a:rPr>
              <a:t> + CO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96273" name="Text Box 23"/>
          <p:cNvSpPr txBox="1">
            <a:spLocks noChangeArrowheads="1"/>
          </p:cNvSpPr>
          <p:nvPr/>
        </p:nvSpPr>
        <p:spPr bwMode="auto">
          <a:xfrm>
            <a:off x="887413" y="5305425"/>
            <a:ext cx="3740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C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6</a:t>
            </a:r>
            <a:r>
              <a:rPr lang="en-US" sz="2000" dirty="0">
                <a:latin typeface="Candara"/>
                <a:ea typeface="Candara"/>
                <a:cs typeface="Candara"/>
              </a:rPr>
              <a:t>H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12</a:t>
            </a:r>
            <a:r>
              <a:rPr lang="en-US" sz="2000" dirty="0">
                <a:latin typeface="Candara"/>
                <a:ea typeface="Candara"/>
                <a:cs typeface="Candara"/>
              </a:rPr>
              <a:t>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6</a:t>
            </a:r>
            <a:r>
              <a:rPr lang="en-US" sz="2000" dirty="0">
                <a:latin typeface="Candara"/>
                <a:ea typeface="Candara"/>
                <a:cs typeface="Candara"/>
              </a:rPr>
              <a:t> + O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		   </a:t>
            </a:r>
            <a:r>
              <a:rPr lang="en-US" sz="2000" dirty="0" smtClean="0">
                <a:latin typeface="Candara"/>
                <a:ea typeface="Candara"/>
                <a:cs typeface="Candara"/>
              </a:rPr>
              <a:t> 	    CO</a:t>
            </a:r>
            <a:r>
              <a:rPr lang="en-US" sz="2000" baseline="-25000" dirty="0" smtClean="0">
                <a:latin typeface="Candara"/>
                <a:ea typeface="Candara"/>
                <a:cs typeface="Candara"/>
              </a:rPr>
              <a:t>2 </a:t>
            </a:r>
            <a:r>
              <a:rPr lang="en-US" sz="2000" dirty="0">
                <a:latin typeface="Candara"/>
                <a:ea typeface="Candara"/>
                <a:cs typeface="Candara"/>
              </a:rPr>
              <a:t>+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 </a:t>
            </a:r>
            <a:r>
              <a:rPr lang="en-US" sz="2000" dirty="0">
                <a:latin typeface="Candara"/>
                <a:ea typeface="Candara"/>
                <a:cs typeface="Candara"/>
              </a:rPr>
              <a:t>H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O</a:t>
            </a:r>
          </a:p>
        </p:txBody>
      </p:sp>
      <p:sp>
        <p:nvSpPr>
          <p:cNvPr id="96274" name="Line 24"/>
          <p:cNvSpPr>
            <a:spLocks noChangeShapeType="1"/>
          </p:cNvSpPr>
          <p:nvPr/>
        </p:nvSpPr>
        <p:spPr bwMode="auto">
          <a:xfrm>
            <a:off x="1905000" y="3946525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5" name="Line 25"/>
          <p:cNvSpPr>
            <a:spLocks noChangeShapeType="1"/>
          </p:cNvSpPr>
          <p:nvPr/>
        </p:nvSpPr>
        <p:spPr bwMode="auto">
          <a:xfrm>
            <a:off x="25146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6" name="Line 26"/>
          <p:cNvSpPr>
            <a:spLocks noChangeShapeType="1"/>
          </p:cNvSpPr>
          <p:nvPr/>
        </p:nvSpPr>
        <p:spPr bwMode="auto">
          <a:xfrm>
            <a:off x="2438400" y="3292475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7" name="Line 27"/>
          <p:cNvSpPr>
            <a:spLocks noChangeShapeType="1"/>
          </p:cNvSpPr>
          <p:nvPr/>
        </p:nvSpPr>
        <p:spPr bwMode="auto">
          <a:xfrm>
            <a:off x="1828800" y="501015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8" name="Line 29"/>
          <p:cNvSpPr>
            <a:spLocks noChangeShapeType="1"/>
          </p:cNvSpPr>
          <p:nvPr/>
        </p:nvSpPr>
        <p:spPr bwMode="auto">
          <a:xfrm>
            <a:off x="2454720" y="556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279" name="Text Box 30"/>
          <p:cNvSpPr txBox="1">
            <a:spLocks noChangeArrowheads="1"/>
          </p:cNvSpPr>
          <p:nvPr/>
        </p:nvSpPr>
        <p:spPr bwMode="auto">
          <a:xfrm>
            <a:off x="5199063" y="3702050"/>
            <a:ext cx="1643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decomposition</a:t>
            </a:r>
          </a:p>
        </p:txBody>
      </p:sp>
      <p:sp>
        <p:nvSpPr>
          <p:cNvPr id="96280" name="Text Box 31"/>
          <p:cNvSpPr txBox="1">
            <a:spLocks noChangeArrowheads="1"/>
          </p:cNvSpPr>
          <p:nvPr/>
        </p:nvSpPr>
        <p:spPr bwMode="auto">
          <a:xfrm>
            <a:off x="5199063" y="4232275"/>
            <a:ext cx="1342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combustion</a:t>
            </a:r>
          </a:p>
        </p:txBody>
      </p:sp>
      <p:sp>
        <p:nvSpPr>
          <p:cNvPr id="96281" name="Text Box 32"/>
          <p:cNvSpPr txBox="1">
            <a:spLocks noChangeArrowheads="1"/>
          </p:cNvSpPr>
          <p:nvPr/>
        </p:nvSpPr>
        <p:spPr bwMode="auto">
          <a:xfrm>
            <a:off x="5199063" y="4737100"/>
            <a:ext cx="1643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decomposition</a:t>
            </a:r>
          </a:p>
        </p:txBody>
      </p:sp>
      <p:sp>
        <p:nvSpPr>
          <p:cNvPr id="96282" name="Text Box 34"/>
          <p:cNvSpPr txBox="1">
            <a:spLocks noChangeArrowheads="1"/>
          </p:cNvSpPr>
          <p:nvPr/>
        </p:nvSpPr>
        <p:spPr bwMode="auto">
          <a:xfrm>
            <a:off x="5199063" y="5334000"/>
            <a:ext cx="1342548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combustion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767890" y="1262907"/>
            <a:ext cx="2912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372300" y="1262907"/>
            <a:ext cx="2912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3268208" y="2494579"/>
            <a:ext cx="2912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1256295" y="2358499"/>
            <a:ext cx="296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3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758324" y="3739179"/>
            <a:ext cx="2912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2973970" y="3739179"/>
            <a:ext cx="2912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3589722" y="3614439"/>
            <a:ext cx="296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3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3943576" y="4141161"/>
            <a:ext cx="307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4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1772144" y="4071382"/>
            <a:ext cx="296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3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53738" y="4267588"/>
            <a:ext cx="2912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3304235" y="4256248"/>
            <a:ext cx="2912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227625" y="5302183"/>
            <a:ext cx="312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6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3884078" y="5193268"/>
            <a:ext cx="312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6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1826897" y="5181660"/>
            <a:ext cx="312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6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531422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/>
      <p:bldP spid="96267" grpId="0"/>
      <p:bldP spid="96268" grpId="0"/>
      <p:bldP spid="96269" grpId="0"/>
      <p:bldP spid="96279" grpId="0"/>
      <p:bldP spid="96280" grpId="0"/>
      <p:bldP spid="96281" grpId="0"/>
      <p:bldP spid="96282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ea typeface="+mn-ea"/>
              <a:cs typeface="Candara"/>
            </a:endParaRPr>
          </a:p>
        </p:txBody>
      </p:sp>
      <p:pic>
        <p:nvPicPr>
          <p:cNvPr id="97283" name="Picture 4" descr="ato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1000" y="242888"/>
            <a:ext cx="31764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Exchange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reactions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Candara"/>
              <a:cs typeface="Candara"/>
            </a:endParaRPr>
          </a:p>
        </p:txBody>
      </p:sp>
      <p:sp>
        <p:nvSpPr>
          <p:cNvPr id="97285" name="Text Box 3"/>
          <p:cNvSpPr txBox="1">
            <a:spLocks noChangeArrowheads="1"/>
          </p:cNvSpPr>
          <p:nvPr/>
        </p:nvSpPr>
        <p:spPr bwMode="auto">
          <a:xfrm>
            <a:off x="469900" y="933450"/>
            <a:ext cx="75202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Reactions in which two ionic compounds meet, react, and exchange</a:t>
            </a:r>
            <a:br>
              <a:rPr lang="en-US" sz="2000" dirty="0">
                <a:latin typeface="Candara"/>
                <a:ea typeface="Candara"/>
                <a:cs typeface="Candara"/>
              </a:rPr>
            </a:br>
            <a:r>
              <a:rPr lang="en-US" sz="2000" dirty="0">
                <a:latin typeface="Candara"/>
                <a:ea typeface="Candara"/>
                <a:cs typeface="Candara"/>
              </a:rPr>
              <a:t>ionic partners.</a:t>
            </a:r>
          </a:p>
          <a:p>
            <a:pPr>
              <a:buFontTx/>
              <a:buChar char="•"/>
            </a:pPr>
            <a:r>
              <a:rPr lang="en-US" sz="2000" dirty="0">
                <a:latin typeface="Candara"/>
                <a:ea typeface="Candara"/>
                <a:cs typeface="Candara"/>
              </a:rPr>
              <a:t> Exchange reactions can be used to predict products</a:t>
            </a:r>
          </a:p>
        </p:txBody>
      </p:sp>
      <p:sp>
        <p:nvSpPr>
          <p:cNvPr id="97286" name="Text Box 4"/>
          <p:cNvSpPr txBox="1">
            <a:spLocks noChangeArrowheads="1"/>
          </p:cNvSpPr>
          <p:nvPr/>
        </p:nvSpPr>
        <p:spPr bwMode="auto">
          <a:xfrm>
            <a:off x="4941650" y="2228850"/>
            <a:ext cx="3959700" cy="646331"/>
          </a:xfrm>
          <a:prstGeom prst="rect">
            <a:avLst/>
          </a:prstGeom>
          <a:noFill/>
          <a:ln w="9525" cap="flat" cmpd="sng" algn="ctr">
            <a:solidFill>
              <a:srgbClr val="0000FF"/>
            </a:solidFill>
            <a:prstDash val="dot"/>
            <a:miter lim="800000"/>
            <a:headEnd type="none" w="med" len="med"/>
            <a:tailEnd type="non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‘You come to the party with one anion,</a:t>
            </a:r>
            <a:b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and leave with another.’</a:t>
            </a:r>
          </a:p>
        </p:txBody>
      </p:sp>
      <p:sp>
        <p:nvSpPr>
          <p:cNvPr id="97287" name="Text Box 5"/>
          <p:cNvSpPr txBox="1">
            <a:spLocks noChangeArrowheads="1"/>
          </p:cNvSpPr>
          <p:nvPr/>
        </p:nvSpPr>
        <p:spPr bwMode="auto">
          <a:xfrm>
            <a:off x="1203325" y="2362200"/>
            <a:ext cx="1316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Candara"/>
                <a:ea typeface="Candara"/>
                <a:cs typeface="Candara"/>
              </a:rPr>
              <a:t>NaCl</a:t>
            </a:r>
            <a:r>
              <a:rPr lang="en-US" sz="2000" dirty="0">
                <a:latin typeface="Candara"/>
                <a:ea typeface="Candara"/>
                <a:cs typeface="Candara"/>
              </a:rPr>
              <a:t> + 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KBr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97288" name="Text Box 6"/>
          <p:cNvSpPr txBox="1">
            <a:spLocks noChangeArrowheads="1"/>
          </p:cNvSpPr>
          <p:nvPr/>
        </p:nvSpPr>
        <p:spPr bwMode="auto">
          <a:xfrm>
            <a:off x="3248025" y="2363788"/>
            <a:ext cx="1316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KCl</a:t>
            </a:r>
            <a:r>
              <a:rPr lang="en-US" sz="2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+ </a:t>
            </a:r>
            <a:r>
              <a:rPr lang="en-US" sz="2000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NaBr</a:t>
            </a:r>
            <a:endParaRPr lang="en-US" sz="2000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97289" name="Line 7"/>
          <p:cNvSpPr>
            <a:spLocks noChangeShapeType="1"/>
          </p:cNvSpPr>
          <p:nvPr/>
        </p:nvSpPr>
        <p:spPr bwMode="auto">
          <a:xfrm>
            <a:off x="2743200" y="258603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0" name="Text Box 8"/>
          <p:cNvSpPr txBox="1">
            <a:spLocks noChangeArrowheads="1"/>
          </p:cNvSpPr>
          <p:nvPr/>
        </p:nvSpPr>
        <p:spPr bwMode="auto">
          <a:xfrm>
            <a:off x="304800" y="3124200"/>
            <a:ext cx="8507413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Note that the products combine the two “inner” ions (K &amp; </a:t>
            </a:r>
            <a:r>
              <a:rPr lang="en-US" dirty="0" err="1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Cl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) &amp; the two “outer” </a:t>
            </a:r>
            <a:b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ions (Na &amp; Br). So associating exchange reactions with “inner-inner;</a:t>
            </a:r>
            <a:b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outer-outer” sometimes helps students to remember how they work.</a:t>
            </a:r>
          </a:p>
          <a:p>
            <a:r>
              <a:rPr lang="en-US" sz="11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Use exchange reactions when it’s not a combustion, combination or </a:t>
            </a:r>
            <a:b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</a:b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	decomposition reaction.</a:t>
            </a: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81000" y="4876800"/>
            <a:ext cx="8153400" cy="0"/>
          </a:xfrm>
          <a:prstGeom prst="line">
            <a:avLst/>
          </a:prstGeom>
          <a:noFill/>
          <a:ln w="28575" cap="flat" cmpd="sng" algn="ctr">
            <a:solidFill>
              <a:srgbClr val="7F7F7F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97292" name="Text Box 10"/>
          <p:cNvSpPr txBox="1">
            <a:spLocks noChangeArrowheads="1"/>
          </p:cNvSpPr>
          <p:nvPr/>
        </p:nvSpPr>
        <p:spPr bwMode="auto">
          <a:xfrm>
            <a:off x="898525" y="5554663"/>
            <a:ext cx="1941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Ca(OH)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r>
              <a:rPr lang="en-US" sz="2000" dirty="0">
                <a:latin typeface="Candara"/>
                <a:ea typeface="Candara"/>
                <a:cs typeface="Candara"/>
              </a:rPr>
              <a:t> + MgCl</a:t>
            </a:r>
            <a:r>
              <a:rPr lang="en-US" sz="2000" baseline="-25000" dirty="0">
                <a:latin typeface="Candara"/>
                <a:ea typeface="Candara"/>
                <a:cs typeface="Candara"/>
              </a:rPr>
              <a:t>2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97293" name="Line 11"/>
          <p:cNvSpPr>
            <a:spLocks noChangeShapeType="1"/>
          </p:cNvSpPr>
          <p:nvPr/>
        </p:nvSpPr>
        <p:spPr bwMode="auto">
          <a:xfrm>
            <a:off x="2976780" y="57785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4" name="Text Box 12"/>
          <p:cNvSpPr txBox="1">
            <a:spLocks noChangeArrowheads="1"/>
          </p:cNvSpPr>
          <p:nvPr/>
        </p:nvSpPr>
        <p:spPr bwMode="auto">
          <a:xfrm>
            <a:off x="3878485" y="5605463"/>
            <a:ext cx="1758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CaCl</a:t>
            </a:r>
            <a:r>
              <a:rPr lang="en-US" baseline="-25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 + Mg(OH)</a:t>
            </a:r>
            <a:r>
              <a:rPr lang="en-US" baseline="-25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97295" name="Text Box 13"/>
          <p:cNvSpPr txBox="1">
            <a:spLocks noChangeArrowheads="1"/>
          </p:cNvSpPr>
          <p:nvPr/>
        </p:nvSpPr>
        <p:spPr bwMode="auto">
          <a:xfrm>
            <a:off x="901700" y="6026150"/>
            <a:ext cx="11511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Candara"/>
                <a:ea typeface="Candara"/>
                <a:cs typeface="Candara"/>
              </a:rPr>
              <a:t>CsI</a:t>
            </a:r>
            <a:r>
              <a:rPr lang="en-US" sz="2000" dirty="0">
                <a:latin typeface="Candara"/>
                <a:ea typeface="Candara"/>
                <a:cs typeface="Candara"/>
              </a:rPr>
              <a:t> + </a:t>
            </a:r>
            <a:r>
              <a:rPr lang="en-US" sz="2000" dirty="0" err="1">
                <a:latin typeface="Candara"/>
                <a:ea typeface="Candara"/>
                <a:cs typeface="Candara"/>
              </a:rPr>
              <a:t>NiO</a:t>
            </a:r>
            <a:endParaRPr lang="en-US" sz="2000" dirty="0">
              <a:latin typeface="Candara"/>
              <a:ea typeface="Candara"/>
              <a:cs typeface="Candara"/>
            </a:endParaRPr>
          </a:p>
        </p:txBody>
      </p:sp>
      <p:sp>
        <p:nvSpPr>
          <p:cNvPr id="97296" name="Line 14"/>
          <p:cNvSpPr>
            <a:spLocks noChangeShapeType="1"/>
          </p:cNvSpPr>
          <p:nvPr/>
        </p:nvSpPr>
        <p:spPr bwMode="auto">
          <a:xfrm>
            <a:off x="2435635" y="624998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97" name="Text Box 15"/>
          <p:cNvSpPr txBox="1">
            <a:spLocks noChangeArrowheads="1"/>
          </p:cNvSpPr>
          <p:nvPr/>
        </p:nvSpPr>
        <p:spPr bwMode="auto">
          <a:xfrm>
            <a:off x="3428060" y="6076950"/>
            <a:ext cx="1196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Cs</a:t>
            </a:r>
            <a:r>
              <a:rPr lang="en-US" baseline="-25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O + NiI</a:t>
            </a:r>
            <a:r>
              <a:rPr lang="en-US" baseline="-25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  <a:endParaRPr lang="en-US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97298" name="Text Box 16"/>
          <p:cNvSpPr txBox="1">
            <a:spLocks noChangeArrowheads="1"/>
          </p:cNvSpPr>
          <p:nvPr/>
        </p:nvSpPr>
        <p:spPr bwMode="auto">
          <a:xfrm>
            <a:off x="720725" y="6005513"/>
            <a:ext cx="18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2</a:t>
            </a:r>
          </a:p>
        </p:txBody>
      </p:sp>
      <p:sp>
        <p:nvSpPr>
          <p:cNvPr id="97299" name="Text Box 21"/>
          <p:cNvSpPr txBox="1">
            <a:spLocks noChangeArrowheads="1"/>
          </p:cNvSpPr>
          <p:nvPr/>
        </p:nvSpPr>
        <p:spPr bwMode="auto">
          <a:xfrm>
            <a:off x="288925" y="5075238"/>
            <a:ext cx="41414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Candara"/>
                <a:ea typeface="Candara"/>
                <a:cs typeface="Candara"/>
              </a:rPr>
              <a:t>Exchange &amp; balance these reactions:</a:t>
            </a:r>
          </a:p>
        </p:txBody>
      </p:sp>
      <p:sp>
        <p:nvSpPr>
          <p:cNvPr id="97300" name="AutoShape 22"/>
          <p:cNvSpPr>
            <a:spLocks/>
          </p:cNvSpPr>
          <p:nvPr/>
        </p:nvSpPr>
        <p:spPr bwMode="auto">
          <a:xfrm rot="5400000">
            <a:off x="1976438" y="2081212"/>
            <a:ext cx="76200" cy="485775"/>
          </a:xfrm>
          <a:prstGeom prst="leftBracket">
            <a:avLst>
              <a:gd name="adj" fmla="val 53125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ndara"/>
              <a:ea typeface="Candara"/>
              <a:cs typeface="Candara"/>
            </a:endParaRPr>
          </a:p>
        </p:txBody>
      </p:sp>
      <p:sp>
        <p:nvSpPr>
          <p:cNvPr id="97301" name="AutoShape 23"/>
          <p:cNvSpPr>
            <a:spLocks/>
          </p:cNvSpPr>
          <p:nvPr/>
        </p:nvSpPr>
        <p:spPr bwMode="auto">
          <a:xfrm rot="16200000" flipV="1">
            <a:off x="1943100" y="2247900"/>
            <a:ext cx="76200" cy="1066800"/>
          </a:xfrm>
          <a:prstGeom prst="leftBracket">
            <a:avLst>
              <a:gd name="adj" fmla="val 116667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pPr algn="ctr"/>
            <a:endParaRPr lang="en-US" dirty="0">
              <a:latin typeface="Candara"/>
              <a:ea typeface="Candara"/>
              <a:cs typeface="Candara"/>
            </a:endParaRPr>
          </a:p>
        </p:txBody>
      </p:sp>
      <p:sp>
        <p:nvSpPr>
          <p:cNvPr id="97302" name="Text Box 24"/>
          <p:cNvSpPr txBox="1">
            <a:spLocks noChangeArrowheads="1"/>
          </p:cNvSpPr>
          <p:nvPr/>
        </p:nvSpPr>
        <p:spPr bwMode="auto">
          <a:xfrm>
            <a:off x="1371600" y="1981200"/>
            <a:ext cx="1517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“inner-inner”</a:t>
            </a:r>
          </a:p>
        </p:txBody>
      </p:sp>
      <p:sp>
        <p:nvSpPr>
          <p:cNvPr id="97303" name="Text Box 25"/>
          <p:cNvSpPr txBox="1">
            <a:spLocks noChangeArrowheads="1"/>
          </p:cNvSpPr>
          <p:nvPr/>
        </p:nvSpPr>
        <p:spPr bwMode="auto">
          <a:xfrm>
            <a:off x="1295400" y="278765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andara"/>
                <a:ea typeface="Candara"/>
                <a:cs typeface="Candara"/>
              </a:rPr>
              <a:t>“outer-outer”</a:t>
            </a:r>
          </a:p>
        </p:txBody>
      </p:sp>
    </p:spTree>
    <p:extLst>
      <p:ext uri="{BB962C8B-B14F-4D97-AF65-F5344CB8AC3E}">
        <p14:creationId xmlns:p14="http://schemas.microsoft.com/office/powerpoint/2010/main" val="4204582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 animBg="1"/>
      <p:bldP spid="97288" grpId="0"/>
      <p:bldP spid="97290" grpId="0"/>
      <p:bldP spid="13" grpId="0" animBg="1"/>
      <p:bldP spid="97292" grpId="0"/>
      <p:bldP spid="97293" grpId="0" animBg="1"/>
      <p:bldP spid="97294" grpId="0"/>
      <p:bldP spid="97295" grpId="0"/>
      <p:bldP spid="97296" grpId="0" animBg="1"/>
      <p:bldP spid="97297" grpId="0"/>
      <p:bldP spid="97298" grpId="0"/>
      <p:bldP spid="97299" grpId="0"/>
      <p:bldP spid="97300" grpId="0" animBg="1"/>
      <p:bldP spid="97301" grpId="0" animBg="1"/>
      <p:bldP spid="97302" grpId="0"/>
      <p:bldP spid="9730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422</Words>
  <Application>Microsoft Macintosh PowerPoint</Application>
  <PresentationFormat>On-screen Show (4:3)</PresentationFormat>
  <Paragraphs>113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3</cp:revision>
  <dcterms:created xsi:type="dcterms:W3CDTF">2016-01-04T20:41:02Z</dcterms:created>
  <dcterms:modified xsi:type="dcterms:W3CDTF">2017-02-13T22:34:10Z</dcterms:modified>
</cp:coreProperties>
</file>