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6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2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6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74E4-635C-0949-9DE8-0264D9491A6A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2AB8-3003-2B40-9309-5B2D630AE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806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Composition of substances &amp; 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582039" cy="344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3.4:  Other units for solution concentrations</a:t>
            </a:r>
          </a:p>
          <a:p>
            <a:pPr marL="52388" lvl="1">
              <a:lnSpc>
                <a:spcPct val="120000"/>
              </a:lnSpc>
            </a:pPr>
            <a:endParaRPr lang="en-US" sz="10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Define the concentration units of mass percentage, volume percentage, mass-volume percentage, parts per million (ppm), &amp; parts per billion (ppb)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Perform calculations relating a solution’s concentration and its components’ volume and / or masses with these units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9AB5DC-AF42-2647-BA2E-844607F91951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34569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551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Mass percentage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813881"/>
            <a:ext cx="84706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Mass percentage: </a:t>
            </a:r>
            <a:r>
              <a:rPr lang="en-US" sz="2400" i="1" dirty="0">
                <a:latin typeface="Candara"/>
                <a:cs typeface="Candara"/>
              </a:rPr>
              <a:t>the ratio of solute mass to solution mass, multiplied by 100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% mass or % (w/w)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19403"/>
            <a:ext cx="84706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label of a bottle of bleach lists its active ingredient, sodium hypochlorite (</a:t>
            </a:r>
            <a:r>
              <a:rPr lang="en-US" sz="2400" dirty="0" err="1">
                <a:latin typeface="Candara"/>
                <a:cs typeface="Candara"/>
              </a:rPr>
              <a:t>NaOCl</a:t>
            </a:r>
            <a:r>
              <a:rPr lang="en-US" sz="2400" dirty="0">
                <a:latin typeface="Candara"/>
                <a:cs typeface="Candara"/>
              </a:rPr>
              <a:t>), as 7.4%.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So, 100.0 grams of bleach would contain 7.4 g of </a:t>
            </a:r>
            <a:r>
              <a:rPr lang="en-US" sz="2400" dirty="0" err="1">
                <a:latin typeface="Candara"/>
                <a:cs typeface="Candara"/>
              </a:rPr>
              <a:t>NaOCl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682966"/>
            <a:ext cx="847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5.0-g sample of spinal fluid contains 3.75 mg of glucose.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What is the percent by mass of glucose in spinal fluid?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1583" y="4880199"/>
            <a:ext cx="644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3.75 mg      1 g                     </a:t>
            </a:r>
            <a:r>
              <a:rPr lang="en-US" sz="2400" dirty="0">
                <a:solidFill>
                  <a:schemeClr val="bg1"/>
                </a:solidFill>
                <a:latin typeface="Candara"/>
                <a:cs typeface="Candara"/>
              </a:rPr>
              <a:t>.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(100) = 0.075% (w/w)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     1 E3 mg    5.0 g</a:t>
            </a:r>
          </a:p>
        </p:txBody>
      </p:sp>
      <p:sp>
        <p:nvSpPr>
          <p:cNvPr id="10" name="Oval 9"/>
          <p:cNvSpPr/>
          <p:nvPr/>
        </p:nvSpPr>
        <p:spPr>
          <a:xfrm>
            <a:off x="7838133" y="3892124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0512" y="5138243"/>
            <a:ext cx="426754" cy="6795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4608" y="5490750"/>
            <a:ext cx="426754" cy="6795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064" y="5490750"/>
            <a:ext cx="426754" cy="6795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3444" y="5138243"/>
            <a:ext cx="426754" cy="67953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9EAB72-F88B-6C4A-AB8B-E04210E15098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9323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75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Using mass percentage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813881"/>
            <a:ext cx="84706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Concentrated hydrochloric acid is a 37.2% aqueous solution with a density of 1.19 g/</a:t>
            </a:r>
            <a:r>
              <a:rPr lang="en-US" sz="2400" dirty="0" err="1">
                <a:latin typeface="Candara"/>
                <a:cs typeface="Candara"/>
              </a:rPr>
              <a:t>mL.</a:t>
            </a:r>
            <a:r>
              <a:rPr lang="en-US" sz="2400" dirty="0">
                <a:latin typeface="Candara"/>
                <a:cs typeface="Candara"/>
              </a:rPr>
              <a:t> What mass of </a:t>
            </a:r>
            <a:r>
              <a:rPr lang="en-US" sz="2400" dirty="0" err="1">
                <a:latin typeface="Candara"/>
                <a:cs typeface="Candara"/>
              </a:rPr>
              <a:t>HCl</a:t>
            </a:r>
            <a:r>
              <a:rPr lang="en-US" sz="2400" dirty="0">
                <a:latin typeface="Candara"/>
                <a:cs typeface="Candara"/>
              </a:rPr>
              <a:t> is there in 0.500 L of concentrated </a:t>
            </a:r>
            <a:r>
              <a:rPr lang="en-US" sz="2400" dirty="0" err="1">
                <a:latin typeface="Candara"/>
                <a:cs typeface="Candara"/>
              </a:rPr>
              <a:t>HCl</a:t>
            </a:r>
            <a:r>
              <a:rPr lang="en-US" sz="2400" dirty="0">
                <a:latin typeface="Candara"/>
                <a:cs typeface="Candara"/>
              </a:rPr>
              <a:t> solution?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6196" y="3090535"/>
            <a:ext cx="635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0.500 L   1 E3 mL   1.19 g   37.2 g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HCl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= 222 g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HCl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           1 L     1 mL   100 g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sol’n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3737" y="2009369"/>
            <a:ext cx="644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 volume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mass  mass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HCl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                    mL/g           %</a:t>
            </a:r>
          </a:p>
        </p:txBody>
      </p:sp>
      <p:sp>
        <p:nvSpPr>
          <p:cNvPr id="8" name="Oval 7"/>
          <p:cNvSpPr/>
          <p:nvPr/>
        </p:nvSpPr>
        <p:spPr>
          <a:xfrm>
            <a:off x="7838133" y="1612512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84532" y="3298107"/>
            <a:ext cx="412799" cy="13525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99826" y="3640463"/>
            <a:ext cx="412799" cy="13525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02321" y="3640463"/>
            <a:ext cx="412799" cy="13525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99826" y="3298107"/>
            <a:ext cx="412799" cy="13525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8720" y="3298107"/>
            <a:ext cx="412799" cy="13525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18656" y="3708090"/>
            <a:ext cx="412799" cy="135254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069FCA1-9CDD-3A48-9ECB-54C3DAF9033F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5932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03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Volume percentage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775406"/>
            <a:ext cx="84706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Volume percentage: </a:t>
            </a:r>
            <a:r>
              <a:rPr lang="en-US" sz="2400" i="1" dirty="0">
                <a:latin typeface="Candara"/>
                <a:cs typeface="Candara"/>
              </a:rPr>
              <a:t>expresses the concentration of a liquid solute dissolved in a liquid solvent, % (v/v)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r>
              <a:rPr lang="en-US" sz="2400" i="1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	% (v/v) = </a:t>
            </a:r>
            <a:r>
              <a:rPr lang="en-US" sz="2400" u="sng" dirty="0">
                <a:latin typeface="Candara"/>
                <a:cs typeface="Candara"/>
              </a:rPr>
              <a:t>volume solute</a:t>
            </a:r>
            <a:r>
              <a:rPr lang="en-US" sz="2400" dirty="0">
                <a:latin typeface="Candara"/>
                <a:cs typeface="Candara"/>
              </a:rPr>
              <a:t>     (100)</a:t>
            </a:r>
            <a:endParaRPr lang="en-US" sz="2400" u="sng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   volume 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876" y="5534523"/>
            <a:ext cx="740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355 mL    70 mL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HCl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       0.785 g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= 195 g isopropyl alcohol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    100 mL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sol’n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     1 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7417" y="4222429"/>
            <a:ext cx="73855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 volume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volume  g isopropyl alcohol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                 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sol’n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              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iso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           %                 density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605539"/>
            <a:ext cx="8470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Rubbing alcohol (isopropanol) is usually sold as a 70% (v/v) aqueous solution. If the density of isopropanol is 0.785 g/mL, how many grams of isopropyl alcohol are present in 355 mL of rubbing alcohol?</a:t>
            </a:r>
          </a:p>
        </p:txBody>
      </p:sp>
      <p:sp>
        <p:nvSpPr>
          <p:cNvPr id="11" name="Oval 10"/>
          <p:cNvSpPr/>
          <p:nvPr/>
        </p:nvSpPr>
        <p:spPr>
          <a:xfrm>
            <a:off x="7838133" y="3768164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26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2989" y="5752339"/>
            <a:ext cx="384889" cy="15136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3878" y="6070063"/>
            <a:ext cx="384889" cy="15136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88894" y="6070063"/>
            <a:ext cx="384889" cy="15136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61433" y="5737257"/>
            <a:ext cx="384889" cy="15136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776842-E1C0-6B4B-B164-4B01710667B8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9320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140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Mass-volume percentage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775406"/>
            <a:ext cx="84706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Mass-volume percentage: </a:t>
            </a:r>
            <a:r>
              <a:rPr lang="en-US" sz="2400" i="1" dirty="0">
                <a:latin typeface="Candara"/>
                <a:cs typeface="Candara"/>
              </a:rPr>
              <a:t>expresses the ratio of a solute’s mass to the solution’s volume as a percentage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r>
              <a:rPr lang="en-US" sz="2400" i="1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	% (w/v) =  </a:t>
            </a:r>
            <a:r>
              <a:rPr lang="en-US" sz="2400" u="sng" dirty="0">
                <a:latin typeface="Candara"/>
                <a:cs typeface="Candara"/>
              </a:rPr>
              <a:t>   g solute    </a:t>
            </a:r>
            <a:r>
              <a:rPr lang="en-US" sz="2400" dirty="0">
                <a:solidFill>
                  <a:schemeClr val="bg1"/>
                </a:solidFill>
                <a:latin typeface="Candara"/>
                <a:cs typeface="Candara"/>
              </a:rPr>
              <a:t>.</a:t>
            </a:r>
            <a:r>
              <a:rPr lang="en-US" sz="2400" dirty="0">
                <a:latin typeface="Candara"/>
                <a:cs typeface="Candara"/>
              </a:rPr>
              <a:t> </a:t>
            </a:r>
            <a:endParaRPr lang="en-US" sz="2400" u="sng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     100 mL </a:t>
            </a:r>
            <a:r>
              <a:rPr lang="en-US" sz="2400" dirty="0" err="1">
                <a:latin typeface="Candara"/>
                <a:cs typeface="Candara"/>
              </a:rPr>
              <a:t>sol’n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253"/>
          <a:stretch/>
        </p:blipFill>
        <p:spPr>
          <a:xfrm>
            <a:off x="158319" y="2655641"/>
            <a:ext cx="8793281" cy="3928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20" y="6227327"/>
            <a:ext cx="3026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saline </a:t>
            </a:r>
            <a:r>
              <a:rPr lang="en-US" b="1" dirty="0" err="1"/>
              <a:t>sol’n</a:t>
            </a:r>
            <a:r>
              <a:rPr lang="en-US" b="1" dirty="0"/>
              <a:t> = 0.9% (w/v) </a:t>
            </a:r>
            <a:r>
              <a:rPr lang="en-US" b="1" dirty="0" err="1"/>
              <a:t>NaCl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43698" y="2628694"/>
            <a:ext cx="46079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Fasting blood glucose should be 70-100 mg/</a:t>
            </a:r>
            <a:r>
              <a:rPr lang="en-US" b="1" dirty="0" err="1"/>
              <a:t>dL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50324" y="6550223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44E4E-9FEC-2D45-9DB6-016DBD975213}"/>
              </a:ext>
            </a:extLst>
          </p:cNvPr>
          <p:cNvSpPr txBox="1"/>
          <p:nvPr/>
        </p:nvSpPr>
        <p:spPr>
          <a:xfrm rot="16200000">
            <a:off x="7158311" y="430653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112087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37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ppm &amp; ppb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775406"/>
            <a:ext cx="84706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Very low </a:t>
            </a:r>
            <a:r>
              <a:rPr lang="en-US" sz="2400" dirty="0">
                <a:latin typeface="Candara"/>
                <a:cs typeface="Candara"/>
              </a:rPr>
              <a:t>solute concentrations are often expressed as </a:t>
            </a:r>
            <a:r>
              <a:rPr lang="en-US" sz="2400" b="1" dirty="0">
                <a:latin typeface="Candara"/>
                <a:cs typeface="Candara"/>
              </a:rPr>
              <a:t>parts per million (ppm) </a:t>
            </a:r>
            <a:r>
              <a:rPr lang="en-US" sz="2400" dirty="0">
                <a:latin typeface="Candara"/>
                <a:cs typeface="Candara"/>
              </a:rPr>
              <a:t> or </a:t>
            </a:r>
            <a:r>
              <a:rPr lang="en-US" sz="2400" b="1" dirty="0">
                <a:latin typeface="Candara"/>
                <a:cs typeface="Candara"/>
              </a:rPr>
              <a:t>parts per billion (ppb)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r>
              <a:rPr lang="en-US" sz="2400" i="1" dirty="0">
                <a:latin typeface="Candara"/>
                <a:cs typeface="Candara"/>
              </a:rPr>
              <a:t>	</a:t>
            </a:r>
            <a:r>
              <a:rPr lang="en-US" sz="2400" dirty="0">
                <a:latin typeface="Candara"/>
                <a:cs typeface="Candara"/>
              </a:rPr>
              <a:t>	ppm =  </a:t>
            </a:r>
            <a:r>
              <a:rPr lang="en-US" sz="2400" u="sng" dirty="0">
                <a:latin typeface="Candara"/>
                <a:cs typeface="Candara"/>
              </a:rPr>
              <a:t>mass solute</a:t>
            </a:r>
            <a:r>
              <a:rPr lang="en-US" sz="2400" dirty="0">
                <a:latin typeface="Candara"/>
                <a:cs typeface="Candara"/>
              </a:rPr>
              <a:t>  (1 E6) ppm</a:t>
            </a:r>
            <a:r>
              <a:rPr lang="en-US" sz="2400" dirty="0">
                <a:solidFill>
                  <a:schemeClr val="bg1"/>
                </a:solidFill>
                <a:latin typeface="Candara"/>
                <a:cs typeface="Candara"/>
              </a:rPr>
              <a:t>.</a:t>
            </a:r>
            <a:r>
              <a:rPr lang="en-US" sz="2400" dirty="0">
                <a:latin typeface="Candara"/>
                <a:cs typeface="Candara"/>
              </a:rPr>
              <a:t> </a:t>
            </a:r>
            <a:endParaRPr lang="en-US" sz="2400" u="sng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		 mass </a:t>
            </a:r>
            <a:r>
              <a:rPr lang="en-US" sz="2400" dirty="0" err="1">
                <a:latin typeface="Candara"/>
                <a:cs typeface="Candara"/>
              </a:rPr>
              <a:t>sol’n</a:t>
            </a:r>
            <a:endParaRPr lang="en-US" sz="2400" dirty="0">
              <a:latin typeface="Candara"/>
              <a:cs typeface="Candara"/>
            </a:endParaRP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ppb  =  </a:t>
            </a:r>
            <a:r>
              <a:rPr lang="en-US" sz="2400" u="sng" dirty="0">
                <a:latin typeface="Candara"/>
                <a:cs typeface="Candara"/>
              </a:rPr>
              <a:t>mass solute</a:t>
            </a:r>
            <a:r>
              <a:rPr lang="en-US" sz="2400" dirty="0">
                <a:latin typeface="Candara"/>
                <a:cs typeface="Candara"/>
              </a:rPr>
              <a:t>  (1 E9) ppb</a:t>
            </a:r>
          </a:p>
          <a:p>
            <a:r>
              <a:rPr lang="en-US" sz="2400" dirty="0">
                <a:latin typeface="Candara"/>
                <a:cs typeface="Candara"/>
              </a:rPr>
              <a:t>				mass </a:t>
            </a:r>
            <a:r>
              <a:rPr lang="en-US" sz="2400" dirty="0" err="1">
                <a:latin typeface="Candara"/>
                <a:cs typeface="Candara"/>
              </a:rPr>
              <a:t>sol’n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3764" b="11699"/>
          <a:stretch/>
        </p:blipFill>
        <p:spPr>
          <a:xfrm>
            <a:off x="6473784" y="2304499"/>
            <a:ext cx="2399005" cy="4099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30" y="6373311"/>
            <a:ext cx="895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r>
              <a:rPr lang="en-US" sz="1400" dirty="0">
                <a:latin typeface="Avenir Medium"/>
                <a:cs typeface="Avenir Medium"/>
              </a:rPr>
              <a:t>; 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Perfluorooctanoic_acid</a:t>
            </a:r>
            <a:endParaRPr lang="en-US" sz="1400" dirty="0">
              <a:latin typeface="Avenir Medium"/>
              <a:cs typeface="Avenir Medium"/>
            </a:endParaRPr>
          </a:p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www.healthvermont.gov</a:t>
            </a:r>
            <a:r>
              <a:rPr lang="en-US" sz="1400" dirty="0">
                <a:latin typeface="Avenir Medium"/>
                <a:cs typeface="Avenir Medium"/>
              </a:rPr>
              <a:t>/health-environment/drinking-water/</a:t>
            </a:r>
            <a:r>
              <a:rPr lang="en-US" sz="1400" dirty="0" err="1">
                <a:latin typeface="Avenir Medium"/>
                <a:cs typeface="Avenir Medium"/>
              </a:rPr>
              <a:t>perfluorooctanoic</a:t>
            </a:r>
            <a:r>
              <a:rPr lang="en-US" sz="1400" dirty="0">
                <a:latin typeface="Avenir Medium"/>
                <a:cs typeface="Avenir Medium"/>
              </a:rPr>
              <a:t>-acid-</a:t>
            </a:r>
            <a:r>
              <a:rPr lang="en-US" sz="1400" dirty="0" err="1">
                <a:latin typeface="Avenir Medium"/>
                <a:cs typeface="Avenir Medium"/>
              </a:rPr>
              <a:t>pfoa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1" y="3489019"/>
            <a:ext cx="61217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Some wells in Vermont are contaminated with PFOA (</a:t>
            </a:r>
            <a:r>
              <a:rPr lang="en-US" sz="2400" dirty="0" err="1">
                <a:latin typeface="Candara"/>
                <a:cs typeface="Candara"/>
              </a:rPr>
              <a:t>perfluorooctanoic</a:t>
            </a:r>
            <a:r>
              <a:rPr lang="en-US" sz="2400" dirty="0">
                <a:latin typeface="Candara"/>
                <a:cs typeface="Candara"/>
              </a:rPr>
              <a:t> acid). Vermont has set safe levels at 20 </a:t>
            </a:r>
            <a:r>
              <a:rPr lang="en-US" sz="2400" dirty="0" err="1">
                <a:latin typeface="Candara"/>
                <a:cs typeface="Candara"/>
              </a:rPr>
              <a:t>ppt</a:t>
            </a:r>
            <a:r>
              <a:rPr lang="en-US" sz="2400" dirty="0">
                <a:latin typeface="Candara"/>
                <a:cs typeface="Candara"/>
              </a:rPr>
              <a:t>, </a:t>
            </a:r>
            <a:r>
              <a:rPr lang="en-US" sz="2400" u="sng" dirty="0">
                <a:latin typeface="Candara"/>
                <a:cs typeface="Candara"/>
              </a:rPr>
              <a:t>parts per trillion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7" name="Picture 6" descr="PFOA-3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0" y="4659049"/>
            <a:ext cx="5028042" cy="1664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B80067-B3D8-9C48-A022-86F381050F37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1141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775406"/>
            <a:ext cx="8470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EPA rules say that if lead levels in drinking water reach 15 ppb, remedies must be taken.</a:t>
            </a:r>
          </a:p>
          <a:p>
            <a:r>
              <a:rPr lang="en-US" sz="2400" i="1" dirty="0">
                <a:latin typeface="Candara"/>
                <a:cs typeface="Candara"/>
              </a:rPr>
              <a:t>(a) Convert this to ppm.</a:t>
            </a:r>
          </a:p>
          <a:p>
            <a:r>
              <a:rPr lang="en-US" sz="2400" i="1" dirty="0">
                <a:latin typeface="Candara"/>
                <a:cs typeface="Candara"/>
              </a:rPr>
              <a:t>(b) What mass of lead (</a:t>
            </a:r>
            <a:r>
              <a:rPr lang="en-US" sz="2400" i="1" dirty="0" err="1">
                <a:latin typeface="Candara"/>
                <a:cs typeface="Candara"/>
              </a:rPr>
              <a:t>ug</a:t>
            </a:r>
            <a:r>
              <a:rPr lang="en-US" sz="2400" i="1" dirty="0">
                <a:latin typeface="Candara"/>
                <a:cs typeface="Candara"/>
              </a:rPr>
              <a:t>) would be in a 300-mL glass of water?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709563"/>
            <a:ext cx="847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15 ppb   1 E6 ppm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=  0.015 ppm</a:t>
            </a:r>
            <a:b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		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 E9 ppb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81272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(b) ppb  = 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mass solute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(1 E9)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 mass solute =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(ppb)(mass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sol’n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)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mass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sol’n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							 1 E9 ppb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953028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mass solute =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(15 ppb)(300 mL   1.0 g/mL)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 =  4.5 E-6 g lead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	             1 E9 ppb</a:t>
            </a:r>
          </a:p>
        </p:txBody>
      </p:sp>
      <p:sp>
        <p:nvSpPr>
          <p:cNvPr id="10" name="Oval 9"/>
          <p:cNvSpPr/>
          <p:nvPr/>
        </p:nvSpPr>
        <p:spPr>
          <a:xfrm>
            <a:off x="7838133" y="1306532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27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203870" y="2947033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534" y="3263634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7608" y="4072001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31576" y="4391882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77807" y="5158380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89824" y="5520132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1232" y="5158380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79263" y="5172337"/>
            <a:ext cx="526547" cy="109497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CF1F3D-A75A-FB4E-AC5A-7325AA36A693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24814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860" y="750850"/>
            <a:ext cx="848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Define the terms mass percentage, volume percentage, ppm and ppb?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860" y="2103656"/>
            <a:ext cx="848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Use mass percentage, volume percentage and mass-volume </a:t>
            </a:r>
          </a:p>
          <a:p>
            <a:r>
              <a:rPr lang="en-US" sz="2400" dirty="0">
                <a:latin typeface="Candara"/>
                <a:cs typeface="Candara"/>
              </a:rPr>
              <a:t>      percentage ‘equations’ in calculations?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60" y="3456462"/>
            <a:ext cx="848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Convert ppm and ppb to other units of concentration?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DE132-8CC1-FC44-BA8E-DAB44CCC16D4}"/>
              </a:ext>
            </a:extLst>
          </p:cNvPr>
          <p:cNvSpPr txBox="1"/>
          <p:nvPr/>
        </p:nvSpPr>
        <p:spPr>
          <a:xfrm rot="16200000">
            <a:off x="7158311" y="3460718"/>
            <a:ext cx="31228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bg1">
                    <a:lumMod val="75000"/>
                  </a:schemeClr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49957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572</Words>
  <Application>Microsoft Macintosh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Medium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3</cp:revision>
  <dcterms:created xsi:type="dcterms:W3CDTF">2018-10-03T13:06:05Z</dcterms:created>
  <dcterms:modified xsi:type="dcterms:W3CDTF">2019-02-24T03:01:40Z</dcterms:modified>
</cp:coreProperties>
</file>