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3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70205-7796-1B42-BF47-FFA561B46288}" type="datetimeFigureOut">
              <a:rPr lang="en-US" smtClean="0"/>
              <a:t>1/4/16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8C0F1-F452-EB41-9E45-8B0CCFD18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763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52E89B-8228-E146-A25B-10D20883981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53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>
              <a:latin typeface="Times" pitchFamily="26" charset="0"/>
              <a:ea typeface="ＭＳ Ｐゴシック" pitchFamily="26" charset="-128"/>
              <a:cs typeface="ＭＳ Ｐゴシック" pitchFamily="26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32CE41-1C19-3247-AA5D-6639F0ED461F}" type="slidenum">
              <a:rPr lang="en-US">
                <a:ea typeface="ＭＳ Ｐゴシック" pitchFamily="31" charset="-128"/>
                <a:cs typeface="ＭＳ Ｐゴシック" pitchFamily="31" charset="-128"/>
              </a:rPr>
              <a:pPr/>
              <a:t>2</a:t>
            </a:fld>
            <a:endParaRPr lang="en-US" dirty="0">
              <a:ea typeface="ＭＳ Ｐゴシック" pitchFamily="31" charset="-128"/>
              <a:cs typeface="ＭＳ Ｐゴシック" pitchFamily="31" charset="-128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The general process of advancing scientific knowledge by making experimental observations and by formulating hypotheses, theories, and laws.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It’s a systematic problems solving process AND it’s hands-on….. Experiments must be done, data generated, conclusions made.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This method is “iterative”; it requires looping back and starting over if needed. </a:t>
            </a:r>
            <a:r>
              <a:rPr lang="en-US" i="1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[Why do you think they call it </a:t>
            </a:r>
            <a:r>
              <a:rPr lang="en-US" i="1" dirty="0" err="1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REsearch</a:t>
            </a:r>
            <a:r>
              <a:rPr lang="en-US" i="1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?]</a:t>
            </a:r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 Often years, decades or more of experiments are required to prove a theory.</a:t>
            </a:r>
          </a:p>
          <a:p>
            <a:pPr eaLnBrk="1" hangingPunct="1"/>
            <a:r>
              <a:rPr lang="en-US" dirty="0">
                <a:solidFill>
                  <a:srgbClr val="0000FF"/>
                </a:solidFill>
                <a:latin typeface="Candara"/>
                <a:ea typeface="ＭＳ Ｐゴシック" pitchFamily="31" charset="-128"/>
                <a:cs typeface="ＭＳ Ｐゴシック" pitchFamily="31" charset="-128"/>
              </a:rPr>
              <a:t>While it’s possible to prove a hypothesis wrong, it’s actually NOT possible to absolutely prove a hypothesis correct as the outcome may have had a cause that the scientist hasn’t considered.</a:t>
            </a:r>
            <a:endParaRPr lang="en-US" dirty="0">
              <a:latin typeface="Arial" pitchFamily="31" charset="0"/>
              <a:ea typeface="ＭＳ Ｐゴシック" pitchFamily="31" charset="-128"/>
              <a:cs typeface="ＭＳ Ｐゴシック" pitchFamily="3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E3FDA6-62FD-A84C-B8D9-9C9E06F8F12F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7987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" pitchFamily="26" charset="0"/>
              <a:ea typeface="ＭＳ Ｐゴシック" pitchFamily="26" charset="-128"/>
              <a:cs typeface="ＭＳ Ｐゴシック" pitchFamily="26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F2B8AC-0EEB-4140-B628-6A40E8AA677D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8192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" pitchFamily="26" charset="0"/>
              <a:ea typeface="ＭＳ Ｐゴシック" pitchFamily="26" charset="-128"/>
              <a:cs typeface="ＭＳ Ｐゴシック" pitchFamily="26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86462A-3885-2C4B-8BB5-8884B88840E3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8397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" pitchFamily="26" charset="0"/>
              <a:ea typeface="ＭＳ Ｐゴシック" pitchFamily="26" charset="-128"/>
              <a:cs typeface="ＭＳ Ｐゴシック" pitchFamily="26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5FA993-4A2B-E947-897B-B00B16C2F623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860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" pitchFamily="26" charset="0"/>
              <a:ea typeface="ＭＳ Ｐゴシック" pitchFamily="26" charset="-128"/>
              <a:cs typeface="ＭＳ Ｐゴシック" pitchFamily="26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A196AD-00F6-BB4C-8AFE-779149400240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4710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" pitchFamily="26" charset="0"/>
              <a:ea typeface="ＭＳ Ｐゴシック" pitchFamily="26" charset="-128"/>
              <a:cs typeface="ＭＳ Ｐゴシック" pitchFamily="26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0A26-92AA-1243-B1E8-ACF017AF41B2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10B9E-64F6-E644-9DE2-D1E7CDF34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73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0A26-92AA-1243-B1E8-ACF017AF41B2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10B9E-64F6-E644-9DE2-D1E7CDF34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2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0A26-92AA-1243-B1E8-ACF017AF41B2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10B9E-64F6-E644-9DE2-D1E7CDF34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550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0A26-92AA-1243-B1E8-ACF017AF41B2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10B9E-64F6-E644-9DE2-D1E7CDF34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68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0A26-92AA-1243-B1E8-ACF017AF41B2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10B9E-64F6-E644-9DE2-D1E7CDF34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45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0A26-92AA-1243-B1E8-ACF017AF41B2}" type="datetimeFigureOut">
              <a:rPr lang="en-US" smtClean="0"/>
              <a:t>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10B9E-64F6-E644-9DE2-D1E7CDF34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74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0A26-92AA-1243-B1E8-ACF017AF41B2}" type="datetimeFigureOut">
              <a:rPr lang="en-US" smtClean="0"/>
              <a:t>1/4/16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10B9E-64F6-E644-9DE2-D1E7CDF34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744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0A26-92AA-1243-B1E8-ACF017AF41B2}" type="datetimeFigureOut">
              <a:rPr lang="en-US" smtClean="0"/>
              <a:t>1/4/16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10B9E-64F6-E644-9DE2-D1E7CDF34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59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0A26-92AA-1243-B1E8-ACF017AF41B2}" type="datetimeFigureOut">
              <a:rPr lang="en-US" smtClean="0"/>
              <a:t>1/4/16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10B9E-64F6-E644-9DE2-D1E7CDF34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857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0A26-92AA-1243-B1E8-ACF017AF41B2}" type="datetimeFigureOut">
              <a:rPr lang="en-US" smtClean="0"/>
              <a:t>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10B9E-64F6-E644-9DE2-D1E7CDF34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70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E0A26-92AA-1243-B1E8-ACF017AF41B2}" type="datetimeFigureOut">
              <a:rPr lang="en-US" smtClean="0"/>
              <a:t>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10B9E-64F6-E644-9DE2-D1E7CDF34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05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E0A26-92AA-1243-B1E8-ACF017AF41B2}" type="datetimeFigureOut">
              <a:rPr lang="en-US" smtClean="0"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10B9E-64F6-E644-9DE2-D1E7CDF34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71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2"/>
          <p:cNvSpPr>
            <a:spLocks noChangeShapeType="1"/>
          </p:cNvSpPr>
          <p:nvPr/>
        </p:nvSpPr>
        <p:spPr bwMode="auto">
          <a:xfrm>
            <a:off x="533400" y="9144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Candara"/>
              <a:cs typeface="Candara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85775" y="231775"/>
            <a:ext cx="60324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Candara"/>
                <a:cs typeface="Candara"/>
              </a:rPr>
              <a:t>Lecture 4: Aqueous 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Candara"/>
                <a:cs typeface="Candara"/>
              </a:rPr>
              <a:t>s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Candara"/>
                <a:cs typeface="Candara"/>
              </a:rPr>
              <a:t>olution 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Candara"/>
                <a:cs typeface="Candara"/>
              </a:rPr>
              <a:t>c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ea typeface="Candara"/>
                <a:cs typeface="Candara"/>
              </a:rPr>
              <a:t>hemistry </a:t>
            </a:r>
            <a:endParaRPr lang="en-US" sz="2800" b="1" dirty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ndara"/>
              <a:ea typeface="Candara"/>
              <a:cs typeface="Candara"/>
            </a:endParaRPr>
          </a:p>
        </p:txBody>
      </p:sp>
      <p:pic>
        <p:nvPicPr>
          <p:cNvPr id="14342" name="Picture 5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62377" y="990600"/>
            <a:ext cx="6511142" cy="5355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latin typeface="Candara"/>
              </a:rPr>
              <a:t> </a:t>
            </a:r>
            <a:r>
              <a:rPr lang="en-US" b="1" dirty="0" smtClean="0">
                <a:latin typeface="Candara"/>
              </a:rPr>
              <a:t>Lecture 4 </a:t>
            </a:r>
            <a:r>
              <a:rPr lang="en-US" sz="1800" b="1" dirty="0" smtClean="0">
                <a:latin typeface="Candara"/>
              </a:rPr>
              <a:t>Topics</a:t>
            </a:r>
            <a:r>
              <a:rPr lang="en-US" sz="1800" b="1" dirty="0" smtClean="0">
                <a:latin typeface="Candara"/>
              </a:rPr>
              <a:t>			 	</a:t>
            </a:r>
            <a:r>
              <a:rPr lang="en-US" sz="1800" b="1" dirty="0">
                <a:latin typeface="Candara"/>
              </a:rPr>
              <a:t>   </a:t>
            </a:r>
            <a:r>
              <a:rPr lang="en-US" sz="1800" b="1" dirty="0" smtClean="0">
                <a:latin typeface="Candara"/>
              </a:rPr>
              <a:t>    </a:t>
            </a:r>
            <a:r>
              <a:rPr lang="en-US" sz="1800" b="1" dirty="0" smtClean="0">
                <a:latin typeface="Candara"/>
              </a:rPr>
              <a:t>			Brown</a:t>
            </a:r>
            <a:r>
              <a:rPr lang="en-US" sz="1800" b="1" dirty="0" smtClean="0">
                <a:latin typeface="Candara"/>
              </a:rPr>
              <a:t>, chapter </a:t>
            </a:r>
            <a:r>
              <a:rPr lang="en-US" sz="1800" b="1" dirty="0" smtClean="0">
                <a:latin typeface="Candara"/>
              </a:rPr>
              <a:t>4</a:t>
            </a:r>
            <a:endParaRPr lang="en-US" sz="800" b="1" dirty="0">
              <a:latin typeface="Candara"/>
            </a:endParaRPr>
          </a:p>
          <a:p>
            <a:r>
              <a:rPr lang="en-US" sz="1600" b="1" dirty="0" smtClean="0">
                <a:solidFill>
                  <a:srgbClr val="7F7F7F"/>
                </a:solidFill>
                <a:latin typeface="Candara"/>
              </a:rPr>
              <a:t>1.  </a:t>
            </a:r>
            <a:r>
              <a:rPr lang="en-US" sz="1400" b="1" dirty="0" smtClean="0">
                <a:solidFill>
                  <a:srgbClr val="7F7F7F"/>
                </a:solidFill>
                <a:latin typeface="Candara"/>
              </a:rPr>
              <a:t>Solutes </a:t>
            </a:r>
            <a:r>
              <a:rPr lang="en-US" sz="1400" b="1" dirty="0">
                <a:solidFill>
                  <a:srgbClr val="7F7F7F"/>
                </a:solidFill>
                <a:latin typeface="Candara"/>
              </a:rPr>
              <a:t>&amp; solvents		      </a:t>
            </a:r>
            <a:r>
              <a:rPr lang="en-US" sz="1400" b="1" dirty="0" smtClean="0">
                <a:solidFill>
                  <a:srgbClr val="7F7F7F"/>
                </a:solidFill>
                <a:latin typeface="Candara"/>
              </a:rPr>
              <a:t> 	 	</a:t>
            </a:r>
            <a:r>
              <a:rPr lang="en-US" sz="1400" b="1" dirty="0" smtClean="0">
                <a:solidFill>
                  <a:srgbClr val="7F7F7F"/>
                </a:solidFill>
                <a:latin typeface="Candara"/>
              </a:rPr>
              <a:t>				4.1</a:t>
            </a:r>
            <a:endParaRPr lang="en-US" sz="1400" b="1" dirty="0">
              <a:solidFill>
                <a:srgbClr val="7F7F7F"/>
              </a:solidFill>
              <a:latin typeface="Candara"/>
            </a:endParaRPr>
          </a:p>
          <a:p>
            <a:pPr lvl="1">
              <a:buFontTx/>
              <a:buChar char="•"/>
            </a:pPr>
            <a:r>
              <a:rPr lang="en-US" sz="1400" b="1" dirty="0">
                <a:solidFill>
                  <a:srgbClr val="7F7F7F"/>
                </a:solidFill>
                <a:latin typeface="Candara"/>
              </a:rPr>
              <a:t> Electrolytes &amp; </a:t>
            </a:r>
            <a:r>
              <a:rPr lang="en-US" sz="1400" b="1" dirty="0" smtClean="0">
                <a:solidFill>
                  <a:srgbClr val="7F7F7F"/>
                </a:solidFill>
                <a:latin typeface="Candara"/>
              </a:rPr>
              <a:t>non-electrolytes</a:t>
            </a:r>
            <a:endParaRPr lang="en-US" sz="1400" b="1" dirty="0">
              <a:solidFill>
                <a:srgbClr val="7F7F7F"/>
              </a:solidFill>
              <a:latin typeface="Candara"/>
            </a:endParaRPr>
          </a:p>
          <a:p>
            <a:pPr lvl="1">
              <a:buFontTx/>
              <a:buChar char="•"/>
            </a:pPr>
            <a:r>
              <a:rPr lang="en-US" sz="1400" b="1" dirty="0">
                <a:solidFill>
                  <a:srgbClr val="7F7F7F"/>
                </a:solidFill>
                <a:latin typeface="Candara"/>
              </a:rPr>
              <a:t> </a:t>
            </a:r>
            <a:r>
              <a:rPr lang="en-US" sz="1400" b="1" dirty="0" smtClean="0">
                <a:solidFill>
                  <a:srgbClr val="7F7F7F"/>
                </a:solidFill>
                <a:latin typeface="Candara"/>
              </a:rPr>
              <a:t>Dissociation</a:t>
            </a:r>
          </a:p>
          <a:p>
            <a:pPr lvl="1">
              <a:buFontTx/>
              <a:buChar char="•"/>
            </a:pPr>
            <a:endParaRPr lang="en-US" sz="900" b="1" dirty="0" smtClean="0">
              <a:solidFill>
                <a:srgbClr val="7F7F7F"/>
              </a:solidFill>
              <a:latin typeface="Candara"/>
            </a:endParaRPr>
          </a:p>
          <a:p>
            <a:r>
              <a:rPr lang="en-US" sz="1400" b="1" dirty="0" smtClean="0">
                <a:solidFill>
                  <a:srgbClr val="7F7F7F"/>
                </a:solidFill>
                <a:latin typeface="Candara"/>
              </a:rPr>
              <a:t>2.  </a:t>
            </a:r>
            <a:r>
              <a:rPr lang="en-US" sz="1400" b="1" dirty="0" smtClean="0">
                <a:solidFill>
                  <a:srgbClr val="7F7F7F"/>
                </a:solidFill>
                <a:latin typeface="Candara"/>
              </a:rPr>
              <a:t>Solution concentration &amp; </a:t>
            </a:r>
            <a:r>
              <a:rPr lang="en-US" sz="1400" b="1" dirty="0" err="1" smtClean="0">
                <a:solidFill>
                  <a:srgbClr val="7F7F7F"/>
                </a:solidFill>
                <a:latin typeface="Candara"/>
              </a:rPr>
              <a:t>stochiometry</a:t>
            </a:r>
            <a:r>
              <a:rPr lang="en-US" sz="1400" b="1" dirty="0">
                <a:solidFill>
                  <a:srgbClr val="7F7F7F"/>
                </a:solidFill>
                <a:latin typeface="Candara"/>
              </a:rPr>
              <a:t>	       </a:t>
            </a:r>
            <a:r>
              <a:rPr lang="en-US" sz="1400" b="1" dirty="0" smtClean="0">
                <a:solidFill>
                  <a:srgbClr val="7F7F7F"/>
                </a:solidFill>
                <a:latin typeface="Candara"/>
              </a:rPr>
              <a:t> 	</a:t>
            </a:r>
            <a:r>
              <a:rPr lang="en-US" sz="1400" b="1" dirty="0" smtClean="0">
                <a:solidFill>
                  <a:srgbClr val="7F7F7F"/>
                </a:solidFill>
                <a:latin typeface="Candara"/>
              </a:rPr>
              <a:t>			4.5 – 4.6</a:t>
            </a:r>
            <a:endParaRPr lang="en-US" sz="1400" b="1" dirty="0">
              <a:solidFill>
                <a:srgbClr val="7F7F7F"/>
              </a:solidFill>
              <a:latin typeface="Candara"/>
            </a:endParaRPr>
          </a:p>
          <a:p>
            <a:pPr lvl="1">
              <a:buFontTx/>
              <a:buChar char="•"/>
            </a:pPr>
            <a:r>
              <a:rPr lang="en-US" sz="1400" b="1" dirty="0">
                <a:solidFill>
                  <a:srgbClr val="7F7F7F"/>
                </a:solidFill>
                <a:latin typeface="Candara"/>
              </a:rPr>
              <a:t> </a:t>
            </a:r>
            <a:r>
              <a:rPr lang="en-US" sz="1400" b="1" dirty="0" err="1">
                <a:solidFill>
                  <a:srgbClr val="7F7F7F"/>
                </a:solidFill>
                <a:latin typeface="Candara"/>
              </a:rPr>
              <a:t>Molarity</a:t>
            </a:r>
            <a:r>
              <a:rPr lang="en-US" sz="1400" b="1" dirty="0">
                <a:solidFill>
                  <a:srgbClr val="7F7F7F"/>
                </a:solidFill>
                <a:latin typeface="Candara"/>
              </a:rPr>
              <a:t> &amp; </a:t>
            </a:r>
            <a:r>
              <a:rPr lang="en-US" sz="1400" b="1" dirty="0" err="1">
                <a:solidFill>
                  <a:srgbClr val="7F7F7F"/>
                </a:solidFill>
                <a:latin typeface="Candara"/>
              </a:rPr>
              <a:t>interconversion</a:t>
            </a:r>
            <a:endParaRPr lang="en-US" sz="1400" b="1" dirty="0">
              <a:solidFill>
                <a:srgbClr val="7F7F7F"/>
              </a:solidFill>
              <a:latin typeface="Candara"/>
            </a:endParaRPr>
          </a:p>
          <a:p>
            <a:pPr lvl="1">
              <a:buFontTx/>
              <a:buChar char="•"/>
            </a:pPr>
            <a:r>
              <a:rPr lang="en-US" sz="1400" b="1" dirty="0">
                <a:solidFill>
                  <a:srgbClr val="7F7F7F"/>
                </a:solidFill>
                <a:latin typeface="Candara"/>
              </a:rPr>
              <a:t> </a:t>
            </a:r>
            <a:r>
              <a:rPr lang="en-US" sz="1400" b="1" dirty="0" smtClean="0">
                <a:solidFill>
                  <a:srgbClr val="7F7F7F"/>
                </a:solidFill>
                <a:latin typeface="Candara"/>
              </a:rPr>
              <a:t>Dilution</a:t>
            </a:r>
          </a:p>
          <a:p>
            <a:pPr>
              <a:buFontTx/>
              <a:buChar char="•"/>
            </a:pPr>
            <a:endParaRPr lang="en-US" sz="900" b="1" dirty="0">
              <a:solidFill>
                <a:srgbClr val="7F7F7F"/>
              </a:solidFill>
              <a:latin typeface="Candara"/>
            </a:endParaRPr>
          </a:p>
          <a:p>
            <a:r>
              <a:rPr lang="en-US" sz="1400" b="1" dirty="0" smtClean="0">
                <a:solidFill>
                  <a:srgbClr val="7F7F7F"/>
                </a:solidFill>
                <a:latin typeface="Candara"/>
              </a:rPr>
              <a:t>     </a:t>
            </a:r>
            <a:r>
              <a:rPr lang="en-US" sz="1400" b="1" dirty="0" smtClean="0">
                <a:solidFill>
                  <a:srgbClr val="7F7F7F"/>
                </a:solidFill>
                <a:latin typeface="Candara"/>
              </a:rPr>
              <a:t>Types </a:t>
            </a:r>
            <a:r>
              <a:rPr lang="en-US" sz="1400" b="1" dirty="0">
                <a:solidFill>
                  <a:srgbClr val="7F7F7F"/>
                </a:solidFill>
                <a:latin typeface="Candara"/>
              </a:rPr>
              <a:t>of aqueous </a:t>
            </a:r>
            <a:r>
              <a:rPr lang="en-US" sz="1400" b="1" dirty="0" smtClean="0">
                <a:solidFill>
                  <a:srgbClr val="7F7F7F"/>
                </a:solidFill>
                <a:latin typeface="Candara"/>
              </a:rPr>
              <a:t>chemical </a:t>
            </a:r>
            <a:r>
              <a:rPr lang="en-US" sz="1400" b="1" dirty="0">
                <a:solidFill>
                  <a:srgbClr val="7F7F7F"/>
                </a:solidFill>
                <a:latin typeface="Candara"/>
              </a:rPr>
              <a:t>reactions</a:t>
            </a:r>
          </a:p>
          <a:p>
            <a:pPr lvl="1"/>
            <a:r>
              <a:rPr lang="en-US" sz="1400" b="1" dirty="0" smtClean="0">
                <a:solidFill>
                  <a:srgbClr val="0000FF"/>
                </a:solidFill>
                <a:latin typeface="Candara"/>
              </a:rPr>
              <a:t>3.  </a:t>
            </a:r>
            <a:r>
              <a:rPr lang="en-US" sz="1400" b="1" dirty="0" smtClean="0">
                <a:solidFill>
                  <a:srgbClr val="0000FF"/>
                </a:solidFill>
                <a:latin typeface="Candara"/>
              </a:rPr>
              <a:t>Precipitation </a:t>
            </a:r>
            <a:r>
              <a:rPr lang="en-US" sz="1400" b="1" dirty="0">
                <a:solidFill>
                  <a:srgbClr val="0000FF"/>
                </a:solidFill>
                <a:latin typeface="Candara"/>
              </a:rPr>
              <a:t>reactions		      </a:t>
            </a:r>
            <a:r>
              <a:rPr lang="en-US" sz="1400" b="1" dirty="0" smtClean="0">
                <a:solidFill>
                  <a:srgbClr val="0000FF"/>
                </a:solidFill>
                <a:latin typeface="Candara"/>
              </a:rPr>
              <a:t> 	</a:t>
            </a:r>
            <a:r>
              <a:rPr lang="en-US" sz="1400" b="1" dirty="0" smtClean="0">
                <a:solidFill>
                  <a:srgbClr val="0000FF"/>
                </a:solidFill>
                <a:latin typeface="Candara"/>
              </a:rPr>
              <a:t>			4.2</a:t>
            </a:r>
            <a:endParaRPr lang="en-US" sz="1400" b="1" dirty="0">
              <a:solidFill>
                <a:srgbClr val="0000FF"/>
              </a:solidFill>
              <a:latin typeface="Candara"/>
            </a:endParaRPr>
          </a:p>
          <a:p>
            <a:pPr lvl="2">
              <a:buFontTx/>
              <a:buChar char="•"/>
            </a:pPr>
            <a:r>
              <a:rPr lang="en-US" sz="1400" b="1" dirty="0">
                <a:solidFill>
                  <a:srgbClr val="0000FF"/>
                </a:solidFill>
                <a:latin typeface="Candara"/>
              </a:rPr>
              <a:t> Complete ionic </a:t>
            </a:r>
            <a:r>
              <a:rPr lang="en-US" sz="1400" b="1" dirty="0" smtClean="0">
                <a:solidFill>
                  <a:srgbClr val="0000FF"/>
                </a:solidFill>
                <a:latin typeface="Candara"/>
              </a:rPr>
              <a:t>equations</a:t>
            </a:r>
          </a:p>
          <a:p>
            <a:pPr lvl="2">
              <a:buFontTx/>
              <a:buChar char="•"/>
            </a:pPr>
            <a:endParaRPr lang="en-US" sz="1000" dirty="0" smtClean="0">
              <a:solidFill>
                <a:srgbClr val="000000"/>
              </a:solidFill>
              <a:latin typeface="Candara"/>
            </a:endParaRPr>
          </a:p>
          <a:p>
            <a:pPr lvl="1"/>
            <a:r>
              <a:rPr lang="en-US" sz="1400" dirty="0" smtClean="0">
                <a:latin typeface="Candara"/>
              </a:rPr>
              <a:t>4.  </a:t>
            </a:r>
            <a:r>
              <a:rPr lang="en-US" sz="1400" dirty="0" smtClean="0">
                <a:latin typeface="Candara"/>
              </a:rPr>
              <a:t>Neutralization </a:t>
            </a:r>
            <a:r>
              <a:rPr lang="en-US" sz="1400" dirty="0" smtClean="0">
                <a:latin typeface="Candara"/>
              </a:rPr>
              <a:t>reactions	       		</a:t>
            </a:r>
            <a:r>
              <a:rPr lang="en-US" sz="1400" dirty="0" smtClean="0">
                <a:latin typeface="Candara"/>
              </a:rPr>
              <a:t>			4.3</a:t>
            </a:r>
            <a:endParaRPr lang="en-US" sz="1400" dirty="0" smtClean="0">
              <a:latin typeface="Candara"/>
            </a:endParaRPr>
          </a:p>
          <a:p>
            <a:pPr lvl="2">
              <a:buFontTx/>
              <a:buChar char="•"/>
            </a:pPr>
            <a:r>
              <a:rPr lang="en-US" sz="1400" dirty="0" smtClean="0">
                <a:latin typeface="Candara"/>
              </a:rPr>
              <a:t> Acids &amp; bases</a:t>
            </a:r>
          </a:p>
          <a:p>
            <a:pPr lvl="2">
              <a:buFontTx/>
              <a:buChar char="•"/>
            </a:pPr>
            <a:r>
              <a:rPr lang="en-US" sz="1400" dirty="0" smtClean="0">
                <a:latin typeface="Candara"/>
              </a:rPr>
              <a:t> Neutralization reactions</a:t>
            </a:r>
          </a:p>
          <a:p>
            <a:pPr lvl="2">
              <a:buFontTx/>
              <a:buChar char="•"/>
            </a:pPr>
            <a:r>
              <a:rPr lang="en-US" sz="1400" dirty="0" smtClean="0">
                <a:latin typeface="Candara"/>
              </a:rPr>
              <a:t> Non-hydroxide bases produce gases </a:t>
            </a:r>
          </a:p>
          <a:p>
            <a:pPr lvl="2">
              <a:buFont typeface="Arial"/>
              <a:buChar char="•"/>
            </a:pPr>
            <a:r>
              <a:rPr lang="en-US" sz="1400" dirty="0" smtClean="0">
                <a:latin typeface="Candara"/>
              </a:rPr>
              <a:t> </a:t>
            </a:r>
            <a:r>
              <a:rPr lang="en-US" sz="1400" dirty="0" smtClean="0">
                <a:latin typeface="Candara"/>
              </a:rPr>
              <a:t>Titration                                                    </a:t>
            </a:r>
            <a:r>
              <a:rPr lang="en-US" sz="1400" dirty="0" smtClean="0">
                <a:latin typeface="Candara"/>
              </a:rPr>
              <a:t>		</a:t>
            </a:r>
            <a:r>
              <a:rPr lang="en-US" sz="1400" dirty="0" smtClean="0">
                <a:latin typeface="Candara"/>
              </a:rPr>
              <a:t>	4.6</a:t>
            </a:r>
            <a:endParaRPr lang="en-US" sz="1400" dirty="0" smtClean="0">
              <a:latin typeface="Candara"/>
            </a:endParaRPr>
          </a:p>
          <a:p>
            <a:pPr lvl="1"/>
            <a:r>
              <a:rPr lang="en-US" sz="1400" dirty="0" smtClean="0">
                <a:latin typeface="Candara"/>
              </a:rPr>
              <a:t> </a:t>
            </a:r>
          </a:p>
          <a:p>
            <a:pPr lvl="2">
              <a:buFont typeface="Arial"/>
              <a:buChar char="•"/>
            </a:pPr>
            <a:r>
              <a:rPr lang="en-US" sz="1400" dirty="0" smtClean="0">
                <a:latin typeface="Candara"/>
              </a:rPr>
              <a:t> </a:t>
            </a:r>
            <a:r>
              <a:rPr lang="en-US" sz="1400" dirty="0" smtClean="0">
                <a:latin typeface="Candara"/>
              </a:rPr>
              <a:t>Summary </a:t>
            </a:r>
            <a:r>
              <a:rPr lang="en-US" sz="1400" dirty="0" smtClean="0">
                <a:latin typeface="Candara"/>
              </a:rPr>
              <a:t>of complete ionic equations</a:t>
            </a:r>
          </a:p>
          <a:p>
            <a:pPr lvl="1"/>
            <a:r>
              <a:rPr lang="en-US" sz="1400" dirty="0" smtClean="0">
                <a:latin typeface="Candara"/>
              </a:rPr>
              <a:t> </a:t>
            </a:r>
          </a:p>
          <a:p>
            <a:pPr lvl="1"/>
            <a:r>
              <a:rPr lang="en-US" sz="1400" dirty="0" smtClean="0">
                <a:latin typeface="Candara"/>
              </a:rPr>
              <a:t>5. Reduction </a:t>
            </a:r>
            <a:r>
              <a:rPr lang="en-US" sz="1400" dirty="0" smtClean="0">
                <a:latin typeface="Candara"/>
              </a:rPr>
              <a:t>&amp; oxidation reactions		</a:t>
            </a:r>
            <a:r>
              <a:rPr lang="en-US" sz="1400" dirty="0" smtClean="0">
                <a:latin typeface="Candara"/>
              </a:rPr>
              <a:t>			4.4</a:t>
            </a:r>
            <a:endParaRPr lang="en-US" sz="1400" dirty="0" smtClean="0">
              <a:latin typeface="Candara"/>
            </a:endParaRPr>
          </a:p>
          <a:p>
            <a:pPr lvl="2">
              <a:buFontTx/>
              <a:buChar char="•"/>
            </a:pPr>
            <a:r>
              <a:rPr lang="en-US" sz="1400" dirty="0" smtClean="0">
                <a:latin typeface="Candara"/>
              </a:rPr>
              <a:t> Oxidation numbers</a:t>
            </a:r>
          </a:p>
          <a:p>
            <a:pPr lvl="2">
              <a:buFontTx/>
              <a:buChar char="•"/>
            </a:pPr>
            <a:r>
              <a:rPr lang="en-US" sz="1400" dirty="0" smtClean="0">
                <a:latin typeface="Candara"/>
              </a:rPr>
              <a:t> Oxidation of metals by acids &amp; salts</a:t>
            </a:r>
          </a:p>
          <a:p>
            <a:pPr lvl="2">
              <a:buFontTx/>
              <a:buChar char="•"/>
            </a:pPr>
            <a:r>
              <a:rPr lang="en-US" sz="1400" dirty="0" smtClean="0">
                <a:latin typeface="Candara"/>
              </a:rPr>
              <a:t> Activity series</a:t>
            </a:r>
            <a:r>
              <a:rPr lang="en-US" sz="1400" dirty="0" smtClean="0">
                <a:solidFill>
                  <a:srgbClr val="000000"/>
                </a:solidFill>
                <a:latin typeface="Candara"/>
              </a:rPr>
              <a:t>	</a:t>
            </a:r>
            <a:endParaRPr lang="en-US" sz="1600" dirty="0" smtClean="0">
              <a:solidFill>
                <a:srgbClr val="000000"/>
              </a:solidFill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123983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Candara"/>
              <a:ea typeface="ＭＳ Ｐゴシック" pitchFamily="-112" charset="-128"/>
              <a:cs typeface="ＭＳ Ｐゴシック" pitchFamily="-112" charset="-128"/>
            </a:endParaRPr>
          </a:p>
        </p:txBody>
      </p:sp>
      <p:pic>
        <p:nvPicPr>
          <p:cNvPr id="107526" name="Picture 6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62477" y="1371600"/>
            <a:ext cx="7840213" cy="42114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i="1" dirty="0" smtClean="0">
                <a:latin typeface="Candara"/>
                <a:cs typeface="Candara"/>
              </a:rPr>
              <a:t>Precipitation reactions: solids from solutions</a:t>
            </a:r>
          </a:p>
          <a:p>
            <a:pPr algn="ctr">
              <a:lnSpc>
                <a:spcPct val="150000"/>
              </a:lnSpc>
            </a:pPr>
            <a:endParaRPr lang="en-US" sz="3200" b="1" i="1" dirty="0">
              <a:latin typeface="Candara"/>
              <a:cs typeface="Candara"/>
            </a:endParaRPr>
          </a:p>
          <a:p>
            <a:pPr algn="ctr">
              <a:lnSpc>
                <a:spcPct val="150000"/>
              </a:lnSpc>
            </a:pPr>
            <a:endParaRPr lang="en-US" sz="3200" b="1" i="1" dirty="0" smtClean="0">
              <a:latin typeface="Candara"/>
              <a:cs typeface="Candara"/>
            </a:endParaRPr>
          </a:p>
          <a:p>
            <a:pPr algn="ctr">
              <a:lnSpc>
                <a:spcPct val="150000"/>
              </a:lnSpc>
            </a:pPr>
            <a:r>
              <a:rPr lang="en-US" sz="2800" i="1" dirty="0" smtClean="0">
                <a:latin typeface="Candara"/>
                <a:cs typeface="Candara"/>
              </a:rPr>
              <a:t>Unpredictable, so use the solubility chart.</a:t>
            </a:r>
          </a:p>
          <a:p>
            <a:pPr algn="ctr">
              <a:lnSpc>
                <a:spcPct val="150000"/>
              </a:lnSpc>
            </a:pPr>
            <a:r>
              <a:rPr lang="en-US" sz="2800" i="1" dirty="0" smtClean="0">
                <a:latin typeface="Candara"/>
                <a:cs typeface="Candara"/>
              </a:rPr>
              <a:t>Complete &amp; net ionic equations describe the action.</a:t>
            </a:r>
          </a:p>
          <a:p>
            <a:pPr algn="ctr">
              <a:lnSpc>
                <a:spcPct val="150000"/>
              </a:lnSpc>
            </a:pPr>
            <a:r>
              <a:rPr lang="en-US" sz="2800" i="1" dirty="0" smtClean="0">
                <a:latin typeface="Candara"/>
                <a:cs typeface="Candara"/>
              </a:rPr>
              <a:t>Acids cause precipitates to dissociate.</a:t>
            </a:r>
            <a:endParaRPr lang="en-US" sz="2800" i="1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321858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3"/>
          <p:cNvSpPr txBox="1">
            <a:spLocks noChangeArrowheads="1"/>
          </p:cNvSpPr>
          <p:nvPr/>
        </p:nvSpPr>
        <p:spPr bwMode="auto">
          <a:xfrm>
            <a:off x="517525" y="838200"/>
            <a:ext cx="281359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andara"/>
              </a:rPr>
              <a:t>Precipitation</a:t>
            </a:r>
          </a:p>
          <a:p>
            <a:pPr marL="457200" indent="-457200">
              <a:buFont typeface="Times" pitchFamily="26" charset="0"/>
              <a:buAutoNum type="arabicPeriod"/>
            </a:pPr>
            <a:r>
              <a:rPr lang="en-US" dirty="0">
                <a:latin typeface="Candara"/>
              </a:rPr>
              <a:t>Acid-base</a:t>
            </a:r>
          </a:p>
          <a:p>
            <a:pPr marL="457200" indent="-457200">
              <a:buFont typeface="Times" pitchFamily="26" charset="0"/>
              <a:buAutoNum type="arabicPeriod"/>
            </a:pPr>
            <a:r>
              <a:rPr lang="en-US" dirty="0">
                <a:latin typeface="Candara"/>
              </a:rPr>
              <a:t>Oxidation-reduction</a:t>
            </a:r>
          </a:p>
        </p:txBody>
      </p:sp>
      <p:sp>
        <p:nvSpPr>
          <p:cNvPr id="78851" name="Text Box 9"/>
          <p:cNvSpPr txBox="1">
            <a:spLocks noChangeArrowheads="1"/>
          </p:cNvSpPr>
          <p:nvPr/>
        </p:nvSpPr>
        <p:spPr bwMode="auto">
          <a:xfrm>
            <a:off x="8077200" y="6415088"/>
            <a:ext cx="9170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Candara"/>
              </a:rPr>
              <a:t>p</a:t>
            </a:r>
            <a:r>
              <a:rPr lang="en-US" sz="1800" dirty="0">
                <a:latin typeface="Candara"/>
              </a:rPr>
              <a:t>. 124-6</a:t>
            </a:r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cs typeface="Candara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85775" y="231775"/>
            <a:ext cx="59103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</a:rPr>
              <a:t>Types of 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</a:rPr>
              <a:t>aqueous chemical reactions</a:t>
            </a:r>
            <a:endParaRPr lang="en-US" sz="2800" b="1" dirty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ndara"/>
              <a:cs typeface="Candara"/>
            </a:endParaRPr>
          </a:p>
        </p:txBody>
      </p:sp>
      <p:pic>
        <p:nvPicPr>
          <p:cNvPr id="78854" name="Picture 5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55" name="Picture 12" descr="04_04.JPG"/>
          <p:cNvPicPr>
            <a:picLocks noChangeAspect="1"/>
          </p:cNvPicPr>
          <p:nvPr/>
        </p:nvPicPr>
        <p:blipFill>
          <a:blip r:embed="rId4"/>
          <a:srcRect b="6146"/>
          <a:stretch>
            <a:fillRect/>
          </a:stretch>
        </p:blipFill>
        <p:spPr bwMode="auto">
          <a:xfrm>
            <a:off x="1676400" y="1900238"/>
            <a:ext cx="5867400" cy="465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38178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5"/>
          <p:cNvSpPr txBox="1">
            <a:spLocks noChangeArrowheads="1"/>
          </p:cNvSpPr>
          <p:nvPr/>
        </p:nvSpPr>
        <p:spPr bwMode="auto">
          <a:xfrm>
            <a:off x="450850" y="990600"/>
            <a:ext cx="16676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 u="sng" dirty="0">
                <a:latin typeface="Candara"/>
              </a:rPr>
              <a:t>Precipitation</a:t>
            </a:r>
            <a:r>
              <a:rPr lang="en-US" b="1" dirty="0" smtClean="0">
                <a:latin typeface="Candara"/>
              </a:rPr>
              <a:t>:</a:t>
            </a:r>
            <a:endParaRPr lang="en-US" b="1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80899" name="Text Box 6"/>
          <p:cNvSpPr txBox="1">
            <a:spLocks noChangeArrowheads="1"/>
          </p:cNvSpPr>
          <p:nvPr/>
        </p:nvSpPr>
        <p:spPr bwMode="auto">
          <a:xfrm>
            <a:off x="522400" y="1676400"/>
            <a:ext cx="7935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But we just learned that ionic compounds </a:t>
            </a:r>
            <a:r>
              <a:rPr lang="en-US" u="sng" dirty="0">
                <a:latin typeface="Candara"/>
              </a:rPr>
              <a:t>dissociate</a:t>
            </a:r>
            <a:r>
              <a:rPr lang="en-US" dirty="0">
                <a:latin typeface="Candara"/>
              </a:rPr>
              <a:t> in water!</a:t>
            </a:r>
            <a:r>
              <a:rPr lang="en-US" dirty="0" smtClean="0">
                <a:latin typeface="Candara"/>
              </a:rPr>
              <a:t> </a:t>
            </a:r>
            <a:br>
              <a:rPr lang="en-US" dirty="0" smtClean="0">
                <a:latin typeface="Candara"/>
              </a:rPr>
            </a:br>
            <a:r>
              <a:rPr lang="en-US" b="1" dirty="0" smtClean="0">
                <a:latin typeface="Candara"/>
              </a:rPr>
              <a:t>Why</a:t>
            </a:r>
            <a:r>
              <a:rPr lang="en-US" dirty="0" smtClean="0">
                <a:latin typeface="Candara"/>
              </a:rPr>
              <a:t> don’t these </a:t>
            </a:r>
            <a:r>
              <a:rPr lang="en-US" dirty="0">
                <a:latin typeface="Candara"/>
              </a:rPr>
              <a:t>ionic compound stay in solution? </a:t>
            </a:r>
            <a:r>
              <a:rPr lang="en-US" dirty="0" smtClean="0">
                <a:latin typeface="Candara"/>
              </a:rPr>
              <a:t> </a:t>
            </a:r>
            <a:endParaRPr lang="en-US" sz="1800" dirty="0">
              <a:latin typeface="Candara"/>
            </a:endParaRPr>
          </a:p>
        </p:txBody>
      </p:sp>
      <p:pic>
        <p:nvPicPr>
          <p:cNvPr id="28467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538238"/>
            <a:ext cx="4953000" cy="301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  <p:sp>
        <p:nvSpPr>
          <p:cNvPr id="80901" name="Text Box 8"/>
          <p:cNvSpPr txBox="1">
            <a:spLocks noChangeArrowheads="1"/>
          </p:cNvSpPr>
          <p:nvPr/>
        </p:nvSpPr>
        <p:spPr bwMode="auto">
          <a:xfrm>
            <a:off x="5452996" y="3567767"/>
            <a:ext cx="3614804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This table is arranged by </a:t>
            </a:r>
            <a:r>
              <a:rPr lang="en-US" sz="1800" b="1" u="sng" dirty="0">
                <a:solidFill>
                  <a:srgbClr val="0000FF"/>
                </a:solidFill>
                <a:latin typeface="Candara"/>
              </a:rPr>
              <a:t>ANION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.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So find the anion of the product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that will be formed by your 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rxn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.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b="1" u="sng" dirty="0">
                <a:solidFill>
                  <a:srgbClr val="0000FF"/>
                </a:solidFill>
                <a:latin typeface="Candara"/>
              </a:rPr>
              <a:t>Upper half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: anions produce soluble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products </a:t>
            </a:r>
            <a:r>
              <a:rPr lang="en-US" sz="1800" b="1" dirty="0">
                <a:solidFill>
                  <a:srgbClr val="0000FF"/>
                </a:solidFill>
                <a:latin typeface="Candara"/>
              </a:rPr>
              <a:t>unless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 with Ag, Hg, </a:t>
            </a:r>
            <a:r>
              <a:rPr lang="en-US" sz="1800" dirty="0" err="1" smtClean="0">
                <a:solidFill>
                  <a:srgbClr val="0000FF"/>
                </a:solidFill>
                <a:latin typeface="Candara"/>
              </a:rPr>
              <a:t>Pb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.</a:t>
            </a:r>
            <a:br>
              <a:rPr lang="en-US" sz="1800" dirty="0" smtClean="0">
                <a:solidFill>
                  <a:srgbClr val="0000FF"/>
                </a:solidFill>
                <a:latin typeface="Candara"/>
              </a:rPr>
            </a:br>
            <a:r>
              <a:rPr lang="en-US" sz="1800" b="1" u="sng" dirty="0">
                <a:solidFill>
                  <a:srgbClr val="0000FF"/>
                </a:solidFill>
                <a:latin typeface="Candara"/>
              </a:rPr>
              <a:t>Lower half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: anions produce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insoluble products (or precipitates)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b="1" dirty="0">
                <a:solidFill>
                  <a:srgbClr val="0000FF"/>
                </a:solidFill>
                <a:latin typeface="Candara"/>
              </a:rPr>
              <a:t>unless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 with the 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cations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 listed.</a:t>
            </a:r>
          </a:p>
          <a:p>
            <a:endParaRPr lang="en-US" sz="800" dirty="0">
              <a:solidFill>
                <a:srgbClr val="0000FF"/>
              </a:solidFill>
              <a:latin typeface="Candara"/>
            </a:endParaRPr>
          </a:p>
          <a:p>
            <a:r>
              <a:rPr lang="en-US" sz="1800" dirty="0" err="1">
                <a:solidFill>
                  <a:srgbClr val="0000FF"/>
                </a:solidFill>
                <a:latin typeface="Candara"/>
              </a:rPr>
              <a:t>Alkalai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 = column 1A</a:t>
            </a:r>
          </a:p>
          <a:p>
            <a:r>
              <a:rPr lang="en-US" sz="1800" dirty="0" err="1">
                <a:solidFill>
                  <a:srgbClr val="0000FF"/>
                </a:solidFill>
                <a:latin typeface="Candara"/>
              </a:rPr>
              <a:t>Alkalai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 earth = column 2A</a:t>
            </a:r>
          </a:p>
        </p:txBody>
      </p:sp>
      <p:sp>
        <p:nvSpPr>
          <p:cNvPr id="80902" name="Text Box 9"/>
          <p:cNvSpPr txBox="1">
            <a:spLocks noChangeArrowheads="1"/>
          </p:cNvSpPr>
          <p:nvPr/>
        </p:nvSpPr>
        <p:spPr bwMode="auto">
          <a:xfrm>
            <a:off x="8077200" y="6415088"/>
            <a:ext cx="9210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Candara"/>
              </a:rPr>
              <a:t>p</a:t>
            </a:r>
            <a:r>
              <a:rPr lang="en-US" sz="1800" dirty="0">
                <a:latin typeface="Candara"/>
              </a:rPr>
              <a:t>. 126-8</a:t>
            </a:r>
          </a:p>
        </p:txBody>
      </p:sp>
      <p:sp>
        <p:nvSpPr>
          <p:cNvPr id="10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cs typeface="Candara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85775" y="231775"/>
            <a:ext cx="56103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</a:rPr>
              <a:t>Precipitation: They just can’t let go!</a:t>
            </a:r>
          </a:p>
        </p:txBody>
      </p:sp>
      <p:pic>
        <p:nvPicPr>
          <p:cNvPr id="80905" name="Picture 5" descr="atom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992341" y="1007789"/>
            <a:ext cx="68293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/>
              </a:rPr>
              <a:t>2 </a:t>
            </a:r>
            <a:r>
              <a:rPr lang="en-US" dirty="0">
                <a:latin typeface="Candara"/>
              </a:rPr>
              <a:t>clear </a:t>
            </a:r>
            <a:r>
              <a:rPr lang="en-US" u="sng" dirty="0">
                <a:latin typeface="Candara"/>
              </a:rPr>
              <a:t>ionic</a:t>
            </a:r>
            <a:r>
              <a:rPr lang="en-US" dirty="0">
                <a:latin typeface="Candara"/>
              </a:rPr>
              <a:t> solutions are mixed and form a </a:t>
            </a:r>
            <a:r>
              <a:rPr lang="en-US" u="sng" dirty="0">
                <a:latin typeface="Candara"/>
              </a:rPr>
              <a:t>solid</a:t>
            </a:r>
            <a:r>
              <a:rPr lang="en-US" dirty="0">
                <a:latin typeface="Candara"/>
              </a:rPr>
              <a:t> product that </a:t>
            </a:r>
            <a:br>
              <a:rPr lang="en-US" dirty="0">
                <a:latin typeface="Candara"/>
              </a:rPr>
            </a:br>
            <a:r>
              <a:rPr lang="en-US" dirty="0" smtClean="0">
                <a:latin typeface="Candara"/>
              </a:rPr>
              <a:t>‘</a:t>
            </a:r>
            <a:r>
              <a:rPr lang="en-US" dirty="0">
                <a:latin typeface="Candara"/>
              </a:rPr>
              <a:t>precipitates’ (or falls out) of solution &amp; settles to the bottom</a:t>
            </a:r>
            <a:endParaRPr lang="en-US" sz="2400" b="1" dirty="0">
              <a:latin typeface="Candara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33400" y="2286000"/>
            <a:ext cx="830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u="sng" dirty="0" smtClean="0">
                <a:solidFill>
                  <a:srgbClr val="0000FF"/>
                </a:solidFill>
                <a:latin typeface="Candara"/>
              </a:rPr>
              <a:t>Some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ionic pairs are so 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strongly attracted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to each other that they don’t dissociate in water. (The Romeo &amp; Juliet of ions!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How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do we know which pairs suffer from this amazing attraction?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 </a:t>
            </a:r>
            <a:endParaRPr lang="en-US" sz="1800" dirty="0" smtClean="0">
              <a:solidFill>
                <a:srgbClr val="0000FF"/>
              </a:solidFill>
              <a:latin typeface="Candara"/>
            </a:endParaRPr>
          </a:p>
          <a:p>
            <a:pPr marL="285750" indent="-285750">
              <a:buFont typeface="Arial"/>
              <a:buChar char="•"/>
            </a:pP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Use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the solubility 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table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!</a:t>
            </a:r>
            <a:endParaRPr lang="en-US" sz="1800" dirty="0"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411421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/>
      <p:bldP spid="8090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3"/>
          <p:cNvSpPr txBox="1">
            <a:spLocks noChangeArrowheads="1"/>
          </p:cNvSpPr>
          <p:nvPr/>
        </p:nvSpPr>
        <p:spPr bwMode="auto">
          <a:xfrm>
            <a:off x="1219200" y="2066925"/>
            <a:ext cx="38779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Pb(NO</a:t>
            </a:r>
            <a:r>
              <a:rPr lang="en-US" baseline="-25000" dirty="0">
                <a:latin typeface="Candara"/>
              </a:rPr>
              <a:t>3</a:t>
            </a:r>
            <a:r>
              <a:rPr lang="en-US" dirty="0">
                <a:latin typeface="Candara"/>
              </a:rPr>
              <a:t>)</a:t>
            </a:r>
            <a:r>
              <a:rPr lang="en-US" baseline="-25000" dirty="0">
                <a:latin typeface="Candara"/>
              </a:rPr>
              <a:t>2(aq)</a:t>
            </a:r>
            <a:r>
              <a:rPr lang="en-US" dirty="0">
                <a:latin typeface="Candara"/>
              </a:rPr>
              <a:t> + </a:t>
            </a:r>
            <a:r>
              <a:rPr lang="en-US" dirty="0">
                <a:solidFill>
                  <a:srgbClr val="0000FF"/>
                </a:solidFill>
                <a:latin typeface="Candara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andara"/>
              </a:rPr>
              <a:t> </a:t>
            </a:r>
            <a:r>
              <a:rPr lang="en-US" dirty="0" smtClean="0">
                <a:latin typeface="Candara"/>
              </a:rPr>
              <a:t>Kl </a:t>
            </a:r>
            <a:r>
              <a:rPr lang="en-US" sz="1200" dirty="0">
                <a:latin typeface="Candara"/>
              </a:rPr>
              <a:t>(</a:t>
            </a:r>
            <a:r>
              <a:rPr lang="en-US" sz="1200" dirty="0" err="1">
                <a:latin typeface="Candara"/>
              </a:rPr>
              <a:t>aq</a:t>
            </a:r>
            <a:r>
              <a:rPr lang="en-US" sz="1200" dirty="0">
                <a:latin typeface="Candara"/>
              </a:rPr>
              <a:t>)</a:t>
            </a:r>
            <a:r>
              <a:rPr lang="en-US" dirty="0">
                <a:latin typeface="Candara"/>
              </a:rPr>
              <a:t>		</a:t>
            </a:r>
            <a:endParaRPr lang="en-US" sz="18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82947" name="Line 4"/>
          <p:cNvSpPr>
            <a:spLocks noChangeShapeType="1"/>
          </p:cNvSpPr>
          <p:nvPr/>
        </p:nvSpPr>
        <p:spPr bwMode="auto">
          <a:xfrm flipV="1">
            <a:off x="3914775" y="2282825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2948" name="Text Box 5"/>
          <p:cNvSpPr txBox="1">
            <a:spLocks noChangeArrowheads="1"/>
          </p:cNvSpPr>
          <p:nvPr/>
        </p:nvSpPr>
        <p:spPr bwMode="auto">
          <a:xfrm>
            <a:off x="479425" y="914400"/>
            <a:ext cx="54809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Candara"/>
              </a:rPr>
              <a:t>Predict </a:t>
            </a:r>
            <a:r>
              <a:rPr lang="en-US" dirty="0">
                <a:latin typeface="Candara"/>
              </a:rPr>
              <a:t>the products &amp; balance the equation.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Candara"/>
              </a:rPr>
              <a:t>Do </a:t>
            </a:r>
            <a:r>
              <a:rPr lang="en-US" dirty="0">
                <a:latin typeface="Candara"/>
              </a:rPr>
              <a:t>any products precipitate? </a:t>
            </a:r>
          </a:p>
        </p:txBody>
      </p:sp>
      <p:sp>
        <p:nvSpPr>
          <p:cNvPr id="82949" name="Text Box 6"/>
          <p:cNvSpPr txBox="1">
            <a:spLocks noChangeArrowheads="1"/>
          </p:cNvSpPr>
          <p:nvPr/>
        </p:nvSpPr>
        <p:spPr bwMode="auto">
          <a:xfrm>
            <a:off x="5257800" y="1371600"/>
            <a:ext cx="2655425" cy="646331"/>
          </a:xfrm>
          <a:prstGeom prst="rect">
            <a:avLst/>
          </a:prstGeom>
          <a:noFill/>
          <a:ln w="9525">
            <a:solidFill>
              <a:srgbClr val="0000FF"/>
            </a:solidFill>
            <a:prstDash val="dot"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Predict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by exchange</a:t>
            </a:r>
            <a:br>
              <a:rPr lang="en-US" sz="1800" dirty="0">
                <a:solidFill>
                  <a:srgbClr val="0000FF"/>
                </a:solidFill>
                <a:latin typeface="Candara"/>
              </a:rPr>
            </a:br>
            <a:r>
              <a:rPr lang="en-US" sz="1800" dirty="0">
                <a:solidFill>
                  <a:srgbClr val="0000FF"/>
                </a:solidFill>
                <a:latin typeface="Candara"/>
              </a:rPr>
              <a:t> &amp; use the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 solubility table!</a:t>
            </a:r>
            <a:endParaRPr lang="en-US" sz="1800" dirty="0">
              <a:solidFill>
                <a:srgbClr val="0000FF"/>
              </a:solidFill>
              <a:latin typeface="Candara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914400" y="3654129"/>
            <a:ext cx="6672265" cy="369888"/>
            <a:chOff x="950" y="3404"/>
            <a:chExt cx="4203" cy="233"/>
          </a:xfrm>
        </p:grpSpPr>
        <p:sp>
          <p:nvSpPr>
            <p:cNvPr id="82966" name="Text Box 8"/>
            <p:cNvSpPr txBox="1">
              <a:spLocks noChangeArrowheads="1"/>
            </p:cNvSpPr>
            <p:nvPr/>
          </p:nvSpPr>
          <p:spPr bwMode="auto">
            <a:xfrm>
              <a:off x="950" y="3404"/>
              <a:ext cx="420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  <a:latin typeface="Candara"/>
                </a:rPr>
                <a:t>Mg(NO</a:t>
              </a:r>
              <a:r>
                <a:rPr lang="en-US" sz="1800" baseline="-25000" dirty="0">
                  <a:solidFill>
                    <a:srgbClr val="0000FF"/>
                  </a:solidFill>
                  <a:latin typeface="Candara"/>
                </a:rPr>
                <a:t>3</a:t>
              </a:r>
              <a:r>
                <a:rPr lang="en-US" sz="1800" dirty="0">
                  <a:solidFill>
                    <a:srgbClr val="0000FF"/>
                  </a:solidFill>
                  <a:latin typeface="Candara"/>
                </a:rPr>
                <a:t>)</a:t>
              </a:r>
              <a:r>
                <a:rPr lang="en-US" sz="1800" baseline="-25000" dirty="0">
                  <a:solidFill>
                    <a:srgbClr val="0000FF"/>
                  </a:solidFill>
                  <a:latin typeface="Candara"/>
                </a:rPr>
                <a:t>2</a:t>
              </a:r>
              <a:r>
                <a:rPr lang="en-US" sz="1800" dirty="0">
                  <a:solidFill>
                    <a:srgbClr val="0000FF"/>
                  </a:solidFill>
                  <a:latin typeface="Candara"/>
                </a:rPr>
                <a:t>(aq) + 2NaOH(aq)		 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</a:rPr>
                <a:t>          Mg</a:t>
              </a:r>
              <a:r>
                <a:rPr lang="en-US" sz="1800" dirty="0">
                  <a:solidFill>
                    <a:srgbClr val="0000FF"/>
                  </a:solidFill>
                  <a:latin typeface="Candara"/>
                </a:rPr>
                <a:t>(OH)</a:t>
              </a:r>
              <a:r>
                <a:rPr lang="en-US" sz="1800" baseline="-25000" dirty="0">
                  <a:solidFill>
                    <a:srgbClr val="0000FF"/>
                  </a:solidFill>
                  <a:latin typeface="Candara"/>
                </a:rPr>
                <a:t>2</a:t>
              </a:r>
              <a:r>
                <a:rPr lang="en-US" sz="1800" dirty="0">
                  <a:solidFill>
                    <a:srgbClr val="0000FF"/>
                  </a:solidFill>
                  <a:latin typeface="Candara"/>
                </a:rPr>
                <a:t>(ppt) + 2NaNO</a:t>
              </a:r>
              <a:r>
                <a:rPr lang="en-US" sz="1800" baseline="-25000" dirty="0">
                  <a:solidFill>
                    <a:srgbClr val="0000FF"/>
                  </a:solidFill>
                  <a:latin typeface="Candara"/>
                </a:rPr>
                <a:t>3</a:t>
              </a:r>
              <a:r>
                <a:rPr lang="en-US" sz="1800" dirty="0">
                  <a:solidFill>
                    <a:srgbClr val="0000FF"/>
                  </a:solidFill>
                  <a:latin typeface="Candara"/>
                </a:rPr>
                <a:t>(aq)</a:t>
              </a:r>
            </a:p>
          </p:txBody>
        </p:sp>
        <p:sp>
          <p:nvSpPr>
            <p:cNvPr id="82967" name="Line 9"/>
            <p:cNvSpPr>
              <a:spLocks noChangeShapeType="1"/>
            </p:cNvSpPr>
            <p:nvPr/>
          </p:nvSpPr>
          <p:spPr bwMode="auto">
            <a:xfrm>
              <a:off x="2496" y="3504"/>
              <a:ext cx="720" cy="0"/>
            </a:xfrm>
            <a:prstGeom prst="line">
              <a:avLst/>
            </a:prstGeom>
            <a:noFill/>
            <a:ln w="9525">
              <a:noFill/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Candara"/>
              </a:endParaRPr>
            </a:p>
          </p:txBody>
        </p:sp>
      </p:grpSp>
      <p:sp>
        <p:nvSpPr>
          <p:cNvPr id="82951" name="Text Box 11"/>
          <p:cNvSpPr txBox="1">
            <a:spLocks noChangeArrowheads="1"/>
          </p:cNvSpPr>
          <p:nvPr/>
        </p:nvSpPr>
        <p:spPr bwMode="auto">
          <a:xfrm>
            <a:off x="609600" y="2957513"/>
            <a:ext cx="308597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dirty="0" smtClean="0">
              <a:latin typeface="Candara"/>
            </a:endParaRPr>
          </a:p>
          <a:p>
            <a:r>
              <a:rPr lang="en-US" dirty="0">
                <a:latin typeface="Candara"/>
              </a:rPr>
              <a:t>M</a:t>
            </a:r>
            <a:r>
              <a:rPr lang="en-US" dirty="0" smtClean="0">
                <a:latin typeface="Candara"/>
              </a:rPr>
              <a:t>ix </a:t>
            </a:r>
            <a:r>
              <a:rPr lang="en-US" dirty="0">
                <a:latin typeface="Candara"/>
              </a:rPr>
              <a:t>Mg(NO</a:t>
            </a:r>
            <a:r>
              <a:rPr lang="en-US" baseline="-25000" dirty="0">
                <a:latin typeface="Candara"/>
              </a:rPr>
              <a:t>3</a:t>
            </a:r>
            <a:r>
              <a:rPr lang="en-US" dirty="0">
                <a:latin typeface="Candara"/>
              </a:rPr>
              <a:t>)</a:t>
            </a:r>
            <a:r>
              <a:rPr lang="en-US" baseline="-25000" dirty="0">
                <a:latin typeface="Candara"/>
              </a:rPr>
              <a:t>2</a:t>
            </a:r>
            <a:r>
              <a:rPr lang="en-US" dirty="0">
                <a:latin typeface="Candara"/>
              </a:rPr>
              <a:t> and </a:t>
            </a:r>
            <a:r>
              <a:rPr lang="en-US" dirty="0" err="1" smtClean="0">
                <a:latin typeface="Candara"/>
              </a:rPr>
              <a:t>NaOH</a:t>
            </a:r>
            <a:r>
              <a:rPr lang="en-US" dirty="0" smtClean="0">
                <a:latin typeface="Candara"/>
              </a:rPr>
              <a:t>.</a:t>
            </a:r>
            <a:endParaRPr lang="en-US" dirty="0">
              <a:latin typeface="Candara"/>
            </a:endParaRPr>
          </a:p>
          <a:p>
            <a:endParaRPr lang="en-US" dirty="0">
              <a:latin typeface="Candara"/>
            </a:endParaRPr>
          </a:p>
          <a:p>
            <a:endParaRPr lang="en-US" dirty="0">
              <a:latin typeface="Candara"/>
            </a:endParaRPr>
          </a:p>
          <a:p>
            <a:r>
              <a:rPr lang="en-US" dirty="0">
                <a:latin typeface="Candara"/>
              </a:rPr>
              <a:t>M</a:t>
            </a:r>
            <a:r>
              <a:rPr lang="en-US" dirty="0" smtClean="0">
                <a:latin typeface="Candara"/>
              </a:rPr>
              <a:t>ix </a:t>
            </a:r>
            <a:r>
              <a:rPr lang="en-US" dirty="0">
                <a:latin typeface="Candara"/>
              </a:rPr>
              <a:t>AgNO3 and </a:t>
            </a:r>
            <a:r>
              <a:rPr lang="en-US" dirty="0" err="1" smtClean="0">
                <a:latin typeface="Candara"/>
              </a:rPr>
              <a:t>KCl</a:t>
            </a:r>
            <a:r>
              <a:rPr lang="en-US" dirty="0" smtClean="0">
                <a:latin typeface="Candara"/>
              </a:rPr>
              <a:t>.</a:t>
            </a:r>
            <a:r>
              <a:rPr lang="en-US" dirty="0">
                <a:latin typeface="Candara"/>
              </a:rPr>
              <a:t/>
            </a:r>
            <a:br>
              <a:rPr lang="en-US" dirty="0">
                <a:latin typeface="Candara"/>
              </a:rPr>
            </a:br>
            <a:endParaRPr lang="en-US" dirty="0">
              <a:latin typeface="Candara"/>
            </a:endParaRPr>
          </a:p>
          <a:p>
            <a:endParaRPr lang="en-US" dirty="0">
              <a:latin typeface="Candara"/>
            </a:endParaRPr>
          </a:p>
          <a:p>
            <a:r>
              <a:rPr lang="en-US" dirty="0" smtClean="0">
                <a:latin typeface="Candara"/>
              </a:rPr>
              <a:t>Mix NaC2H3O2 </a:t>
            </a:r>
            <a:r>
              <a:rPr lang="en-US" dirty="0">
                <a:latin typeface="Candara"/>
              </a:rPr>
              <a:t>and </a:t>
            </a:r>
            <a:r>
              <a:rPr lang="en-US" dirty="0" smtClean="0">
                <a:latin typeface="Candara"/>
              </a:rPr>
              <a:t>K2CO3.</a:t>
            </a:r>
            <a:endParaRPr lang="en-US" dirty="0">
              <a:latin typeface="Candara"/>
            </a:endParaRPr>
          </a:p>
        </p:txBody>
      </p:sp>
      <p:sp>
        <p:nvSpPr>
          <p:cNvPr id="82952" name="Line 12"/>
          <p:cNvSpPr>
            <a:spLocks noChangeShapeType="1"/>
          </p:cNvSpPr>
          <p:nvPr/>
        </p:nvSpPr>
        <p:spPr bwMode="auto">
          <a:xfrm>
            <a:off x="457200" y="2971800"/>
            <a:ext cx="7924800" cy="0"/>
          </a:xfrm>
          <a:prstGeom prst="line">
            <a:avLst/>
          </a:prstGeom>
          <a:noFill/>
          <a:ln w="19050" cap="flat" cmpd="sng" algn="ctr">
            <a:solidFill>
              <a:srgbClr val="A6A6A6"/>
            </a:solidFill>
            <a:prstDash val="dot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2953" name="Line 13"/>
          <p:cNvSpPr>
            <a:spLocks noChangeShapeType="1"/>
          </p:cNvSpPr>
          <p:nvPr/>
        </p:nvSpPr>
        <p:spPr bwMode="auto">
          <a:xfrm>
            <a:off x="3810000" y="3887736"/>
            <a:ext cx="7620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915988" y="4488963"/>
            <a:ext cx="6302380" cy="369888"/>
            <a:chOff x="950" y="3404"/>
            <a:chExt cx="3970" cy="233"/>
          </a:xfrm>
        </p:grpSpPr>
        <p:sp>
          <p:nvSpPr>
            <p:cNvPr id="82964" name="Text Box 15"/>
            <p:cNvSpPr txBox="1">
              <a:spLocks noChangeArrowheads="1"/>
            </p:cNvSpPr>
            <p:nvPr/>
          </p:nvSpPr>
          <p:spPr bwMode="auto">
            <a:xfrm>
              <a:off x="950" y="3404"/>
              <a:ext cx="397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  <a:latin typeface="Candara"/>
                </a:rPr>
                <a:t>Ag(NO</a:t>
              </a:r>
              <a:r>
                <a:rPr lang="en-US" sz="1800" baseline="-25000" dirty="0">
                  <a:solidFill>
                    <a:srgbClr val="0000FF"/>
                  </a:solidFill>
                  <a:latin typeface="Candara"/>
                </a:rPr>
                <a:t>3</a:t>
              </a:r>
              <a:r>
                <a:rPr lang="en-US" sz="1800" dirty="0">
                  <a:solidFill>
                    <a:srgbClr val="0000FF"/>
                  </a:solidFill>
                  <a:latin typeface="Candara"/>
                </a:rPr>
                <a:t>)(aq) + </a:t>
              </a:r>
              <a:r>
                <a:rPr lang="en-US" sz="1800" dirty="0" err="1">
                  <a:solidFill>
                    <a:srgbClr val="0000FF"/>
                  </a:solidFill>
                  <a:latin typeface="Candara"/>
                </a:rPr>
                <a:t>KCl</a:t>
              </a:r>
              <a:r>
                <a:rPr lang="en-US" sz="1800" dirty="0">
                  <a:solidFill>
                    <a:srgbClr val="0000FF"/>
                  </a:solidFill>
                  <a:latin typeface="Candara"/>
                </a:rPr>
                <a:t>(</a:t>
              </a:r>
              <a:r>
                <a:rPr lang="en-US" sz="1800" dirty="0" err="1">
                  <a:solidFill>
                    <a:srgbClr val="0000FF"/>
                  </a:solidFill>
                  <a:latin typeface="Candara"/>
                </a:rPr>
                <a:t>aq</a:t>
              </a:r>
              <a:r>
                <a:rPr lang="en-US" sz="1800" dirty="0">
                  <a:solidFill>
                    <a:srgbClr val="0000FF"/>
                  </a:solidFill>
                  <a:latin typeface="Candara"/>
                </a:rPr>
                <a:t>)		      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</a:rPr>
                <a:t>                  </a:t>
              </a:r>
              <a:r>
                <a:rPr lang="en-US" sz="1800" dirty="0" err="1" smtClean="0">
                  <a:solidFill>
                    <a:srgbClr val="0000FF"/>
                  </a:solidFill>
                  <a:latin typeface="Candara"/>
                </a:rPr>
                <a:t>AgCl</a:t>
              </a:r>
              <a:r>
                <a:rPr lang="en-US" sz="1800" dirty="0">
                  <a:solidFill>
                    <a:srgbClr val="0000FF"/>
                  </a:solidFill>
                  <a:latin typeface="Candara"/>
                </a:rPr>
                <a:t>(</a:t>
              </a:r>
              <a:r>
                <a:rPr lang="en-US" sz="1800" dirty="0" err="1">
                  <a:solidFill>
                    <a:srgbClr val="0000FF"/>
                  </a:solidFill>
                  <a:latin typeface="Candara"/>
                </a:rPr>
                <a:t>ppt</a:t>
              </a:r>
              <a:r>
                <a:rPr lang="en-US" sz="1800" dirty="0">
                  <a:solidFill>
                    <a:srgbClr val="0000FF"/>
                  </a:solidFill>
                  <a:latin typeface="Candara"/>
                </a:rPr>
                <a:t>) + KNO</a:t>
              </a:r>
              <a:r>
                <a:rPr lang="en-US" sz="1800" baseline="-25000" dirty="0">
                  <a:solidFill>
                    <a:srgbClr val="0000FF"/>
                  </a:solidFill>
                  <a:latin typeface="Candara"/>
                </a:rPr>
                <a:t>3</a:t>
              </a:r>
              <a:r>
                <a:rPr lang="en-US" sz="1800" dirty="0">
                  <a:solidFill>
                    <a:srgbClr val="0000FF"/>
                  </a:solidFill>
                  <a:latin typeface="Candara"/>
                </a:rPr>
                <a:t>(aq)</a:t>
              </a:r>
            </a:p>
          </p:txBody>
        </p:sp>
        <p:sp>
          <p:nvSpPr>
            <p:cNvPr id="82965" name="Line 16"/>
            <p:cNvSpPr>
              <a:spLocks noChangeShapeType="1"/>
            </p:cNvSpPr>
            <p:nvPr/>
          </p:nvSpPr>
          <p:spPr bwMode="auto">
            <a:xfrm>
              <a:off x="2496" y="3504"/>
              <a:ext cx="720" cy="0"/>
            </a:xfrm>
            <a:prstGeom prst="line">
              <a:avLst/>
            </a:prstGeom>
            <a:noFill/>
            <a:ln w="9525">
              <a:noFill/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Candara"/>
              </a:endParaRPr>
            </a:p>
          </p:txBody>
        </p:sp>
      </p:grpSp>
      <p:sp>
        <p:nvSpPr>
          <p:cNvPr id="82955" name="Line 17"/>
          <p:cNvSpPr>
            <a:spLocks noChangeShapeType="1"/>
          </p:cNvSpPr>
          <p:nvPr/>
        </p:nvSpPr>
        <p:spPr bwMode="auto">
          <a:xfrm>
            <a:off x="3289968" y="4709202"/>
            <a:ext cx="1447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915988" y="5375090"/>
            <a:ext cx="6835772" cy="923926"/>
            <a:chOff x="950" y="3404"/>
            <a:chExt cx="4306" cy="582"/>
          </a:xfrm>
        </p:grpSpPr>
        <p:sp>
          <p:nvSpPr>
            <p:cNvPr id="82962" name="Text Box 19"/>
            <p:cNvSpPr txBox="1">
              <a:spLocks noChangeArrowheads="1"/>
            </p:cNvSpPr>
            <p:nvPr/>
          </p:nvSpPr>
          <p:spPr bwMode="auto">
            <a:xfrm>
              <a:off x="950" y="3404"/>
              <a:ext cx="4306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  <a:latin typeface="Candara"/>
                </a:rPr>
                <a:t>2Na(C2H3O2)(aq) + K2CO3(aq)	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</a:rPr>
                <a:t>          Na2CO3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</a:rPr>
                <a:t>(aq) </a:t>
              </a:r>
              <a:r>
                <a:rPr lang="en-US" sz="1800" dirty="0">
                  <a:solidFill>
                    <a:srgbClr val="0000FF"/>
                  </a:solidFill>
                  <a:latin typeface="Candara"/>
                </a:rPr>
                <a:t>+ K2(C2H3O2)(aq)</a:t>
              </a:r>
              <a:br>
                <a:rPr lang="en-US" sz="1800" dirty="0">
                  <a:solidFill>
                    <a:srgbClr val="0000FF"/>
                  </a:solidFill>
                  <a:latin typeface="Candara"/>
                </a:rPr>
              </a:br>
              <a:r>
                <a:rPr lang="en-US" sz="1800" dirty="0">
                  <a:solidFill>
                    <a:srgbClr val="0000FF"/>
                  </a:solidFill>
                  <a:latin typeface="Candara"/>
                </a:rPr>
                <a:t/>
              </a:r>
              <a:br>
                <a:rPr lang="en-US" sz="1800" dirty="0">
                  <a:solidFill>
                    <a:srgbClr val="0000FF"/>
                  </a:solidFill>
                  <a:latin typeface="Candara"/>
                </a:rPr>
              </a:br>
              <a:r>
                <a:rPr lang="en-US" sz="1800" dirty="0">
                  <a:solidFill>
                    <a:srgbClr val="0000FF"/>
                  </a:solidFill>
                  <a:latin typeface="Candara"/>
                </a:rPr>
                <a:t>So this last </a:t>
              </a:r>
              <a:r>
                <a:rPr lang="en-US" sz="1800" dirty="0" err="1">
                  <a:solidFill>
                    <a:srgbClr val="0000FF"/>
                  </a:solidFill>
                  <a:latin typeface="Candara"/>
                </a:rPr>
                <a:t>rxn</a:t>
              </a:r>
              <a:r>
                <a:rPr lang="en-US" sz="1800" dirty="0">
                  <a:solidFill>
                    <a:srgbClr val="0000FF"/>
                  </a:solidFill>
                  <a:latin typeface="Candara"/>
                </a:rPr>
                <a:t> does </a:t>
              </a:r>
              <a:r>
                <a:rPr lang="en-US" sz="1800" b="1" dirty="0">
                  <a:solidFill>
                    <a:srgbClr val="0000FF"/>
                  </a:solidFill>
                  <a:latin typeface="Candara"/>
                </a:rPr>
                <a:t>NOT</a:t>
              </a:r>
              <a:r>
                <a:rPr lang="en-US" sz="1800" dirty="0">
                  <a:solidFill>
                    <a:srgbClr val="0000FF"/>
                  </a:solidFill>
                  <a:latin typeface="Candara"/>
                </a:rPr>
                <a:t> produce any precipitates.</a:t>
              </a:r>
            </a:p>
          </p:txBody>
        </p:sp>
        <p:sp>
          <p:nvSpPr>
            <p:cNvPr id="82963" name="Line 20"/>
            <p:cNvSpPr>
              <a:spLocks noChangeShapeType="1"/>
            </p:cNvSpPr>
            <p:nvPr/>
          </p:nvSpPr>
          <p:spPr bwMode="auto">
            <a:xfrm>
              <a:off x="2496" y="3504"/>
              <a:ext cx="720" cy="0"/>
            </a:xfrm>
            <a:prstGeom prst="line">
              <a:avLst/>
            </a:prstGeom>
            <a:noFill/>
            <a:ln w="9525">
              <a:noFill/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Candara"/>
              </a:endParaRPr>
            </a:p>
          </p:txBody>
        </p:sp>
      </p:grpSp>
      <p:sp>
        <p:nvSpPr>
          <p:cNvPr id="82957" name="Line 21"/>
          <p:cNvSpPr>
            <a:spLocks noChangeShapeType="1"/>
          </p:cNvSpPr>
          <p:nvPr/>
        </p:nvSpPr>
        <p:spPr bwMode="auto">
          <a:xfrm>
            <a:off x="4038600" y="5572602"/>
            <a:ext cx="533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2958" name="Text Box 22"/>
          <p:cNvSpPr txBox="1">
            <a:spLocks noChangeArrowheads="1"/>
          </p:cNvSpPr>
          <p:nvPr/>
        </p:nvSpPr>
        <p:spPr bwMode="auto">
          <a:xfrm>
            <a:off x="8077200" y="6415088"/>
            <a:ext cx="8905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andara"/>
              </a:rPr>
              <a:t>p.125-6</a:t>
            </a:r>
          </a:p>
        </p:txBody>
      </p:sp>
      <p:sp>
        <p:nvSpPr>
          <p:cNvPr id="23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cs typeface="Candara"/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485775" y="231775"/>
            <a:ext cx="53223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</a:rPr>
              <a:t>Examples: precipitation reactions</a:t>
            </a:r>
            <a:endParaRPr lang="en-US" sz="2800" b="1" dirty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ndara"/>
              <a:cs typeface="Candara"/>
            </a:endParaRPr>
          </a:p>
        </p:txBody>
      </p:sp>
      <p:pic>
        <p:nvPicPr>
          <p:cNvPr id="82961" name="Picture 5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5029200" y="2090247"/>
            <a:ext cx="20885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PbI</a:t>
            </a:r>
            <a:r>
              <a:rPr lang="en-US" sz="1800" baseline="-25000" dirty="0" smtClean="0">
                <a:solidFill>
                  <a:srgbClr val="0000FF"/>
                </a:solidFill>
                <a:latin typeface="Candara"/>
              </a:rPr>
              <a:t>2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(s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)  +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2KNO</a:t>
            </a:r>
            <a:r>
              <a:rPr lang="en-US" sz="1800" baseline="-25000" dirty="0">
                <a:solidFill>
                  <a:srgbClr val="0000FF"/>
                </a:solidFill>
                <a:latin typeface="Candara"/>
              </a:rPr>
              <a:t>3 (</a:t>
            </a:r>
            <a:r>
              <a:rPr lang="en-US" sz="1800" baseline="-25000" dirty="0" err="1">
                <a:solidFill>
                  <a:srgbClr val="0000FF"/>
                </a:solidFill>
                <a:latin typeface="Candara"/>
              </a:rPr>
              <a:t>aq</a:t>
            </a:r>
            <a:r>
              <a:rPr lang="en-US" sz="1800" baseline="-25000" dirty="0">
                <a:solidFill>
                  <a:srgbClr val="0000FF"/>
                </a:solidFill>
                <a:latin typeface="Candara"/>
              </a:rPr>
              <a:t>)</a:t>
            </a:r>
            <a:endParaRPr lang="en-US" sz="18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2040" y="2079298"/>
            <a:ext cx="291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  <a:latin typeface="Candara"/>
                <a:cs typeface="Candara"/>
              </a:rPr>
              <a:t>2</a:t>
            </a:r>
            <a:endParaRPr lang="en-US" sz="18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5867400" y="2133600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096000" y="3685872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5932652" y="4531655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929096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9" grpId="0" animBg="1"/>
      <p:bldP spid="82953" grpId="0" animBg="1"/>
      <p:bldP spid="82955" grpId="0" animBg="1"/>
      <p:bldP spid="82957" grpId="0" animBg="1"/>
      <p:bldP spid="25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Text Box 4"/>
          <p:cNvSpPr txBox="1">
            <a:spLocks noChangeArrowheads="1"/>
          </p:cNvSpPr>
          <p:nvPr/>
        </p:nvSpPr>
        <p:spPr bwMode="auto">
          <a:xfrm>
            <a:off x="1219200" y="1600200"/>
            <a:ext cx="61542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Pb(NO3)2(aq) + 2Kl (</a:t>
            </a:r>
            <a:r>
              <a:rPr lang="en-US" dirty="0" err="1">
                <a:latin typeface="Candara"/>
              </a:rPr>
              <a:t>aq</a:t>
            </a:r>
            <a:r>
              <a:rPr lang="en-US" dirty="0">
                <a:latin typeface="Candara"/>
              </a:rPr>
              <a:t>)</a:t>
            </a:r>
            <a:r>
              <a:rPr lang="en-US" dirty="0" smtClean="0">
                <a:latin typeface="Candara"/>
              </a:rPr>
              <a:t>	          PbI2 </a:t>
            </a:r>
            <a:r>
              <a:rPr lang="en-US" dirty="0">
                <a:latin typeface="Candara"/>
              </a:rPr>
              <a:t>(</a:t>
            </a:r>
            <a:r>
              <a:rPr lang="en-US" dirty="0" err="1">
                <a:latin typeface="Candara"/>
              </a:rPr>
              <a:t>s/ppt</a:t>
            </a:r>
            <a:r>
              <a:rPr lang="en-US" dirty="0">
                <a:latin typeface="Candara"/>
              </a:rPr>
              <a:t>)+ 2KNO3 (</a:t>
            </a:r>
            <a:r>
              <a:rPr lang="en-US" dirty="0" err="1">
                <a:latin typeface="Candara"/>
              </a:rPr>
              <a:t>aq</a:t>
            </a:r>
            <a:r>
              <a:rPr lang="en-US" dirty="0">
                <a:latin typeface="Candara"/>
              </a:rPr>
              <a:t>)</a:t>
            </a:r>
          </a:p>
        </p:txBody>
      </p:sp>
      <p:sp>
        <p:nvSpPr>
          <p:cNvPr id="84996" name="Line 5"/>
          <p:cNvSpPr>
            <a:spLocks noChangeShapeType="1"/>
          </p:cNvSpPr>
          <p:nvPr/>
        </p:nvSpPr>
        <p:spPr bwMode="auto">
          <a:xfrm>
            <a:off x="4038600" y="18446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 dirty="0">
              <a:latin typeface="Candara"/>
            </a:endParaRPr>
          </a:p>
        </p:txBody>
      </p:sp>
      <p:sp>
        <p:nvSpPr>
          <p:cNvPr id="84997" name="Text Box 6"/>
          <p:cNvSpPr txBox="1">
            <a:spLocks noChangeArrowheads="1"/>
          </p:cNvSpPr>
          <p:nvPr/>
        </p:nvSpPr>
        <p:spPr bwMode="auto">
          <a:xfrm>
            <a:off x="738217" y="2070100"/>
            <a:ext cx="81118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Pb</a:t>
            </a:r>
            <a:r>
              <a:rPr lang="en-US" sz="1800" baseline="30000" dirty="0">
                <a:solidFill>
                  <a:srgbClr val="0000FF"/>
                </a:solidFill>
                <a:latin typeface="Candara"/>
              </a:rPr>
              <a:t>+2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(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aq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) + 2NO3</a:t>
            </a:r>
            <a:r>
              <a:rPr lang="en-US" sz="1800" baseline="30000" dirty="0">
                <a:solidFill>
                  <a:srgbClr val="0000FF"/>
                </a:solidFill>
                <a:latin typeface="Candara"/>
              </a:rPr>
              <a:t>-1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(aq) + 2K</a:t>
            </a:r>
            <a:r>
              <a:rPr lang="en-US" sz="1800" baseline="30000" dirty="0">
                <a:solidFill>
                  <a:srgbClr val="0000FF"/>
                </a:solidFill>
                <a:latin typeface="Candara"/>
              </a:rPr>
              <a:t>+1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(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aq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) + 2l</a:t>
            </a:r>
            <a:r>
              <a:rPr lang="en-US" sz="1800" baseline="30000" dirty="0">
                <a:solidFill>
                  <a:srgbClr val="0000FF"/>
                </a:solidFill>
                <a:latin typeface="Candara"/>
              </a:rPr>
              <a:t>-1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(aq)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	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         PbI2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(s/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ppt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)+ 2K</a:t>
            </a:r>
            <a:r>
              <a:rPr lang="en-US" sz="1800" baseline="30000" dirty="0">
                <a:solidFill>
                  <a:srgbClr val="0000FF"/>
                </a:solidFill>
                <a:latin typeface="Candara"/>
              </a:rPr>
              <a:t>+1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(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aq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) + 2NO3 (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aq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)</a:t>
            </a:r>
          </a:p>
        </p:txBody>
      </p:sp>
      <p:sp>
        <p:nvSpPr>
          <p:cNvPr id="84999" name="Text Box 8"/>
          <p:cNvSpPr txBox="1">
            <a:spLocks noChangeArrowheads="1"/>
          </p:cNvSpPr>
          <p:nvPr/>
        </p:nvSpPr>
        <p:spPr bwMode="auto">
          <a:xfrm>
            <a:off x="738217" y="2540000"/>
            <a:ext cx="81619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Pb</a:t>
            </a:r>
            <a:r>
              <a:rPr lang="en-US" sz="1800" baseline="30000" dirty="0">
                <a:solidFill>
                  <a:srgbClr val="0000FF"/>
                </a:solidFill>
                <a:latin typeface="Candara"/>
              </a:rPr>
              <a:t>+2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(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aq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) + 2NO3</a:t>
            </a:r>
            <a:r>
              <a:rPr lang="en-US" sz="1800" baseline="30000" dirty="0">
                <a:solidFill>
                  <a:srgbClr val="0000FF"/>
                </a:solidFill>
                <a:latin typeface="Candara"/>
              </a:rPr>
              <a:t>-1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(aq) + 2K</a:t>
            </a:r>
            <a:r>
              <a:rPr lang="en-US" sz="1800" baseline="30000" dirty="0">
                <a:solidFill>
                  <a:srgbClr val="0000FF"/>
                </a:solidFill>
                <a:latin typeface="Candara"/>
              </a:rPr>
              <a:t>+1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(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aq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) + 2l</a:t>
            </a:r>
            <a:r>
              <a:rPr lang="en-US" sz="1800" baseline="30000" dirty="0">
                <a:solidFill>
                  <a:srgbClr val="0000FF"/>
                </a:solidFill>
                <a:latin typeface="Candara"/>
              </a:rPr>
              <a:t>-1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(aq)	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         PbI2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(s/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ppt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)+ 2K</a:t>
            </a:r>
            <a:r>
              <a:rPr lang="en-US" sz="1800" baseline="30000" dirty="0">
                <a:solidFill>
                  <a:srgbClr val="0000FF"/>
                </a:solidFill>
                <a:latin typeface="Candara"/>
              </a:rPr>
              <a:t>+1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(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aq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) + 2NO3 (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aq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)</a:t>
            </a:r>
          </a:p>
        </p:txBody>
      </p:sp>
      <p:sp>
        <p:nvSpPr>
          <p:cNvPr id="85001" name="Line 10"/>
          <p:cNvSpPr>
            <a:spLocks noChangeShapeType="1"/>
          </p:cNvSpPr>
          <p:nvPr/>
        </p:nvSpPr>
        <p:spPr bwMode="auto">
          <a:xfrm>
            <a:off x="1828800" y="2750218"/>
            <a:ext cx="990600" cy="0"/>
          </a:xfrm>
          <a:prstGeom prst="line">
            <a:avLst/>
          </a:prstGeom>
          <a:noFill/>
          <a:ln w="28575">
            <a:solidFill>
              <a:srgbClr val="EF1F1D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 dirty="0">
              <a:latin typeface="Candara"/>
            </a:endParaRPr>
          </a:p>
        </p:txBody>
      </p:sp>
      <p:sp>
        <p:nvSpPr>
          <p:cNvPr id="85002" name="Line 11"/>
          <p:cNvSpPr>
            <a:spLocks noChangeShapeType="1"/>
          </p:cNvSpPr>
          <p:nvPr/>
        </p:nvSpPr>
        <p:spPr bwMode="auto">
          <a:xfrm>
            <a:off x="2930352" y="2734343"/>
            <a:ext cx="914400" cy="34925"/>
          </a:xfrm>
          <a:prstGeom prst="line">
            <a:avLst/>
          </a:prstGeom>
          <a:noFill/>
          <a:ln w="28575">
            <a:solidFill>
              <a:srgbClr val="EF1F1D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 dirty="0">
              <a:latin typeface="Candara"/>
            </a:endParaRPr>
          </a:p>
        </p:txBody>
      </p:sp>
      <p:sp>
        <p:nvSpPr>
          <p:cNvPr id="85003" name="Line 12"/>
          <p:cNvSpPr>
            <a:spLocks noChangeShapeType="1"/>
          </p:cNvSpPr>
          <p:nvPr/>
        </p:nvSpPr>
        <p:spPr bwMode="auto">
          <a:xfrm>
            <a:off x="7875336" y="2747711"/>
            <a:ext cx="762000" cy="0"/>
          </a:xfrm>
          <a:prstGeom prst="line">
            <a:avLst/>
          </a:prstGeom>
          <a:noFill/>
          <a:ln w="28575">
            <a:solidFill>
              <a:srgbClr val="EF1F1D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 dirty="0">
              <a:latin typeface="Candara"/>
            </a:endParaRPr>
          </a:p>
        </p:txBody>
      </p:sp>
      <p:sp>
        <p:nvSpPr>
          <p:cNvPr id="85004" name="Line 13"/>
          <p:cNvSpPr>
            <a:spLocks noChangeShapeType="1"/>
          </p:cNvSpPr>
          <p:nvPr/>
        </p:nvSpPr>
        <p:spPr bwMode="auto">
          <a:xfrm>
            <a:off x="6779796" y="2756568"/>
            <a:ext cx="914400" cy="0"/>
          </a:xfrm>
          <a:prstGeom prst="line">
            <a:avLst/>
          </a:prstGeom>
          <a:noFill/>
          <a:ln w="28575">
            <a:solidFill>
              <a:srgbClr val="EF1F1D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 dirty="0">
              <a:latin typeface="Candara"/>
            </a:endParaRPr>
          </a:p>
        </p:txBody>
      </p:sp>
      <p:sp>
        <p:nvSpPr>
          <p:cNvPr id="85005" name="Text Box 14"/>
          <p:cNvSpPr txBox="1">
            <a:spLocks noChangeArrowheads="1"/>
          </p:cNvSpPr>
          <p:nvPr/>
        </p:nvSpPr>
        <p:spPr bwMode="auto">
          <a:xfrm>
            <a:off x="2895600" y="2971800"/>
            <a:ext cx="3768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Pb</a:t>
            </a:r>
            <a:r>
              <a:rPr lang="en-US" sz="1800" baseline="30000" dirty="0">
                <a:solidFill>
                  <a:srgbClr val="0000FF"/>
                </a:solidFill>
                <a:latin typeface="Candara"/>
              </a:rPr>
              <a:t>+2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(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aq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) + 2l</a:t>
            </a:r>
            <a:r>
              <a:rPr lang="en-US" sz="1800" baseline="30000" dirty="0">
                <a:solidFill>
                  <a:srgbClr val="0000FF"/>
                </a:solidFill>
                <a:latin typeface="Candara"/>
              </a:rPr>
              <a:t>-1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(aq)	            PbI2 (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s/ppt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)</a:t>
            </a:r>
          </a:p>
        </p:txBody>
      </p:sp>
      <p:sp>
        <p:nvSpPr>
          <p:cNvPr id="85006" name="Line 15"/>
          <p:cNvSpPr>
            <a:spLocks noChangeShapeType="1"/>
          </p:cNvSpPr>
          <p:nvPr/>
        </p:nvSpPr>
        <p:spPr bwMode="auto">
          <a:xfrm>
            <a:off x="4737768" y="3187196"/>
            <a:ext cx="609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 dirty="0">
              <a:latin typeface="Candara"/>
            </a:endParaRPr>
          </a:p>
        </p:txBody>
      </p:sp>
      <p:sp>
        <p:nvSpPr>
          <p:cNvPr id="85007" name="AutoShape 16"/>
          <p:cNvSpPr>
            <a:spLocks noChangeArrowheads="1"/>
          </p:cNvSpPr>
          <p:nvPr/>
        </p:nvSpPr>
        <p:spPr bwMode="auto">
          <a:xfrm>
            <a:off x="152400" y="2114550"/>
            <a:ext cx="533400" cy="1543050"/>
          </a:xfrm>
          <a:prstGeom prst="curvedRightArrow">
            <a:avLst>
              <a:gd name="adj1" fmla="val 60835"/>
              <a:gd name="adj2" fmla="val 240000"/>
              <a:gd name="adj3" fmla="val 333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4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85008" name="Text Box 17"/>
          <p:cNvSpPr txBox="1">
            <a:spLocks noChangeArrowheads="1"/>
          </p:cNvSpPr>
          <p:nvPr/>
        </p:nvSpPr>
        <p:spPr bwMode="auto">
          <a:xfrm>
            <a:off x="304800" y="2590800"/>
            <a:ext cx="495411" cy="36933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CIE</a:t>
            </a:r>
            <a:endParaRPr lang="en-US" sz="18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85009" name="Text Box 18"/>
          <p:cNvSpPr txBox="1">
            <a:spLocks noChangeArrowheads="1"/>
          </p:cNvSpPr>
          <p:nvPr/>
        </p:nvSpPr>
        <p:spPr bwMode="auto">
          <a:xfrm>
            <a:off x="6715662" y="3003549"/>
            <a:ext cx="1971138" cy="36933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Net ionic equation</a:t>
            </a:r>
          </a:p>
        </p:txBody>
      </p:sp>
      <p:sp>
        <p:nvSpPr>
          <p:cNvPr id="85010" name="Text Box 19"/>
          <p:cNvSpPr txBox="1">
            <a:spLocks noChangeArrowheads="1"/>
          </p:cNvSpPr>
          <p:nvPr/>
        </p:nvSpPr>
        <p:spPr bwMode="auto">
          <a:xfrm>
            <a:off x="593725" y="3505200"/>
            <a:ext cx="8245475" cy="175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/>
              </a:rPr>
              <a:t>Ions that are found in exactly the same form on both sides of the equation 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are</a:t>
            </a:r>
          </a:p>
          <a:p>
            <a:r>
              <a:rPr lang="en-US" sz="1800" b="1" dirty="0">
                <a:solidFill>
                  <a:srgbClr val="0000FF"/>
                </a:solidFill>
                <a:latin typeface="Candara"/>
              </a:rPr>
              <a:t>spectator ions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. These ions don’t participate in the formation of the insoluble (</a:t>
            </a:r>
            <a:r>
              <a:rPr lang="en-US" sz="1800" dirty="0" err="1">
                <a:solidFill>
                  <a:srgbClr val="0000FF"/>
                </a:solidFill>
                <a:latin typeface="Candara"/>
              </a:rPr>
              <a:t>ppt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) product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, rather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they just dissociate, and then hang out and watch 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the action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.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 </a:t>
            </a:r>
          </a:p>
          <a:p>
            <a:pPr>
              <a:buFontTx/>
              <a:buChar char="•"/>
            </a:pPr>
            <a:r>
              <a:rPr lang="en-US" sz="1800" dirty="0">
                <a:solidFill>
                  <a:srgbClr val="0000FF"/>
                </a:solidFill>
                <a:latin typeface="Candara"/>
              </a:rPr>
              <a:t> Spectator ions </a:t>
            </a:r>
            <a:r>
              <a:rPr lang="en-US" sz="1800" u="sng" dirty="0">
                <a:solidFill>
                  <a:srgbClr val="0000FF"/>
                </a:solidFill>
                <a:latin typeface="Candara"/>
              </a:rPr>
              <a:t>cancel out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, just like identical terms in a mathematical operation.</a:t>
            </a:r>
          </a:p>
          <a:p>
            <a:pPr>
              <a:buFontTx/>
              <a:buChar char="•"/>
            </a:pPr>
            <a:r>
              <a:rPr lang="en-US" sz="1800" dirty="0">
                <a:solidFill>
                  <a:srgbClr val="0000FF"/>
                </a:solidFill>
                <a:latin typeface="Candara"/>
              </a:rPr>
              <a:t> The net ionic equation is 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left, describing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what’s 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really going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on in the reaction;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    </a:t>
            </a:r>
          </a:p>
          <a:p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      describing </a:t>
            </a:r>
            <a:r>
              <a:rPr lang="en-US" sz="1800" dirty="0">
                <a:solidFill>
                  <a:srgbClr val="0000FF"/>
                </a:solidFill>
                <a:latin typeface="Candara"/>
              </a:rPr>
              <a:t>the real changes</a:t>
            </a:r>
            <a:r>
              <a:rPr lang="en-US" sz="1800" dirty="0" smtClean="0">
                <a:solidFill>
                  <a:srgbClr val="0000FF"/>
                </a:solidFill>
                <a:latin typeface="Candara"/>
              </a:rPr>
              <a:t> occurring.</a:t>
            </a:r>
            <a:endParaRPr lang="en-US" sz="1800" dirty="0">
              <a:solidFill>
                <a:srgbClr val="0000FF"/>
              </a:solidFill>
              <a:latin typeface="Candara"/>
            </a:endParaRPr>
          </a:p>
        </p:txBody>
      </p:sp>
      <p:sp>
        <p:nvSpPr>
          <p:cNvPr id="85011" name="Line 20"/>
          <p:cNvSpPr>
            <a:spLocks noChangeShapeType="1"/>
          </p:cNvSpPr>
          <p:nvPr/>
        </p:nvSpPr>
        <p:spPr bwMode="auto">
          <a:xfrm>
            <a:off x="462552" y="5334000"/>
            <a:ext cx="8229600" cy="0"/>
          </a:xfrm>
          <a:prstGeom prst="line">
            <a:avLst/>
          </a:prstGeom>
          <a:noFill/>
          <a:ln w="19050" cap="flat" cmpd="sng" algn="ctr">
            <a:solidFill>
              <a:schemeClr val="bg1">
                <a:lumMod val="50000"/>
              </a:schemeClr>
            </a:solidFill>
            <a:prstDash val="dot"/>
            <a:round/>
            <a:headEnd type="none" w="med" len="med"/>
            <a:tailEnd type="non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 dirty="0">
              <a:latin typeface="Candara"/>
            </a:endParaRPr>
          </a:p>
        </p:txBody>
      </p:sp>
      <p:sp>
        <p:nvSpPr>
          <p:cNvPr id="85012" name="Text Box 21"/>
          <p:cNvSpPr txBox="1">
            <a:spLocks noChangeArrowheads="1"/>
          </p:cNvSpPr>
          <p:nvPr/>
        </p:nvSpPr>
        <p:spPr bwMode="auto">
          <a:xfrm>
            <a:off x="382588" y="5461337"/>
            <a:ext cx="753531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dirty="0">
                <a:latin typeface="Candara"/>
              </a:rPr>
              <a:t>Predict products, balance the equation, write complete &amp; net </a:t>
            </a:r>
            <a:r>
              <a:rPr lang="en-US" dirty="0" err="1">
                <a:latin typeface="Candara"/>
              </a:rPr>
              <a:t>ionics</a:t>
            </a:r>
            <a:r>
              <a:rPr lang="en-US" dirty="0">
                <a:latin typeface="Candara"/>
              </a:rPr>
              <a:t>:</a:t>
            </a:r>
          </a:p>
          <a:p>
            <a:pPr marL="457200" indent="-457200">
              <a:buFont typeface="Times" pitchFamily="26" charset="0"/>
              <a:buNone/>
            </a:pPr>
            <a:r>
              <a:rPr lang="en-US" dirty="0" smtClean="0">
                <a:latin typeface="Candara"/>
              </a:rPr>
              <a:t>      BaCl2 </a:t>
            </a:r>
            <a:r>
              <a:rPr lang="en-US" dirty="0">
                <a:latin typeface="Candara"/>
              </a:rPr>
              <a:t>+ K2SO4         </a:t>
            </a:r>
            <a:r>
              <a:rPr lang="en-US" sz="1600" dirty="0" smtClean="0">
                <a:solidFill>
                  <a:srgbClr val="0000FF"/>
                </a:solidFill>
                <a:latin typeface="Candara"/>
              </a:rPr>
              <a:t> </a:t>
            </a:r>
            <a:endParaRPr lang="en-US" sz="1600" dirty="0">
              <a:solidFill>
                <a:srgbClr val="0000FF"/>
              </a:solidFill>
              <a:latin typeface="Candara"/>
            </a:endParaRPr>
          </a:p>
          <a:p>
            <a:pPr marL="457200" indent="-457200">
              <a:buFont typeface="Times" pitchFamily="26" charset="0"/>
              <a:buNone/>
            </a:pPr>
            <a:r>
              <a:rPr lang="en-US" dirty="0">
                <a:latin typeface="Candara"/>
              </a:rPr>
              <a:t> </a:t>
            </a:r>
            <a:r>
              <a:rPr lang="en-US" dirty="0" smtClean="0">
                <a:latin typeface="Candara"/>
              </a:rPr>
              <a:t>     </a:t>
            </a:r>
            <a:r>
              <a:rPr lang="en-US" dirty="0" smtClean="0">
                <a:latin typeface="Candara"/>
              </a:rPr>
              <a:t>Fe2</a:t>
            </a:r>
            <a:r>
              <a:rPr lang="en-US" dirty="0">
                <a:latin typeface="Candara"/>
              </a:rPr>
              <a:t>(SO4)3 + </a:t>
            </a:r>
            <a:r>
              <a:rPr lang="en-US" dirty="0" err="1">
                <a:latin typeface="Candara"/>
              </a:rPr>
              <a:t>LiOH</a:t>
            </a:r>
            <a:r>
              <a:rPr lang="en-US" dirty="0">
                <a:latin typeface="Candara"/>
              </a:rPr>
              <a:t>   </a:t>
            </a:r>
            <a:r>
              <a:rPr lang="en-US" sz="1600" dirty="0" smtClean="0">
                <a:solidFill>
                  <a:srgbClr val="0000FF"/>
                </a:solidFill>
                <a:latin typeface="Candara"/>
              </a:rPr>
              <a:t> </a:t>
            </a:r>
            <a:endParaRPr lang="en-US" dirty="0">
              <a:latin typeface="Candara"/>
            </a:endParaRPr>
          </a:p>
        </p:txBody>
      </p:sp>
      <p:sp>
        <p:nvSpPr>
          <p:cNvPr id="85013" name="Line 22"/>
          <p:cNvSpPr>
            <a:spLocks noChangeShapeType="1"/>
          </p:cNvSpPr>
          <p:nvPr/>
        </p:nvSpPr>
        <p:spPr bwMode="auto">
          <a:xfrm>
            <a:off x="3249864" y="5991225"/>
            <a:ext cx="995363" cy="28575"/>
          </a:xfrm>
          <a:prstGeom prst="line">
            <a:avLst/>
          </a:prstGeom>
          <a:noFill/>
          <a:ln w="28575">
            <a:solidFill>
              <a:srgbClr val="EF1F1D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5014" name="Line 23"/>
          <p:cNvSpPr>
            <a:spLocks noChangeShapeType="1"/>
          </p:cNvSpPr>
          <p:nvPr/>
        </p:nvSpPr>
        <p:spPr bwMode="auto">
          <a:xfrm>
            <a:off x="6324600" y="5970336"/>
            <a:ext cx="995363" cy="28575"/>
          </a:xfrm>
          <a:prstGeom prst="line">
            <a:avLst/>
          </a:prstGeom>
          <a:noFill/>
          <a:ln w="28575">
            <a:solidFill>
              <a:srgbClr val="EF1F1D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5015" name="Line 24"/>
          <p:cNvSpPr>
            <a:spLocks noChangeShapeType="1"/>
          </p:cNvSpPr>
          <p:nvPr/>
        </p:nvSpPr>
        <p:spPr bwMode="auto">
          <a:xfrm>
            <a:off x="5549232" y="6309393"/>
            <a:ext cx="995363" cy="28575"/>
          </a:xfrm>
          <a:prstGeom prst="line">
            <a:avLst/>
          </a:prstGeom>
          <a:noFill/>
          <a:ln w="28575">
            <a:solidFill>
              <a:srgbClr val="EF1F1D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5016" name="Line 25"/>
          <p:cNvSpPr>
            <a:spLocks noChangeShapeType="1"/>
          </p:cNvSpPr>
          <p:nvPr/>
        </p:nvSpPr>
        <p:spPr bwMode="auto">
          <a:xfrm>
            <a:off x="3415632" y="6288504"/>
            <a:ext cx="995362" cy="28575"/>
          </a:xfrm>
          <a:prstGeom prst="line">
            <a:avLst/>
          </a:prstGeom>
          <a:noFill/>
          <a:ln w="28575">
            <a:solidFill>
              <a:srgbClr val="EF1F1D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Candara"/>
            </a:endParaRPr>
          </a:p>
        </p:txBody>
      </p:sp>
      <p:sp>
        <p:nvSpPr>
          <p:cNvPr id="85017" name="Text Box 26"/>
          <p:cNvSpPr txBox="1">
            <a:spLocks noChangeArrowheads="1"/>
          </p:cNvSpPr>
          <p:nvPr/>
        </p:nvSpPr>
        <p:spPr bwMode="auto">
          <a:xfrm>
            <a:off x="8001000" y="6400800"/>
            <a:ext cx="8522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andara"/>
              </a:rPr>
              <a:t>p.127-9</a:t>
            </a:r>
          </a:p>
        </p:txBody>
      </p:sp>
      <p:sp>
        <p:nvSpPr>
          <p:cNvPr id="27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cs typeface="Candara"/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485775" y="231775"/>
            <a:ext cx="40881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</a:rPr>
              <a:t>Complete 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</a:rPr>
              <a:t>ionic 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</a:rPr>
              <a:t>e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</a:rPr>
              <a:t>quations</a:t>
            </a:r>
            <a:endParaRPr lang="en-US" sz="2800" b="1" dirty="0">
              <a:solidFill>
                <a:srgbClr val="0000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ndara"/>
              <a:cs typeface="Candara"/>
            </a:endParaRPr>
          </a:p>
        </p:txBody>
      </p:sp>
      <p:pic>
        <p:nvPicPr>
          <p:cNvPr id="85020" name="Picture 5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Line 5"/>
          <p:cNvSpPr>
            <a:spLocks noChangeShapeType="1"/>
          </p:cNvSpPr>
          <p:nvPr/>
        </p:nvSpPr>
        <p:spPr bwMode="auto">
          <a:xfrm>
            <a:off x="4953000" y="2276475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 dirty="0">
              <a:latin typeface="Candara"/>
            </a:endParaRPr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auto">
          <a:xfrm>
            <a:off x="4953000" y="2743200"/>
            <a:ext cx="3048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400" dirty="0">
              <a:latin typeface="Candara"/>
            </a:endParaRPr>
          </a:p>
        </p:txBody>
      </p:sp>
      <p:sp>
        <p:nvSpPr>
          <p:cNvPr id="84994" name="Text Box 3"/>
          <p:cNvSpPr txBox="1">
            <a:spLocks noChangeArrowheads="1"/>
          </p:cNvSpPr>
          <p:nvPr/>
        </p:nvSpPr>
        <p:spPr bwMode="auto">
          <a:xfrm>
            <a:off x="427038" y="914400"/>
            <a:ext cx="751727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To write a complete ionic equation, </a:t>
            </a:r>
            <a:r>
              <a:rPr lang="en-US" b="1" dirty="0">
                <a:latin typeface="Candara"/>
              </a:rPr>
              <a:t>dissociate all of the soluble ionic </a:t>
            </a:r>
            <a:br>
              <a:rPr lang="en-US" b="1" dirty="0">
                <a:latin typeface="Candara"/>
              </a:rPr>
            </a:br>
            <a:r>
              <a:rPr lang="en-US" b="1" dirty="0">
                <a:latin typeface="Candara"/>
              </a:rPr>
              <a:t>compounds</a:t>
            </a:r>
            <a:r>
              <a:rPr lang="en-US" dirty="0">
                <a:latin typeface="Candara"/>
              </a:rPr>
              <a:t>, leaving only the solids (or precipitates) together.</a:t>
            </a:r>
          </a:p>
        </p:txBody>
      </p:sp>
      <p:sp>
        <p:nvSpPr>
          <p:cNvPr id="31" name="Text Box 21"/>
          <p:cNvSpPr txBox="1">
            <a:spLocks noChangeArrowheads="1"/>
          </p:cNvSpPr>
          <p:nvPr/>
        </p:nvSpPr>
        <p:spPr bwMode="auto">
          <a:xfrm>
            <a:off x="2667000" y="5842605"/>
            <a:ext cx="5520928" cy="531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457200" indent="-457200">
              <a:buFont typeface="Times" pitchFamily="26" charset="0"/>
              <a:buNone/>
            </a:pPr>
            <a:r>
              <a:rPr lang="en-US" sz="1600" dirty="0" smtClean="0">
                <a:solidFill>
                  <a:srgbClr val="0000FF"/>
                </a:solidFill>
                <a:latin typeface="Candara"/>
              </a:rPr>
              <a:t>Ba</a:t>
            </a:r>
            <a:r>
              <a:rPr lang="en-US" sz="1600" baseline="30000" dirty="0">
                <a:solidFill>
                  <a:srgbClr val="0000FF"/>
                </a:solidFill>
                <a:latin typeface="Candara"/>
              </a:rPr>
              <a:t>+2</a:t>
            </a:r>
            <a:r>
              <a:rPr lang="en-US" sz="1600" dirty="0">
                <a:solidFill>
                  <a:srgbClr val="0000FF"/>
                </a:solidFill>
                <a:latin typeface="Candara"/>
              </a:rPr>
              <a:t> + 2Cl</a:t>
            </a:r>
            <a:r>
              <a:rPr lang="en-US" sz="1600" baseline="30000" dirty="0">
                <a:solidFill>
                  <a:srgbClr val="0000FF"/>
                </a:solidFill>
                <a:latin typeface="Candara"/>
              </a:rPr>
              <a:t>-1</a:t>
            </a:r>
            <a:r>
              <a:rPr lang="en-US" sz="1600" dirty="0">
                <a:solidFill>
                  <a:srgbClr val="0000FF"/>
                </a:solidFill>
                <a:latin typeface="Candara"/>
              </a:rPr>
              <a:t> + 2K</a:t>
            </a:r>
            <a:r>
              <a:rPr lang="en-US" sz="1600" baseline="30000" dirty="0">
                <a:solidFill>
                  <a:srgbClr val="0000FF"/>
                </a:solidFill>
                <a:latin typeface="Candara"/>
              </a:rPr>
              <a:t>+1</a:t>
            </a:r>
            <a:r>
              <a:rPr lang="en-US" sz="1600" dirty="0">
                <a:solidFill>
                  <a:srgbClr val="0000FF"/>
                </a:solidFill>
                <a:latin typeface="Candara"/>
              </a:rPr>
              <a:t> +  SO4</a:t>
            </a:r>
            <a:r>
              <a:rPr lang="en-US" sz="1600" baseline="30000" dirty="0">
                <a:solidFill>
                  <a:srgbClr val="0000FF"/>
                </a:solidFill>
                <a:latin typeface="Candara"/>
              </a:rPr>
              <a:t>-2</a:t>
            </a:r>
            <a:r>
              <a:rPr lang="en-US" sz="1600" dirty="0">
                <a:solidFill>
                  <a:srgbClr val="0000FF"/>
                </a:solidFill>
                <a:latin typeface="Candara"/>
              </a:rPr>
              <a:t> --&gt; BaSO4(ppt) + 2K</a:t>
            </a:r>
            <a:r>
              <a:rPr lang="en-US" sz="1600" baseline="30000" dirty="0">
                <a:solidFill>
                  <a:srgbClr val="0000FF"/>
                </a:solidFill>
                <a:latin typeface="Candara"/>
              </a:rPr>
              <a:t>+1</a:t>
            </a:r>
            <a:r>
              <a:rPr lang="en-US" sz="1600" dirty="0">
                <a:solidFill>
                  <a:srgbClr val="0000FF"/>
                </a:solidFill>
                <a:latin typeface="Candara"/>
              </a:rPr>
              <a:t> + 2Cl</a:t>
            </a:r>
            <a:r>
              <a:rPr lang="en-US" sz="1600" baseline="30000" dirty="0">
                <a:solidFill>
                  <a:srgbClr val="0000FF"/>
                </a:solidFill>
                <a:latin typeface="Candara"/>
              </a:rPr>
              <a:t>-1</a:t>
            </a:r>
            <a:endParaRPr lang="en-US" sz="1600" dirty="0">
              <a:solidFill>
                <a:srgbClr val="0000FF"/>
              </a:solidFill>
              <a:latin typeface="Candara"/>
            </a:endParaRPr>
          </a:p>
          <a:p>
            <a:pPr marL="457200" indent="-457200">
              <a:buFont typeface="Times" pitchFamily="26" charset="0"/>
              <a:buNone/>
            </a:pPr>
            <a:r>
              <a:rPr lang="en-US" sz="1600" dirty="0" smtClean="0">
                <a:solidFill>
                  <a:srgbClr val="0000FF"/>
                </a:solidFill>
                <a:latin typeface="Candara"/>
              </a:rPr>
              <a:t>2Fe</a:t>
            </a:r>
            <a:r>
              <a:rPr lang="en-US" sz="1600" baseline="30000" dirty="0">
                <a:solidFill>
                  <a:srgbClr val="0000FF"/>
                </a:solidFill>
                <a:latin typeface="Candara"/>
              </a:rPr>
              <a:t>+3</a:t>
            </a:r>
            <a:r>
              <a:rPr lang="en-US" sz="1600" dirty="0">
                <a:solidFill>
                  <a:srgbClr val="0000FF"/>
                </a:solidFill>
                <a:latin typeface="Candara"/>
              </a:rPr>
              <a:t> + 3SO4</a:t>
            </a:r>
            <a:r>
              <a:rPr lang="en-US" sz="1600" baseline="30000" dirty="0">
                <a:solidFill>
                  <a:srgbClr val="0000FF"/>
                </a:solidFill>
                <a:latin typeface="Candara"/>
              </a:rPr>
              <a:t>-2</a:t>
            </a:r>
            <a:r>
              <a:rPr lang="en-US" sz="1600" dirty="0">
                <a:solidFill>
                  <a:srgbClr val="0000FF"/>
                </a:solidFill>
                <a:latin typeface="Candara"/>
              </a:rPr>
              <a:t> + 6Li</a:t>
            </a:r>
            <a:r>
              <a:rPr lang="en-US" sz="1600" baseline="30000" dirty="0">
                <a:solidFill>
                  <a:srgbClr val="0000FF"/>
                </a:solidFill>
                <a:latin typeface="Candara"/>
              </a:rPr>
              <a:t>+1</a:t>
            </a:r>
            <a:r>
              <a:rPr lang="en-US" sz="1600" dirty="0">
                <a:solidFill>
                  <a:srgbClr val="0000FF"/>
                </a:solidFill>
                <a:latin typeface="Candara"/>
              </a:rPr>
              <a:t> + 6OH</a:t>
            </a:r>
            <a:r>
              <a:rPr lang="en-US" sz="1600" baseline="30000" dirty="0">
                <a:solidFill>
                  <a:srgbClr val="0000FF"/>
                </a:solidFill>
                <a:latin typeface="Candara"/>
              </a:rPr>
              <a:t>-1</a:t>
            </a:r>
            <a:r>
              <a:rPr lang="en-US" sz="1600" dirty="0">
                <a:solidFill>
                  <a:srgbClr val="0000FF"/>
                </a:solidFill>
                <a:latin typeface="Candara"/>
              </a:rPr>
              <a:t> --&gt;  6Li</a:t>
            </a:r>
            <a:r>
              <a:rPr lang="en-US" sz="1600" baseline="30000" dirty="0">
                <a:solidFill>
                  <a:srgbClr val="0000FF"/>
                </a:solidFill>
                <a:latin typeface="Candara"/>
              </a:rPr>
              <a:t>+1</a:t>
            </a:r>
            <a:r>
              <a:rPr lang="en-US" sz="1600" dirty="0">
                <a:solidFill>
                  <a:srgbClr val="0000FF"/>
                </a:solidFill>
                <a:latin typeface="Candara"/>
              </a:rPr>
              <a:t> + 3SO4</a:t>
            </a:r>
            <a:r>
              <a:rPr lang="en-US" sz="1600" baseline="30000" dirty="0">
                <a:solidFill>
                  <a:srgbClr val="0000FF"/>
                </a:solidFill>
                <a:latin typeface="Candara"/>
              </a:rPr>
              <a:t>-2</a:t>
            </a:r>
            <a:r>
              <a:rPr lang="en-US" sz="1600" dirty="0">
                <a:solidFill>
                  <a:srgbClr val="0000FF"/>
                </a:solidFill>
                <a:latin typeface="Candara"/>
              </a:rPr>
              <a:t> + 2Fe(OH)3(ppt)</a:t>
            </a:r>
            <a:endParaRPr lang="en-US" dirty="0">
              <a:latin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764388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7" grpId="0"/>
      <p:bldP spid="84999" grpId="0"/>
      <p:bldP spid="85001" grpId="0" animBg="1"/>
      <p:bldP spid="85002" grpId="0" animBg="1"/>
      <p:bldP spid="85003" grpId="0" animBg="1"/>
      <p:bldP spid="85004" grpId="0" animBg="1"/>
      <p:bldP spid="85005" grpId="0"/>
      <p:bldP spid="85006" grpId="0" animBg="1"/>
      <p:bldP spid="85007" grpId="0" animBg="1"/>
      <p:bldP spid="85008" grpId="0" animBg="1"/>
      <p:bldP spid="85009" grpId="0" animBg="1"/>
      <p:bldP spid="85010" grpId="0"/>
      <p:bldP spid="85011" grpId="0" animBg="1"/>
      <p:bldP spid="85012" grpId="0"/>
      <p:bldP spid="85013" grpId="0" animBg="1"/>
      <p:bldP spid="85014" grpId="0" animBg="1"/>
      <p:bldP spid="85015" grpId="0" animBg="1"/>
      <p:bldP spid="85016" grpId="0" animBg="1"/>
      <p:bldP spid="29" grpId="0" animBg="1"/>
      <p:bldP spid="30" grpId="0" animBg="1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3"/>
          <p:cNvSpPr txBox="1">
            <a:spLocks noChangeArrowheads="1"/>
          </p:cNvSpPr>
          <p:nvPr/>
        </p:nvSpPr>
        <p:spPr bwMode="auto">
          <a:xfrm>
            <a:off x="427038" y="1050925"/>
            <a:ext cx="70968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ndara"/>
              </a:rPr>
              <a:t>While water has no effect on precipitated solids, </a:t>
            </a:r>
            <a:r>
              <a:rPr lang="en-US" b="1" dirty="0">
                <a:latin typeface="Candara"/>
              </a:rPr>
              <a:t>acids</a:t>
            </a:r>
            <a:r>
              <a:rPr lang="en-US" dirty="0">
                <a:latin typeface="Candara"/>
              </a:rPr>
              <a:t> can break</a:t>
            </a:r>
            <a:br>
              <a:rPr lang="en-US" dirty="0">
                <a:latin typeface="Candara"/>
              </a:rPr>
            </a:br>
            <a:r>
              <a:rPr lang="en-US" dirty="0">
                <a:latin typeface="Candara"/>
              </a:rPr>
              <a:t>them up into ions again.</a:t>
            </a:r>
          </a:p>
        </p:txBody>
      </p:sp>
      <p:sp>
        <p:nvSpPr>
          <p:cNvPr id="46083" name="Text Box 26"/>
          <p:cNvSpPr txBox="1">
            <a:spLocks noChangeArrowheads="1"/>
          </p:cNvSpPr>
          <p:nvPr/>
        </p:nvSpPr>
        <p:spPr bwMode="auto">
          <a:xfrm>
            <a:off x="8001000" y="6400800"/>
            <a:ext cx="6760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andara"/>
              </a:rPr>
              <a:t>p.133</a:t>
            </a:r>
          </a:p>
        </p:txBody>
      </p:sp>
      <p:sp>
        <p:nvSpPr>
          <p:cNvPr id="27" name="Line 2"/>
          <p:cNvSpPr>
            <a:spLocks noChangeShapeType="1"/>
          </p:cNvSpPr>
          <p:nvPr/>
        </p:nvSpPr>
        <p:spPr bwMode="auto">
          <a:xfrm>
            <a:off x="533400" y="838200"/>
            <a:ext cx="8001000" cy="0"/>
          </a:xfrm>
          <a:prstGeom prst="line">
            <a:avLst/>
          </a:prstGeom>
          <a:noFill/>
          <a:ln w="38100" cap="flat" cmpd="sng" algn="ctr">
            <a:solidFill>
              <a:srgbClr val="EB0202"/>
            </a:solidFill>
            <a:prstDash val="dot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ndara"/>
              <a:cs typeface="Candara"/>
            </a:endParaRP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485775" y="231775"/>
            <a:ext cx="5892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ndara"/>
                <a:cs typeface="Candara"/>
              </a:rPr>
              <a:t>Can anything break up precipitates?</a:t>
            </a:r>
          </a:p>
        </p:txBody>
      </p:sp>
      <p:pic>
        <p:nvPicPr>
          <p:cNvPr id="46086" name="Picture 5" descr="atom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52400"/>
            <a:ext cx="10668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7" name="Picture 28" descr="04_08.JPG"/>
          <p:cNvPicPr>
            <a:picLocks noChangeAspect="1"/>
          </p:cNvPicPr>
          <p:nvPr/>
        </p:nvPicPr>
        <p:blipFill>
          <a:blip r:embed="rId4"/>
          <a:srcRect b="13808"/>
          <a:stretch>
            <a:fillRect/>
          </a:stretch>
        </p:blipFill>
        <p:spPr bwMode="auto">
          <a:xfrm>
            <a:off x="341313" y="2057400"/>
            <a:ext cx="8421687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32847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674</Words>
  <Application>Microsoft Macintosh PowerPoint</Application>
  <PresentationFormat>On-screen Show (4:3)</PresentationFormat>
  <Paragraphs>100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2</cp:revision>
  <dcterms:created xsi:type="dcterms:W3CDTF">2016-01-05T00:11:49Z</dcterms:created>
  <dcterms:modified xsi:type="dcterms:W3CDTF">2016-01-05T00:14:45Z</dcterms:modified>
</cp:coreProperties>
</file>