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94" r:id="rId2"/>
    <p:sldId id="295" r:id="rId3"/>
    <p:sldId id="296" r:id="rId4"/>
    <p:sldId id="297" r:id="rId5"/>
    <p:sldId id="298" r:id="rId6"/>
    <p:sldId id="299" r:id="rId7"/>
    <p:sldId id="336" r:id="rId8"/>
    <p:sldId id="301" r:id="rId9"/>
    <p:sldId id="302" r:id="rId10"/>
    <p:sldId id="303" r:id="rId11"/>
    <p:sldId id="305" r:id="rId12"/>
    <p:sldId id="306" r:id="rId13"/>
    <p:sldId id="33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586"/>
  </p:normalViewPr>
  <p:slideViewPr>
    <p:cSldViewPr snapToGrid="0" snapToObjects="1">
      <p:cViewPr varScale="1">
        <p:scale>
          <a:sx n="120" d="100"/>
          <a:sy n="120" d="100"/>
        </p:scale>
        <p:origin x="11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4E6AAC-BFA7-7B4E-82D6-E8F1FC58EEBE}"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324320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E6AAC-BFA7-7B4E-82D6-E8F1FC58EEBE}"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338395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E6AAC-BFA7-7B4E-82D6-E8F1FC58EEBE}"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368822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4E6AAC-BFA7-7B4E-82D6-E8F1FC58EEBE}"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31939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4E6AAC-BFA7-7B4E-82D6-E8F1FC58EEBE}" type="datetimeFigureOut">
              <a:rPr lang="en-US" smtClean="0"/>
              <a:t>9/29/19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325976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4E6AAC-BFA7-7B4E-82D6-E8F1FC58EEBE}"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227096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4E6AAC-BFA7-7B4E-82D6-E8F1FC58EEBE}" type="datetimeFigureOut">
              <a:rPr lang="en-US" smtClean="0"/>
              <a:t>9/29/19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220844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4E6AAC-BFA7-7B4E-82D6-E8F1FC58EEBE}" type="datetimeFigureOut">
              <a:rPr lang="en-US" smtClean="0"/>
              <a:t>9/29/19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220303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E6AAC-BFA7-7B4E-82D6-E8F1FC58EEBE}" type="datetimeFigureOut">
              <a:rPr lang="en-US" smtClean="0"/>
              <a:t>9/29/19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171023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E6AAC-BFA7-7B4E-82D6-E8F1FC58EEBE}"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172128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E6AAC-BFA7-7B4E-82D6-E8F1FC58EEBE}" type="datetimeFigureOut">
              <a:rPr lang="en-US" smtClean="0"/>
              <a:t>9/29/19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BC82F-CBCF-B34C-8BB9-79F47FEA2085}" type="slidenum">
              <a:rPr lang="en-US" smtClean="0"/>
              <a:t>‹#›</a:t>
            </a:fld>
            <a:endParaRPr lang="en-US"/>
          </a:p>
        </p:txBody>
      </p:sp>
    </p:spTree>
    <p:extLst>
      <p:ext uri="{BB962C8B-B14F-4D97-AF65-F5344CB8AC3E}">
        <p14:creationId xmlns:p14="http://schemas.microsoft.com/office/powerpoint/2010/main" val="425263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E6AAC-BFA7-7B4E-82D6-E8F1FC58EEBE}" type="datetimeFigureOut">
              <a:rPr lang="en-US" smtClean="0"/>
              <a:t>9/29/19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BC82F-CBCF-B34C-8BB9-79F47FEA2085}" type="slidenum">
              <a:rPr lang="en-US" smtClean="0"/>
              <a:t>‹#›</a:t>
            </a:fld>
            <a:endParaRPr lang="en-US"/>
          </a:p>
        </p:txBody>
      </p:sp>
    </p:spTree>
    <p:extLst>
      <p:ext uri="{BB962C8B-B14F-4D97-AF65-F5344CB8AC3E}">
        <p14:creationId xmlns:p14="http://schemas.microsoft.com/office/powerpoint/2010/main" val="112829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326"/>
            <a:ext cx="7726845" cy="646331"/>
          </a:xfrm>
          <a:prstGeom prst="rect">
            <a:avLst/>
          </a:prstGeom>
          <a:noFill/>
        </p:spPr>
        <p:txBody>
          <a:bodyPr wrap="none" rtlCol="0">
            <a:spAutoFit/>
          </a:bodyPr>
          <a:lstStyle/>
          <a:p>
            <a:pPr defTabSz="914400"/>
            <a:r>
              <a:rPr lang="en-US" sz="3600" b="1" dirty="0">
                <a:solidFill>
                  <a:prstClr val="white"/>
                </a:solidFill>
                <a:cs typeface="Avenir Heavy"/>
              </a:rPr>
              <a:t>4. Stoichiometry of chemical reactions</a:t>
            </a:r>
          </a:p>
        </p:txBody>
      </p:sp>
      <p:sp>
        <p:nvSpPr>
          <p:cNvPr id="8" name="TextBox 7"/>
          <p:cNvSpPr txBox="1"/>
          <p:nvPr/>
        </p:nvSpPr>
        <p:spPr>
          <a:xfrm>
            <a:off x="584897" y="1285878"/>
            <a:ext cx="7873226" cy="3793026"/>
          </a:xfrm>
          <a:prstGeom prst="rect">
            <a:avLst/>
          </a:prstGeom>
          <a:noFill/>
        </p:spPr>
        <p:txBody>
          <a:bodyPr wrap="square" rtlCol="0">
            <a:spAutoFit/>
          </a:bodyPr>
          <a:lstStyle/>
          <a:p>
            <a:pPr marL="52388" lvl="1">
              <a:lnSpc>
                <a:spcPct val="120000"/>
              </a:lnSpc>
            </a:pPr>
            <a:r>
              <a:rPr lang="en-US" sz="2800" b="1" dirty="0">
                <a:latin typeface="Candara"/>
                <a:cs typeface="Candara"/>
              </a:rPr>
              <a:t>4.3:  Reaction stoichiometry</a:t>
            </a:r>
          </a:p>
          <a:p>
            <a:pPr marL="52388" lvl="1">
              <a:lnSpc>
                <a:spcPct val="120000"/>
              </a:lnSpc>
            </a:pPr>
            <a:endParaRPr lang="en-US" sz="1000" b="1" dirty="0">
              <a:latin typeface="Candara"/>
              <a:cs typeface="Candara"/>
            </a:endParaRPr>
          </a:p>
          <a:p>
            <a:pPr lvl="1" indent="-457200">
              <a:lnSpc>
                <a:spcPct val="120000"/>
              </a:lnSpc>
              <a:buFont typeface="Arial"/>
              <a:buChar char="•"/>
            </a:pPr>
            <a:r>
              <a:rPr lang="en-US" sz="2400" dirty="0">
                <a:latin typeface="Candara"/>
                <a:cs typeface="Candara"/>
              </a:rPr>
              <a:t>Explain the concept of stoichiometry as it pertains to chemical reactions</a:t>
            </a:r>
          </a:p>
          <a:p>
            <a:pPr marL="0" lvl="1">
              <a:lnSpc>
                <a:spcPct val="120000"/>
              </a:lnSpc>
            </a:pPr>
            <a:endParaRPr lang="en-US" sz="1000" dirty="0">
              <a:latin typeface="Candara"/>
              <a:cs typeface="Candara"/>
            </a:endParaRPr>
          </a:p>
          <a:p>
            <a:pPr lvl="1" indent="-457200">
              <a:lnSpc>
                <a:spcPct val="120000"/>
              </a:lnSpc>
              <a:buFont typeface="Arial"/>
              <a:buChar char="•"/>
            </a:pPr>
            <a:r>
              <a:rPr lang="en-US" sz="2400" dirty="0">
                <a:latin typeface="Candara"/>
                <a:cs typeface="Candara"/>
              </a:rPr>
              <a:t>Use balanced chemical equations to derive stoichiometric factors for reactants &amp; products</a:t>
            </a:r>
          </a:p>
          <a:p>
            <a:pPr marL="0" lvl="1">
              <a:lnSpc>
                <a:spcPct val="120000"/>
              </a:lnSpc>
            </a:pPr>
            <a:endParaRPr lang="en-US" sz="1000">
              <a:latin typeface="Candara"/>
              <a:cs typeface="Candara"/>
            </a:endParaRPr>
          </a:p>
          <a:p>
            <a:pPr lvl="1" indent="-457200">
              <a:lnSpc>
                <a:spcPct val="120000"/>
              </a:lnSpc>
              <a:buFont typeface="Arial"/>
              <a:buChar char="•"/>
            </a:pPr>
            <a:r>
              <a:rPr lang="en-US" sz="2400" dirty="0">
                <a:latin typeface="Candara"/>
                <a:cs typeface="Candara"/>
              </a:rPr>
              <a:t>Perform stoichiometric calculations involving mass, moles &amp; solution molarity</a:t>
            </a:r>
          </a:p>
        </p:txBody>
      </p:sp>
      <p:pic>
        <p:nvPicPr>
          <p:cNvPr id="7" name="Picture 6"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Tree>
    <p:extLst>
      <p:ext uri="{BB962C8B-B14F-4D97-AF65-F5344CB8AC3E}">
        <p14:creationId xmlns:p14="http://schemas.microsoft.com/office/powerpoint/2010/main" val="3420705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1643148" cy="646331"/>
          </a:xfrm>
          <a:prstGeom prst="rect">
            <a:avLst/>
          </a:prstGeom>
          <a:noFill/>
        </p:spPr>
        <p:txBody>
          <a:bodyPr wrap="none" rtlCol="0">
            <a:spAutoFit/>
          </a:bodyPr>
          <a:lstStyle/>
          <a:p>
            <a:pPr defTabSz="914400"/>
            <a:r>
              <a:rPr lang="en-US" sz="3600" b="1" dirty="0">
                <a:solidFill>
                  <a:prstClr val="white"/>
                </a:solidFill>
                <a:latin typeface="Candara"/>
                <a:cs typeface="Candara"/>
              </a:rPr>
              <a:t>Try this</a:t>
            </a:r>
          </a:p>
        </p:txBody>
      </p:sp>
      <p:sp>
        <p:nvSpPr>
          <p:cNvPr id="2" name="TextBox 1"/>
          <p:cNvSpPr txBox="1"/>
          <p:nvPr/>
        </p:nvSpPr>
        <p:spPr>
          <a:xfrm>
            <a:off x="283885" y="786672"/>
            <a:ext cx="8663523" cy="1354217"/>
          </a:xfrm>
          <a:prstGeom prst="rect">
            <a:avLst/>
          </a:prstGeom>
          <a:noFill/>
        </p:spPr>
        <p:txBody>
          <a:bodyPr wrap="square" rtlCol="0">
            <a:spAutoFit/>
          </a:bodyPr>
          <a:lstStyle/>
          <a:p>
            <a:r>
              <a:rPr lang="en-US" sz="2400" dirty="0">
                <a:latin typeface="Candara"/>
                <a:cs typeface="Candara"/>
              </a:rPr>
              <a:t>How many NH3 molecules are produced by the reaction of 2.4 E24 molecules of </a:t>
            </a:r>
            <a:r>
              <a:rPr lang="en-US" sz="2400" dirty="0" err="1">
                <a:latin typeface="Candara"/>
                <a:cs typeface="Candara"/>
              </a:rPr>
              <a:t>Ca</a:t>
            </a:r>
            <a:r>
              <a:rPr lang="en-US" sz="2400" dirty="0">
                <a:latin typeface="Candara"/>
                <a:cs typeface="Candara"/>
              </a:rPr>
              <a:t>(OH)2?</a:t>
            </a:r>
          </a:p>
          <a:p>
            <a:endParaRPr lang="en-US" sz="1000" dirty="0">
              <a:latin typeface="Candara"/>
              <a:cs typeface="Candara"/>
            </a:endParaRPr>
          </a:p>
          <a:p>
            <a:r>
              <a:rPr lang="en-US" sz="2400" dirty="0">
                <a:latin typeface="Candara"/>
                <a:cs typeface="Candara"/>
              </a:rPr>
              <a:t>		(NH4)2(SO4) + </a:t>
            </a:r>
            <a:r>
              <a:rPr lang="en-US" sz="2400" dirty="0" err="1">
                <a:latin typeface="Candara"/>
                <a:cs typeface="Candara"/>
              </a:rPr>
              <a:t>Ca</a:t>
            </a:r>
            <a:r>
              <a:rPr lang="en-US" sz="2400" dirty="0">
                <a:latin typeface="Candara"/>
                <a:cs typeface="Candara"/>
              </a:rPr>
              <a:t>(OH)2  </a:t>
            </a:r>
            <a:r>
              <a:rPr lang="en-US" sz="2400" dirty="0">
                <a:latin typeface="Candara"/>
                <a:cs typeface="Candara"/>
                <a:sym typeface="Wingdings"/>
              </a:rPr>
              <a:t>  2NH3 + </a:t>
            </a:r>
            <a:r>
              <a:rPr lang="en-US" sz="2400" dirty="0" err="1">
                <a:latin typeface="Candara"/>
                <a:cs typeface="Candara"/>
                <a:sym typeface="Wingdings"/>
              </a:rPr>
              <a:t>Ca</a:t>
            </a:r>
            <a:r>
              <a:rPr lang="en-US" sz="2400" dirty="0">
                <a:latin typeface="Candara"/>
                <a:cs typeface="Candara"/>
                <a:sym typeface="Wingdings"/>
              </a:rPr>
              <a:t>(SO4) + 2H2O</a:t>
            </a:r>
            <a:endParaRPr lang="en-US" sz="2400" dirty="0">
              <a:latin typeface="Candara"/>
              <a:cs typeface="Candara"/>
            </a:endParaRP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0" name="TextBox 19"/>
          <p:cNvSpPr txBox="1"/>
          <p:nvPr/>
        </p:nvSpPr>
        <p:spPr>
          <a:xfrm>
            <a:off x="283886" y="4581766"/>
            <a:ext cx="8663522" cy="707886"/>
          </a:xfrm>
          <a:prstGeom prst="rect">
            <a:avLst/>
          </a:prstGeom>
          <a:noFill/>
        </p:spPr>
        <p:txBody>
          <a:bodyPr wrap="square" rtlCol="0">
            <a:spAutoFit/>
          </a:bodyPr>
          <a:lstStyle/>
          <a:p>
            <a:r>
              <a:rPr lang="en-US" sz="2000" u="sng" dirty="0">
                <a:solidFill>
                  <a:srgbClr val="0000FF"/>
                </a:solidFill>
                <a:latin typeface="Candara"/>
                <a:cs typeface="Candara"/>
              </a:rPr>
              <a:t>2.4 E24 </a:t>
            </a:r>
            <a:r>
              <a:rPr lang="en-US" sz="2000" u="sng" dirty="0" err="1">
                <a:solidFill>
                  <a:srgbClr val="0000FF"/>
                </a:solidFill>
                <a:latin typeface="Candara"/>
                <a:cs typeface="Candara"/>
              </a:rPr>
              <a:t>molec</a:t>
            </a:r>
            <a:r>
              <a:rPr lang="en-US" sz="2000" u="sng" dirty="0">
                <a:solidFill>
                  <a:srgbClr val="0000FF"/>
                </a:solidFill>
                <a:latin typeface="Candara"/>
                <a:cs typeface="Candara"/>
              </a:rPr>
              <a:t> </a:t>
            </a:r>
            <a:r>
              <a:rPr lang="en-US" sz="2000" u="sng" dirty="0" err="1">
                <a:solidFill>
                  <a:srgbClr val="0000FF"/>
                </a:solidFill>
                <a:latin typeface="Candara"/>
                <a:cs typeface="Candara"/>
              </a:rPr>
              <a:t>Ca</a:t>
            </a:r>
            <a:r>
              <a:rPr lang="en-US" sz="2000" u="sng" dirty="0">
                <a:solidFill>
                  <a:srgbClr val="0000FF"/>
                </a:solidFill>
                <a:latin typeface="Candara"/>
                <a:cs typeface="Candara"/>
              </a:rPr>
              <a:t>(OH)2							                               </a:t>
            </a:r>
            <a:r>
              <a:rPr lang="en-US" sz="2000" u="sng" dirty="0" err="1">
                <a:solidFill>
                  <a:srgbClr val="0000FF"/>
                </a:solidFill>
                <a:latin typeface="Candara"/>
                <a:cs typeface="Candara"/>
              </a:rPr>
              <a:t>molec</a:t>
            </a:r>
            <a:r>
              <a:rPr lang="en-US" sz="2000" u="sng" dirty="0">
                <a:solidFill>
                  <a:srgbClr val="0000FF"/>
                </a:solidFill>
                <a:latin typeface="Candara"/>
                <a:cs typeface="Candara"/>
              </a:rPr>
              <a:t> NH3</a:t>
            </a:r>
            <a:endParaRPr lang="en-US" sz="2000" dirty="0">
              <a:solidFill>
                <a:srgbClr val="0000FF"/>
              </a:solidFill>
              <a:latin typeface="Candara"/>
              <a:cs typeface="Candara"/>
            </a:endParaRPr>
          </a:p>
          <a:p>
            <a:r>
              <a:rPr lang="en-US" sz="2000" dirty="0">
                <a:solidFill>
                  <a:srgbClr val="0000FF"/>
                </a:solidFill>
                <a:latin typeface="Candara"/>
                <a:cs typeface="Candara"/>
              </a:rPr>
              <a:t>				</a:t>
            </a:r>
          </a:p>
        </p:txBody>
      </p:sp>
      <p:cxnSp>
        <p:nvCxnSpPr>
          <p:cNvPr id="21" name="Straight Connector 20"/>
          <p:cNvCxnSpPr/>
          <p:nvPr/>
        </p:nvCxnSpPr>
        <p:spPr>
          <a:xfrm flipV="1">
            <a:off x="1161035" y="4730906"/>
            <a:ext cx="1470128" cy="214608"/>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229028" y="4917674"/>
            <a:ext cx="1964570"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a:t>
            </a:r>
            <a:r>
              <a:rPr lang="en-US" sz="2000" dirty="0" err="1">
                <a:solidFill>
                  <a:srgbClr val="0000FF"/>
                </a:solidFill>
                <a:latin typeface="Candara"/>
                <a:cs typeface="Candara"/>
              </a:rPr>
              <a:t>Ca</a:t>
            </a:r>
            <a:r>
              <a:rPr lang="en-US" sz="2000" dirty="0">
                <a:solidFill>
                  <a:srgbClr val="0000FF"/>
                </a:solidFill>
                <a:latin typeface="Candara"/>
                <a:cs typeface="Candara"/>
              </a:rPr>
              <a:t>(OH)2</a:t>
            </a:r>
          </a:p>
        </p:txBody>
      </p:sp>
      <p:sp>
        <p:nvSpPr>
          <p:cNvPr id="23" name="TextBox 22"/>
          <p:cNvSpPr txBox="1"/>
          <p:nvPr/>
        </p:nvSpPr>
        <p:spPr>
          <a:xfrm>
            <a:off x="2631163" y="4941544"/>
            <a:ext cx="1145072" cy="400110"/>
          </a:xfrm>
          <a:prstGeom prst="rect">
            <a:avLst/>
          </a:prstGeom>
          <a:noFill/>
        </p:spPr>
        <p:txBody>
          <a:bodyPr wrap="square" rtlCol="0">
            <a:spAutoFit/>
          </a:bodyPr>
          <a:lstStyle/>
          <a:p>
            <a:r>
              <a:rPr lang="en-US" sz="2000" dirty="0">
                <a:solidFill>
                  <a:srgbClr val="0000FF"/>
                </a:solidFill>
                <a:latin typeface="Candara"/>
                <a:cs typeface="Candara"/>
              </a:rPr>
              <a:t>6.02 E23</a:t>
            </a:r>
          </a:p>
        </p:txBody>
      </p:sp>
      <p:sp>
        <p:nvSpPr>
          <p:cNvPr id="35" name="TextBox 34"/>
          <p:cNvSpPr txBox="1"/>
          <p:nvPr/>
        </p:nvSpPr>
        <p:spPr>
          <a:xfrm>
            <a:off x="3642562" y="4931259"/>
            <a:ext cx="1721027" cy="400110"/>
          </a:xfrm>
          <a:prstGeom prst="rect">
            <a:avLst/>
          </a:prstGeom>
          <a:noFill/>
        </p:spPr>
        <p:txBody>
          <a:bodyPr wrap="square" rtlCol="0">
            <a:spAutoFit/>
          </a:bodyPr>
          <a:lstStyle/>
          <a:p>
            <a:r>
              <a:rPr lang="en-US" sz="2000" dirty="0">
                <a:solidFill>
                  <a:srgbClr val="0000FF"/>
                </a:solidFill>
                <a:latin typeface="Candara"/>
                <a:cs typeface="Candara"/>
              </a:rPr>
              <a:t>molecules</a:t>
            </a:r>
          </a:p>
        </p:txBody>
      </p:sp>
      <p:sp>
        <p:nvSpPr>
          <p:cNvPr id="37" name="TextBox 36"/>
          <p:cNvSpPr txBox="1"/>
          <p:nvPr/>
        </p:nvSpPr>
        <p:spPr>
          <a:xfrm>
            <a:off x="1136211" y="2441158"/>
            <a:ext cx="7656092" cy="830997"/>
          </a:xfrm>
          <a:prstGeom prst="rect">
            <a:avLst/>
          </a:prstGeom>
          <a:noFill/>
        </p:spPr>
        <p:txBody>
          <a:bodyPr wrap="square" rtlCol="0">
            <a:spAutoFit/>
          </a:bodyPr>
          <a:lstStyle/>
          <a:p>
            <a:r>
              <a:rPr lang="en-US" sz="2400" u="sng" dirty="0">
                <a:solidFill>
                  <a:srgbClr val="0000FF"/>
                </a:solidFill>
                <a:latin typeface="Candara"/>
                <a:cs typeface="Candara"/>
              </a:rPr>
              <a:t>Strategy</a:t>
            </a:r>
            <a:r>
              <a:rPr lang="en-US" sz="2400" dirty="0">
                <a:solidFill>
                  <a:srgbClr val="0000FF"/>
                </a:solidFill>
                <a:latin typeface="Candara"/>
                <a:cs typeface="Candara"/>
              </a:rPr>
              <a:t>:  molecules </a:t>
            </a:r>
            <a:r>
              <a:rPr lang="en-US" sz="2400" dirty="0">
                <a:solidFill>
                  <a:srgbClr val="0000FF"/>
                </a:solidFill>
                <a:latin typeface="Candara"/>
                <a:cs typeface="Candara"/>
                <a:sym typeface="Wingdings"/>
              </a:rPr>
              <a:t> moles  moles  molecules</a:t>
            </a:r>
          </a:p>
          <a:p>
            <a:r>
              <a:rPr lang="en-US" sz="2400" dirty="0">
                <a:solidFill>
                  <a:srgbClr val="0000FF"/>
                </a:solidFill>
                <a:latin typeface="Candara"/>
                <a:cs typeface="Candara"/>
                <a:sym typeface="Wingdings"/>
              </a:rPr>
              <a:t>                      </a:t>
            </a:r>
            <a:r>
              <a:rPr lang="en-US" sz="2400" dirty="0" err="1">
                <a:solidFill>
                  <a:srgbClr val="0000FF"/>
                </a:solidFill>
                <a:latin typeface="Candara"/>
                <a:cs typeface="Candara"/>
                <a:sym typeface="Wingdings"/>
              </a:rPr>
              <a:t>Ca</a:t>
            </a:r>
            <a:r>
              <a:rPr lang="en-US" sz="2400" dirty="0">
                <a:solidFill>
                  <a:srgbClr val="0000FF"/>
                </a:solidFill>
                <a:latin typeface="Candara"/>
                <a:cs typeface="Candara"/>
                <a:sym typeface="Wingdings"/>
              </a:rPr>
              <a:t>(OH)2 	    </a:t>
            </a:r>
            <a:r>
              <a:rPr lang="en-US" sz="2400" dirty="0" err="1">
                <a:solidFill>
                  <a:srgbClr val="0000FF"/>
                </a:solidFill>
                <a:latin typeface="Candara"/>
                <a:cs typeface="Candara"/>
                <a:sym typeface="Wingdings"/>
              </a:rPr>
              <a:t>Ca</a:t>
            </a:r>
            <a:r>
              <a:rPr lang="en-US" sz="2400" dirty="0">
                <a:solidFill>
                  <a:srgbClr val="0000FF"/>
                </a:solidFill>
                <a:latin typeface="Candara"/>
                <a:cs typeface="Candara"/>
                <a:sym typeface="Wingdings"/>
              </a:rPr>
              <a:t>(OH)2    NH3                NH3</a:t>
            </a:r>
            <a:endParaRPr lang="en-US" sz="2400" dirty="0">
              <a:solidFill>
                <a:srgbClr val="0000FF"/>
              </a:solidFill>
              <a:latin typeface="Candara"/>
              <a:cs typeface="Candara"/>
            </a:endParaRPr>
          </a:p>
        </p:txBody>
      </p:sp>
      <p:sp>
        <p:nvSpPr>
          <p:cNvPr id="38" name="TextBox 37"/>
          <p:cNvSpPr txBox="1"/>
          <p:nvPr/>
        </p:nvSpPr>
        <p:spPr>
          <a:xfrm>
            <a:off x="6314104" y="3232071"/>
            <a:ext cx="1002540" cy="400110"/>
          </a:xfrm>
          <a:prstGeom prst="rect">
            <a:avLst/>
          </a:prstGeom>
          <a:noFill/>
        </p:spPr>
        <p:txBody>
          <a:bodyPr wrap="square" rtlCol="0">
            <a:spAutoFit/>
          </a:bodyPr>
          <a:lstStyle/>
          <a:p>
            <a:r>
              <a:rPr lang="en-US" sz="2000" dirty="0">
                <a:solidFill>
                  <a:srgbClr val="0000FF"/>
                </a:solidFill>
                <a:latin typeface="Candara"/>
                <a:cs typeface="Candara"/>
              </a:rPr>
              <a:t>Av’s #</a:t>
            </a:r>
          </a:p>
        </p:txBody>
      </p:sp>
      <p:sp>
        <p:nvSpPr>
          <p:cNvPr id="40" name="TextBox 39"/>
          <p:cNvSpPr txBox="1"/>
          <p:nvPr/>
        </p:nvSpPr>
        <p:spPr>
          <a:xfrm>
            <a:off x="4295222" y="3232071"/>
            <a:ext cx="2078626" cy="707886"/>
          </a:xfrm>
          <a:prstGeom prst="rect">
            <a:avLst/>
          </a:prstGeom>
          <a:noFill/>
        </p:spPr>
        <p:txBody>
          <a:bodyPr wrap="square" rtlCol="0">
            <a:spAutoFit/>
          </a:bodyPr>
          <a:lstStyle/>
          <a:p>
            <a:pPr algn="ctr"/>
            <a:r>
              <a:rPr lang="en-US" sz="2000" dirty="0">
                <a:solidFill>
                  <a:srgbClr val="0000FF"/>
                </a:solidFill>
                <a:latin typeface="Candara"/>
                <a:cs typeface="Candara"/>
              </a:rPr>
              <a:t>NH3:Ca(OH)2 ratio</a:t>
            </a:r>
          </a:p>
        </p:txBody>
      </p:sp>
      <p:cxnSp>
        <p:nvCxnSpPr>
          <p:cNvPr id="42" name="Straight Connector 41"/>
          <p:cNvCxnSpPr/>
          <p:nvPr/>
        </p:nvCxnSpPr>
        <p:spPr>
          <a:xfrm flipV="1">
            <a:off x="3642562" y="4630637"/>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5460047" y="5089115"/>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5986043" y="5895229"/>
            <a:ext cx="2939079" cy="400110"/>
          </a:xfrm>
          <a:prstGeom prst="rect">
            <a:avLst/>
          </a:prstGeom>
          <a:noFill/>
        </p:spPr>
        <p:txBody>
          <a:bodyPr wrap="square" rtlCol="0">
            <a:spAutoFit/>
          </a:bodyPr>
          <a:lstStyle/>
          <a:p>
            <a:r>
              <a:rPr lang="en-US" sz="2000" dirty="0">
                <a:solidFill>
                  <a:srgbClr val="0000FF"/>
                </a:solidFill>
                <a:latin typeface="Candara"/>
                <a:cs typeface="Candara"/>
              </a:rPr>
              <a:t>= 4.8 E24 molecules NH3</a:t>
            </a:r>
          </a:p>
        </p:txBody>
      </p:sp>
      <p:sp>
        <p:nvSpPr>
          <p:cNvPr id="31" name="TextBox 30"/>
          <p:cNvSpPr txBox="1"/>
          <p:nvPr/>
        </p:nvSpPr>
        <p:spPr>
          <a:xfrm>
            <a:off x="3308913" y="4536442"/>
            <a:ext cx="1721027"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a:t>
            </a:r>
            <a:r>
              <a:rPr lang="en-US" sz="2000" dirty="0" err="1">
                <a:solidFill>
                  <a:srgbClr val="0000FF"/>
                </a:solidFill>
                <a:latin typeface="Candara"/>
                <a:cs typeface="Candara"/>
              </a:rPr>
              <a:t>Ca</a:t>
            </a:r>
            <a:r>
              <a:rPr lang="en-US" sz="2000" dirty="0">
                <a:solidFill>
                  <a:srgbClr val="0000FF"/>
                </a:solidFill>
                <a:latin typeface="Candara"/>
                <a:cs typeface="Candara"/>
              </a:rPr>
              <a:t>(OH)2</a:t>
            </a:r>
          </a:p>
        </p:txBody>
      </p:sp>
      <p:cxnSp>
        <p:nvCxnSpPr>
          <p:cNvPr id="32" name="Straight Connector 31"/>
          <p:cNvCxnSpPr/>
          <p:nvPr/>
        </p:nvCxnSpPr>
        <p:spPr>
          <a:xfrm flipV="1">
            <a:off x="7546220" y="5089115"/>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3146100" y="4537495"/>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24" name="TextBox 23"/>
          <p:cNvSpPr txBox="1"/>
          <p:nvPr/>
        </p:nvSpPr>
        <p:spPr>
          <a:xfrm>
            <a:off x="3274964" y="3272155"/>
            <a:ext cx="1002540" cy="400110"/>
          </a:xfrm>
          <a:prstGeom prst="rect">
            <a:avLst/>
          </a:prstGeom>
          <a:noFill/>
        </p:spPr>
        <p:txBody>
          <a:bodyPr wrap="square" rtlCol="0">
            <a:spAutoFit/>
          </a:bodyPr>
          <a:lstStyle/>
          <a:p>
            <a:r>
              <a:rPr lang="en-US" sz="2000" dirty="0">
                <a:solidFill>
                  <a:srgbClr val="0000FF"/>
                </a:solidFill>
                <a:latin typeface="Candara"/>
                <a:cs typeface="Candara"/>
              </a:rPr>
              <a:t>Av’s #</a:t>
            </a:r>
          </a:p>
        </p:txBody>
      </p:sp>
      <p:sp>
        <p:nvSpPr>
          <p:cNvPr id="25" name="TextBox 24"/>
          <p:cNvSpPr txBox="1"/>
          <p:nvPr/>
        </p:nvSpPr>
        <p:spPr>
          <a:xfrm>
            <a:off x="5229028" y="4530851"/>
            <a:ext cx="1964570"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NH3</a:t>
            </a:r>
          </a:p>
        </p:txBody>
      </p:sp>
      <p:sp>
        <p:nvSpPr>
          <p:cNvPr id="26" name="TextBox 25"/>
          <p:cNvSpPr txBox="1"/>
          <p:nvPr/>
        </p:nvSpPr>
        <p:spPr>
          <a:xfrm>
            <a:off x="7512802" y="4934386"/>
            <a:ext cx="1125751"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NH3</a:t>
            </a:r>
          </a:p>
        </p:txBody>
      </p:sp>
      <p:sp>
        <p:nvSpPr>
          <p:cNvPr id="27" name="TextBox 26"/>
          <p:cNvSpPr txBox="1"/>
          <p:nvPr/>
        </p:nvSpPr>
        <p:spPr>
          <a:xfrm>
            <a:off x="5038137" y="4917674"/>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28" name="TextBox 27"/>
          <p:cNvSpPr txBox="1"/>
          <p:nvPr/>
        </p:nvSpPr>
        <p:spPr>
          <a:xfrm>
            <a:off x="5013447" y="4532204"/>
            <a:ext cx="324563" cy="400110"/>
          </a:xfrm>
          <a:prstGeom prst="rect">
            <a:avLst/>
          </a:prstGeom>
          <a:noFill/>
        </p:spPr>
        <p:txBody>
          <a:bodyPr wrap="square" rtlCol="0">
            <a:spAutoFit/>
          </a:bodyPr>
          <a:lstStyle/>
          <a:p>
            <a:r>
              <a:rPr lang="en-US" sz="2000" dirty="0">
                <a:solidFill>
                  <a:srgbClr val="0000FF"/>
                </a:solidFill>
                <a:latin typeface="Candara"/>
                <a:cs typeface="Candara"/>
              </a:rPr>
              <a:t>2</a:t>
            </a:r>
          </a:p>
        </p:txBody>
      </p:sp>
      <p:sp>
        <p:nvSpPr>
          <p:cNvPr id="29" name="TextBox 28"/>
          <p:cNvSpPr txBox="1"/>
          <p:nvPr/>
        </p:nvSpPr>
        <p:spPr>
          <a:xfrm>
            <a:off x="6518111" y="4567700"/>
            <a:ext cx="1145072" cy="400110"/>
          </a:xfrm>
          <a:prstGeom prst="rect">
            <a:avLst/>
          </a:prstGeom>
          <a:noFill/>
        </p:spPr>
        <p:txBody>
          <a:bodyPr wrap="square" rtlCol="0">
            <a:spAutoFit/>
          </a:bodyPr>
          <a:lstStyle/>
          <a:p>
            <a:r>
              <a:rPr lang="en-US" sz="2000" dirty="0">
                <a:solidFill>
                  <a:srgbClr val="0000FF"/>
                </a:solidFill>
                <a:latin typeface="Candara"/>
                <a:cs typeface="Candara"/>
              </a:rPr>
              <a:t>6.02 E23</a:t>
            </a:r>
          </a:p>
        </p:txBody>
      </p:sp>
      <p:sp>
        <p:nvSpPr>
          <p:cNvPr id="30" name="TextBox 29"/>
          <p:cNvSpPr txBox="1"/>
          <p:nvPr/>
        </p:nvSpPr>
        <p:spPr>
          <a:xfrm>
            <a:off x="7221657" y="4920155"/>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cxnSp>
        <p:nvCxnSpPr>
          <p:cNvPr id="36" name="Straight Connector 35"/>
          <p:cNvCxnSpPr/>
          <p:nvPr/>
        </p:nvCxnSpPr>
        <p:spPr>
          <a:xfrm flipV="1">
            <a:off x="3794962" y="5089115"/>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5361691" y="4716497"/>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7869966" y="1288323"/>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22</a:t>
            </a:r>
          </a:p>
        </p:txBody>
      </p:sp>
    </p:spTree>
    <p:extLst>
      <p:ext uri="{BB962C8B-B14F-4D97-AF65-F5344CB8AC3E}">
        <p14:creationId xmlns:p14="http://schemas.microsoft.com/office/powerpoint/2010/main" val="310472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35" grpId="0"/>
      <p:bldP spid="37" grpId="0"/>
      <p:bldP spid="38" grpId="0"/>
      <p:bldP spid="40" grpId="0"/>
      <p:bldP spid="54" grpId="0"/>
      <p:bldP spid="31" grpId="0"/>
      <p:bldP spid="34" grpId="0"/>
      <p:bldP spid="24" grpId="0"/>
      <p:bldP spid="25" grpId="0"/>
      <p:bldP spid="26" grpId="0"/>
      <p:bldP spid="27" grpId="0"/>
      <p:bldP spid="28"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p:nvPr/>
        </p:nvCxnSpPr>
        <p:spPr>
          <a:xfrm rot="5400000" flipV="1">
            <a:off x="5916499" y="4366171"/>
            <a:ext cx="693941" cy="16934"/>
          </a:xfrm>
          <a:prstGeom prst="straightConnector1">
            <a:avLst/>
          </a:prstGeom>
          <a:ln w="57150" cmpd="sng">
            <a:solidFill>
              <a:schemeClr val="bg1">
                <a:lumMod val="65000"/>
              </a:schemeClr>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rot="5400000" flipV="1">
            <a:off x="5845622" y="2363458"/>
            <a:ext cx="693941" cy="16934"/>
          </a:xfrm>
          <a:prstGeom prst="straightConnector1">
            <a:avLst/>
          </a:prstGeom>
          <a:ln w="57150" cmpd="sng">
            <a:solidFill>
              <a:schemeClr val="bg1">
                <a:lumMod val="65000"/>
              </a:schemeClr>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7726169" cy="646331"/>
          </a:xfrm>
          <a:prstGeom prst="rect">
            <a:avLst/>
          </a:prstGeom>
          <a:noFill/>
        </p:spPr>
        <p:txBody>
          <a:bodyPr wrap="none" rtlCol="0">
            <a:spAutoFit/>
          </a:bodyPr>
          <a:lstStyle/>
          <a:p>
            <a:pPr defTabSz="914400"/>
            <a:r>
              <a:rPr lang="en-US" sz="3600" b="1" dirty="0">
                <a:solidFill>
                  <a:prstClr val="white"/>
                </a:solidFill>
                <a:latin typeface="Candara"/>
                <a:cs typeface="Candara"/>
              </a:rPr>
              <a:t>Compiling a comprehensive mole map</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3" name="Rounded Rectangle 2"/>
          <p:cNvSpPr/>
          <p:nvPr/>
        </p:nvSpPr>
        <p:spPr>
          <a:xfrm>
            <a:off x="3342909" y="2804051"/>
            <a:ext cx="1257823" cy="114500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a:latin typeface="Candara"/>
                <a:cs typeface="Candara"/>
              </a:rPr>
              <a:t>moles</a:t>
            </a:r>
          </a:p>
          <a:p>
            <a:pPr algn="ctr"/>
            <a:r>
              <a:rPr lang="en-US" sz="2800" b="1" dirty="0">
                <a:latin typeface="Candara"/>
                <a:cs typeface="Candara"/>
              </a:rPr>
              <a:t>A</a:t>
            </a:r>
            <a:endParaRPr lang="en-US" sz="1600" b="1" dirty="0">
              <a:latin typeface="Candara"/>
              <a:cs typeface="Candara"/>
            </a:endParaRPr>
          </a:p>
        </p:txBody>
      </p:sp>
      <p:sp>
        <p:nvSpPr>
          <p:cNvPr id="17" name="Rounded Rectangle 16"/>
          <p:cNvSpPr/>
          <p:nvPr/>
        </p:nvSpPr>
        <p:spPr>
          <a:xfrm>
            <a:off x="3221575" y="4821269"/>
            <a:ext cx="1674162" cy="114500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a:latin typeface="Candara"/>
                <a:cs typeface="Candara"/>
              </a:rPr>
              <a:t>molecules</a:t>
            </a:r>
          </a:p>
          <a:p>
            <a:pPr algn="ctr"/>
            <a:r>
              <a:rPr lang="en-US" sz="2800" b="1" dirty="0">
                <a:latin typeface="Candara"/>
                <a:cs typeface="Candara"/>
              </a:rPr>
              <a:t>A</a:t>
            </a:r>
            <a:endParaRPr lang="en-US" sz="1200" b="1" dirty="0">
              <a:latin typeface="Candara"/>
              <a:cs typeface="Candara"/>
            </a:endParaRPr>
          </a:p>
        </p:txBody>
      </p:sp>
      <p:cxnSp>
        <p:nvCxnSpPr>
          <p:cNvPr id="7" name="Straight Arrow Connector 6"/>
          <p:cNvCxnSpPr/>
          <p:nvPr/>
        </p:nvCxnSpPr>
        <p:spPr>
          <a:xfrm flipV="1">
            <a:off x="2551922" y="3393487"/>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 name="Rounded Rectangular Callout 7"/>
          <p:cNvSpPr/>
          <p:nvPr/>
        </p:nvSpPr>
        <p:spPr>
          <a:xfrm>
            <a:off x="1102794" y="4095362"/>
            <a:ext cx="2166906" cy="530535"/>
          </a:xfrm>
          <a:prstGeom prst="wedgeRoundRectCallout">
            <a:avLst>
              <a:gd name="adj1" fmla="val 72088"/>
              <a:gd name="adj2" fmla="val 12970"/>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Avogadro’s #</a:t>
            </a:r>
          </a:p>
        </p:txBody>
      </p:sp>
      <p:sp>
        <p:nvSpPr>
          <p:cNvPr id="19" name="Rounded Rectangular Callout 18"/>
          <p:cNvSpPr/>
          <p:nvPr/>
        </p:nvSpPr>
        <p:spPr>
          <a:xfrm>
            <a:off x="5410035" y="4525500"/>
            <a:ext cx="2220083" cy="1250973"/>
          </a:xfrm>
          <a:prstGeom prst="wedgeRoundRectCallout">
            <a:avLst>
              <a:gd name="adj1" fmla="val -66987"/>
              <a:gd name="adj2" fmla="val -118551"/>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stoichiometric ratio of</a:t>
            </a:r>
          </a:p>
          <a:p>
            <a:pPr algn="ctr"/>
            <a:r>
              <a:rPr lang="en-US" sz="2400" b="1" dirty="0">
                <a:solidFill>
                  <a:srgbClr val="0000FF"/>
                </a:solidFill>
                <a:latin typeface="Candara"/>
                <a:cs typeface="Candara"/>
              </a:rPr>
              <a:t>A : B</a:t>
            </a:r>
          </a:p>
        </p:txBody>
      </p:sp>
      <p:sp>
        <p:nvSpPr>
          <p:cNvPr id="27" name="Rounded Rectangle 26"/>
          <p:cNvSpPr/>
          <p:nvPr/>
        </p:nvSpPr>
        <p:spPr>
          <a:xfrm>
            <a:off x="5585868" y="2804050"/>
            <a:ext cx="1257823" cy="114500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a:latin typeface="Candara"/>
                <a:cs typeface="Candara"/>
              </a:rPr>
              <a:t>moles</a:t>
            </a:r>
          </a:p>
          <a:p>
            <a:pPr algn="ctr"/>
            <a:r>
              <a:rPr lang="en-US" sz="2800" b="1" dirty="0">
                <a:latin typeface="Candara"/>
                <a:cs typeface="Candara"/>
              </a:rPr>
              <a:t>B</a:t>
            </a:r>
            <a:endParaRPr lang="en-US" sz="1200" b="1" dirty="0">
              <a:latin typeface="Candara"/>
              <a:cs typeface="Candara"/>
            </a:endParaRPr>
          </a:p>
        </p:txBody>
      </p:sp>
      <p:cxnSp>
        <p:nvCxnSpPr>
          <p:cNvPr id="28" name="Straight Arrow Connector 27"/>
          <p:cNvCxnSpPr/>
          <p:nvPr/>
        </p:nvCxnSpPr>
        <p:spPr>
          <a:xfrm flipV="1">
            <a:off x="4716094" y="3413473"/>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1" name="Rounded Rectangle 20"/>
          <p:cNvSpPr/>
          <p:nvPr/>
        </p:nvSpPr>
        <p:spPr>
          <a:xfrm>
            <a:off x="3091165" y="867508"/>
            <a:ext cx="1804572" cy="114500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b="1" dirty="0">
                <a:latin typeface="Candara"/>
                <a:cs typeface="Candara"/>
              </a:rPr>
              <a:t>mass (g)</a:t>
            </a:r>
          </a:p>
          <a:p>
            <a:pPr algn="ctr"/>
            <a:r>
              <a:rPr lang="en-US" sz="2800" b="1" dirty="0">
                <a:latin typeface="Candara"/>
                <a:cs typeface="Candara"/>
              </a:rPr>
              <a:t>A</a:t>
            </a:r>
            <a:endParaRPr lang="en-US" sz="1600" b="1" dirty="0">
              <a:latin typeface="Candara"/>
              <a:cs typeface="Candara"/>
            </a:endParaRPr>
          </a:p>
        </p:txBody>
      </p:sp>
      <p:cxnSp>
        <p:nvCxnSpPr>
          <p:cNvPr id="23" name="Straight Arrow Connector 22"/>
          <p:cNvCxnSpPr/>
          <p:nvPr/>
        </p:nvCxnSpPr>
        <p:spPr>
          <a:xfrm rot="5400000" flipV="1">
            <a:off x="3621305" y="2431903"/>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6" name="Rounded Rectangular Callout 25"/>
          <p:cNvSpPr/>
          <p:nvPr/>
        </p:nvSpPr>
        <p:spPr>
          <a:xfrm>
            <a:off x="4985708" y="2045937"/>
            <a:ext cx="1874692" cy="583588"/>
          </a:xfrm>
          <a:prstGeom prst="wedgeRoundRectCallout">
            <a:avLst>
              <a:gd name="adj1" fmla="val -92161"/>
              <a:gd name="adj2" fmla="val 28806"/>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MW (g/</a:t>
            </a:r>
            <a:r>
              <a:rPr lang="en-US" sz="2400" b="1" dirty="0" err="1">
                <a:solidFill>
                  <a:srgbClr val="0000FF"/>
                </a:solidFill>
                <a:latin typeface="Candara"/>
                <a:cs typeface="Candara"/>
              </a:rPr>
              <a:t>mol</a:t>
            </a:r>
            <a:r>
              <a:rPr lang="en-US" sz="2400" b="1" dirty="0">
                <a:solidFill>
                  <a:srgbClr val="0000FF"/>
                </a:solidFill>
                <a:latin typeface="Candara"/>
                <a:cs typeface="Candara"/>
              </a:rPr>
              <a:t>)</a:t>
            </a:r>
          </a:p>
        </p:txBody>
      </p:sp>
      <p:sp>
        <p:nvSpPr>
          <p:cNvPr id="35" name="Rounded Rectangle 34"/>
          <p:cNvSpPr/>
          <p:nvPr/>
        </p:nvSpPr>
        <p:spPr>
          <a:xfrm>
            <a:off x="943876" y="4821269"/>
            <a:ext cx="1143475" cy="1145005"/>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a:latin typeface="Candara"/>
                <a:cs typeface="Candara"/>
              </a:rPr>
              <a:t>atoms</a:t>
            </a:r>
          </a:p>
          <a:p>
            <a:pPr algn="ctr"/>
            <a:r>
              <a:rPr lang="en-US" sz="2800" b="1" dirty="0">
                <a:latin typeface="Candara"/>
                <a:cs typeface="Candara"/>
              </a:rPr>
              <a:t>X</a:t>
            </a:r>
            <a:endParaRPr lang="en-US" sz="1200" b="1" dirty="0">
              <a:latin typeface="Candara"/>
              <a:cs typeface="Candara"/>
            </a:endParaRPr>
          </a:p>
        </p:txBody>
      </p:sp>
      <p:cxnSp>
        <p:nvCxnSpPr>
          <p:cNvPr id="37" name="Straight Arrow Connector 36"/>
          <p:cNvCxnSpPr/>
          <p:nvPr/>
        </p:nvCxnSpPr>
        <p:spPr>
          <a:xfrm rot="5400000">
            <a:off x="2646035" y="4855772"/>
            <a:ext cx="0" cy="890260"/>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ular Callout 38"/>
          <p:cNvSpPr/>
          <p:nvPr/>
        </p:nvSpPr>
        <p:spPr>
          <a:xfrm>
            <a:off x="2087351" y="6134525"/>
            <a:ext cx="1424821" cy="530535"/>
          </a:xfrm>
          <a:prstGeom prst="wedgeRoundRectCallout">
            <a:avLst>
              <a:gd name="adj1" fmla="val -8729"/>
              <a:gd name="adj2" fmla="val -183893"/>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formula</a:t>
            </a:r>
          </a:p>
        </p:txBody>
      </p:sp>
      <p:sp>
        <p:nvSpPr>
          <p:cNvPr id="42" name="Rounded Rectangle 41"/>
          <p:cNvSpPr/>
          <p:nvPr/>
        </p:nvSpPr>
        <p:spPr>
          <a:xfrm>
            <a:off x="878482" y="2770645"/>
            <a:ext cx="1521975" cy="1145005"/>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b="1" dirty="0">
                <a:latin typeface="Candara"/>
                <a:cs typeface="Candara"/>
              </a:rPr>
              <a:t>volume</a:t>
            </a:r>
          </a:p>
          <a:p>
            <a:pPr algn="ctr"/>
            <a:r>
              <a:rPr lang="en-US" sz="2800" b="1" dirty="0">
                <a:latin typeface="Candara"/>
                <a:cs typeface="Candara"/>
              </a:rPr>
              <a:t>A</a:t>
            </a:r>
            <a:endParaRPr lang="en-US" sz="1200" b="1" dirty="0">
              <a:latin typeface="Candara"/>
              <a:cs typeface="Candara"/>
            </a:endParaRPr>
          </a:p>
        </p:txBody>
      </p:sp>
      <p:sp>
        <p:nvSpPr>
          <p:cNvPr id="47" name="Rounded Rectangular Callout 46"/>
          <p:cNvSpPr/>
          <p:nvPr/>
        </p:nvSpPr>
        <p:spPr>
          <a:xfrm>
            <a:off x="1312685" y="1801605"/>
            <a:ext cx="1549332" cy="583588"/>
          </a:xfrm>
          <a:prstGeom prst="wedgeRoundRectCallout">
            <a:avLst>
              <a:gd name="adj1" fmla="val 51523"/>
              <a:gd name="adj2" fmla="val 183440"/>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M (</a:t>
            </a:r>
            <a:r>
              <a:rPr lang="en-US" sz="2400" b="1" dirty="0" err="1">
                <a:solidFill>
                  <a:srgbClr val="0000FF"/>
                </a:solidFill>
                <a:latin typeface="Candara"/>
                <a:cs typeface="Candara"/>
              </a:rPr>
              <a:t>mol</a:t>
            </a:r>
            <a:r>
              <a:rPr lang="en-US" sz="2400" b="1" dirty="0">
                <a:solidFill>
                  <a:srgbClr val="0000FF"/>
                </a:solidFill>
                <a:latin typeface="Candara"/>
                <a:cs typeface="Candara"/>
              </a:rPr>
              <a:t>/L)</a:t>
            </a:r>
          </a:p>
        </p:txBody>
      </p:sp>
      <p:cxnSp>
        <p:nvCxnSpPr>
          <p:cNvPr id="32" name="Straight Arrow Connector 31"/>
          <p:cNvCxnSpPr/>
          <p:nvPr/>
        </p:nvCxnSpPr>
        <p:spPr>
          <a:xfrm rot="5400000" flipV="1">
            <a:off x="3678832" y="4408832"/>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7019722" y="3385020"/>
            <a:ext cx="693941" cy="16934"/>
          </a:xfrm>
          <a:prstGeom prst="straightConnector1">
            <a:avLst/>
          </a:prstGeom>
          <a:ln w="57150" cmpd="sng">
            <a:solidFill>
              <a:schemeClr val="bg1">
                <a:lumMod val="65000"/>
              </a:schemeClr>
            </a:solidFill>
            <a:prstDash val="solid"/>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335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9" grpId="0" animBg="1"/>
      <p:bldP spid="27" grpId="0" animBg="1"/>
      <p:bldP spid="21" grpId="0" animBg="1"/>
      <p:bldP spid="26" grpId="0" animBg="1"/>
      <p:bldP spid="35" grpId="0" animBg="1"/>
      <p:bldP spid="39" grpId="0" animBg="1"/>
      <p:bldP spid="42" grpId="0" animBg="1"/>
      <p:bldP spid="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5860348" cy="646331"/>
          </a:xfrm>
          <a:prstGeom prst="rect">
            <a:avLst/>
          </a:prstGeom>
          <a:noFill/>
        </p:spPr>
        <p:txBody>
          <a:bodyPr wrap="none" rtlCol="0">
            <a:spAutoFit/>
          </a:bodyPr>
          <a:lstStyle/>
          <a:p>
            <a:pPr defTabSz="914400"/>
            <a:r>
              <a:rPr lang="en-US" sz="3600" b="1" dirty="0">
                <a:solidFill>
                  <a:prstClr val="white"/>
                </a:solidFill>
                <a:latin typeface="Candara"/>
                <a:cs typeface="Candara"/>
              </a:rPr>
              <a:t>Test the comprehensive map</a:t>
            </a:r>
          </a:p>
        </p:txBody>
      </p:sp>
      <p:sp>
        <p:nvSpPr>
          <p:cNvPr id="2" name="TextBox 1"/>
          <p:cNvSpPr txBox="1"/>
          <p:nvPr/>
        </p:nvSpPr>
        <p:spPr>
          <a:xfrm>
            <a:off x="283885" y="786672"/>
            <a:ext cx="8663523" cy="2092881"/>
          </a:xfrm>
          <a:prstGeom prst="rect">
            <a:avLst/>
          </a:prstGeom>
          <a:noFill/>
        </p:spPr>
        <p:txBody>
          <a:bodyPr wrap="square" rtlCol="0">
            <a:spAutoFit/>
          </a:bodyPr>
          <a:lstStyle/>
          <a:p>
            <a:r>
              <a:rPr lang="en-US" sz="2400" dirty="0">
                <a:latin typeface="Candara"/>
                <a:cs typeface="Candara"/>
              </a:rPr>
              <a:t>A mass of ammonium sulfate that contains 3.14 E25 atoms of hydrogen is used to produce calcium sulfate. If the volume of the reaction is 2500 mL, what is the molar concentration of calcium sulfate?</a:t>
            </a:r>
          </a:p>
          <a:p>
            <a:endParaRPr lang="en-US" sz="1000" dirty="0">
              <a:latin typeface="Candara"/>
              <a:cs typeface="Candara"/>
            </a:endParaRPr>
          </a:p>
          <a:p>
            <a:r>
              <a:rPr lang="en-US" sz="2400" dirty="0">
                <a:latin typeface="Candara"/>
                <a:cs typeface="Candara"/>
              </a:rPr>
              <a:t>		(NH4)2(SO4) + </a:t>
            </a:r>
            <a:r>
              <a:rPr lang="en-US" sz="2400" dirty="0" err="1">
                <a:latin typeface="Candara"/>
                <a:cs typeface="Candara"/>
              </a:rPr>
              <a:t>Ca</a:t>
            </a:r>
            <a:r>
              <a:rPr lang="en-US" sz="2400" dirty="0">
                <a:latin typeface="Candara"/>
                <a:cs typeface="Candara"/>
              </a:rPr>
              <a:t>(OH)2  </a:t>
            </a:r>
            <a:r>
              <a:rPr lang="en-US" sz="2400" dirty="0">
                <a:latin typeface="Candara"/>
                <a:cs typeface="Candara"/>
                <a:sym typeface="Wingdings"/>
              </a:rPr>
              <a:t>  2NH3 + </a:t>
            </a:r>
            <a:r>
              <a:rPr lang="en-US" sz="2400" dirty="0" err="1">
                <a:latin typeface="Candara"/>
                <a:cs typeface="Candara"/>
                <a:sym typeface="Wingdings"/>
              </a:rPr>
              <a:t>Ca</a:t>
            </a:r>
            <a:r>
              <a:rPr lang="en-US" sz="2400" dirty="0">
                <a:latin typeface="Candara"/>
                <a:cs typeface="Candara"/>
                <a:sym typeface="Wingdings"/>
              </a:rPr>
              <a:t>(SO4) + 2H2O</a:t>
            </a:r>
            <a:endParaRPr lang="en-US" sz="2400" dirty="0">
              <a:latin typeface="Candara"/>
              <a:cs typeface="Candara"/>
            </a:endParaRP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0" name="TextBox 19"/>
          <p:cNvSpPr txBox="1"/>
          <p:nvPr/>
        </p:nvSpPr>
        <p:spPr>
          <a:xfrm>
            <a:off x="228600" y="4410195"/>
            <a:ext cx="8663522" cy="707886"/>
          </a:xfrm>
          <a:prstGeom prst="rect">
            <a:avLst/>
          </a:prstGeom>
          <a:noFill/>
        </p:spPr>
        <p:txBody>
          <a:bodyPr wrap="square" rtlCol="0">
            <a:spAutoFit/>
          </a:bodyPr>
          <a:lstStyle/>
          <a:p>
            <a:r>
              <a:rPr lang="en-US" sz="2000" u="sng" dirty="0">
                <a:solidFill>
                  <a:srgbClr val="0000FF"/>
                </a:solidFill>
                <a:latin typeface="Candara"/>
                <a:cs typeface="Candara"/>
              </a:rPr>
              <a:t>3.14 E25 H atoms     </a:t>
            </a:r>
            <a:r>
              <a:rPr lang="en-US" sz="2000" u="sng" dirty="0" err="1">
                <a:solidFill>
                  <a:srgbClr val="0000FF"/>
                </a:solidFill>
                <a:latin typeface="Candara"/>
                <a:cs typeface="Candara"/>
              </a:rPr>
              <a:t>molec</a:t>
            </a:r>
            <a:r>
              <a:rPr lang="en-US" sz="2000" u="sng" dirty="0">
                <a:solidFill>
                  <a:srgbClr val="0000FF"/>
                </a:solidFill>
                <a:latin typeface="Candara"/>
                <a:cs typeface="Candara"/>
              </a:rPr>
              <a:t> (NH</a:t>
            </a:r>
            <a:r>
              <a:rPr lang="is-IS" sz="2000" u="sng" dirty="0">
                <a:solidFill>
                  <a:srgbClr val="0000FF"/>
                </a:solidFill>
                <a:latin typeface="Candara"/>
                <a:cs typeface="Candara"/>
              </a:rPr>
              <a:t>…            mol (NH...          </a:t>
            </a:r>
            <a:r>
              <a:rPr lang="en-US" sz="2000" u="sng" dirty="0" err="1">
                <a:solidFill>
                  <a:srgbClr val="0000FF"/>
                </a:solidFill>
                <a:latin typeface="Candara"/>
                <a:cs typeface="Candara"/>
              </a:rPr>
              <a:t>mol</a:t>
            </a:r>
            <a:r>
              <a:rPr lang="en-US" sz="2000" u="sng" dirty="0">
                <a:solidFill>
                  <a:srgbClr val="0000FF"/>
                </a:solidFill>
                <a:latin typeface="Candara"/>
                <a:cs typeface="Candara"/>
              </a:rPr>
              <a:t> </a:t>
            </a:r>
            <a:r>
              <a:rPr lang="en-US" sz="2000" u="sng" dirty="0" err="1">
                <a:solidFill>
                  <a:srgbClr val="0000FF"/>
                </a:solidFill>
                <a:latin typeface="Candara"/>
                <a:cs typeface="Candara"/>
              </a:rPr>
              <a:t>Ca</a:t>
            </a:r>
            <a:r>
              <a:rPr lang="is-IS" sz="2000" u="sng" dirty="0">
                <a:solidFill>
                  <a:srgbClr val="0000FF"/>
                </a:solidFill>
                <a:latin typeface="Candara"/>
                <a:cs typeface="Candara"/>
              </a:rPr>
              <a:t>…                       </a:t>
            </a:r>
            <a:r>
              <a:rPr lang="is-IS" sz="2000" dirty="0">
                <a:solidFill>
                  <a:srgbClr val="0000FF"/>
                </a:solidFill>
                <a:latin typeface="Candara"/>
                <a:cs typeface="Candara"/>
              </a:rPr>
              <a:t> = </a:t>
            </a:r>
            <a:endParaRPr lang="is-IS" sz="2000" u="sng" dirty="0">
              <a:solidFill>
                <a:srgbClr val="0000FF"/>
              </a:solidFill>
              <a:latin typeface="Candara"/>
              <a:cs typeface="Candara"/>
            </a:endParaRPr>
          </a:p>
          <a:p>
            <a:r>
              <a:rPr lang="en-US" sz="2000" dirty="0">
                <a:solidFill>
                  <a:srgbClr val="0000FF"/>
                </a:solidFill>
                <a:latin typeface="Candara"/>
                <a:cs typeface="Candara"/>
              </a:rPr>
              <a:t>				     H atoms		        </a:t>
            </a:r>
            <a:r>
              <a:rPr lang="en-US" sz="2000" dirty="0" err="1">
                <a:solidFill>
                  <a:srgbClr val="0000FF"/>
                </a:solidFill>
                <a:latin typeface="Candara"/>
                <a:cs typeface="Candara"/>
              </a:rPr>
              <a:t>molec</a:t>
            </a:r>
            <a:r>
              <a:rPr lang="en-US" sz="2000" dirty="0">
                <a:solidFill>
                  <a:srgbClr val="0000FF"/>
                </a:solidFill>
                <a:latin typeface="Candara"/>
                <a:cs typeface="Candara"/>
              </a:rPr>
              <a:t> (NH</a:t>
            </a:r>
            <a:r>
              <a:rPr lang="is-IS" sz="2000" dirty="0">
                <a:solidFill>
                  <a:srgbClr val="0000FF"/>
                </a:solidFill>
                <a:latin typeface="Candara"/>
                <a:cs typeface="Candara"/>
              </a:rPr>
              <a:t>…</a:t>
            </a:r>
            <a:r>
              <a:rPr lang="en-US" sz="2000" dirty="0">
                <a:solidFill>
                  <a:srgbClr val="0000FF"/>
                </a:solidFill>
                <a:latin typeface="Candara"/>
                <a:cs typeface="Candara"/>
              </a:rPr>
              <a:t>     </a:t>
            </a:r>
            <a:r>
              <a:rPr lang="en-US" sz="2000" dirty="0" err="1">
                <a:solidFill>
                  <a:srgbClr val="0000FF"/>
                </a:solidFill>
                <a:latin typeface="Candara"/>
                <a:cs typeface="Candara"/>
              </a:rPr>
              <a:t>mol</a:t>
            </a:r>
            <a:r>
              <a:rPr lang="en-US" sz="2000" dirty="0">
                <a:solidFill>
                  <a:srgbClr val="0000FF"/>
                </a:solidFill>
                <a:latin typeface="Candara"/>
                <a:cs typeface="Candara"/>
              </a:rPr>
              <a:t> (NH</a:t>
            </a:r>
            <a:r>
              <a:rPr lang="is-IS" sz="2000" dirty="0">
                <a:solidFill>
                  <a:srgbClr val="0000FF"/>
                </a:solidFill>
                <a:latin typeface="Candara"/>
                <a:cs typeface="Candara"/>
              </a:rPr>
              <a:t>…</a:t>
            </a:r>
            <a:r>
              <a:rPr lang="en-US" sz="2000" dirty="0">
                <a:solidFill>
                  <a:srgbClr val="0000FF"/>
                </a:solidFill>
                <a:latin typeface="Candara"/>
                <a:cs typeface="Candara"/>
              </a:rPr>
              <a:t>	     L </a:t>
            </a:r>
            <a:r>
              <a:rPr lang="en-US" sz="2000" dirty="0" err="1">
                <a:solidFill>
                  <a:srgbClr val="0000FF"/>
                </a:solidFill>
                <a:latin typeface="Candara"/>
                <a:cs typeface="Candara"/>
              </a:rPr>
              <a:t>Ca</a:t>
            </a:r>
            <a:r>
              <a:rPr lang="is-IS" sz="2000" dirty="0">
                <a:solidFill>
                  <a:srgbClr val="0000FF"/>
                </a:solidFill>
                <a:latin typeface="Candara"/>
                <a:cs typeface="Candara"/>
              </a:rPr>
              <a:t>…</a:t>
            </a:r>
            <a:endParaRPr lang="en-US" sz="2000" dirty="0">
              <a:solidFill>
                <a:srgbClr val="0000FF"/>
              </a:solidFill>
              <a:latin typeface="Candara"/>
              <a:cs typeface="Candara"/>
            </a:endParaRPr>
          </a:p>
        </p:txBody>
      </p:sp>
      <p:sp>
        <p:nvSpPr>
          <p:cNvPr id="23" name="TextBox 22"/>
          <p:cNvSpPr txBox="1"/>
          <p:nvPr/>
        </p:nvSpPr>
        <p:spPr>
          <a:xfrm>
            <a:off x="3403034" y="4708205"/>
            <a:ext cx="1145072" cy="400110"/>
          </a:xfrm>
          <a:prstGeom prst="rect">
            <a:avLst/>
          </a:prstGeom>
          <a:noFill/>
        </p:spPr>
        <p:txBody>
          <a:bodyPr wrap="square" rtlCol="0">
            <a:spAutoFit/>
          </a:bodyPr>
          <a:lstStyle/>
          <a:p>
            <a:r>
              <a:rPr lang="en-US" sz="2000" dirty="0">
                <a:solidFill>
                  <a:srgbClr val="0000FF"/>
                </a:solidFill>
                <a:latin typeface="Candara"/>
                <a:cs typeface="Candara"/>
              </a:rPr>
              <a:t>6.02 E23</a:t>
            </a:r>
          </a:p>
        </p:txBody>
      </p:sp>
      <p:sp>
        <p:nvSpPr>
          <p:cNvPr id="37" name="TextBox 36"/>
          <p:cNvSpPr txBox="1"/>
          <p:nvPr/>
        </p:nvSpPr>
        <p:spPr>
          <a:xfrm>
            <a:off x="718486" y="3026078"/>
            <a:ext cx="7656092" cy="830997"/>
          </a:xfrm>
          <a:prstGeom prst="rect">
            <a:avLst/>
          </a:prstGeom>
          <a:noFill/>
        </p:spPr>
        <p:txBody>
          <a:bodyPr wrap="square" rtlCol="0">
            <a:spAutoFit/>
          </a:bodyPr>
          <a:lstStyle/>
          <a:p>
            <a:r>
              <a:rPr lang="en-US" sz="2400" u="sng" dirty="0">
                <a:solidFill>
                  <a:srgbClr val="0000FF"/>
                </a:solidFill>
                <a:latin typeface="Candara"/>
                <a:cs typeface="Candara"/>
              </a:rPr>
              <a:t>Strategy</a:t>
            </a:r>
            <a:r>
              <a:rPr lang="en-US" sz="2400" dirty="0">
                <a:solidFill>
                  <a:srgbClr val="0000FF"/>
                </a:solidFill>
                <a:latin typeface="Candara"/>
                <a:cs typeface="Candara"/>
              </a:rPr>
              <a:t>:  atoms H</a:t>
            </a:r>
            <a:r>
              <a:rPr lang="en-US" sz="2400" dirty="0">
                <a:solidFill>
                  <a:srgbClr val="0000FF"/>
                </a:solidFill>
                <a:latin typeface="Candara"/>
                <a:cs typeface="Candara"/>
                <a:sym typeface="Wingdings"/>
              </a:rPr>
              <a:t> molecules  moles  moles  M</a:t>
            </a:r>
          </a:p>
          <a:p>
            <a:r>
              <a:rPr lang="en-US" sz="2400" dirty="0">
                <a:solidFill>
                  <a:srgbClr val="0000FF"/>
                </a:solidFill>
                <a:latin typeface="Candara"/>
                <a:cs typeface="Candara"/>
                <a:sym typeface="Wingdings"/>
              </a:rPr>
              <a:t>			    	             -------(NH4)2(SO4)-----   	   --</a:t>
            </a:r>
            <a:r>
              <a:rPr lang="en-US" sz="2400" dirty="0" err="1">
                <a:solidFill>
                  <a:srgbClr val="0000FF"/>
                </a:solidFill>
                <a:latin typeface="Candara"/>
                <a:cs typeface="Candara"/>
                <a:sym typeface="Wingdings"/>
              </a:rPr>
              <a:t>Ca</a:t>
            </a:r>
            <a:r>
              <a:rPr lang="en-US" sz="2400" dirty="0">
                <a:solidFill>
                  <a:srgbClr val="0000FF"/>
                </a:solidFill>
                <a:latin typeface="Candara"/>
                <a:cs typeface="Candara"/>
                <a:sym typeface="Wingdings"/>
              </a:rPr>
              <a:t>(SO4)---</a:t>
            </a:r>
            <a:endParaRPr lang="en-US" sz="2400" dirty="0">
              <a:solidFill>
                <a:srgbClr val="0000FF"/>
              </a:solidFill>
              <a:latin typeface="Candara"/>
              <a:cs typeface="Candara"/>
            </a:endParaRPr>
          </a:p>
        </p:txBody>
      </p:sp>
      <p:cxnSp>
        <p:nvCxnSpPr>
          <p:cNvPr id="42" name="Straight Connector 41"/>
          <p:cNvCxnSpPr/>
          <p:nvPr/>
        </p:nvCxnSpPr>
        <p:spPr>
          <a:xfrm flipV="1">
            <a:off x="1211642" y="4531632"/>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136720" y="4391166"/>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27" name="TextBox 26"/>
          <p:cNvSpPr txBox="1"/>
          <p:nvPr/>
        </p:nvSpPr>
        <p:spPr>
          <a:xfrm>
            <a:off x="4010629" y="4386834"/>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28" name="TextBox 27"/>
          <p:cNvSpPr txBox="1"/>
          <p:nvPr/>
        </p:nvSpPr>
        <p:spPr>
          <a:xfrm>
            <a:off x="6909225" y="5322668"/>
            <a:ext cx="2079284" cy="400110"/>
          </a:xfrm>
          <a:prstGeom prst="rect">
            <a:avLst/>
          </a:prstGeom>
          <a:noFill/>
        </p:spPr>
        <p:txBody>
          <a:bodyPr wrap="square" rtlCol="0">
            <a:spAutoFit/>
          </a:bodyPr>
          <a:lstStyle/>
          <a:p>
            <a:r>
              <a:rPr lang="en-US" sz="2000" dirty="0">
                <a:solidFill>
                  <a:srgbClr val="0000FF"/>
                </a:solidFill>
                <a:latin typeface="Candara"/>
                <a:cs typeface="Candara"/>
              </a:rPr>
              <a:t>= 2.61 M </a:t>
            </a:r>
            <a:r>
              <a:rPr lang="en-US" sz="2000" dirty="0" err="1">
                <a:solidFill>
                  <a:srgbClr val="0000FF"/>
                </a:solidFill>
                <a:latin typeface="Candara"/>
                <a:cs typeface="Candara"/>
              </a:rPr>
              <a:t>Ca</a:t>
            </a:r>
            <a:r>
              <a:rPr lang="en-US" sz="2000" dirty="0">
                <a:solidFill>
                  <a:srgbClr val="0000FF"/>
                </a:solidFill>
                <a:latin typeface="Candara"/>
                <a:cs typeface="Candara"/>
              </a:rPr>
              <a:t>(OH)2</a:t>
            </a:r>
          </a:p>
        </p:txBody>
      </p:sp>
      <p:sp>
        <p:nvSpPr>
          <p:cNvPr id="29" name="TextBox 28"/>
          <p:cNvSpPr txBox="1"/>
          <p:nvPr/>
        </p:nvSpPr>
        <p:spPr>
          <a:xfrm>
            <a:off x="7178356" y="4720088"/>
            <a:ext cx="775128" cy="400110"/>
          </a:xfrm>
          <a:prstGeom prst="rect">
            <a:avLst/>
          </a:prstGeom>
          <a:noFill/>
        </p:spPr>
        <p:txBody>
          <a:bodyPr wrap="square" rtlCol="0">
            <a:spAutoFit/>
          </a:bodyPr>
          <a:lstStyle/>
          <a:p>
            <a:r>
              <a:rPr lang="en-US" sz="2000" dirty="0">
                <a:solidFill>
                  <a:srgbClr val="0000FF"/>
                </a:solidFill>
                <a:latin typeface="Candara"/>
                <a:cs typeface="Candara"/>
              </a:rPr>
              <a:t>2.500</a:t>
            </a:r>
          </a:p>
        </p:txBody>
      </p:sp>
      <p:sp>
        <p:nvSpPr>
          <p:cNvPr id="30" name="TextBox 29"/>
          <p:cNvSpPr txBox="1"/>
          <p:nvPr/>
        </p:nvSpPr>
        <p:spPr>
          <a:xfrm>
            <a:off x="5826243" y="4410195"/>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cxnSp>
        <p:nvCxnSpPr>
          <p:cNvPr id="33" name="Straight Connector 32"/>
          <p:cNvCxnSpPr/>
          <p:nvPr/>
        </p:nvCxnSpPr>
        <p:spPr>
          <a:xfrm flipV="1">
            <a:off x="2492153" y="4784300"/>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V="1">
            <a:off x="2492153" y="4519261"/>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4558239" y="4784300"/>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4418737" y="4531632"/>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V="1">
            <a:off x="6259771" y="4868210"/>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2122030" y="4677262"/>
            <a:ext cx="324563" cy="400110"/>
          </a:xfrm>
          <a:prstGeom prst="rect">
            <a:avLst/>
          </a:prstGeom>
          <a:noFill/>
        </p:spPr>
        <p:txBody>
          <a:bodyPr wrap="square" rtlCol="0">
            <a:spAutoFit/>
          </a:bodyPr>
          <a:lstStyle/>
          <a:p>
            <a:r>
              <a:rPr lang="en-US" sz="2000" dirty="0">
                <a:solidFill>
                  <a:srgbClr val="0000FF"/>
                </a:solidFill>
                <a:latin typeface="Candara"/>
                <a:cs typeface="Candara"/>
              </a:rPr>
              <a:t>8</a:t>
            </a:r>
          </a:p>
        </p:txBody>
      </p:sp>
      <p:sp>
        <p:nvSpPr>
          <p:cNvPr id="50" name="TextBox 49"/>
          <p:cNvSpPr txBox="1"/>
          <p:nvPr/>
        </p:nvSpPr>
        <p:spPr>
          <a:xfrm>
            <a:off x="5828262" y="4662867"/>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51" name="Oval 50"/>
          <p:cNvSpPr/>
          <p:nvPr/>
        </p:nvSpPr>
        <p:spPr>
          <a:xfrm>
            <a:off x="7869966" y="1990206"/>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23</a:t>
            </a:r>
          </a:p>
        </p:txBody>
      </p:sp>
    </p:spTree>
    <p:extLst>
      <p:ext uri="{BB962C8B-B14F-4D97-AF65-F5344CB8AC3E}">
        <p14:creationId xmlns:p14="http://schemas.microsoft.com/office/powerpoint/2010/main" val="166091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p:bldP spid="37" grpId="0"/>
      <p:bldP spid="34" grpId="0"/>
      <p:bldP spid="27" grpId="0"/>
      <p:bldP spid="28" grpId="0"/>
      <p:bldP spid="29" grpId="0"/>
      <p:bldP spid="30" grpId="0"/>
      <p:bldP spid="48"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1916585" cy="646331"/>
          </a:xfrm>
          <a:prstGeom prst="rect">
            <a:avLst/>
          </a:prstGeom>
          <a:noFill/>
        </p:spPr>
        <p:txBody>
          <a:bodyPr wrap="none" rtlCol="0">
            <a:spAutoFit/>
          </a:bodyPr>
          <a:lstStyle/>
          <a:p>
            <a:pPr defTabSz="914400"/>
            <a:r>
              <a:rPr lang="en-US" sz="3600" b="1" dirty="0">
                <a:solidFill>
                  <a:prstClr val="white"/>
                </a:solidFill>
                <a:latin typeface="Candara"/>
                <a:cs typeface="Candara"/>
              </a:rPr>
              <a:t>Can you?</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15" name="TextBox 14"/>
          <p:cNvSpPr txBox="1"/>
          <p:nvPr/>
        </p:nvSpPr>
        <p:spPr>
          <a:xfrm>
            <a:off x="334860" y="750850"/>
            <a:ext cx="8485010" cy="830997"/>
          </a:xfrm>
          <a:prstGeom prst="rect">
            <a:avLst/>
          </a:prstGeom>
          <a:noFill/>
        </p:spPr>
        <p:txBody>
          <a:bodyPr wrap="square" rtlCol="0">
            <a:spAutoFit/>
          </a:bodyPr>
          <a:lstStyle/>
          <a:p>
            <a:pPr marL="457200" indent="-457200">
              <a:buAutoNum type="arabicParenBoth"/>
            </a:pPr>
            <a:r>
              <a:rPr lang="en-US" sz="2400" dirty="0">
                <a:latin typeface="Candara"/>
                <a:cs typeface="Candara"/>
              </a:rPr>
              <a:t>Create stoichiometric conversion factors from a balanced chemical equation?</a:t>
            </a:r>
            <a:endParaRPr lang="en-US" sz="2400" i="1" dirty="0">
              <a:latin typeface="Candara"/>
              <a:cs typeface="Candara"/>
            </a:endParaRPr>
          </a:p>
        </p:txBody>
      </p:sp>
      <p:sp>
        <p:nvSpPr>
          <p:cNvPr id="18" name="TextBox 17"/>
          <p:cNvSpPr txBox="1"/>
          <p:nvPr/>
        </p:nvSpPr>
        <p:spPr>
          <a:xfrm>
            <a:off x="334860" y="1803216"/>
            <a:ext cx="8485010" cy="830997"/>
          </a:xfrm>
          <a:prstGeom prst="rect">
            <a:avLst/>
          </a:prstGeom>
          <a:noFill/>
        </p:spPr>
        <p:txBody>
          <a:bodyPr wrap="square" rtlCol="0">
            <a:spAutoFit/>
          </a:bodyPr>
          <a:lstStyle/>
          <a:p>
            <a:r>
              <a:rPr lang="en-US" sz="2400" dirty="0">
                <a:latin typeface="Candara"/>
                <a:cs typeface="Candara"/>
              </a:rPr>
              <a:t>(2) Use stoichiometric conversion factors to convert moles of </a:t>
            </a:r>
          </a:p>
          <a:p>
            <a:r>
              <a:rPr lang="en-US" sz="2400" dirty="0">
                <a:latin typeface="Candara"/>
                <a:cs typeface="Candara"/>
              </a:rPr>
              <a:t>       reactant A to reactant B or to product P?</a:t>
            </a:r>
            <a:endParaRPr lang="en-US" sz="2400" i="1" dirty="0">
              <a:latin typeface="Candara"/>
              <a:cs typeface="Candara"/>
            </a:endParaRPr>
          </a:p>
        </p:txBody>
      </p:sp>
      <p:sp>
        <p:nvSpPr>
          <p:cNvPr id="19" name="TextBox 18"/>
          <p:cNvSpPr txBox="1"/>
          <p:nvPr/>
        </p:nvSpPr>
        <p:spPr>
          <a:xfrm>
            <a:off x="334860" y="2855582"/>
            <a:ext cx="8485010" cy="2308324"/>
          </a:xfrm>
          <a:prstGeom prst="rect">
            <a:avLst/>
          </a:prstGeom>
          <a:noFill/>
        </p:spPr>
        <p:txBody>
          <a:bodyPr wrap="square" rtlCol="0">
            <a:spAutoFit/>
          </a:bodyPr>
          <a:lstStyle/>
          <a:p>
            <a:r>
              <a:rPr lang="en-US" sz="2400" dirty="0">
                <a:latin typeface="Candara"/>
                <a:cs typeface="Candara"/>
              </a:rPr>
              <a:t>(3) Draw a mole-map that explains the use of these conversion </a:t>
            </a:r>
          </a:p>
          <a:p>
            <a:r>
              <a:rPr lang="en-US" sz="2400" dirty="0">
                <a:latin typeface="Candara"/>
                <a:cs typeface="Candara"/>
              </a:rPr>
              <a:t>       factors?</a:t>
            </a:r>
          </a:p>
          <a:p>
            <a:pPr marL="800100" lvl="1" indent="-342900">
              <a:buFont typeface="Arial"/>
              <a:buChar char="•"/>
            </a:pPr>
            <a:r>
              <a:rPr lang="en-US" sz="2400" dirty="0">
                <a:latin typeface="Candara"/>
                <a:cs typeface="Candara"/>
              </a:rPr>
              <a:t>atomic or molar mass (MW)</a:t>
            </a:r>
          </a:p>
          <a:p>
            <a:pPr marL="800100" lvl="1" indent="-342900">
              <a:buFont typeface="Arial"/>
              <a:buChar char="•"/>
            </a:pPr>
            <a:r>
              <a:rPr lang="en-US" sz="2400" dirty="0">
                <a:latin typeface="Candara"/>
                <a:cs typeface="Candara"/>
              </a:rPr>
              <a:t>Avogadro’s number</a:t>
            </a:r>
          </a:p>
          <a:p>
            <a:pPr marL="800100" lvl="1" indent="-342900">
              <a:buFont typeface="Arial"/>
              <a:buChar char="•"/>
            </a:pPr>
            <a:r>
              <a:rPr lang="en-US" sz="2400" dirty="0">
                <a:latin typeface="Candara"/>
                <a:cs typeface="Candara"/>
              </a:rPr>
              <a:t>molarity</a:t>
            </a:r>
          </a:p>
          <a:p>
            <a:pPr marL="800100" lvl="1" indent="-342900">
              <a:buFont typeface="Arial"/>
              <a:buChar char="•"/>
            </a:pPr>
            <a:r>
              <a:rPr lang="en-US" sz="2400" dirty="0">
                <a:latin typeface="Candara"/>
                <a:cs typeface="Candara"/>
              </a:rPr>
              <a:t>stoichiometric ratios</a:t>
            </a:r>
          </a:p>
        </p:txBody>
      </p:sp>
      <p:sp>
        <p:nvSpPr>
          <p:cNvPr id="12" name="TextBox 11"/>
          <p:cNvSpPr txBox="1"/>
          <p:nvPr/>
        </p:nvSpPr>
        <p:spPr>
          <a:xfrm>
            <a:off x="334860" y="5385276"/>
            <a:ext cx="8485010" cy="461665"/>
          </a:xfrm>
          <a:prstGeom prst="rect">
            <a:avLst/>
          </a:prstGeom>
          <a:noFill/>
        </p:spPr>
        <p:txBody>
          <a:bodyPr wrap="square" rtlCol="0">
            <a:spAutoFit/>
          </a:bodyPr>
          <a:lstStyle/>
          <a:p>
            <a:r>
              <a:rPr lang="en-US" sz="2400" dirty="0">
                <a:latin typeface="Candara"/>
                <a:cs typeface="Candara"/>
              </a:rPr>
              <a:t>(4) Use that mole-map to solve quantitative problems?</a:t>
            </a:r>
          </a:p>
        </p:txBody>
      </p:sp>
    </p:spTree>
    <p:extLst>
      <p:ext uri="{BB962C8B-B14F-4D97-AF65-F5344CB8AC3E}">
        <p14:creationId xmlns:p14="http://schemas.microsoft.com/office/powerpoint/2010/main" val="123732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2506"/>
            <a:ext cx="4685673" cy="646331"/>
          </a:xfrm>
          <a:prstGeom prst="rect">
            <a:avLst/>
          </a:prstGeom>
          <a:noFill/>
        </p:spPr>
        <p:txBody>
          <a:bodyPr wrap="none" rtlCol="0">
            <a:spAutoFit/>
          </a:bodyPr>
          <a:lstStyle/>
          <a:p>
            <a:pPr defTabSz="914400"/>
            <a:r>
              <a:rPr lang="en-US" sz="3600" b="1" dirty="0">
                <a:solidFill>
                  <a:prstClr val="white"/>
                </a:solidFill>
                <a:latin typeface="Candara"/>
                <a:cs typeface="Candara"/>
              </a:rPr>
              <a:t>What is stoichiometry?</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9" name="TextBox 28"/>
          <p:cNvSpPr txBox="1"/>
          <p:nvPr/>
        </p:nvSpPr>
        <p:spPr>
          <a:xfrm>
            <a:off x="228599" y="692670"/>
            <a:ext cx="8750027" cy="1200328"/>
          </a:xfrm>
          <a:prstGeom prst="rect">
            <a:avLst/>
          </a:prstGeom>
          <a:noFill/>
        </p:spPr>
        <p:txBody>
          <a:bodyPr wrap="square" rtlCol="0">
            <a:spAutoFit/>
          </a:bodyPr>
          <a:lstStyle/>
          <a:p>
            <a:r>
              <a:rPr lang="en-US" sz="2400" b="1" dirty="0">
                <a:latin typeface="Candara"/>
                <a:cs typeface="Candara"/>
              </a:rPr>
              <a:t>Stoichiometry: </a:t>
            </a:r>
            <a:r>
              <a:rPr lang="en-US" sz="2400" i="1" dirty="0">
                <a:latin typeface="Candara"/>
                <a:cs typeface="Candara"/>
              </a:rPr>
              <a:t>the chemistry term for the ratio relationships between reactants &amp; products</a:t>
            </a:r>
          </a:p>
          <a:p>
            <a:pPr marL="342900" indent="-342900">
              <a:buFont typeface="Arial"/>
              <a:buChar char="•"/>
            </a:pPr>
            <a:r>
              <a:rPr lang="en-US" sz="2400" dirty="0">
                <a:latin typeface="Candara"/>
                <a:cs typeface="Candara"/>
              </a:rPr>
              <a:t>From the Greek: ‘</a:t>
            </a:r>
            <a:r>
              <a:rPr lang="en-US" sz="2400" i="1" dirty="0" err="1">
                <a:latin typeface="Candara"/>
                <a:cs typeface="Candara"/>
              </a:rPr>
              <a:t>stoicheion</a:t>
            </a:r>
            <a:r>
              <a:rPr lang="en-US" sz="2400" i="1" dirty="0">
                <a:latin typeface="Candara"/>
                <a:cs typeface="Candara"/>
              </a:rPr>
              <a:t>’ (element) and ‘</a:t>
            </a:r>
            <a:r>
              <a:rPr lang="en-US" sz="2400" i="1" dirty="0" err="1">
                <a:latin typeface="Candara"/>
                <a:cs typeface="Candara"/>
              </a:rPr>
              <a:t>metron</a:t>
            </a:r>
            <a:r>
              <a:rPr lang="en-US" sz="2400" i="1" dirty="0">
                <a:latin typeface="Candara"/>
                <a:cs typeface="Candara"/>
              </a:rPr>
              <a:t>’ (measure)</a:t>
            </a:r>
            <a:endParaRPr lang="en-US" sz="2400" dirty="0">
              <a:latin typeface="Candara"/>
              <a:cs typeface="Candara"/>
            </a:endParaRPr>
          </a:p>
        </p:txBody>
      </p:sp>
      <p:sp>
        <p:nvSpPr>
          <p:cNvPr id="51" name="TextBox 50"/>
          <p:cNvSpPr txBox="1"/>
          <p:nvPr/>
        </p:nvSpPr>
        <p:spPr>
          <a:xfrm>
            <a:off x="250635" y="2045398"/>
            <a:ext cx="8788933" cy="461665"/>
          </a:xfrm>
          <a:prstGeom prst="rect">
            <a:avLst/>
          </a:prstGeom>
          <a:noFill/>
        </p:spPr>
        <p:txBody>
          <a:bodyPr wrap="square" rtlCol="0">
            <a:spAutoFit/>
          </a:bodyPr>
          <a:lstStyle/>
          <a:p>
            <a:r>
              <a:rPr lang="en-US" sz="2400" dirty="0">
                <a:latin typeface="Candara"/>
                <a:cs typeface="Candara"/>
              </a:rPr>
              <a:t>2 graham crackers + 2 chocolate bars + 1 marshmallow </a:t>
            </a:r>
            <a:r>
              <a:rPr lang="en-US" sz="2400" dirty="0">
                <a:latin typeface="Candara"/>
                <a:cs typeface="Candara"/>
                <a:sym typeface="Wingdings"/>
              </a:rPr>
              <a:t> 1 </a:t>
            </a:r>
            <a:r>
              <a:rPr lang="en-US" sz="2400" dirty="0" err="1">
                <a:latin typeface="Candara"/>
                <a:cs typeface="Candara"/>
                <a:sym typeface="Wingdings"/>
              </a:rPr>
              <a:t>s’more</a:t>
            </a:r>
            <a:endParaRPr lang="en-US" sz="2400" dirty="0">
              <a:latin typeface="Candara"/>
              <a:cs typeface="Candara"/>
            </a:endParaRPr>
          </a:p>
        </p:txBody>
      </p:sp>
      <p:sp>
        <p:nvSpPr>
          <p:cNvPr id="52" name="TextBox 51"/>
          <p:cNvSpPr txBox="1"/>
          <p:nvPr/>
        </p:nvSpPr>
        <p:spPr>
          <a:xfrm>
            <a:off x="228600" y="2669354"/>
            <a:ext cx="8750027" cy="1569660"/>
          </a:xfrm>
          <a:prstGeom prst="rect">
            <a:avLst/>
          </a:prstGeom>
          <a:noFill/>
        </p:spPr>
        <p:txBody>
          <a:bodyPr wrap="square" rtlCol="0">
            <a:spAutoFit/>
          </a:bodyPr>
          <a:lstStyle/>
          <a:p>
            <a:r>
              <a:rPr lang="en-US" sz="2400" dirty="0">
                <a:latin typeface="Candara"/>
                <a:cs typeface="Candara"/>
              </a:rPr>
              <a:t>Camping with 6 friends and want 2 </a:t>
            </a:r>
            <a:r>
              <a:rPr lang="en-US" sz="2400" dirty="0" err="1">
                <a:latin typeface="Candara"/>
                <a:cs typeface="Candara"/>
              </a:rPr>
              <a:t>s’mores</a:t>
            </a:r>
            <a:r>
              <a:rPr lang="en-US" sz="2400" dirty="0">
                <a:latin typeface="Candara"/>
                <a:cs typeface="Candara"/>
              </a:rPr>
              <a:t> each? </a:t>
            </a:r>
          </a:p>
          <a:p>
            <a:pPr marL="342900" indent="-342900">
              <a:buFont typeface="Arial"/>
              <a:buChar char="•"/>
            </a:pPr>
            <a:r>
              <a:rPr lang="en-US" sz="2400" dirty="0">
                <a:latin typeface="Candara"/>
                <a:cs typeface="Candara"/>
              </a:rPr>
              <a:t>Need to make a dozen </a:t>
            </a:r>
            <a:r>
              <a:rPr lang="en-US" sz="2400" dirty="0" err="1">
                <a:latin typeface="Candara"/>
                <a:cs typeface="Candara"/>
              </a:rPr>
              <a:t>s’mores</a:t>
            </a:r>
            <a:r>
              <a:rPr lang="en-US" sz="2400" dirty="0">
                <a:latin typeface="Candara"/>
                <a:cs typeface="Candara"/>
              </a:rPr>
              <a:t>. What do you need to bring?</a:t>
            </a:r>
          </a:p>
          <a:p>
            <a:pPr marL="342900" indent="-342900">
              <a:buFont typeface="Arial"/>
              <a:buChar char="•"/>
            </a:pPr>
            <a:r>
              <a:rPr lang="en-US" sz="2400" i="1" dirty="0">
                <a:latin typeface="Candara"/>
                <a:cs typeface="Candara"/>
              </a:rPr>
              <a:t>Use the balanced chemical equation to make stoichiometric conversion factors.</a:t>
            </a:r>
          </a:p>
        </p:txBody>
      </p:sp>
      <p:sp>
        <p:nvSpPr>
          <p:cNvPr id="68" name="TextBox 67"/>
          <p:cNvSpPr txBox="1"/>
          <p:nvPr/>
        </p:nvSpPr>
        <p:spPr>
          <a:xfrm>
            <a:off x="250635" y="4269427"/>
            <a:ext cx="8750027" cy="830997"/>
          </a:xfrm>
          <a:prstGeom prst="rect">
            <a:avLst/>
          </a:prstGeom>
          <a:noFill/>
        </p:spPr>
        <p:txBody>
          <a:bodyPr wrap="square" rtlCol="0">
            <a:spAutoFit/>
          </a:bodyPr>
          <a:lstStyle/>
          <a:p>
            <a:r>
              <a:rPr lang="en-US" sz="2400" u="sng" dirty="0">
                <a:latin typeface="Candara"/>
                <a:cs typeface="Candara"/>
              </a:rPr>
              <a:t>12 </a:t>
            </a:r>
            <a:r>
              <a:rPr lang="en-US" sz="2400" u="sng" dirty="0" err="1">
                <a:latin typeface="Candara"/>
                <a:cs typeface="Candara"/>
              </a:rPr>
              <a:t>s’mores</a:t>
            </a:r>
            <a:r>
              <a:rPr lang="en-US" sz="2400" u="sng" dirty="0">
                <a:latin typeface="Candara"/>
                <a:cs typeface="Candara"/>
              </a:rPr>
              <a:t>   2 graham crackers </a:t>
            </a:r>
            <a:r>
              <a:rPr lang="en-US" sz="2400" dirty="0">
                <a:latin typeface="Candara"/>
                <a:cs typeface="Candara"/>
              </a:rPr>
              <a:t>= 24 graham crackers</a:t>
            </a:r>
          </a:p>
          <a:p>
            <a:r>
              <a:rPr lang="en-US" sz="2400" dirty="0">
                <a:latin typeface="Candara"/>
                <a:cs typeface="Candara"/>
              </a:rPr>
              <a:t>				1 </a:t>
            </a:r>
            <a:r>
              <a:rPr lang="en-US" sz="2400" dirty="0" err="1">
                <a:latin typeface="Candara"/>
                <a:cs typeface="Candara"/>
              </a:rPr>
              <a:t>s’more</a:t>
            </a:r>
            <a:endParaRPr lang="en-US" sz="2400" dirty="0">
              <a:latin typeface="Candara"/>
              <a:cs typeface="Candara"/>
            </a:endParaRPr>
          </a:p>
        </p:txBody>
      </p:sp>
      <p:sp>
        <p:nvSpPr>
          <p:cNvPr id="69" name="TextBox 68"/>
          <p:cNvSpPr txBox="1"/>
          <p:nvPr/>
        </p:nvSpPr>
        <p:spPr>
          <a:xfrm>
            <a:off x="272670" y="5100748"/>
            <a:ext cx="8750027" cy="830997"/>
          </a:xfrm>
          <a:prstGeom prst="rect">
            <a:avLst/>
          </a:prstGeom>
          <a:noFill/>
        </p:spPr>
        <p:txBody>
          <a:bodyPr wrap="square" rtlCol="0">
            <a:spAutoFit/>
          </a:bodyPr>
          <a:lstStyle/>
          <a:p>
            <a:r>
              <a:rPr lang="en-US" sz="2400" u="sng" dirty="0">
                <a:latin typeface="Candara"/>
                <a:cs typeface="Candara"/>
              </a:rPr>
              <a:t>12 </a:t>
            </a:r>
            <a:r>
              <a:rPr lang="en-US" sz="2400" u="sng" dirty="0" err="1">
                <a:latin typeface="Candara"/>
                <a:cs typeface="Candara"/>
              </a:rPr>
              <a:t>s’mores</a:t>
            </a:r>
            <a:r>
              <a:rPr lang="en-US" sz="2400" u="sng" dirty="0">
                <a:latin typeface="Candara"/>
                <a:cs typeface="Candara"/>
              </a:rPr>
              <a:t>   2 chocolate bars</a:t>
            </a:r>
            <a:r>
              <a:rPr lang="en-US" sz="2400" dirty="0">
                <a:latin typeface="Candara"/>
                <a:cs typeface="Candara"/>
              </a:rPr>
              <a:t> = 24 chocolate bars</a:t>
            </a:r>
          </a:p>
          <a:p>
            <a:r>
              <a:rPr lang="en-US" sz="2400" dirty="0">
                <a:latin typeface="Candara"/>
                <a:cs typeface="Candara"/>
              </a:rPr>
              <a:t>				1 </a:t>
            </a:r>
            <a:r>
              <a:rPr lang="en-US" sz="2400" dirty="0" err="1">
                <a:latin typeface="Candara"/>
                <a:cs typeface="Candara"/>
              </a:rPr>
              <a:t>s’more</a:t>
            </a:r>
            <a:endParaRPr lang="en-US" sz="2400" dirty="0">
              <a:latin typeface="Candara"/>
              <a:cs typeface="Candara"/>
            </a:endParaRPr>
          </a:p>
        </p:txBody>
      </p:sp>
      <p:sp>
        <p:nvSpPr>
          <p:cNvPr id="70" name="TextBox 69"/>
          <p:cNvSpPr txBox="1"/>
          <p:nvPr/>
        </p:nvSpPr>
        <p:spPr>
          <a:xfrm>
            <a:off x="294705" y="5932069"/>
            <a:ext cx="8750027" cy="830997"/>
          </a:xfrm>
          <a:prstGeom prst="rect">
            <a:avLst/>
          </a:prstGeom>
          <a:noFill/>
        </p:spPr>
        <p:txBody>
          <a:bodyPr wrap="square" rtlCol="0">
            <a:spAutoFit/>
          </a:bodyPr>
          <a:lstStyle/>
          <a:p>
            <a:r>
              <a:rPr lang="en-US" sz="2400" u="sng" dirty="0">
                <a:latin typeface="Candara"/>
                <a:cs typeface="Candara"/>
              </a:rPr>
              <a:t>12 </a:t>
            </a:r>
            <a:r>
              <a:rPr lang="en-US" sz="2400" u="sng" dirty="0" err="1">
                <a:latin typeface="Candara"/>
                <a:cs typeface="Candara"/>
              </a:rPr>
              <a:t>s’mores</a:t>
            </a:r>
            <a:r>
              <a:rPr lang="en-US" sz="2400" u="sng" dirty="0">
                <a:latin typeface="Candara"/>
                <a:cs typeface="Candara"/>
              </a:rPr>
              <a:t>   1 marshmallow</a:t>
            </a:r>
            <a:r>
              <a:rPr lang="en-US" sz="2400" dirty="0">
                <a:latin typeface="Candara"/>
                <a:cs typeface="Candara"/>
              </a:rPr>
              <a:t> = 12 marshmallows</a:t>
            </a:r>
          </a:p>
          <a:p>
            <a:r>
              <a:rPr lang="en-US" sz="2400" dirty="0">
                <a:latin typeface="Candara"/>
                <a:cs typeface="Candara"/>
              </a:rPr>
              <a:t>				1 </a:t>
            </a:r>
            <a:r>
              <a:rPr lang="en-US" sz="2400" dirty="0" err="1">
                <a:latin typeface="Candara"/>
                <a:cs typeface="Candara"/>
              </a:rPr>
              <a:t>s’more</a:t>
            </a:r>
            <a:endParaRPr lang="en-US" sz="2400" dirty="0">
              <a:latin typeface="Candara"/>
              <a:cs typeface="Candara"/>
            </a:endParaRPr>
          </a:p>
        </p:txBody>
      </p:sp>
      <p:cxnSp>
        <p:nvCxnSpPr>
          <p:cNvPr id="71" name="Straight Connector 70"/>
          <p:cNvCxnSpPr/>
          <p:nvPr/>
        </p:nvCxnSpPr>
        <p:spPr>
          <a:xfrm flipV="1">
            <a:off x="793035" y="4385476"/>
            <a:ext cx="870348" cy="24464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2365700" y="4782521"/>
            <a:ext cx="870348" cy="24464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2365700" y="5534151"/>
            <a:ext cx="870348" cy="24464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2415827" y="6386053"/>
            <a:ext cx="870348" cy="24464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93035" y="6126553"/>
            <a:ext cx="870348" cy="24464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93035" y="5289506"/>
            <a:ext cx="870348" cy="244645"/>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875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68" grpId="0"/>
      <p:bldP spid="69" grpId="0"/>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2506"/>
            <a:ext cx="8204064" cy="646331"/>
          </a:xfrm>
          <a:prstGeom prst="rect">
            <a:avLst/>
          </a:prstGeom>
          <a:noFill/>
        </p:spPr>
        <p:txBody>
          <a:bodyPr wrap="none" rtlCol="0">
            <a:spAutoFit/>
          </a:bodyPr>
          <a:lstStyle/>
          <a:p>
            <a:pPr defTabSz="914400"/>
            <a:r>
              <a:rPr lang="en-US" sz="3600" b="1" dirty="0">
                <a:solidFill>
                  <a:prstClr val="white"/>
                </a:solidFill>
                <a:latin typeface="Candara"/>
                <a:cs typeface="Candara"/>
              </a:rPr>
              <a:t>The stoichiometry of chemical equations</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9" name="TextBox 28"/>
          <p:cNvSpPr txBox="1"/>
          <p:nvPr/>
        </p:nvSpPr>
        <p:spPr>
          <a:xfrm>
            <a:off x="228599" y="692670"/>
            <a:ext cx="8750027" cy="1200328"/>
          </a:xfrm>
          <a:prstGeom prst="rect">
            <a:avLst/>
          </a:prstGeom>
          <a:noFill/>
        </p:spPr>
        <p:txBody>
          <a:bodyPr wrap="square" rtlCol="0">
            <a:spAutoFit/>
          </a:bodyPr>
          <a:lstStyle/>
          <a:p>
            <a:r>
              <a:rPr lang="en-US" sz="2400" dirty="0">
                <a:latin typeface="Candara"/>
                <a:cs typeface="Candara"/>
              </a:rPr>
              <a:t>The Haber-Bosch reaction is used to make ammonia from hydrogen &amp; nitrogen gas:</a:t>
            </a:r>
          </a:p>
          <a:p>
            <a:r>
              <a:rPr lang="en-US" sz="2400" dirty="0">
                <a:latin typeface="Candara"/>
                <a:cs typeface="Candara"/>
              </a:rPr>
              <a:t>				N2(g)  +  3H2(g)  </a:t>
            </a:r>
            <a:r>
              <a:rPr lang="en-US" sz="2400" dirty="0">
                <a:latin typeface="Candara"/>
                <a:cs typeface="Candara"/>
                <a:sym typeface="Wingdings"/>
              </a:rPr>
              <a:t>  2NH3(g)</a:t>
            </a:r>
            <a:endParaRPr lang="en-US" sz="2400" dirty="0">
              <a:latin typeface="Candara"/>
              <a:cs typeface="Candara"/>
            </a:endParaRPr>
          </a:p>
        </p:txBody>
      </p:sp>
      <p:sp>
        <p:nvSpPr>
          <p:cNvPr id="52" name="TextBox 51"/>
          <p:cNvSpPr txBox="1"/>
          <p:nvPr/>
        </p:nvSpPr>
        <p:spPr>
          <a:xfrm>
            <a:off x="228599" y="2036599"/>
            <a:ext cx="8750027" cy="830997"/>
          </a:xfrm>
          <a:prstGeom prst="rect">
            <a:avLst/>
          </a:prstGeom>
          <a:noFill/>
        </p:spPr>
        <p:txBody>
          <a:bodyPr wrap="square" rtlCol="0">
            <a:spAutoFit/>
          </a:bodyPr>
          <a:lstStyle/>
          <a:p>
            <a:r>
              <a:rPr lang="en-US" sz="2400" dirty="0">
                <a:latin typeface="Candara"/>
                <a:cs typeface="Candara"/>
              </a:rPr>
              <a:t>Use the balanced chemical equation to make all possible stoichiometric conversion factors.</a:t>
            </a:r>
          </a:p>
        </p:txBody>
      </p:sp>
      <p:sp>
        <p:nvSpPr>
          <p:cNvPr id="68" name="TextBox 67"/>
          <p:cNvSpPr txBox="1"/>
          <p:nvPr/>
        </p:nvSpPr>
        <p:spPr>
          <a:xfrm>
            <a:off x="668360" y="2867596"/>
            <a:ext cx="1687609" cy="830997"/>
          </a:xfrm>
          <a:prstGeom prst="rect">
            <a:avLst/>
          </a:prstGeom>
          <a:noFill/>
        </p:spPr>
        <p:txBody>
          <a:bodyPr wrap="square" rtlCol="0">
            <a:spAutoFit/>
          </a:bodyPr>
          <a:lstStyle/>
          <a:p>
            <a:r>
              <a:rPr lang="en-US" sz="2400" u="sng" dirty="0">
                <a:solidFill>
                  <a:srgbClr val="0000FF"/>
                </a:solidFill>
                <a:latin typeface="Candara"/>
                <a:cs typeface="Candara"/>
              </a:rPr>
              <a:t>1 mole N2  </a:t>
            </a:r>
            <a:endParaRPr lang="en-US" sz="2400" dirty="0">
              <a:solidFill>
                <a:srgbClr val="0000FF"/>
              </a:solidFill>
              <a:latin typeface="Candara"/>
              <a:cs typeface="Candara"/>
            </a:endParaRPr>
          </a:p>
          <a:p>
            <a:r>
              <a:rPr lang="en-US" sz="2400" dirty="0">
                <a:solidFill>
                  <a:srgbClr val="0000FF"/>
                </a:solidFill>
                <a:latin typeface="Candara"/>
                <a:cs typeface="Candara"/>
              </a:rPr>
              <a:t>3 moles H2</a:t>
            </a:r>
          </a:p>
        </p:txBody>
      </p:sp>
      <p:sp>
        <p:nvSpPr>
          <p:cNvPr id="11" name="TextBox 10"/>
          <p:cNvSpPr txBox="1"/>
          <p:nvPr/>
        </p:nvSpPr>
        <p:spPr>
          <a:xfrm>
            <a:off x="2807112" y="2879514"/>
            <a:ext cx="1921535" cy="830997"/>
          </a:xfrm>
          <a:prstGeom prst="rect">
            <a:avLst/>
          </a:prstGeom>
          <a:noFill/>
        </p:spPr>
        <p:txBody>
          <a:bodyPr wrap="square" rtlCol="0">
            <a:spAutoFit/>
          </a:bodyPr>
          <a:lstStyle/>
          <a:p>
            <a:r>
              <a:rPr lang="en-US" sz="2400" u="sng" dirty="0">
                <a:solidFill>
                  <a:srgbClr val="0000FF"/>
                </a:solidFill>
                <a:latin typeface="Candara"/>
                <a:cs typeface="Candara"/>
              </a:rPr>
              <a:t>1 mole N2     </a:t>
            </a:r>
            <a:endParaRPr lang="en-US" sz="2400" dirty="0">
              <a:solidFill>
                <a:srgbClr val="0000FF"/>
              </a:solidFill>
              <a:latin typeface="Candara"/>
              <a:cs typeface="Candara"/>
            </a:endParaRPr>
          </a:p>
          <a:p>
            <a:r>
              <a:rPr lang="en-US" sz="2400" dirty="0">
                <a:solidFill>
                  <a:srgbClr val="0000FF"/>
                </a:solidFill>
                <a:latin typeface="Candara"/>
                <a:cs typeface="Candara"/>
              </a:rPr>
              <a:t>2 moles NH3</a:t>
            </a:r>
          </a:p>
        </p:txBody>
      </p:sp>
      <p:sp>
        <p:nvSpPr>
          <p:cNvPr id="12" name="TextBox 11"/>
          <p:cNvSpPr txBox="1"/>
          <p:nvPr/>
        </p:nvSpPr>
        <p:spPr>
          <a:xfrm>
            <a:off x="5098264" y="2879514"/>
            <a:ext cx="1921535" cy="830997"/>
          </a:xfrm>
          <a:prstGeom prst="rect">
            <a:avLst/>
          </a:prstGeom>
          <a:noFill/>
        </p:spPr>
        <p:txBody>
          <a:bodyPr wrap="square" rtlCol="0">
            <a:spAutoFit/>
          </a:bodyPr>
          <a:lstStyle/>
          <a:p>
            <a:r>
              <a:rPr lang="en-US" sz="2400" u="sng" dirty="0">
                <a:solidFill>
                  <a:srgbClr val="0000FF"/>
                </a:solidFill>
                <a:latin typeface="Candara"/>
                <a:cs typeface="Candara"/>
              </a:rPr>
              <a:t>3 mole H2     </a:t>
            </a:r>
            <a:endParaRPr lang="en-US" sz="2400" dirty="0">
              <a:solidFill>
                <a:srgbClr val="0000FF"/>
              </a:solidFill>
              <a:latin typeface="Candara"/>
              <a:cs typeface="Candara"/>
            </a:endParaRPr>
          </a:p>
          <a:p>
            <a:r>
              <a:rPr lang="en-US" sz="2400" dirty="0">
                <a:solidFill>
                  <a:srgbClr val="0000FF"/>
                </a:solidFill>
                <a:latin typeface="Candara"/>
                <a:cs typeface="Candara"/>
              </a:rPr>
              <a:t>2 moles NH3</a:t>
            </a:r>
          </a:p>
        </p:txBody>
      </p:sp>
      <p:sp>
        <p:nvSpPr>
          <p:cNvPr id="13" name="TextBox 12"/>
          <p:cNvSpPr txBox="1"/>
          <p:nvPr/>
        </p:nvSpPr>
        <p:spPr>
          <a:xfrm>
            <a:off x="312144" y="4060696"/>
            <a:ext cx="8750027" cy="830997"/>
          </a:xfrm>
          <a:prstGeom prst="rect">
            <a:avLst/>
          </a:prstGeom>
          <a:noFill/>
        </p:spPr>
        <p:txBody>
          <a:bodyPr wrap="square" rtlCol="0">
            <a:spAutoFit/>
          </a:bodyPr>
          <a:lstStyle/>
          <a:p>
            <a:r>
              <a:rPr lang="en-US" sz="2400" dirty="0">
                <a:latin typeface="Candara"/>
                <a:cs typeface="Candara"/>
              </a:rPr>
              <a:t>How many moles of each diatomic gas would be needed to make 100 moles of ammonia?</a:t>
            </a:r>
          </a:p>
        </p:txBody>
      </p:sp>
      <p:sp>
        <p:nvSpPr>
          <p:cNvPr id="14" name="TextBox 13"/>
          <p:cNvSpPr txBox="1"/>
          <p:nvPr/>
        </p:nvSpPr>
        <p:spPr>
          <a:xfrm>
            <a:off x="668360" y="4891693"/>
            <a:ext cx="7619304" cy="830997"/>
          </a:xfrm>
          <a:prstGeom prst="rect">
            <a:avLst/>
          </a:prstGeom>
          <a:noFill/>
        </p:spPr>
        <p:txBody>
          <a:bodyPr wrap="square" rtlCol="0">
            <a:spAutoFit/>
          </a:bodyPr>
          <a:lstStyle/>
          <a:p>
            <a:r>
              <a:rPr lang="en-US" sz="2400" u="sng" dirty="0">
                <a:solidFill>
                  <a:srgbClr val="0000FF"/>
                </a:solidFill>
                <a:latin typeface="Candara"/>
                <a:cs typeface="Candara"/>
              </a:rPr>
              <a:t>1oo moles NH3     1 mole N2    </a:t>
            </a:r>
            <a:r>
              <a:rPr lang="en-US" sz="2400" dirty="0">
                <a:solidFill>
                  <a:srgbClr val="0000FF"/>
                </a:solidFill>
                <a:latin typeface="Candara"/>
                <a:cs typeface="Candara"/>
              </a:rPr>
              <a:t>  =  50 moles N2</a:t>
            </a:r>
          </a:p>
          <a:p>
            <a:r>
              <a:rPr lang="en-US" sz="2400" dirty="0">
                <a:solidFill>
                  <a:srgbClr val="0000FF"/>
                </a:solidFill>
                <a:latin typeface="Candara"/>
                <a:cs typeface="Candara"/>
              </a:rPr>
              <a:t>				      2 moles NH3</a:t>
            </a:r>
          </a:p>
        </p:txBody>
      </p:sp>
      <p:sp>
        <p:nvSpPr>
          <p:cNvPr id="15" name="TextBox 14"/>
          <p:cNvSpPr txBox="1"/>
          <p:nvPr/>
        </p:nvSpPr>
        <p:spPr>
          <a:xfrm>
            <a:off x="668360" y="5722690"/>
            <a:ext cx="7619304" cy="830997"/>
          </a:xfrm>
          <a:prstGeom prst="rect">
            <a:avLst/>
          </a:prstGeom>
          <a:noFill/>
        </p:spPr>
        <p:txBody>
          <a:bodyPr wrap="square" rtlCol="0">
            <a:spAutoFit/>
          </a:bodyPr>
          <a:lstStyle/>
          <a:p>
            <a:r>
              <a:rPr lang="en-US" sz="2400" u="sng" dirty="0">
                <a:solidFill>
                  <a:srgbClr val="0000FF"/>
                </a:solidFill>
                <a:latin typeface="Candara"/>
                <a:cs typeface="Candara"/>
              </a:rPr>
              <a:t>1oo moles NH3     3 mole H2    </a:t>
            </a:r>
            <a:r>
              <a:rPr lang="en-US" sz="2400" dirty="0">
                <a:solidFill>
                  <a:srgbClr val="0000FF"/>
                </a:solidFill>
                <a:latin typeface="Candara"/>
                <a:cs typeface="Candara"/>
              </a:rPr>
              <a:t>  =  150 moles H2</a:t>
            </a:r>
          </a:p>
          <a:p>
            <a:r>
              <a:rPr lang="en-US" sz="2400" dirty="0">
                <a:solidFill>
                  <a:srgbClr val="0000FF"/>
                </a:solidFill>
                <a:latin typeface="Candara"/>
                <a:cs typeface="Candara"/>
              </a:rPr>
              <a:t>				      2 moles NH3</a:t>
            </a:r>
          </a:p>
        </p:txBody>
      </p:sp>
      <p:cxnSp>
        <p:nvCxnSpPr>
          <p:cNvPr id="16" name="Straight Connector 15"/>
          <p:cNvCxnSpPr/>
          <p:nvPr/>
        </p:nvCxnSpPr>
        <p:spPr>
          <a:xfrm flipV="1">
            <a:off x="3311993" y="6233406"/>
            <a:ext cx="1110436" cy="175081"/>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1245533" y="5867748"/>
            <a:ext cx="1110436" cy="175081"/>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1384661" y="5101013"/>
            <a:ext cx="1110436" cy="175081"/>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311993" y="5393078"/>
            <a:ext cx="1110436" cy="175081"/>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7844507" y="4598782"/>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17</a:t>
            </a:r>
          </a:p>
        </p:txBody>
      </p:sp>
      <p:sp>
        <p:nvSpPr>
          <p:cNvPr id="21" name="TextBox 20"/>
          <p:cNvSpPr txBox="1"/>
          <p:nvPr/>
        </p:nvSpPr>
        <p:spPr>
          <a:xfrm rot="20334436">
            <a:off x="7225811" y="1220371"/>
            <a:ext cx="1203199" cy="707886"/>
          </a:xfrm>
          <a:prstGeom prst="rect">
            <a:avLst/>
          </a:prstGeom>
          <a:noFill/>
          <a:ln>
            <a:solidFill>
              <a:srgbClr val="0000FF"/>
            </a:solidFill>
            <a:prstDash val="dash"/>
          </a:ln>
        </p:spPr>
        <p:txBody>
          <a:bodyPr wrap="none" rtlCol="0">
            <a:spAutoFit/>
          </a:bodyPr>
          <a:lstStyle/>
          <a:p>
            <a:pPr algn="ctr"/>
            <a:r>
              <a:rPr lang="en-US" sz="2000" b="1" dirty="0">
                <a:solidFill>
                  <a:srgbClr val="0000FF"/>
                </a:solidFill>
                <a:latin typeface="Candara"/>
                <a:cs typeface="Candara"/>
              </a:rPr>
              <a:t>synthesis</a:t>
            </a:r>
            <a:br>
              <a:rPr lang="en-US" sz="2000" dirty="0">
                <a:solidFill>
                  <a:srgbClr val="0000FF"/>
                </a:solidFill>
                <a:latin typeface="Candara"/>
                <a:cs typeface="Candara"/>
              </a:rPr>
            </a:br>
            <a:r>
              <a:rPr lang="en-US" sz="2000" dirty="0">
                <a:solidFill>
                  <a:srgbClr val="0000FF"/>
                </a:solidFill>
                <a:latin typeface="Candara"/>
                <a:cs typeface="Candara"/>
              </a:rPr>
              <a:t>reaction</a:t>
            </a:r>
          </a:p>
        </p:txBody>
      </p:sp>
    </p:spTree>
    <p:extLst>
      <p:ext uri="{BB962C8B-B14F-4D97-AF65-F5344CB8AC3E}">
        <p14:creationId xmlns:p14="http://schemas.microsoft.com/office/powerpoint/2010/main" val="178429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68" grpId="0"/>
      <p:bldP spid="11" grpId="0"/>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2506"/>
            <a:ext cx="2301607" cy="646331"/>
          </a:xfrm>
          <a:prstGeom prst="rect">
            <a:avLst/>
          </a:prstGeom>
          <a:noFill/>
        </p:spPr>
        <p:txBody>
          <a:bodyPr wrap="none" rtlCol="0">
            <a:spAutoFit/>
          </a:bodyPr>
          <a:lstStyle/>
          <a:p>
            <a:pPr defTabSz="914400"/>
            <a:r>
              <a:rPr lang="en-US" sz="3600" b="1" dirty="0">
                <a:solidFill>
                  <a:prstClr val="white"/>
                </a:solidFill>
                <a:latin typeface="Candara"/>
                <a:cs typeface="Candara"/>
              </a:rPr>
              <a:t>So, try this</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9" name="TextBox 28"/>
          <p:cNvSpPr txBox="1"/>
          <p:nvPr/>
        </p:nvSpPr>
        <p:spPr>
          <a:xfrm>
            <a:off x="228599" y="692670"/>
            <a:ext cx="8750027" cy="830997"/>
          </a:xfrm>
          <a:prstGeom prst="rect">
            <a:avLst/>
          </a:prstGeom>
          <a:noFill/>
        </p:spPr>
        <p:txBody>
          <a:bodyPr wrap="square" rtlCol="0">
            <a:spAutoFit/>
          </a:bodyPr>
          <a:lstStyle/>
          <a:p>
            <a:r>
              <a:rPr lang="en-US" sz="2400" dirty="0">
                <a:latin typeface="Candara"/>
                <a:cs typeface="Candara"/>
              </a:rPr>
              <a:t>How many moles of I2 are required to react with 0.429 mole of Al?				</a:t>
            </a:r>
            <a:r>
              <a:rPr lang="en-US" sz="2400" dirty="0">
                <a:latin typeface="Candara"/>
                <a:cs typeface="Candara"/>
                <a:sym typeface="Wingdings"/>
              </a:rPr>
              <a:t>2Al(s) + 3I2(s)    2AlI3(s)</a:t>
            </a:r>
            <a:endParaRPr lang="en-US" sz="2400" dirty="0">
              <a:latin typeface="Candara"/>
              <a:cs typeface="Candara"/>
            </a:endParaRPr>
          </a:p>
        </p:txBody>
      </p:sp>
      <p:sp>
        <p:nvSpPr>
          <p:cNvPr id="14" name="TextBox 13"/>
          <p:cNvSpPr txBox="1"/>
          <p:nvPr/>
        </p:nvSpPr>
        <p:spPr>
          <a:xfrm>
            <a:off x="802031" y="1833477"/>
            <a:ext cx="7485633" cy="830997"/>
          </a:xfrm>
          <a:prstGeom prst="rect">
            <a:avLst/>
          </a:prstGeom>
          <a:noFill/>
        </p:spPr>
        <p:txBody>
          <a:bodyPr wrap="square" rtlCol="0">
            <a:spAutoFit/>
          </a:bodyPr>
          <a:lstStyle/>
          <a:p>
            <a:r>
              <a:rPr lang="en-US" sz="2400" u="sng" dirty="0">
                <a:solidFill>
                  <a:srgbClr val="0000FF"/>
                </a:solidFill>
                <a:latin typeface="Candara"/>
                <a:cs typeface="Candara"/>
              </a:rPr>
              <a:t>0.429 </a:t>
            </a:r>
            <a:r>
              <a:rPr lang="en-US" sz="2400" u="sng" dirty="0" err="1">
                <a:solidFill>
                  <a:srgbClr val="0000FF"/>
                </a:solidFill>
                <a:latin typeface="Candara"/>
                <a:cs typeface="Candara"/>
              </a:rPr>
              <a:t>mol</a:t>
            </a:r>
            <a:r>
              <a:rPr lang="en-US" sz="2400" u="sng" dirty="0">
                <a:solidFill>
                  <a:srgbClr val="0000FF"/>
                </a:solidFill>
                <a:latin typeface="Candara"/>
                <a:cs typeface="Candara"/>
              </a:rPr>
              <a:t> Al     										</a:t>
            </a:r>
            <a:r>
              <a:rPr lang="en-US" sz="2400" u="sng" dirty="0" err="1">
                <a:solidFill>
                  <a:srgbClr val="0000FF"/>
                </a:solidFill>
                <a:latin typeface="Candara"/>
                <a:cs typeface="Candara"/>
              </a:rPr>
              <a:t>mol</a:t>
            </a:r>
            <a:r>
              <a:rPr lang="en-US" sz="2400" u="sng" dirty="0">
                <a:solidFill>
                  <a:srgbClr val="0000FF"/>
                </a:solidFill>
                <a:latin typeface="Candara"/>
                <a:cs typeface="Candara"/>
              </a:rPr>
              <a:t> I2</a:t>
            </a:r>
            <a:endParaRPr lang="en-US" sz="2400" dirty="0">
              <a:solidFill>
                <a:srgbClr val="0000FF"/>
              </a:solidFill>
              <a:latin typeface="Candara"/>
              <a:cs typeface="Candara"/>
            </a:endParaRPr>
          </a:p>
          <a:p>
            <a:r>
              <a:rPr lang="en-US" sz="2400" dirty="0">
                <a:solidFill>
                  <a:srgbClr val="0000FF"/>
                </a:solidFill>
                <a:latin typeface="Candara"/>
                <a:cs typeface="Candara"/>
              </a:rPr>
              <a:t>				</a:t>
            </a:r>
          </a:p>
        </p:txBody>
      </p:sp>
      <p:sp>
        <p:nvSpPr>
          <p:cNvPr id="16" name="TextBox 15"/>
          <p:cNvSpPr txBox="1"/>
          <p:nvPr/>
        </p:nvSpPr>
        <p:spPr>
          <a:xfrm>
            <a:off x="54430" y="6532080"/>
            <a:ext cx="3828141" cy="307777"/>
          </a:xfrm>
          <a:prstGeom prst="rect">
            <a:avLst/>
          </a:prstGeom>
          <a:noFill/>
        </p:spPr>
        <p:txBody>
          <a:bodyPr wrap="square" rtlCol="0">
            <a:spAutoFit/>
          </a:bodyPr>
          <a:lstStyle/>
          <a:p>
            <a:r>
              <a:rPr lang="en-US" sz="1400" dirty="0">
                <a:latin typeface="Avenir Medium"/>
                <a:cs typeface="Avenir Medium"/>
              </a:rPr>
              <a:t>Chemistry </a:t>
            </a:r>
            <a:r>
              <a:rPr lang="en-US" sz="1400" dirty="0" err="1">
                <a:latin typeface="Avenir Medium"/>
                <a:cs typeface="Avenir Medium"/>
              </a:rPr>
              <a:t>Openstax</a:t>
            </a:r>
            <a:endParaRPr lang="en-US" sz="1400" dirty="0">
              <a:latin typeface="Avenir Medium"/>
              <a:cs typeface="Avenir Medium"/>
            </a:endParaRPr>
          </a:p>
        </p:txBody>
      </p:sp>
      <p:pic>
        <p:nvPicPr>
          <p:cNvPr id="2" name="Picture 1"/>
          <p:cNvPicPr>
            <a:picLocks noChangeAspect="1"/>
          </p:cNvPicPr>
          <p:nvPr/>
        </p:nvPicPr>
        <p:blipFill>
          <a:blip r:embed="rId3"/>
          <a:stretch>
            <a:fillRect/>
          </a:stretch>
        </p:blipFill>
        <p:spPr>
          <a:xfrm>
            <a:off x="-13977" y="3991136"/>
            <a:ext cx="9144000" cy="1706880"/>
          </a:xfrm>
          <a:prstGeom prst="rect">
            <a:avLst/>
          </a:prstGeom>
        </p:spPr>
      </p:pic>
      <p:cxnSp>
        <p:nvCxnSpPr>
          <p:cNvPr id="17" name="Straight Connector 16"/>
          <p:cNvCxnSpPr/>
          <p:nvPr/>
        </p:nvCxnSpPr>
        <p:spPr>
          <a:xfrm flipV="1">
            <a:off x="3766617" y="2430515"/>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766617" y="2236233"/>
            <a:ext cx="1067358" cy="461665"/>
          </a:xfrm>
          <a:prstGeom prst="rect">
            <a:avLst/>
          </a:prstGeom>
          <a:noFill/>
        </p:spPr>
        <p:txBody>
          <a:bodyPr wrap="square" rtlCol="0">
            <a:spAutoFit/>
          </a:bodyPr>
          <a:lstStyle/>
          <a:p>
            <a:r>
              <a:rPr lang="en-US" sz="2400" dirty="0" err="1">
                <a:solidFill>
                  <a:srgbClr val="0000FF"/>
                </a:solidFill>
                <a:latin typeface="Candara"/>
                <a:cs typeface="Candara"/>
              </a:rPr>
              <a:t>mol</a:t>
            </a:r>
            <a:r>
              <a:rPr lang="en-US" sz="2400" dirty="0">
                <a:solidFill>
                  <a:srgbClr val="0000FF"/>
                </a:solidFill>
                <a:latin typeface="Candara"/>
                <a:cs typeface="Candara"/>
              </a:rPr>
              <a:t> Al</a:t>
            </a:r>
          </a:p>
        </p:txBody>
      </p:sp>
      <p:sp>
        <p:nvSpPr>
          <p:cNvPr id="19" name="TextBox 18"/>
          <p:cNvSpPr txBox="1"/>
          <p:nvPr/>
        </p:nvSpPr>
        <p:spPr>
          <a:xfrm>
            <a:off x="3749908" y="1783341"/>
            <a:ext cx="1067358" cy="461665"/>
          </a:xfrm>
          <a:prstGeom prst="rect">
            <a:avLst/>
          </a:prstGeom>
          <a:noFill/>
        </p:spPr>
        <p:txBody>
          <a:bodyPr wrap="square" rtlCol="0">
            <a:spAutoFit/>
          </a:bodyPr>
          <a:lstStyle/>
          <a:p>
            <a:r>
              <a:rPr lang="en-US" sz="2400" dirty="0" err="1">
                <a:solidFill>
                  <a:srgbClr val="0000FF"/>
                </a:solidFill>
                <a:latin typeface="Candara"/>
                <a:cs typeface="Candara"/>
              </a:rPr>
              <a:t>mol</a:t>
            </a:r>
            <a:r>
              <a:rPr lang="en-US" sz="2400" dirty="0">
                <a:solidFill>
                  <a:srgbClr val="0000FF"/>
                </a:solidFill>
                <a:latin typeface="Candara"/>
                <a:cs typeface="Candara"/>
              </a:rPr>
              <a:t> I2</a:t>
            </a:r>
          </a:p>
        </p:txBody>
      </p:sp>
      <p:cxnSp>
        <p:nvCxnSpPr>
          <p:cNvPr id="20" name="Straight Connector 19"/>
          <p:cNvCxnSpPr/>
          <p:nvPr/>
        </p:nvCxnSpPr>
        <p:spPr>
          <a:xfrm flipV="1">
            <a:off x="1596466" y="2018984"/>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442054" y="1763831"/>
            <a:ext cx="324563" cy="461665"/>
          </a:xfrm>
          <a:prstGeom prst="rect">
            <a:avLst/>
          </a:prstGeom>
          <a:noFill/>
        </p:spPr>
        <p:txBody>
          <a:bodyPr wrap="square" rtlCol="0">
            <a:spAutoFit/>
          </a:bodyPr>
          <a:lstStyle/>
          <a:p>
            <a:r>
              <a:rPr lang="en-US" sz="2400" dirty="0">
                <a:solidFill>
                  <a:srgbClr val="0000FF"/>
                </a:solidFill>
                <a:latin typeface="Candara"/>
                <a:cs typeface="Candara"/>
              </a:rPr>
              <a:t>3</a:t>
            </a:r>
          </a:p>
        </p:txBody>
      </p:sp>
      <p:sp>
        <p:nvSpPr>
          <p:cNvPr id="22" name="TextBox 21"/>
          <p:cNvSpPr txBox="1"/>
          <p:nvPr/>
        </p:nvSpPr>
        <p:spPr>
          <a:xfrm>
            <a:off x="3432437" y="2249818"/>
            <a:ext cx="324563" cy="461665"/>
          </a:xfrm>
          <a:prstGeom prst="rect">
            <a:avLst/>
          </a:prstGeom>
          <a:noFill/>
        </p:spPr>
        <p:txBody>
          <a:bodyPr wrap="square" rtlCol="0">
            <a:spAutoFit/>
          </a:bodyPr>
          <a:lstStyle/>
          <a:p>
            <a:r>
              <a:rPr lang="en-US" sz="2400" dirty="0">
                <a:solidFill>
                  <a:srgbClr val="0000FF"/>
                </a:solidFill>
                <a:latin typeface="Candara"/>
                <a:cs typeface="Candara"/>
              </a:rPr>
              <a:t>2</a:t>
            </a:r>
          </a:p>
        </p:txBody>
      </p:sp>
      <p:sp>
        <p:nvSpPr>
          <p:cNvPr id="23" name="TextBox 22"/>
          <p:cNvSpPr txBox="1"/>
          <p:nvPr/>
        </p:nvSpPr>
        <p:spPr>
          <a:xfrm>
            <a:off x="4867393" y="1774568"/>
            <a:ext cx="2083551" cy="461665"/>
          </a:xfrm>
          <a:prstGeom prst="rect">
            <a:avLst/>
          </a:prstGeom>
          <a:noFill/>
        </p:spPr>
        <p:txBody>
          <a:bodyPr wrap="square" rtlCol="0">
            <a:spAutoFit/>
          </a:bodyPr>
          <a:lstStyle/>
          <a:p>
            <a:r>
              <a:rPr lang="en-US" sz="2400" dirty="0">
                <a:solidFill>
                  <a:srgbClr val="0000FF"/>
                </a:solidFill>
                <a:latin typeface="Candara"/>
                <a:cs typeface="Candara"/>
              </a:rPr>
              <a:t>= 0.644 </a:t>
            </a:r>
            <a:r>
              <a:rPr lang="en-US" sz="2400" dirty="0" err="1">
                <a:solidFill>
                  <a:srgbClr val="0000FF"/>
                </a:solidFill>
                <a:latin typeface="Candara"/>
                <a:cs typeface="Candara"/>
              </a:rPr>
              <a:t>mol</a:t>
            </a:r>
            <a:r>
              <a:rPr lang="en-US" sz="2400" dirty="0">
                <a:solidFill>
                  <a:srgbClr val="0000FF"/>
                </a:solidFill>
                <a:latin typeface="Candara"/>
                <a:cs typeface="Candara"/>
              </a:rPr>
              <a:t> I2</a:t>
            </a:r>
          </a:p>
        </p:txBody>
      </p:sp>
      <p:sp>
        <p:nvSpPr>
          <p:cNvPr id="24" name="TextBox 23"/>
          <p:cNvSpPr txBox="1"/>
          <p:nvPr/>
        </p:nvSpPr>
        <p:spPr>
          <a:xfrm>
            <a:off x="889136" y="5763328"/>
            <a:ext cx="8089490" cy="707886"/>
          </a:xfrm>
          <a:prstGeom prst="rect">
            <a:avLst/>
          </a:prstGeom>
          <a:noFill/>
        </p:spPr>
        <p:txBody>
          <a:bodyPr wrap="square" rtlCol="0">
            <a:spAutoFit/>
          </a:bodyPr>
          <a:lstStyle/>
          <a:p>
            <a:r>
              <a:rPr lang="en-US" sz="2000" b="1" dirty="0">
                <a:latin typeface="Candara"/>
                <a:cs typeface="Candara"/>
              </a:rPr>
              <a:t>Al (s) + I2(s)			Heat caused by the reaction turns some I2 into</a:t>
            </a:r>
            <a:br>
              <a:rPr lang="en-US" sz="2000" b="1" dirty="0">
                <a:latin typeface="Candara"/>
                <a:cs typeface="Candara"/>
              </a:rPr>
            </a:br>
            <a:r>
              <a:rPr lang="en-US" sz="2000" b="1" dirty="0">
                <a:latin typeface="Candara"/>
                <a:cs typeface="Candara"/>
              </a:rPr>
              <a:t>					purple I2 gas.</a:t>
            </a:r>
          </a:p>
        </p:txBody>
      </p:sp>
      <p:sp>
        <p:nvSpPr>
          <p:cNvPr id="25" name="Oval 24"/>
          <p:cNvSpPr/>
          <p:nvPr/>
        </p:nvSpPr>
        <p:spPr>
          <a:xfrm>
            <a:off x="7869966" y="1178022"/>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18</a:t>
            </a:r>
          </a:p>
        </p:txBody>
      </p:sp>
      <p:sp>
        <p:nvSpPr>
          <p:cNvPr id="26" name="TextBox 25"/>
          <p:cNvSpPr txBox="1"/>
          <p:nvPr/>
        </p:nvSpPr>
        <p:spPr>
          <a:xfrm rot="20334436">
            <a:off x="7587558" y="2801486"/>
            <a:ext cx="1203199" cy="707886"/>
          </a:xfrm>
          <a:prstGeom prst="rect">
            <a:avLst/>
          </a:prstGeom>
          <a:noFill/>
          <a:ln>
            <a:solidFill>
              <a:srgbClr val="0000FF"/>
            </a:solidFill>
            <a:prstDash val="dash"/>
          </a:ln>
        </p:spPr>
        <p:txBody>
          <a:bodyPr wrap="none" rtlCol="0">
            <a:spAutoFit/>
          </a:bodyPr>
          <a:lstStyle/>
          <a:p>
            <a:pPr algn="ctr"/>
            <a:r>
              <a:rPr lang="en-US" sz="2000" b="1" dirty="0">
                <a:solidFill>
                  <a:srgbClr val="0000FF"/>
                </a:solidFill>
                <a:latin typeface="Candara"/>
                <a:cs typeface="Candara"/>
              </a:rPr>
              <a:t>synthesis</a:t>
            </a:r>
            <a:br>
              <a:rPr lang="en-US" sz="2000" dirty="0">
                <a:solidFill>
                  <a:srgbClr val="0000FF"/>
                </a:solidFill>
                <a:latin typeface="Candara"/>
                <a:cs typeface="Candara"/>
              </a:rPr>
            </a:br>
            <a:r>
              <a:rPr lang="en-US" sz="2000" dirty="0">
                <a:solidFill>
                  <a:srgbClr val="0000FF"/>
                </a:solidFill>
                <a:latin typeface="Candara"/>
                <a:cs typeface="Candara"/>
              </a:rPr>
              <a:t>reaction</a:t>
            </a:r>
          </a:p>
        </p:txBody>
      </p:sp>
    </p:spTree>
    <p:extLst>
      <p:ext uri="{BB962C8B-B14F-4D97-AF65-F5344CB8AC3E}">
        <p14:creationId xmlns:p14="http://schemas.microsoft.com/office/powerpoint/2010/main" val="297846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6812983" cy="646331"/>
          </a:xfrm>
          <a:prstGeom prst="rect">
            <a:avLst/>
          </a:prstGeom>
          <a:noFill/>
        </p:spPr>
        <p:txBody>
          <a:bodyPr wrap="none" rtlCol="0">
            <a:spAutoFit/>
          </a:bodyPr>
          <a:lstStyle/>
          <a:p>
            <a:pPr defTabSz="914400"/>
            <a:r>
              <a:rPr lang="en-US" sz="3600" b="1" dirty="0">
                <a:solidFill>
                  <a:prstClr val="white"/>
                </a:solidFill>
                <a:latin typeface="Candara"/>
                <a:cs typeface="Candara"/>
              </a:rPr>
              <a:t>Mole map for chemical reactions?</a:t>
            </a:r>
          </a:p>
        </p:txBody>
      </p:sp>
      <p:sp>
        <p:nvSpPr>
          <p:cNvPr id="2" name="TextBox 1"/>
          <p:cNvSpPr txBox="1"/>
          <p:nvPr/>
        </p:nvSpPr>
        <p:spPr>
          <a:xfrm>
            <a:off x="283885" y="786672"/>
            <a:ext cx="8663523" cy="1938992"/>
          </a:xfrm>
          <a:prstGeom prst="rect">
            <a:avLst/>
          </a:prstGeom>
          <a:noFill/>
        </p:spPr>
        <p:txBody>
          <a:bodyPr wrap="square" rtlCol="0">
            <a:spAutoFit/>
          </a:bodyPr>
          <a:lstStyle/>
          <a:p>
            <a:r>
              <a:rPr lang="en-US" sz="2400" dirty="0">
                <a:latin typeface="Candara"/>
                <a:cs typeface="Candara"/>
              </a:rPr>
              <a:t>A </a:t>
            </a:r>
            <a:r>
              <a:rPr lang="en-US" sz="2400" b="1" dirty="0">
                <a:latin typeface="Candara"/>
                <a:cs typeface="Candara"/>
              </a:rPr>
              <a:t>mole map </a:t>
            </a:r>
            <a:r>
              <a:rPr lang="en-US" sz="2400" dirty="0">
                <a:latin typeface="Candara"/>
                <a:cs typeface="Candara"/>
              </a:rPr>
              <a:t>can help make use of this new stoichiometric conversion factor.</a:t>
            </a:r>
          </a:p>
          <a:p>
            <a:pPr marL="457200" indent="-457200">
              <a:buAutoNum type="arabicParenBoth"/>
            </a:pPr>
            <a:r>
              <a:rPr lang="en-US" sz="2400" dirty="0">
                <a:latin typeface="Candara"/>
                <a:cs typeface="Candara"/>
              </a:rPr>
              <a:t>To relate the amount of </a:t>
            </a:r>
            <a:r>
              <a:rPr lang="en-US" sz="2400" b="1" dirty="0">
                <a:latin typeface="Candara"/>
                <a:cs typeface="Candara"/>
              </a:rPr>
              <a:t>reactant (A)</a:t>
            </a:r>
            <a:r>
              <a:rPr lang="en-US" sz="2400" dirty="0">
                <a:latin typeface="Candara"/>
                <a:cs typeface="Candara"/>
              </a:rPr>
              <a:t> to </a:t>
            </a:r>
            <a:r>
              <a:rPr lang="en-US" sz="2400" b="1" dirty="0">
                <a:latin typeface="Candara"/>
                <a:cs typeface="Candara"/>
              </a:rPr>
              <a:t>product (B)</a:t>
            </a:r>
            <a:r>
              <a:rPr lang="en-US" sz="2400" dirty="0">
                <a:latin typeface="Candara"/>
                <a:cs typeface="Candara"/>
              </a:rPr>
              <a:t>.</a:t>
            </a:r>
          </a:p>
          <a:p>
            <a:pPr marL="457200" indent="-457200">
              <a:buAutoNum type="arabicParenBoth"/>
            </a:pPr>
            <a:r>
              <a:rPr lang="en-US" sz="2400" dirty="0">
                <a:latin typeface="Candara"/>
                <a:cs typeface="Candara"/>
              </a:rPr>
              <a:t>To relate the amount of </a:t>
            </a:r>
            <a:r>
              <a:rPr lang="en-US" sz="2400" b="1" dirty="0">
                <a:latin typeface="Candara"/>
                <a:cs typeface="Candara"/>
              </a:rPr>
              <a:t>two reactants (A &amp; B) </a:t>
            </a:r>
            <a:r>
              <a:rPr lang="en-US" sz="2400" dirty="0">
                <a:latin typeface="Candara"/>
                <a:cs typeface="Candara"/>
              </a:rPr>
              <a:t>or products to one another.</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3" name="Rounded Rectangle 2"/>
          <p:cNvSpPr/>
          <p:nvPr/>
        </p:nvSpPr>
        <p:spPr>
          <a:xfrm>
            <a:off x="2858348" y="3907043"/>
            <a:ext cx="1257823" cy="114500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a:latin typeface="Candara"/>
                <a:cs typeface="Candara"/>
              </a:rPr>
              <a:t>moles</a:t>
            </a:r>
          </a:p>
          <a:p>
            <a:pPr algn="ctr"/>
            <a:r>
              <a:rPr lang="en-US" sz="2800" b="1" dirty="0">
                <a:latin typeface="Candara"/>
                <a:cs typeface="Candara"/>
              </a:rPr>
              <a:t>A</a:t>
            </a:r>
            <a:endParaRPr lang="en-US" sz="1600" b="1" dirty="0">
              <a:latin typeface="Candara"/>
              <a:cs typeface="Candara"/>
            </a:endParaRPr>
          </a:p>
        </p:txBody>
      </p:sp>
      <p:sp>
        <p:nvSpPr>
          <p:cNvPr id="17" name="Rounded Rectangle 16"/>
          <p:cNvSpPr/>
          <p:nvPr/>
        </p:nvSpPr>
        <p:spPr>
          <a:xfrm>
            <a:off x="310934" y="3907043"/>
            <a:ext cx="1674162" cy="114500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Candara"/>
                <a:cs typeface="Candara"/>
              </a:rPr>
              <a:t>mass (g)</a:t>
            </a:r>
          </a:p>
          <a:p>
            <a:pPr algn="ctr"/>
            <a:r>
              <a:rPr lang="en-US" sz="2800" b="1" dirty="0">
                <a:latin typeface="Candara"/>
                <a:cs typeface="Candara"/>
              </a:rPr>
              <a:t>A</a:t>
            </a:r>
            <a:endParaRPr lang="en-US" sz="1200" b="1" dirty="0">
              <a:latin typeface="Candara"/>
              <a:cs typeface="Candara"/>
            </a:endParaRPr>
          </a:p>
        </p:txBody>
      </p:sp>
      <p:cxnSp>
        <p:nvCxnSpPr>
          <p:cNvPr id="7" name="Straight Arrow Connector 6"/>
          <p:cNvCxnSpPr/>
          <p:nvPr/>
        </p:nvCxnSpPr>
        <p:spPr>
          <a:xfrm flipV="1">
            <a:off x="2050652" y="4496479"/>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 name="Rounded Rectangular Callout 7"/>
          <p:cNvSpPr/>
          <p:nvPr/>
        </p:nvSpPr>
        <p:spPr>
          <a:xfrm>
            <a:off x="1389689" y="5379487"/>
            <a:ext cx="1408484" cy="854432"/>
          </a:xfrm>
          <a:prstGeom prst="wedgeRoundRectCallout">
            <a:avLst>
              <a:gd name="adj1" fmla="val 14794"/>
              <a:gd name="adj2" fmla="val -123611"/>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MW A</a:t>
            </a:r>
          </a:p>
          <a:p>
            <a:pPr algn="ctr"/>
            <a:r>
              <a:rPr lang="en-US" sz="2400" b="1" dirty="0">
                <a:solidFill>
                  <a:srgbClr val="0000FF"/>
                </a:solidFill>
                <a:latin typeface="Candara"/>
                <a:cs typeface="Candara"/>
              </a:rPr>
              <a:t>(g/</a:t>
            </a:r>
            <a:r>
              <a:rPr lang="en-US" sz="2400" b="1" dirty="0" err="1">
                <a:solidFill>
                  <a:srgbClr val="0000FF"/>
                </a:solidFill>
                <a:latin typeface="Candara"/>
                <a:cs typeface="Candara"/>
              </a:rPr>
              <a:t>mol</a:t>
            </a:r>
            <a:r>
              <a:rPr lang="en-US" sz="2400" b="1" dirty="0">
                <a:solidFill>
                  <a:srgbClr val="0000FF"/>
                </a:solidFill>
                <a:latin typeface="Candara"/>
                <a:cs typeface="Candara"/>
              </a:rPr>
              <a:t>)</a:t>
            </a:r>
          </a:p>
        </p:txBody>
      </p:sp>
      <p:sp>
        <p:nvSpPr>
          <p:cNvPr id="19" name="Rounded Rectangular Callout 18"/>
          <p:cNvSpPr/>
          <p:nvPr/>
        </p:nvSpPr>
        <p:spPr>
          <a:xfrm>
            <a:off x="3542308" y="5331846"/>
            <a:ext cx="2220083" cy="1250973"/>
          </a:xfrm>
          <a:prstGeom prst="wedgeRoundRectCallout">
            <a:avLst>
              <a:gd name="adj1" fmla="val -2260"/>
              <a:gd name="adj2" fmla="val -99848"/>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Stoichiometric ratio of</a:t>
            </a:r>
          </a:p>
          <a:p>
            <a:pPr algn="ctr"/>
            <a:r>
              <a:rPr lang="en-US" sz="2400" b="1" dirty="0">
                <a:solidFill>
                  <a:srgbClr val="0000FF"/>
                </a:solidFill>
                <a:latin typeface="Candara"/>
                <a:cs typeface="Candara"/>
              </a:rPr>
              <a:t>A : B</a:t>
            </a:r>
          </a:p>
        </p:txBody>
      </p:sp>
      <p:sp>
        <p:nvSpPr>
          <p:cNvPr id="25" name="Rounded Rectangle 24"/>
          <p:cNvSpPr/>
          <p:nvPr/>
        </p:nvSpPr>
        <p:spPr>
          <a:xfrm>
            <a:off x="7325189" y="3907042"/>
            <a:ext cx="1521965" cy="114500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Candara"/>
                <a:cs typeface="Candara"/>
              </a:rPr>
              <a:t>mass (g)</a:t>
            </a:r>
          </a:p>
          <a:p>
            <a:pPr algn="ctr"/>
            <a:r>
              <a:rPr lang="en-US" sz="2800" b="1" dirty="0">
                <a:latin typeface="Candara"/>
                <a:cs typeface="Candara"/>
              </a:rPr>
              <a:t>B</a:t>
            </a:r>
            <a:endParaRPr lang="en-US" sz="1600" b="1" dirty="0">
              <a:latin typeface="Candara"/>
              <a:cs typeface="Candara"/>
            </a:endParaRPr>
          </a:p>
        </p:txBody>
      </p:sp>
      <p:sp>
        <p:nvSpPr>
          <p:cNvPr id="27" name="Rounded Rectangle 26"/>
          <p:cNvSpPr/>
          <p:nvPr/>
        </p:nvSpPr>
        <p:spPr>
          <a:xfrm>
            <a:off x="5151434" y="3907042"/>
            <a:ext cx="1257823" cy="114500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a:latin typeface="Candara"/>
                <a:cs typeface="Candara"/>
              </a:rPr>
              <a:t>moles</a:t>
            </a:r>
          </a:p>
          <a:p>
            <a:pPr algn="ctr"/>
            <a:r>
              <a:rPr lang="en-US" sz="2800" b="1" dirty="0">
                <a:latin typeface="Candara"/>
                <a:cs typeface="Candara"/>
              </a:rPr>
              <a:t>B</a:t>
            </a:r>
            <a:endParaRPr lang="en-US" sz="1200" b="1" dirty="0">
              <a:latin typeface="Candara"/>
              <a:cs typeface="Candara"/>
            </a:endParaRPr>
          </a:p>
        </p:txBody>
      </p:sp>
      <p:cxnSp>
        <p:nvCxnSpPr>
          <p:cNvPr id="28" name="Straight Arrow Connector 27"/>
          <p:cNvCxnSpPr/>
          <p:nvPr/>
        </p:nvCxnSpPr>
        <p:spPr>
          <a:xfrm flipV="1">
            <a:off x="4281660" y="4516465"/>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6530994" y="4479545"/>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0" name="Rounded Rectangular Callout 29"/>
          <p:cNvSpPr/>
          <p:nvPr/>
        </p:nvSpPr>
        <p:spPr>
          <a:xfrm>
            <a:off x="6370990" y="5381978"/>
            <a:ext cx="1408484" cy="854432"/>
          </a:xfrm>
          <a:prstGeom prst="wedgeRoundRectCallout">
            <a:avLst>
              <a:gd name="adj1" fmla="val -1814"/>
              <a:gd name="adj2" fmla="val -123611"/>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MW B</a:t>
            </a:r>
          </a:p>
          <a:p>
            <a:pPr algn="ctr"/>
            <a:r>
              <a:rPr lang="en-US" sz="2400" b="1" dirty="0">
                <a:solidFill>
                  <a:srgbClr val="0000FF"/>
                </a:solidFill>
                <a:latin typeface="Candara"/>
                <a:cs typeface="Candara"/>
              </a:rPr>
              <a:t>(g/</a:t>
            </a:r>
            <a:r>
              <a:rPr lang="en-US" sz="2400" b="1" dirty="0" err="1">
                <a:solidFill>
                  <a:srgbClr val="0000FF"/>
                </a:solidFill>
                <a:latin typeface="Candara"/>
                <a:cs typeface="Candara"/>
              </a:rPr>
              <a:t>mol</a:t>
            </a:r>
            <a:r>
              <a:rPr lang="en-US" sz="2400" b="1" dirty="0">
                <a:solidFill>
                  <a:srgbClr val="0000FF"/>
                </a:solidFill>
                <a:latin typeface="Candara"/>
                <a:cs typeface="Candara"/>
              </a:rPr>
              <a:t>)</a:t>
            </a:r>
          </a:p>
        </p:txBody>
      </p:sp>
      <p:sp>
        <p:nvSpPr>
          <p:cNvPr id="31" name="TextBox 30"/>
          <p:cNvSpPr txBox="1"/>
          <p:nvPr/>
        </p:nvSpPr>
        <p:spPr>
          <a:xfrm>
            <a:off x="3670654" y="2466631"/>
            <a:ext cx="1572697" cy="461665"/>
          </a:xfrm>
          <a:prstGeom prst="rect">
            <a:avLst/>
          </a:prstGeom>
          <a:noFill/>
        </p:spPr>
        <p:txBody>
          <a:bodyPr wrap="square" rtlCol="0">
            <a:spAutoFit/>
          </a:bodyPr>
          <a:lstStyle/>
          <a:p>
            <a:r>
              <a:rPr lang="en-US" sz="2400" dirty="0">
                <a:latin typeface="Candara"/>
                <a:cs typeface="Candara"/>
              </a:rPr>
              <a:t>2A  </a:t>
            </a:r>
            <a:r>
              <a:rPr lang="en-US" sz="2400" dirty="0">
                <a:latin typeface="Candara"/>
                <a:cs typeface="Candara"/>
                <a:sym typeface="Wingdings"/>
              </a:rPr>
              <a:t>  5B</a:t>
            </a:r>
            <a:endParaRPr lang="en-US" sz="2400" dirty="0">
              <a:latin typeface="Candara"/>
              <a:cs typeface="Candara"/>
            </a:endParaRPr>
          </a:p>
        </p:txBody>
      </p:sp>
      <p:sp>
        <p:nvSpPr>
          <p:cNvPr id="32" name="TextBox 31"/>
          <p:cNvSpPr txBox="1"/>
          <p:nvPr/>
        </p:nvSpPr>
        <p:spPr>
          <a:xfrm>
            <a:off x="3041038" y="3030021"/>
            <a:ext cx="2828682" cy="461665"/>
          </a:xfrm>
          <a:prstGeom prst="rect">
            <a:avLst/>
          </a:prstGeom>
          <a:noFill/>
        </p:spPr>
        <p:txBody>
          <a:bodyPr wrap="square" rtlCol="0">
            <a:spAutoFit/>
          </a:bodyPr>
          <a:lstStyle/>
          <a:p>
            <a:r>
              <a:rPr lang="en-US" sz="2400" dirty="0">
                <a:latin typeface="Candara"/>
                <a:cs typeface="Candara"/>
              </a:rPr>
              <a:t>2A + 3B  </a:t>
            </a:r>
            <a:r>
              <a:rPr lang="en-US" sz="2400" dirty="0">
                <a:latin typeface="Candara"/>
                <a:cs typeface="Candara"/>
                <a:sym typeface="Wingdings"/>
              </a:rPr>
              <a:t>  4C  + 5D  </a:t>
            </a:r>
            <a:endParaRPr lang="en-US" sz="2400" dirty="0">
              <a:latin typeface="Candara"/>
              <a:cs typeface="Candara"/>
            </a:endParaRPr>
          </a:p>
        </p:txBody>
      </p:sp>
      <p:sp>
        <p:nvSpPr>
          <p:cNvPr id="33" name="Oval 32"/>
          <p:cNvSpPr/>
          <p:nvPr/>
        </p:nvSpPr>
        <p:spPr>
          <a:xfrm>
            <a:off x="3218224" y="2512966"/>
            <a:ext cx="452430" cy="42539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1</a:t>
            </a:r>
          </a:p>
        </p:txBody>
      </p:sp>
      <p:sp>
        <p:nvSpPr>
          <p:cNvPr id="34" name="Oval 33"/>
          <p:cNvSpPr/>
          <p:nvPr/>
        </p:nvSpPr>
        <p:spPr>
          <a:xfrm>
            <a:off x="2483028" y="3086776"/>
            <a:ext cx="452430" cy="42539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2</a:t>
            </a:r>
          </a:p>
        </p:txBody>
      </p:sp>
    </p:spTree>
    <p:extLst>
      <p:ext uri="{BB962C8B-B14F-4D97-AF65-F5344CB8AC3E}">
        <p14:creationId xmlns:p14="http://schemas.microsoft.com/office/powerpoint/2010/main" val="79066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30" grpId="0" animBg="1"/>
      <p:bldP spid="31" grpId="0"/>
      <p:bldP spid="32" grpId="0"/>
      <p:bldP spid="33" grpId="0" animBg="1"/>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5316404" cy="646331"/>
          </a:xfrm>
          <a:prstGeom prst="rect">
            <a:avLst/>
          </a:prstGeom>
          <a:noFill/>
        </p:spPr>
        <p:txBody>
          <a:bodyPr wrap="none" rtlCol="0">
            <a:spAutoFit/>
          </a:bodyPr>
          <a:lstStyle/>
          <a:p>
            <a:pPr defTabSz="914400"/>
            <a:r>
              <a:rPr lang="en-US" sz="3600" b="1" dirty="0">
                <a:solidFill>
                  <a:prstClr val="white"/>
                </a:solidFill>
                <a:latin typeface="Candara"/>
                <a:cs typeface="Candara"/>
              </a:rPr>
              <a:t>Using this mass-mole map</a:t>
            </a:r>
          </a:p>
        </p:txBody>
      </p:sp>
      <p:sp>
        <p:nvSpPr>
          <p:cNvPr id="2" name="TextBox 1"/>
          <p:cNvSpPr txBox="1"/>
          <p:nvPr/>
        </p:nvSpPr>
        <p:spPr>
          <a:xfrm>
            <a:off x="283885" y="786672"/>
            <a:ext cx="8663523" cy="1200328"/>
          </a:xfrm>
          <a:prstGeom prst="rect">
            <a:avLst/>
          </a:prstGeom>
          <a:noFill/>
        </p:spPr>
        <p:txBody>
          <a:bodyPr wrap="square" rtlCol="0">
            <a:spAutoFit/>
          </a:bodyPr>
          <a:lstStyle/>
          <a:p>
            <a:r>
              <a:rPr lang="en-US" sz="2400" dirty="0">
                <a:latin typeface="Candara"/>
                <a:cs typeface="Candara"/>
              </a:rPr>
              <a:t>What mass of sodium hydroxide is required to produce 16 g of milk of magnesia, Mg(OH)2?</a:t>
            </a:r>
          </a:p>
          <a:p>
            <a:r>
              <a:rPr lang="en-US" sz="2400" dirty="0">
                <a:latin typeface="Candara"/>
                <a:cs typeface="Candara"/>
              </a:rPr>
              <a:t>		MgCl2(</a:t>
            </a:r>
            <a:r>
              <a:rPr lang="en-US" sz="2400" dirty="0" err="1">
                <a:latin typeface="Candara"/>
                <a:cs typeface="Candara"/>
              </a:rPr>
              <a:t>aq</a:t>
            </a:r>
            <a:r>
              <a:rPr lang="en-US" sz="2400" dirty="0">
                <a:latin typeface="Candara"/>
                <a:cs typeface="Candara"/>
              </a:rPr>
              <a:t>) + 2Na(OH)(</a:t>
            </a:r>
            <a:r>
              <a:rPr lang="en-US" sz="2400" dirty="0" err="1">
                <a:latin typeface="Candara"/>
                <a:cs typeface="Candara"/>
              </a:rPr>
              <a:t>aq</a:t>
            </a:r>
            <a:r>
              <a:rPr lang="en-US" sz="2400" dirty="0">
                <a:latin typeface="Candara"/>
                <a:cs typeface="Candara"/>
              </a:rPr>
              <a:t>)  </a:t>
            </a:r>
            <a:r>
              <a:rPr lang="en-US" sz="2400" dirty="0">
                <a:latin typeface="Candara"/>
                <a:cs typeface="Candara"/>
                <a:sym typeface="Wingdings"/>
              </a:rPr>
              <a:t>  Mg(OH)2(s) + 2NaCl(</a:t>
            </a:r>
            <a:r>
              <a:rPr lang="en-US" sz="2400" dirty="0" err="1">
                <a:latin typeface="Candara"/>
                <a:cs typeface="Candara"/>
                <a:sym typeface="Wingdings"/>
              </a:rPr>
              <a:t>aq</a:t>
            </a:r>
            <a:r>
              <a:rPr lang="en-US" sz="2400" dirty="0">
                <a:latin typeface="Candara"/>
                <a:cs typeface="Candara"/>
                <a:sym typeface="Wingdings"/>
              </a:rPr>
              <a:t>)</a:t>
            </a:r>
            <a:endParaRPr lang="en-US" sz="2400" dirty="0">
              <a:latin typeface="Candara"/>
              <a:cs typeface="Candara"/>
            </a:endParaRP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0" name="TextBox 19"/>
          <p:cNvSpPr txBox="1"/>
          <p:nvPr/>
        </p:nvSpPr>
        <p:spPr>
          <a:xfrm>
            <a:off x="283886" y="4681345"/>
            <a:ext cx="8505048" cy="707886"/>
          </a:xfrm>
          <a:prstGeom prst="rect">
            <a:avLst/>
          </a:prstGeom>
          <a:noFill/>
        </p:spPr>
        <p:txBody>
          <a:bodyPr wrap="square" rtlCol="0">
            <a:spAutoFit/>
          </a:bodyPr>
          <a:lstStyle/>
          <a:p>
            <a:r>
              <a:rPr lang="en-US" sz="2000" u="sng" dirty="0">
                <a:solidFill>
                  <a:srgbClr val="0000FF"/>
                </a:solidFill>
                <a:latin typeface="Candara"/>
                <a:cs typeface="Candara"/>
              </a:rPr>
              <a:t>16 g Mg(OH)2										                 g Na(OH)</a:t>
            </a:r>
            <a:endParaRPr lang="en-US" sz="2000" dirty="0">
              <a:solidFill>
                <a:srgbClr val="0000FF"/>
              </a:solidFill>
              <a:latin typeface="Candara"/>
              <a:cs typeface="Candara"/>
            </a:endParaRPr>
          </a:p>
          <a:p>
            <a:r>
              <a:rPr lang="en-US" sz="2000" dirty="0">
                <a:solidFill>
                  <a:srgbClr val="0000FF"/>
                </a:solidFill>
                <a:latin typeface="Candara"/>
                <a:cs typeface="Candara"/>
              </a:rPr>
              <a:t>				</a:t>
            </a:r>
          </a:p>
        </p:txBody>
      </p:sp>
      <p:cxnSp>
        <p:nvCxnSpPr>
          <p:cNvPr id="21" name="Straight Connector 20"/>
          <p:cNvCxnSpPr/>
          <p:nvPr/>
        </p:nvCxnSpPr>
        <p:spPr>
          <a:xfrm flipV="1">
            <a:off x="740269" y="4844555"/>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602067" y="5084101"/>
            <a:ext cx="1964570"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Mg(OH)2</a:t>
            </a:r>
          </a:p>
        </p:txBody>
      </p:sp>
      <p:sp>
        <p:nvSpPr>
          <p:cNvPr id="23" name="TextBox 22"/>
          <p:cNvSpPr txBox="1"/>
          <p:nvPr/>
        </p:nvSpPr>
        <p:spPr>
          <a:xfrm>
            <a:off x="4584348" y="4611699"/>
            <a:ext cx="1831907"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Na(OH)</a:t>
            </a:r>
          </a:p>
        </p:txBody>
      </p:sp>
      <p:cxnSp>
        <p:nvCxnSpPr>
          <p:cNvPr id="24" name="Straight Connector 23"/>
          <p:cNvCxnSpPr/>
          <p:nvPr/>
        </p:nvCxnSpPr>
        <p:spPr>
          <a:xfrm flipV="1">
            <a:off x="3251282" y="5244957"/>
            <a:ext cx="268138"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2441792" y="4611699"/>
            <a:ext cx="1716471"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Mg(OH)2</a:t>
            </a:r>
          </a:p>
        </p:txBody>
      </p:sp>
      <p:sp>
        <p:nvSpPr>
          <p:cNvPr id="35" name="TextBox 34"/>
          <p:cNvSpPr txBox="1"/>
          <p:nvPr/>
        </p:nvSpPr>
        <p:spPr>
          <a:xfrm>
            <a:off x="3215220" y="5097686"/>
            <a:ext cx="324563" cy="400110"/>
          </a:xfrm>
          <a:prstGeom prst="rect">
            <a:avLst/>
          </a:prstGeom>
          <a:noFill/>
        </p:spPr>
        <p:txBody>
          <a:bodyPr wrap="square" rtlCol="0">
            <a:spAutoFit/>
          </a:bodyPr>
          <a:lstStyle/>
          <a:p>
            <a:r>
              <a:rPr lang="en-US" sz="2000" dirty="0">
                <a:solidFill>
                  <a:srgbClr val="0000FF"/>
                </a:solidFill>
                <a:latin typeface="Candara"/>
                <a:cs typeface="Candara"/>
              </a:rPr>
              <a:t>g</a:t>
            </a:r>
          </a:p>
        </p:txBody>
      </p:sp>
      <p:sp>
        <p:nvSpPr>
          <p:cNvPr id="37" name="TextBox 36"/>
          <p:cNvSpPr txBox="1"/>
          <p:nvPr/>
        </p:nvSpPr>
        <p:spPr>
          <a:xfrm>
            <a:off x="802031" y="2274038"/>
            <a:ext cx="7151453" cy="461665"/>
          </a:xfrm>
          <a:prstGeom prst="rect">
            <a:avLst/>
          </a:prstGeom>
          <a:noFill/>
        </p:spPr>
        <p:txBody>
          <a:bodyPr wrap="square" rtlCol="0">
            <a:spAutoFit/>
          </a:bodyPr>
          <a:lstStyle/>
          <a:p>
            <a:r>
              <a:rPr lang="en-US" sz="2400" u="sng" dirty="0">
                <a:solidFill>
                  <a:srgbClr val="0000FF"/>
                </a:solidFill>
                <a:latin typeface="Candara"/>
                <a:cs typeface="Candara"/>
              </a:rPr>
              <a:t>Strategy</a:t>
            </a:r>
            <a:r>
              <a:rPr lang="en-US" sz="2400" dirty="0">
                <a:solidFill>
                  <a:srgbClr val="0000FF"/>
                </a:solidFill>
                <a:latin typeface="Candara"/>
                <a:cs typeface="Candara"/>
              </a:rPr>
              <a:t>:  mass P  </a:t>
            </a:r>
            <a:r>
              <a:rPr lang="en-US" sz="2400" dirty="0">
                <a:solidFill>
                  <a:srgbClr val="0000FF"/>
                </a:solidFill>
                <a:latin typeface="Candara"/>
                <a:cs typeface="Candara"/>
                <a:sym typeface="Wingdings"/>
              </a:rPr>
              <a:t>  moles P    moles R    mass R</a:t>
            </a:r>
            <a:endParaRPr lang="en-US" sz="2400" dirty="0">
              <a:solidFill>
                <a:srgbClr val="0000FF"/>
              </a:solidFill>
              <a:latin typeface="Candara"/>
              <a:cs typeface="Candara"/>
            </a:endParaRPr>
          </a:p>
        </p:txBody>
      </p:sp>
      <p:sp>
        <p:nvSpPr>
          <p:cNvPr id="38" name="TextBox 37"/>
          <p:cNvSpPr txBox="1"/>
          <p:nvPr/>
        </p:nvSpPr>
        <p:spPr>
          <a:xfrm>
            <a:off x="2764077" y="2753696"/>
            <a:ext cx="1002540" cy="461665"/>
          </a:xfrm>
          <a:prstGeom prst="rect">
            <a:avLst/>
          </a:prstGeom>
          <a:noFill/>
        </p:spPr>
        <p:txBody>
          <a:bodyPr wrap="square" rtlCol="0">
            <a:spAutoFit/>
          </a:bodyPr>
          <a:lstStyle/>
          <a:p>
            <a:r>
              <a:rPr lang="en-US" sz="2400" dirty="0">
                <a:solidFill>
                  <a:srgbClr val="0000FF"/>
                </a:solidFill>
                <a:latin typeface="Candara"/>
                <a:cs typeface="Candara"/>
              </a:rPr>
              <a:t>MW P</a:t>
            </a:r>
          </a:p>
        </p:txBody>
      </p:sp>
      <p:sp>
        <p:nvSpPr>
          <p:cNvPr id="39" name="TextBox 38"/>
          <p:cNvSpPr txBox="1"/>
          <p:nvPr/>
        </p:nvSpPr>
        <p:spPr>
          <a:xfrm>
            <a:off x="5922078" y="2735703"/>
            <a:ext cx="1002540" cy="461665"/>
          </a:xfrm>
          <a:prstGeom prst="rect">
            <a:avLst/>
          </a:prstGeom>
          <a:noFill/>
        </p:spPr>
        <p:txBody>
          <a:bodyPr wrap="square" rtlCol="0">
            <a:spAutoFit/>
          </a:bodyPr>
          <a:lstStyle/>
          <a:p>
            <a:r>
              <a:rPr lang="en-US" sz="2400" dirty="0">
                <a:solidFill>
                  <a:srgbClr val="0000FF"/>
                </a:solidFill>
                <a:latin typeface="Candara"/>
                <a:cs typeface="Candara"/>
              </a:rPr>
              <a:t>MW R</a:t>
            </a:r>
          </a:p>
        </p:txBody>
      </p:sp>
      <p:sp>
        <p:nvSpPr>
          <p:cNvPr id="40" name="TextBox 39"/>
          <p:cNvSpPr txBox="1"/>
          <p:nvPr/>
        </p:nvSpPr>
        <p:spPr>
          <a:xfrm>
            <a:off x="4332705" y="2780847"/>
            <a:ext cx="1002540" cy="830997"/>
          </a:xfrm>
          <a:prstGeom prst="rect">
            <a:avLst/>
          </a:prstGeom>
          <a:noFill/>
        </p:spPr>
        <p:txBody>
          <a:bodyPr wrap="square" rtlCol="0">
            <a:spAutoFit/>
          </a:bodyPr>
          <a:lstStyle/>
          <a:p>
            <a:pPr algn="ctr"/>
            <a:r>
              <a:rPr lang="en-US" sz="2400" dirty="0">
                <a:solidFill>
                  <a:srgbClr val="0000FF"/>
                </a:solidFill>
                <a:latin typeface="Candara"/>
                <a:cs typeface="Candara"/>
              </a:rPr>
              <a:t>R:P ratio</a:t>
            </a:r>
          </a:p>
        </p:txBody>
      </p:sp>
      <p:sp>
        <p:nvSpPr>
          <p:cNvPr id="41" name="TextBox 40"/>
          <p:cNvSpPr txBox="1"/>
          <p:nvPr/>
        </p:nvSpPr>
        <p:spPr>
          <a:xfrm>
            <a:off x="7124117" y="5097686"/>
            <a:ext cx="1831907"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Na(OH)</a:t>
            </a:r>
          </a:p>
        </p:txBody>
      </p:sp>
      <p:cxnSp>
        <p:nvCxnSpPr>
          <p:cNvPr id="42" name="Straight Connector 41"/>
          <p:cNvCxnSpPr/>
          <p:nvPr/>
        </p:nvCxnSpPr>
        <p:spPr>
          <a:xfrm flipV="1">
            <a:off x="2925084" y="4780349"/>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4914478" y="5245780"/>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7324638" y="5245780"/>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4847642" y="4731481"/>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374521" y="3611844"/>
            <a:ext cx="2876761" cy="400110"/>
          </a:xfrm>
          <a:prstGeom prst="rect">
            <a:avLst/>
          </a:prstGeom>
          <a:noFill/>
        </p:spPr>
        <p:txBody>
          <a:bodyPr wrap="square" rtlCol="0">
            <a:spAutoFit/>
          </a:bodyPr>
          <a:lstStyle/>
          <a:p>
            <a:r>
              <a:rPr lang="en-US" sz="2000" dirty="0">
                <a:solidFill>
                  <a:srgbClr val="0000FF"/>
                </a:solidFill>
                <a:latin typeface="Candara"/>
                <a:cs typeface="Candara"/>
              </a:rPr>
              <a:t>Mg(OH)2  =  58.30 g/</a:t>
            </a:r>
            <a:r>
              <a:rPr lang="en-US" sz="2000" dirty="0" err="1">
                <a:solidFill>
                  <a:srgbClr val="0000FF"/>
                </a:solidFill>
                <a:latin typeface="Candara"/>
                <a:cs typeface="Candara"/>
              </a:rPr>
              <a:t>mol</a:t>
            </a:r>
            <a:endParaRPr lang="en-US" sz="2000" dirty="0">
              <a:solidFill>
                <a:srgbClr val="0000FF"/>
              </a:solidFill>
              <a:latin typeface="Candara"/>
              <a:cs typeface="Candara"/>
            </a:endParaRPr>
          </a:p>
        </p:txBody>
      </p:sp>
      <p:sp>
        <p:nvSpPr>
          <p:cNvPr id="47" name="TextBox 46"/>
          <p:cNvSpPr txBox="1"/>
          <p:nvPr/>
        </p:nvSpPr>
        <p:spPr>
          <a:xfrm>
            <a:off x="378981" y="4011954"/>
            <a:ext cx="2876761" cy="400110"/>
          </a:xfrm>
          <a:prstGeom prst="rect">
            <a:avLst/>
          </a:prstGeom>
          <a:noFill/>
        </p:spPr>
        <p:txBody>
          <a:bodyPr wrap="square" rtlCol="0">
            <a:spAutoFit/>
          </a:bodyPr>
          <a:lstStyle/>
          <a:p>
            <a:r>
              <a:rPr lang="en-US" sz="2000" dirty="0">
                <a:solidFill>
                  <a:srgbClr val="0000FF"/>
                </a:solidFill>
                <a:latin typeface="Candara"/>
                <a:cs typeface="Candara"/>
              </a:rPr>
              <a:t>Na(OH)     =  40.00 g/</a:t>
            </a:r>
            <a:r>
              <a:rPr lang="en-US" sz="2000" dirty="0" err="1">
                <a:solidFill>
                  <a:srgbClr val="0000FF"/>
                </a:solidFill>
                <a:latin typeface="Candara"/>
                <a:cs typeface="Candara"/>
              </a:rPr>
              <a:t>mol</a:t>
            </a:r>
            <a:endParaRPr lang="en-US" sz="2000" dirty="0">
              <a:solidFill>
                <a:srgbClr val="0000FF"/>
              </a:solidFill>
              <a:latin typeface="Candara"/>
              <a:cs typeface="Candara"/>
            </a:endParaRPr>
          </a:p>
        </p:txBody>
      </p:sp>
      <p:sp>
        <p:nvSpPr>
          <p:cNvPr id="48" name="TextBox 47"/>
          <p:cNvSpPr txBox="1"/>
          <p:nvPr/>
        </p:nvSpPr>
        <p:spPr>
          <a:xfrm>
            <a:off x="2279510" y="4611076"/>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49" name="TextBox 48"/>
          <p:cNvSpPr txBox="1"/>
          <p:nvPr/>
        </p:nvSpPr>
        <p:spPr>
          <a:xfrm>
            <a:off x="6924618" y="5084101"/>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50" name="TextBox 49"/>
          <p:cNvSpPr txBox="1"/>
          <p:nvPr/>
        </p:nvSpPr>
        <p:spPr>
          <a:xfrm>
            <a:off x="4332705" y="4611699"/>
            <a:ext cx="324563" cy="400110"/>
          </a:xfrm>
          <a:prstGeom prst="rect">
            <a:avLst/>
          </a:prstGeom>
          <a:noFill/>
        </p:spPr>
        <p:txBody>
          <a:bodyPr wrap="square" rtlCol="0">
            <a:spAutoFit/>
          </a:bodyPr>
          <a:lstStyle/>
          <a:p>
            <a:r>
              <a:rPr lang="en-US" sz="2000" dirty="0">
                <a:solidFill>
                  <a:srgbClr val="0000FF"/>
                </a:solidFill>
                <a:latin typeface="Candara"/>
                <a:cs typeface="Candara"/>
              </a:rPr>
              <a:t>2</a:t>
            </a:r>
          </a:p>
        </p:txBody>
      </p:sp>
      <p:sp>
        <p:nvSpPr>
          <p:cNvPr id="51" name="TextBox 50"/>
          <p:cNvSpPr txBox="1"/>
          <p:nvPr/>
        </p:nvSpPr>
        <p:spPr>
          <a:xfrm>
            <a:off x="4321070" y="5080974"/>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52" name="TextBox 51"/>
          <p:cNvSpPr txBox="1"/>
          <p:nvPr/>
        </p:nvSpPr>
        <p:spPr>
          <a:xfrm>
            <a:off x="2368678" y="5100003"/>
            <a:ext cx="887064" cy="400110"/>
          </a:xfrm>
          <a:prstGeom prst="rect">
            <a:avLst/>
          </a:prstGeom>
          <a:noFill/>
        </p:spPr>
        <p:txBody>
          <a:bodyPr wrap="square" rtlCol="0">
            <a:spAutoFit/>
          </a:bodyPr>
          <a:lstStyle/>
          <a:p>
            <a:r>
              <a:rPr lang="en-US" sz="2000" dirty="0">
                <a:solidFill>
                  <a:srgbClr val="0000FF"/>
                </a:solidFill>
                <a:latin typeface="Candara"/>
                <a:cs typeface="Candara"/>
              </a:rPr>
              <a:t>58.30</a:t>
            </a:r>
          </a:p>
        </p:txBody>
      </p:sp>
      <p:sp>
        <p:nvSpPr>
          <p:cNvPr id="53" name="TextBox 52"/>
          <p:cNvSpPr txBox="1"/>
          <p:nvPr/>
        </p:nvSpPr>
        <p:spPr>
          <a:xfrm>
            <a:off x="6462371" y="4644982"/>
            <a:ext cx="887064" cy="400110"/>
          </a:xfrm>
          <a:prstGeom prst="rect">
            <a:avLst/>
          </a:prstGeom>
          <a:noFill/>
        </p:spPr>
        <p:txBody>
          <a:bodyPr wrap="square" rtlCol="0">
            <a:spAutoFit/>
          </a:bodyPr>
          <a:lstStyle/>
          <a:p>
            <a:r>
              <a:rPr lang="en-US" sz="2000" dirty="0">
                <a:solidFill>
                  <a:srgbClr val="0000FF"/>
                </a:solidFill>
                <a:latin typeface="Candara"/>
                <a:cs typeface="Candara"/>
              </a:rPr>
              <a:t>40.00</a:t>
            </a:r>
          </a:p>
        </p:txBody>
      </p:sp>
      <p:sp>
        <p:nvSpPr>
          <p:cNvPr id="54" name="TextBox 53"/>
          <p:cNvSpPr txBox="1"/>
          <p:nvPr/>
        </p:nvSpPr>
        <p:spPr>
          <a:xfrm>
            <a:off x="6452901" y="5994808"/>
            <a:ext cx="2005222" cy="400110"/>
          </a:xfrm>
          <a:prstGeom prst="rect">
            <a:avLst/>
          </a:prstGeom>
          <a:noFill/>
        </p:spPr>
        <p:txBody>
          <a:bodyPr wrap="square" rtlCol="0">
            <a:spAutoFit/>
          </a:bodyPr>
          <a:lstStyle/>
          <a:p>
            <a:r>
              <a:rPr lang="en-US" sz="2000" dirty="0">
                <a:solidFill>
                  <a:srgbClr val="0000FF"/>
                </a:solidFill>
                <a:latin typeface="Candara"/>
                <a:cs typeface="Candara"/>
              </a:rPr>
              <a:t>= 22 g Na(OH)</a:t>
            </a:r>
          </a:p>
        </p:txBody>
      </p:sp>
      <p:sp>
        <p:nvSpPr>
          <p:cNvPr id="55" name="Oval 54"/>
          <p:cNvSpPr/>
          <p:nvPr/>
        </p:nvSpPr>
        <p:spPr>
          <a:xfrm>
            <a:off x="7869966" y="2047214"/>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19</a:t>
            </a:r>
          </a:p>
        </p:txBody>
      </p:sp>
      <p:sp>
        <p:nvSpPr>
          <p:cNvPr id="32" name="TextBox 31"/>
          <p:cNvSpPr txBox="1"/>
          <p:nvPr/>
        </p:nvSpPr>
        <p:spPr>
          <a:xfrm rot="20334436">
            <a:off x="7301981" y="2979746"/>
            <a:ext cx="1496749" cy="1015663"/>
          </a:xfrm>
          <a:prstGeom prst="rect">
            <a:avLst/>
          </a:prstGeom>
          <a:noFill/>
          <a:ln>
            <a:solidFill>
              <a:srgbClr val="0000FF"/>
            </a:solidFill>
            <a:prstDash val="dash"/>
          </a:ln>
        </p:spPr>
        <p:txBody>
          <a:bodyPr wrap="none" rtlCol="0">
            <a:spAutoFit/>
          </a:bodyPr>
          <a:lstStyle/>
          <a:p>
            <a:pPr algn="ctr"/>
            <a:r>
              <a:rPr lang="en-US" sz="2000" b="1" dirty="0">
                <a:solidFill>
                  <a:srgbClr val="0000FF"/>
                </a:solidFill>
                <a:latin typeface="Candara"/>
                <a:cs typeface="Candara"/>
              </a:rPr>
              <a:t>exchange</a:t>
            </a:r>
            <a:br>
              <a:rPr lang="en-US" sz="2000" b="1" dirty="0">
                <a:solidFill>
                  <a:srgbClr val="0000FF"/>
                </a:solidFill>
                <a:latin typeface="Candara"/>
                <a:cs typeface="Candara"/>
              </a:rPr>
            </a:br>
            <a:r>
              <a:rPr lang="en-US" sz="2000" b="1" dirty="0">
                <a:solidFill>
                  <a:srgbClr val="0000FF"/>
                </a:solidFill>
                <a:latin typeface="Candara"/>
                <a:cs typeface="Candara"/>
              </a:rPr>
              <a:t>(double dis)</a:t>
            </a:r>
            <a:br>
              <a:rPr lang="en-US" sz="2000" dirty="0">
                <a:solidFill>
                  <a:srgbClr val="0000FF"/>
                </a:solidFill>
                <a:latin typeface="Candara"/>
                <a:cs typeface="Candara"/>
              </a:rPr>
            </a:br>
            <a:r>
              <a:rPr lang="en-US" sz="2000" dirty="0">
                <a:solidFill>
                  <a:srgbClr val="0000FF"/>
                </a:solidFill>
                <a:latin typeface="Candara"/>
                <a:cs typeface="Candara"/>
              </a:rPr>
              <a:t>reaction</a:t>
            </a:r>
          </a:p>
        </p:txBody>
      </p:sp>
    </p:spTree>
    <p:extLst>
      <p:ext uri="{BB962C8B-B14F-4D97-AF65-F5344CB8AC3E}">
        <p14:creationId xmlns:p14="http://schemas.microsoft.com/office/powerpoint/2010/main" val="337842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26" grpId="0"/>
      <p:bldP spid="35" grpId="0"/>
      <p:bldP spid="37" grpId="0"/>
      <p:bldP spid="38" grpId="0"/>
      <p:bldP spid="39" grpId="0"/>
      <p:bldP spid="40" grpId="0"/>
      <p:bldP spid="41" grpId="0"/>
      <p:bldP spid="46" grpId="0"/>
      <p:bldP spid="47" grpId="0"/>
      <p:bldP spid="48" grpId="0"/>
      <p:bldP spid="49" grpId="0"/>
      <p:bldP spid="50" grpId="0"/>
      <p:bldP spid="51" grpId="0"/>
      <p:bldP spid="52" grpId="0"/>
      <p:bldP spid="53" grpId="0"/>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1643148" cy="646331"/>
          </a:xfrm>
          <a:prstGeom prst="rect">
            <a:avLst/>
          </a:prstGeom>
          <a:noFill/>
        </p:spPr>
        <p:txBody>
          <a:bodyPr wrap="none" rtlCol="0">
            <a:spAutoFit/>
          </a:bodyPr>
          <a:lstStyle/>
          <a:p>
            <a:pPr defTabSz="914400"/>
            <a:r>
              <a:rPr lang="en-US" sz="3600" b="1" dirty="0">
                <a:solidFill>
                  <a:prstClr val="white"/>
                </a:solidFill>
                <a:latin typeface="Candara"/>
                <a:cs typeface="Candara"/>
              </a:rPr>
              <a:t>Try this</a:t>
            </a:r>
          </a:p>
        </p:txBody>
      </p:sp>
      <p:sp>
        <p:nvSpPr>
          <p:cNvPr id="2" name="TextBox 1"/>
          <p:cNvSpPr txBox="1"/>
          <p:nvPr/>
        </p:nvSpPr>
        <p:spPr>
          <a:xfrm>
            <a:off x="283885" y="786672"/>
            <a:ext cx="8663523" cy="1200328"/>
          </a:xfrm>
          <a:prstGeom prst="rect">
            <a:avLst/>
          </a:prstGeom>
          <a:noFill/>
        </p:spPr>
        <p:txBody>
          <a:bodyPr wrap="square" rtlCol="0">
            <a:spAutoFit/>
          </a:bodyPr>
          <a:lstStyle/>
          <a:p>
            <a:r>
              <a:rPr lang="en-US" sz="2400" dirty="0">
                <a:latin typeface="Candara"/>
                <a:cs typeface="Candara"/>
              </a:rPr>
              <a:t>What mass of oxygen gas is consumed when 702 g of octane are combusted?</a:t>
            </a:r>
          </a:p>
          <a:p>
            <a:r>
              <a:rPr lang="en-US" sz="2400" dirty="0">
                <a:latin typeface="Candara"/>
                <a:cs typeface="Candara"/>
              </a:rPr>
              <a:t>		      			2C8H18 + 25o2  </a:t>
            </a:r>
            <a:r>
              <a:rPr lang="en-US" sz="2400" dirty="0">
                <a:latin typeface="Candara"/>
                <a:cs typeface="Candara"/>
                <a:sym typeface="Wingdings"/>
              </a:rPr>
              <a:t>  16CO2  + 18NH2O</a:t>
            </a:r>
            <a:endParaRPr lang="en-US" sz="2400" dirty="0">
              <a:latin typeface="Candara"/>
              <a:cs typeface="Candara"/>
            </a:endParaRP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0" name="TextBox 19"/>
          <p:cNvSpPr txBox="1"/>
          <p:nvPr/>
        </p:nvSpPr>
        <p:spPr>
          <a:xfrm>
            <a:off x="283886" y="4681345"/>
            <a:ext cx="8505048" cy="707886"/>
          </a:xfrm>
          <a:prstGeom prst="rect">
            <a:avLst/>
          </a:prstGeom>
          <a:noFill/>
        </p:spPr>
        <p:txBody>
          <a:bodyPr wrap="square" rtlCol="0">
            <a:spAutoFit/>
          </a:bodyPr>
          <a:lstStyle/>
          <a:p>
            <a:r>
              <a:rPr lang="en-US" sz="2000" u="sng" dirty="0">
                <a:solidFill>
                  <a:srgbClr val="0000FF"/>
                </a:solidFill>
                <a:latin typeface="Candara"/>
                <a:cs typeface="Candara"/>
              </a:rPr>
              <a:t>702 g C8H18										             g O2</a:t>
            </a:r>
            <a:endParaRPr lang="en-US" sz="2000" dirty="0">
              <a:solidFill>
                <a:srgbClr val="0000FF"/>
              </a:solidFill>
              <a:latin typeface="Candara"/>
              <a:cs typeface="Candara"/>
            </a:endParaRPr>
          </a:p>
          <a:p>
            <a:r>
              <a:rPr lang="en-US" sz="2000" dirty="0">
                <a:solidFill>
                  <a:srgbClr val="0000FF"/>
                </a:solidFill>
                <a:latin typeface="Candara"/>
                <a:cs typeface="Candara"/>
              </a:rPr>
              <a:t>				</a:t>
            </a:r>
          </a:p>
        </p:txBody>
      </p:sp>
      <p:cxnSp>
        <p:nvCxnSpPr>
          <p:cNvPr id="21" name="Straight Connector 20"/>
          <p:cNvCxnSpPr/>
          <p:nvPr/>
        </p:nvCxnSpPr>
        <p:spPr>
          <a:xfrm flipV="1">
            <a:off x="740269" y="4844555"/>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4267887" y="5084101"/>
            <a:ext cx="1964570"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C8H18</a:t>
            </a:r>
          </a:p>
        </p:txBody>
      </p:sp>
      <p:sp>
        <p:nvSpPr>
          <p:cNvPr id="23" name="TextBox 22"/>
          <p:cNvSpPr txBox="1"/>
          <p:nvPr/>
        </p:nvSpPr>
        <p:spPr>
          <a:xfrm>
            <a:off x="4250168" y="4611699"/>
            <a:ext cx="1831907"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O2</a:t>
            </a:r>
          </a:p>
        </p:txBody>
      </p:sp>
      <p:cxnSp>
        <p:nvCxnSpPr>
          <p:cNvPr id="24" name="Straight Connector 23"/>
          <p:cNvCxnSpPr/>
          <p:nvPr/>
        </p:nvCxnSpPr>
        <p:spPr>
          <a:xfrm flipV="1">
            <a:off x="3251282" y="5244957"/>
            <a:ext cx="268138"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2191157" y="4611699"/>
            <a:ext cx="1716471"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C8H18</a:t>
            </a:r>
          </a:p>
        </p:txBody>
      </p:sp>
      <p:sp>
        <p:nvSpPr>
          <p:cNvPr id="35" name="TextBox 34"/>
          <p:cNvSpPr txBox="1"/>
          <p:nvPr/>
        </p:nvSpPr>
        <p:spPr>
          <a:xfrm>
            <a:off x="3215220" y="5097686"/>
            <a:ext cx="324563" cy="400110"/>
          </a:xfrm>
          <a:prstGeom prst="rect">
            <a:avLst/>
          </a:prstGeom>
          <a:noFill/>
        </p:spPr>
        <p:txBody>
          <a:bodyPr wrap="square" rtlCol="0">
            <a:spAutoFit/>
          </a:bodyPr>
          <a:lstStyle/>
          <a:p>
            <a:r>
              <a:rPr lang="en-US" sz="2000" dirty="0">
                <a:solidFill>
                  <a:srgbClr val="0000FF"/>
                </a:solidFill>
                <a:latin typeface="Candara"/>
                <a:cs typeface="Candara"/>
              </a:rPr>
              <a:t>g</a:t>
            </a:r>
          </a:p>
        </p:txBody>
      </p:sp>
      <p:sp>
        <p:nvSpPr>
          <p:cNvPr id="37" name="TextBox 36"/>
          <p:cNvSpPr txBox="1"/>
          <p:nvPr/>
        </p:nvSpPr>
        <p:spPr>
          <a:xfrm>
            <a:off x="374521" y="2274038"/>
            <a:ext cx="8414413" cy="461665"/>
          </a:xfrm>
          <a:prstGeom prst="rect">
            <a:avLst/>
          </a:prstGeom>
          <a:noFill/>
        </p:spPr>
        <p:txBody>
          <a:bodyPr wrap="square" rtlCol="0">
            <a:spAutoFit/>
          </a:bodyPr>
          <a:lstStyle/>
          <a:p>
            <a:r>
              <a:rPr lang="en-US" sz="2400" u="sng" dirty="0">
                <a:solidFill>
                  <a:srgbClr val="0000FF"/>
                </a:solidFill>
                <a:latin typeface="Candara"/>
                <a:cs typeface="Candara"/>
              </a:rPr>
              <a:t>Strategy</a:t>
            </a:r>
            <a:r>
              <a:rPr lang="en-US" sz="2400" dirty="0">
                <a:solidFill>
                  <a:srgbClr val="0000FF"/>
                </a:solidFill>
                <a:latin typeface="Candara"/>
                <a:cs typeface="Candara"/>
              </a:rPr>
              <a:t>:  octane (g)  </a:t>
            </a:r>
            <a:r>
              <a:rPr lang="en-US" sz="2400" dirty="0">
                <a:solidFill>
                  <a:srgbClr val="0000FF"/>
                </a:solidFill>
                <a:latin typeface="Candara"/>
                <a:cs typeface="Candara"/>
                <a:sym typeface="Wingdings"/>
              </a:rPr>
              <a:t>  octane (</a:t>
            </a:r>
            <a:r>
              <a:rPr lang="en-US" sz="2400" dirty="0" err="1">
                <a:solidFill>
                  <a:srgbClr val="0000FF"/>
                </a:solidFill>
                <a:latin typeface="Candara"/>
                <a:cs typeface="Candara"/>
                <a:sym typeface="Wingdings"/>
              </a:rPr>
              <a:t>mol</a:t>
            </a:r>
            <a:r>
              <a:rPr lang="en-US" sz="2400" dirty="0">
                <a:solidFill>
                  <a:srgbClr val="0000FF"/>
                </a:solidFill>
                <a:latin typeface="Candara"/>
                <a:cs typeface="Candara"/>
                <a:sym typeface="Wingdings"/>
              </a:rPr>
              <a:t>)    O2 (</a:t>
            </a:r>
            <a:r>
              <a:rPr lang="en-US" sz="2400" dirty="0" err="1">
                <a:solidFill>
                  <a:srgbClr val="0000FF"/>
                </a:solidFill>
                <a:latin typeface="Candara"/>
                <a:cs typeface="Candara"/>
                <a:sym typeface="Wingdings"/>
              </a:rPr>
              <a:t>mol</a:t>
            </a:r>
            <a:r>
              <a:rPr lang="en-US" sz="2400" dirty="0">
                <a:solidFill>
                  <a:srgbClr val="0000FF"/>
                </a:solidFill>
                <a:latin typeface="Candara"/>
                <a:cs typeface="Candara"/>
                <a:sym typeface="Wingdings"/>
              </a:rPr>
              <a:t>)    O2 (g)</a:t>
            </a:r>
            <a:endParaRPr lang="en-US" sz="2400" dirty="0">
              <a:solidFill>
                <a:srgbClr val="0000FF"/>
              </a:solidFill>
              <a:latin typeface="Candara"/>
              <a:cs typeface="Candara"/>
            </a:endParaRPr>
          </a:p>
        </p:txBody>
      </p:sp>
      <p:sp>
        <p:nvSpPr>
          <p:cNvPr id="38" name="TextBox 37"/>
          <p:cNvSpPr txBox="1"/>
          <p:nvPr/>
        </p:nvSpPr>
        <p:spPr>
          <a:xfrm>
            <a:off x="2439514" y="2753696"/>
            <a:ext cx="1938243" cy="461665"/>
          </a:xfrm>
          <a:prstGeom prst="rect">
            <a:avLst/>
          </a:prstGeom>
          <a:noFill/>
        </p:spPr>
        <p:txBody>
          <a:bodyPr wrap="square" rtlCol="0">
            <a:spAutoFit/>
          </a:bodyPr>
          <a:lstStyle/>
          <a:p>
            <a:r>
              <a:rPr lang="en-US" sz="2400" dirty="0">
                <a:solidFill>
                  <a:srgbClr val="0000FF"/>
                </a:solidFill>
                <a:latin typeface="Candara"/>
                <a:cs typeface="Candara"/>
              </a:rPr>
              <a:t>MW octane</a:t>
            </a:r>
          </a:p>
        </p:txBody>
      </p:sp>
      <p:sp>
        <p:nvSpPr>
          <p:cNvPr id="39" name="TextBox 38"/>
          <p:cNvSpPr txBox="1"/>
          <p:nvPr/>
        </p:nvSpPr>
        <p:spPr>
          <a:xfrm>
            <a:off x="6804134" y="2735703"/>
            <a:ext cx="1202039" cy="461665"/>
          </a:xfrm>
          <a:prstGeom prst="rect">
            <a:avLst/>
          </a:prstGeom>
          <a:noFill/>
        </p:spPr>
        <p:txBody>
          <a:bodyPr wrap="square" rtlCol="0">
            <a:spAutoFit/>
          </a:bodyPr>
          <a:lstStyle/>
          <a:p>
            <a:r>
              <a:rPr lang="en-US" sz="2400" dirty="0">
                <a:solidFill>
                  <a:srgbClr val="0000FF"/>
                </a:solidFill>
                <a:latin typeface="Candara"/>
                <a:cs typeface="Candara"/>
              </a:rPr>
              <a:t>MW O2</a:t>
            </a:r>
          </a:p>
        </p:txBody>
      </p:sp>
      <p:sp>
        <p:nvSpPr>
          <p:cNvPr id="40" name="TextBox 39"/>
          <p:cNvSpPr txBox="1"/>
          <p:nvPr/>
        </p:nvSpPr>
        <p:spPr>
          <a:xfrm>
            <a:off x="4733720" y="2780847"/>
            <a:ext cx="1916461" cy="830997"/>
          </a:xfrm>
          <a:prstGeom prst="rect">
            <a:avLst/>
          </a:prstGeom>
          <a:noFill/>
        </p:spPr>
        <p:txBody>
          <a:bodyPr wrap="square" rtlCol="0">
            <a:spAutoFit/>
          </a:bodyPr>
          <a:lstStyle/>
          <a:p>
            <a:pPr algn="ctr"/>
            <a:r>
              <a:rPr lang="en-US" sz="2400" dirty="0">
                <a:solidFill>
                  <a:srgbClr val="0000FF"/>
                </a:solidFill>
                <a:latin typeface="Candara"/>
                <a:cs typeface="Candara"/>
              </a:rPr>
              <a:t>O2:octane ratio</a:t>
            </a:r>
          </a:p>
        </p:txBody>
      </p:sp>
      <p:sp>
        <p:nvSpPr>
          <p:cNvPr id="41" name="TextBox 40"/>
          <p:cNvSpPr txBox="1"/>
          <p:nvPr/>
        </p:nvSpPr>
        <p:spPr>
          <a:xfrm>
            <a:off x="6430925" y="5097686"/>
            <a:ext cx="1513973" cy="400110"/>
          </a:xfrm>
          <a:prstGeom prst="rect">
            <a:avLst/>
          </a:prstGeom>
          <a:noFill/>
        </p:spPr>
        <p:txBody>
          <a:bodyPr wrap="square" rtlCol="0">
            <a:spAutoFit/>
          </a:bodyPr>
          <a:lstStyle/>
          <a:p>
            <a:r>
              <a:rPr lang="en-US" sz="2000" dirty="0" err="1">
                <a:solidFill>
                  <a:srgbClr val="0000FF"/>
                </a:solidFill>
                <a:latin typeface="Candara"/>
                <a:cs typeface="Candara"/>
              </a:rPr>
              <a:t>mol</a:t>
            </a:r>
            <a:r>
              <a:rPr lang="en-US" sz="2000" dirty="0">
                <a:solidFill>
                  <a:srgbClr val="0000FF"/>
                </a:solidFill>
                <a:latin typeface="Candara"/>
                <a:cs typeface="Candara"/>
              </a:rPr>
              <a:t> O2</a:t>
            </a:r>
          </a:p>
        </p:txBody>
      </p:sp>
      <p:cxnSp>
        <p:nvCxnSpPr>
          <p:cNvPr id="42" name="Straight Connector 41"/>
          <p:cNvCxnSpPr/>
          <p:nvPr/>
        </p:nvCxnSpPr>
        <p:spPr>
          <a:xfrm flipV="1">
            <a:off x="2439514" y="4731481"/>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4580298" y="5245780"/>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flipV="1">
            <a:off x="6428541" y="5245780"/>
            <a:ext cx="695482"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4402688" y="4731481"/>
            <a:ext cx="695482"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374521" y="3611844"/>
            <a:ext cx="2876761" cy="400110"/>
          </a:xfrm>
          <a:prstGeom prst="rect">
            <a:avLst/>
          </a:prstGeom>
          <a:noFill/>
        </p:spPr>
        <p:txBody>
          <a:bodyPr wrap="square" rtlCol="0">
            <a:spAutoFit/>
          </a:bodyPr>
          <a:lstStyle/>
          <a:p>
            <a:r>
              <a:rPr lang="en-US" sz="2000" dirty="0">
                <a:solidFill>
                  <a:srgbClr val="0000FF"/>
                </a:solidFill>
                <a:latin typeface="Candara"/>
                <a:cs typeface="Candara"/>
              </a:rPr>
              <a:t>C8H18  =  114.23 g/</a:t>
            </a:r>
            <a:r>
              <a:rPr lang="en-US" sz="2000" dirty="0" err="1">
                <a:solidFill>
                  <a:srgbClr val="0000FF"/>
                </a:solidFill>
                <a:latin typeface="Candara"/>
                <a:cs typeface="Candara"/>
              </a:rPr>
              <a:t>mol</a:t>
            </a:r>
            <a:endParaRPr lang="en-US" sz="2000" dirty="0">
              <a:solidFill>
                <a:srgbClr val="0000FF"/>
              </a:solidFill>
              <a:latin typeface="Candara"/>
              <a:cs typeface="Candara"/>
            </a:endParaRPr>
          </a:p>
        </p:txBody>
      </p:sp>
      <p:sp>
        <p:nvSpPr>
          <p:cNvPr id="47" name="TextBox 46"/>
          <p:cNvSpPr txBox="1"/>
          <p:nvPr/>
        </p:nvSpPr>
        <p:spPr>
          <a:xfrm>
            <a:off x="378981" y="4011954"/>
            <a:ext cx="2876761" cy="400110"/>
          </a:xfrm>
          <a:prstGeom prst="rect">
            <a:avLst/>
          </a:prstGeom>
          <a:noFill/>
        </p:spPr>
        <p:txBody>
          <a:bodyPr wrap="square" rtlCol="0">
            <a:spAutoFit/>
          </a:bodyPr>
          <a:lstStyle/>
          <a:p>
            <a:r>
              <a:rPr lang="en-US" sz="2000" dirty="0">
                <a:solidFill>
                  <a:srgbClr val="0000FF"/>
                </a:solidFill>
                <a:latin typeface="Candara"/>
                <a:cs typeface="Candara"/>
              </a:rPr>
              <a:t>O2         =  31.98 g/</a:t>
            </a:r>
            <a:r>
              <a:rPr lang="en-US" sz="2000" dirty="0" err="1">
                <a:solidFill>
                  <a:srgbClr val="0000FF"/>
                </a:solidFill>
                <a:latin typeface="Candara"/>
                <a:cs typeface="Candara"/>
              </a:rPr>
              <a:t>mol</a:t>
            </a:r>
            <a:endParaRPr lang="en-US" sz="2000" dirty="0">
              <a:solidFill>
                <a:srgbClr val="0000FF"/>
              </a:solidFill>
              <a:latin typeface="Candara"/>
              <a:cs typeface="Candara"/>
            </a:endParaRPr>
          </a:p>
        </p:txBody>
      </p:sp>
      <p:sp>
        <p:nvSpPr>
          <p:cNvPr id="48" name="TextBox 47"/>
          <p:cNvSpPr txBox="1"/>
          <p:nvPr/>
        </p:nvSpPr>
        <p:spPr>
          <a:xfrm>
            <a:off x="2028875" y="4611076"/>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49" name="TextBox 48"/>
          <p:cNvSpPr txBox="1"/>
          <p:nvPr/>
        </p:nvSpPr>
        <p:spPr>
          <a:xfrm>
            <a:off x="6055750" y="5084101"/>
            <a:ext cx="324563" cy="400110"/>
          </a:xfrm>
          <a:prstGeom prst="rect">
            <a:avLst/>
          </a:prstGeom>
          <a:noFill/>
        </p:spPr>
        <p:txBody>
          <a:bodyPr wrap="square" rtlCol="0">
            <a:spAutoFit/>
          </a:bodyPr>
          <a:lstStyle/>
          <a:p>
            <a:r>
              <a:rPr lang="en-US" sz="2000" dirty="0">
                <a:solidFill>
                  <a:srgbClr val="0000FF"/>
                </a:solidFill>
                <a:latin typeface="Candara"/>
                <a:cs typeface="Candara"/>
              </a:rPr>
              <a:t>1</a:t>
            </a:r>
          </a:p>
        </p:txBody>
      </p:sp>
      <p:sp>
        <p:nvSpPr>
          <p:cNvPr id="50" name="TextBox 49"/>
          <p:cNvSpPr txBox="1"/>
          <p:nvPr/>
        </p:nvSpPr>
        <p:spPr>
          <a:xfrm>
            <a:off x="3929528" y="4611699"/>
            <a:ext cx="542971" cy="400110"/>
          </a:xfrm>
          <a:prstGeom prst="rect">
            <a:avLst/>
          </a:prstGeom>
          <a:noFill/>
        </p:spPr>
        <p:txBody>
          <a:bodyPr wrap="square" rtlCol="0">
            <a:spAutoFit/>
          </a:bodyPr>
          <a:lstStyle/>
          <a:p>
            <a:r>
              <a:rPr lang="en-US" sz="2000" dirty="0">
                <a:solidFill>
                  <a:srgbClr val="0000FF"/>
                </a:solidFill>
                <a:latin typeface="Candara"/>
                <a:cs typeface="Candara"/>
              </a:rPr>
              <a:t>25</a:t>
            </a:r>
          </a:p>
        </p:txBody>
      </p:sp>
      <p:sp>
        <p:nvSpPr>
          <p:cNvPr id="51" name="TextBox 50"/>
          <p:cNvSpPr txBox="1"/>
          <p:nvPr/>
        </p:nvSpPr>
        <p:spPr>
          <a:xfrm>
            <a:off x="3986890" y="5080974"/>
            <a:ext cx="324563" cy="400110"/>
          </a:xfrm>
          <a:prstGeom prst="rect">
            <a:avLst/>
          </a:prstGeom>
          <a:noFill/>
        </p:spPr>
        <p:txBody>
          <a:bodyPr wrap="square" rtlCol="0">
            <a:spAutoFit/>
          </a:bodyPr>
          <a:lstStyle/>
          <a:p>
            <a:r>
              <a:rPr lang="en-US" sz="2000" dirty="0">
                <a:solidFill>
                  <a:srgbClr val="0000FF"/>
                </a:solidFill>
                <a:latin typeface="Candara"/>
                <a:cs typeface="Candara"/>
              </a:rPr>
              <a:t>2</a:t>
            </a:r>
          </a:p>
        </p:txBody>
      </p:sp>
      <p:sp>
        <p:nvSpPr>
          <p:cNvPr id="52" name="TextBox 51"/>
          <p:cNvSpPr txBox="1"/>
          <p:nvPr/>
        </p:nvSpPr>
        <p:spPr>
          <a:xfrm>
            <a:off x="2368678" y="5100003"/>
            <a:ext cx="887064" cy="400110"/>
          </a:xfrm>
          <a:prstGeom prst="rect">
            <a:avLst/>
          </a:prstGeom>
          <a:noFill/>
        </p:spPr>
        <p:txBody>
          <a:bodyPr wrap="square" rtlCol="0">
            <a:spAutoFit/>
          </a:bodyPr>
          <a:lstStyle/>
          <a:p>
            <a:r>
              <a:rPr lang="en-US" sz="2000" dirty="0">
                <a:solidFill>
                  <a:srgbClr val="0000FF"/>
                </a:solidFill>
                <a:latin typeface="Candara"/>
                <a:cs typeface="Candara"/>
              </a:rPr>
              <a:t>114.23</a:t>
            </a:r>
          </a:p>
        </p:txBody>
      </p:sp>
      <p:sp>
        <p:nvSpPr>
          <p:cNvPr id="53" name="TextBox 52"/>
          <p:cNvSpPr txBox="1"/>
          <p:nvPr/>
        </p:nvSpPr>
        <p:spPr>
          <a:xfrm>
            <a:off x="5839051" y="4644982"/>
            <a:ext cx="887064" cy="400110"/>
          </a:xfrm>
          <a:prstGeom prst="rect">
            <a:avLst/>
          </a:prstGeom>
          <a:noFill/>
        </p:spPr>
        <p:txBody>
          <a:bodyPr wrap="square" rtlCol="0">
            <a:spAutoFit/>
          </a:bodyPr>
          <a:lstStyle/>
          <a:p>
            <a:r>
              <a:rPr lang="en-US" sz="2000" dirty="0">
                <a:solidFill>
                  <a:srgbClr val="0000FF"/>
                </a:solidFill>
                <a:latin typeface="Candara"/>
                <a:cs typeface="Candara"/>
              </a:rPr>
              <a:t>31.98</a:t>
            </a:r>
          </a:p>
        </p:txBody>
      </p:sp>
      <p:sp>
        <p:nvSpPr>
          <p:cNvPr id="54" name="TextBox 53"/>
          <p:cNvSpPr txBox="1"/>
          <p:nvPr/>
        </p:nvSpPr>
        <p:spPr>
          <a:xfrm>
            <a:off x="7201508" y="4644982"/>
            <a:ext cx="1829445" cy="400110"/>
          </a:xfrm>
          <a:prstGeom prst="rect">
            <a:avLst/>
          </a:prstGeom>
          <a:noFill/>
        </p:spPr>
        <p:txBody>
          <a:bodyPr wrap="square" rtlCol="0">
            <a:spAutoFit/>
          </a:bodyPr>
          <a:lstStyle/>
          <a:p>
            <a:r>
              <a:rPr lang="en-US" sz="2000" dirty="0">
                <a:solidFill>
                  <a:srgbClr val="0000FF"/>
                </a:solidFill>
                <a:latin typeface="Candara"/>
                <a:cs typeface="Candara"/>
              </a:rPr>
              <a:t>= 2.46 E3 g O2</a:t>
            </a:r>
          </a:p>
        </p:txBody>
      </p:sp>
      <p:sp>
        <p:nvSpPr>
          <p:cNvPr id="31" name="Oval 30"/>
          <p:cNvSpPr/>
          <p:nvPr/>
        </p:nvSpPr>
        <p:spPr>
          <a:xfrm>
            <a:off x="7869966" y="1271613"/>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20</a:t>
            </a:r>
          </a:p>
        </p:txBody>
      </p:sp>
      <p:sp>
        <p:nvSpPr>
          <p:cNvPr id="32" name="TextBox 31"/>
          <p:cNvSpPr txBox="1"/>
          <p:nvPr/>
        </p:nvSpPr>
        <p:spPr>
          <a:xfrm rot="20334436">
            <a:off x="7415607" y="3495186"/>
            <a:ext cx="1485227" cy="707886"/>
          </a:xfrm>
          <a:prstGeom prst="rect">
            <a:avLst/>
          </a:prstGeom>
          <a:noFill/>
          <a:ln>
            <a:solidFill>
              <a:srgbClr val="0000FF"/>
            </a:solidFill>
            <a:prstDash val="dash"/>
          </a:ln>
        </p:spPr>
        <p:txBody>
          <a:bodyPr wrap="none" rtlCol="0">
            <a:spAutoFit/>
          </a:bodyPr>
          <a:lstStyle/>
          <a:p>
            <a:pPr algn="ctr"/>
            <a:r>
              <a:rPr lang="en-US" sz="2000" b="1" dirty="0">
                <a:solidFill>
                  <a:srgbClr val="0000FF"/>
                </a:solidFill>
                <a:latin typeface="Candara"/>
                <a:cs typeface="Candara"/>
              </a:rPr>
              <a:t>combustion</a:t>
            </a:r>
            <a:br>
              <a:rPr lang="en-US" sz="2000" dirty="0">
                <a:solidFill>
                  <a:srgbClr val="0000FF"/>
                </a:solidFill>
                <a:latin typeface="Candara"/>
                <a:cs typeface="Candara"/>
              </a:rPr>
            </a:br>
            <a:r>
              <a:rPr lang="en-US" sz="2000" dirty="0">
                <a:solidFill>
                  <a:srgbClr val="0000FF"/>
                </a:solidFill>
                <a:latin typeface="Candara"/>
                <a:cs typeface="Candara"/>
              </a:rPr>
              <a:t>reaction</a:t>
            </a:r>
          </a:p>
        </p:txBody>
      </p:sp>
    </p:spTree>
    <p:extLst>
      <p:ext uri="{BB962C8B-B14F-4D97-AF65-F5344CB8AC3E}">
        <p14:creationId xmlns:p14="http://schemas.microsoft.com/office/powerpoint/2010/main" val="3878128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26" grpId="0"/>
      <p:bldP spid="35" grpId="0"/>
      <p:bldP spid="37" grpId="0"/>
      <p:bldP spid="38" grpId="0"/>
      <p:bldP spid="39" grpId="0"/>
      <p:bldP spid="40" grpId="0"/>
      <p:bldP spid="41" grpId="0"/>
      <p:bldP spid="46" grpId="0"/>
      <p:bldP spid="47" grpId="0"/>
      <p:bldP spid="48" grpId="0"/>
      <p:bldP spid="49" grpId="0"/>
      <p:bldP spid="50" grpId="0"/>
      <p:bldP spid="51" grpId="0"/>
      <p:bldP spid="52" grpId="0"/>
      <p:bldP spid="53" grpId="0"/>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5751019" cy="646331"/>
          </a:xfrm>
          <a:prstGeom prst="rect">
            <a:avLst/>
          </a:prstGeom>
          <a:noFill/>
        </p:spPr>
        <p:txBody>
          <a:bodyPr wrap="none" rtlCol="0">
            <a:spAutoFit/>
          </a:bodyPr>
          <a:lstStyle/>
          <a:p>
            <a:pPr defTabSz="914400"/>
            <a:r>
              <a:rPr lang="en-US" sz="3600" b="1" dirty="0">
                <a:solidFill>
                  <a:prstClr val="white"/>
                </a:solidFill>
                <a:latin typeface="Candara"/>
                <a:cs typeface="Candara"/>
              </a:rPr>
              <a:t>Relating molecules to moles</a:t>
            </a:r>
          </a:p>
        </p:txBody>
      </p:sp>
      <p:sp>
        <p:nvSpPr>
          <p:cNvPr id="2" name="TextBox 1"/>
          <p:cNvSpPr txBox="1"/>
          <p:nvPr/>
        </p:nvSpPr>
        <p:spPr>
          <a:xfrm>
            <a:off x="283885" y="786672"/>
            <a:ext cx="8663523" cy="1938992"/>
          </a:xfrm>
          <a:prstGeom prst="rect">
            <a:avLst/>
          </a:prstGeom>
          <a:noFill/>
        </p:spPr>
        <p:txBody>
          <a:bodyPr wrap="square" rtlCol="0">
            <a:spAutoFit/>
          </a:bodyPr>
          <a:lstStyle/>
          <a:p>
            <a:r>
              <a:rPr lang="en-US" sz="2400" dirty="0">
                <a:latin typeface="Candara"/>
                <a:cs typeface="Candara"/>
              </a:rPr>
              <a:t>A </a:t>
            </a:r>
            <a:r>
              <a:rPr lang="en-US" sz="2400" b="1" dirty="0">
                <a:latin typeface="Candara"/>
                <a:cs typeface="Candara"/>
              </a:rPr>
              <a:t>mole map </a:t>
            </a:r>
            <a:r>
              <a:rPr lang="en-US" sz="2400" dirty="0">
                <a:latin typeface="Candara"/>
                <a:cs typeface="Candara"/>
              </a:rPr>
              <a:t>can help make use of this new stoichiometric conversion factor to numbers of molecules rather than mass.</a:t>
            </a:r>
          </a:p>
          <a:p>
            <a:pPr marL="457200" indent="-457200">
              <a:buAutoNum type="arabicParenBoth"/>
            </a:pPr>
            <a:r>
              <a:rPr lang="en-US" sz="2400" dirty="0">
                <a:latin typeface="Candara"/>
                <a:cs typeface="Candara"/>
              </a:rPr>
              <a:t>To relate the amount of </a:t>
            </a:r>
            <a:r>
              <a:rPr lang="en-US" sz="2400" b="1" dirty="0">
                <a:latin typeface="Candara"/>
                <a:cs typeface="Candara"/>
              </a:rPr>
              <a:t>reactant (A)</a:t>
            </a:r>
            <a:r>
              <a:rPr lang="en-US" sz="2400" dirty="0">
                <a:latin typeface="Candara"/>
                <a:cs typeface="Candara"/>
              </a:rPr>
              <a:t> to </a:t>
            </a:r>
            <a:r>
              <a:rPr lang="en-US" sz="2400" b="1" dirty="0">
                <a:latin typeface="Candara"/>
                <a:cs typeface="Candara"/>
              </a:rPr>
              <a:t>product (B)</a:t>
            </a:r>
            <a:r>
              <a:rPr lang="en-US" sz="2400" dirty="0">
                <a:latin typeface="Candara"/>
                <a:cs typeface="Candara"/>
              </a:rPr>
              <a:t>.</a:t>
            </a:r>
          </a:p>
          <a:p>
            <a:pPr marL="457200" indent="-457200">
              <a:buAutoNum type="arabicParenBoth"/>
            </a:pPr>
            <a:r>
              <a:rPr lang="en-US" sz="2400" dirty="0">
                <a:latin typeface="Candara"/>
                <a:cs typeface="Candara"/>
              </a:rPr>
              <a:t>To relate the amount of </a:t>
            </a:r>
            <a:r>
              <a:rPr lang="en-US" sz="2400" b="1" dirty="0">
                <a:latin typeface="Candara"/>
                <a:cs typeface="Candara"/>
              </a:rPr>
              <a:t>two reactants (A &amp; B) </a:t>
            </a:r>
            <a:r>
              <a:rPr lang="en-US" sz="2400" dirty="0">
                <a:latin typeface="Candara"/>
                <a:cs typeface="Candara"/>
              </a:rPr>
              <a:t>or products to one another.</a:t>
            </a: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3" name="Rounded Rectangle 2"/>
          <p:cNvSpPr/>
          <p:nvPr/>
        </p:nvSpPr>
        <p:spPr>
          <a:xfrm>
            <a:off x="2908475" y="3907043"/>
            <a:ext cx="1257823" cy="114500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a:latin typeface="Candara"/>
                <a:cs typeface="Candara"/>
              </a:rPr>
              <a:t>moles</a:t>
            </a:r>
          </a:p>
          <a:p>
            <a:pPr algn="ctr"/>
            <a:r>
              <a:rPr lang="en-US" sz="2800" b="1" dirty="0">
                <a:latin typeface="Candara"/>
                <a:cs typeface="Candara"/>
              </a:rPr>
              <a:t>A</a:t>
            </a:r>
            <a:endParaRPr lang="en-US" sz="1600" b="1" dirty="0">
              <a:latin typeface="Candara"/>
              <a:cs typeface="Candara"/>
            </a:endParaRPr>
          </a:p>
        </p:txBody>
      </p:sp>
      <p:sp>
        <p:nvSpPr>
          <p:cNvPr id="17" name="Rounded Rectangle 16"/>
          <p:cNvSpPr/>
          <p:nvPr/>
        </p:nvSpPr>
        <p:spPr>
          <a:xfrm>
            <a:off x="344352" y="3907043"/>
            <a:ext cx="1674162" cy="114500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a:latin typeface="Candara"/>
                <a:cs typeface="Candara"/>
              </a:rPr>
              <a:t>molecules</a:t>
            </a:r>
          </a:p>
          <a:p>
            <a:pPr algn="ctr"/>
            <a:r>
              <a:rPr lang="en-US" sz="2800" b="1" dirty="0">
                <a:latin typeface="Candara"/>
                <a:cs typeface="Candara"/>
              </a:rPr>
              <a:t>A</a:t>
            </a:r>
            <a:endParaRPr lang="en-US" sz="1200" b="1" dirty="0">
              <a:latin typeface="Candara"/>
              <a:cs typeface="Candara"/>
            </a:endParaRPr>
          </a:p>
        </p:txBody>
      </p:sp>
      <p:cxnSp>
        <p:nvCxnSpPr>
          <p:cNvPr id="7" name="Straight Arrow Connector 6"/>
          <p:cNvCxnSpPr/>
          <p:nvPr/>
        </p:nvCxnSpPr>
        <p:spPr>
          <a:xfrm flipV="1">
            <a:off x="2117488" y="4496479"/>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 name="Rounded Rectangular Callout 7"/>
          <p:cNvSpPr/>
          <p:nvPr/>
        </p:nvSpPr>
        <p:spPr>
          <a:xfrm>
            <a:off x="1156585" y="5379487"/>
            <a:ext cx="1874692" cy="854432"/>
          </a:xfrm>
          <a:prstGeom prst="wedgeRoundRectCallout">
            <a:avLst>
              <a:gd name="adj1" fmla="val 14794"/>
              <a:gd name="adj2" fmla="val -123611"/>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Avogadro’s #</a:t>
            </a:r>
          </a:p>
        </p:txBody>
      </p:sp>
      <p:sp>
        <p:nvSpPr>
          <p:cNvPr id="19" name="Rounded Rectangular Callout 18"/>
          <p:cNvSpPr/>
          <p:nvPr/>
        </p:nvSpPr>
        <p:spPr>
          <a:xfrm>
            <a:off x="3542308" y="5331846"/>
            <a:ext cx="2220083" cy="1250973"/>
          </a:xfrm>
          <a:prstGeom prst="wedgeRoundRectCallout">
            <a:avLst>
              <a:gd name="adj1" fmla="val -2260"/>
              <a:gd name="adj2" fmla="val -99848"/>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Stoichiometric ratio of</a:t>
            </a:r>
          </a:p>
          <a:p>
            <a:pPr algn="ctr"/>
            <a:r>
              <a:rPr lang="en-US" sz="2400" b="1" dirty="0">
                <a:solidFill>
                  <a:srgbClr val="0000FF"/>
                </a:solidFill>
                <a:latin typeface="Candara"/>
                <a:cs typeface="Candara"/>
              </a:rPr>
              <a:t>A : B</a:t>
            </a:r>
          </a:p>
        </p:txBody>
      </p:sp>
      <p:sp>
        <p:nvSpPr>
          <p:cNvPr id="25" name="Rounded Rectangle 24"/>
          <p:cNvSpPr/>
          <p:nvPr/>
        </p:nvSpPr>
        <p:spPr>
          <a:xfrm>
            <a:off x="7299217" y="3907042"/>
            <a:ext cx="1674162" cy="1145005"/>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400" b="1" dirty="0">
                <a:latin typeface="Candara"/>
                <a:cs typeface="Candara"/>
              </a:rPr>
              <a:t>molecules</a:t>
            </a:r>
          </a:p>
          <a:p>
            <a:pPr algn="ctr"/>
            <a:r>
              <a:rPr lang="en-US" sz="2800" b="1" dirty="0">
                <a:latin typeface="Candara"/>
                <a:cs typeface="Candara"/>
              </a:rPr>
              <a:t>B</a:t>
            </a:r>
            <a:endParaRPr lang="en-US" sz="1600" b="1" dirty="0">
              <a:latin typeface="Candara"/>
              <a:cs typeface="Candara"/>
            </a:endParaRPr>
          </a:p>
        </p:txBody>
      </p:sp>
      <p:sp>
        <p:nvSpPr>
          <p:cNvPr id="27" name="Rounded Rectangle 26"/>
          <p:cNvSpPr/>
          <p:nvPr/>
        </p:nvSpPr>
        <p:spPr>
          <a:xfrm>
            <a:off x="5151434" y="3907042"/>
            <a:ext cx="1257823" cy="114500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a:latin typeface="Candara"/>
                <a:cs typeface="Candara"/>
              </a:rPr>
              <a:t>moles</a:t>
            </a:r>
          </a:p>
          <a:p>
            <a:pPr algn="ctr"/>
            <a:r>
              <a:rPr lang="en-US" sz="2800" b="1" dirty="0">
                <a:latin typeface="Candara"/>
                <a:cs typeface="Candara"/>
              </a:rPr>
              <a:t>B</a:t>
            </a:r>
            <a:endParaRPr lang="en-US" sz="1200" b="1" dirty="0">
              <a:latin typeface="Candara"/>
              <a:cs typeface="Candara"/>
            </a:endParaRPr>
          </a:p>
        </p:txBody>
      </p:sp>
      <p:cxnSp>
        <p:nvCxnSpPr>
          <p:cNvPr id="28" name="Straight Arrow Connector 27"/>
          <p:cNvCxnSpPr/>
          <p:nvPr/>
        </p:nvCxnSpPr>
        <p:spPr>
          <a:xfrm flipV="1">
            <a:off x="4281660" y="4516465"/>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6497576" y="4479545"/>
            <a:ext cx="693941" cy="16934"/>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670654" y="2466631"/>
            <a:ext cx="1572697" cy="461665"/>
          </a:xfrm>
          <a:prstGeom prst="rect">
            <a:avLst/>
          </a:prstGeom>
          <a:noFill/>
        </p:spPr>
        <p:txBody>
          <a:bodyPr wrap="square" rtlCol="0">
            <a:spAutoFit/>
          </a:bodyPr>
          <a:lstStyle/>
          <a:p>
            <a:r>
              <a:rPr lang="en-US" sz="2400" dirty="0">
                <a:latin typeface="Candara"/>
                <a:cs typeface="Candara"/>
              </a:rPr>
              <a:t>2A  </a:t>
            </a:r>
            <a:r>
              <a:rPr lang="en-US" sz="2400" dirty="0">
                <a:latin typeface="Candara"/>
                <a:cs typeface="Candara"/>
                <a:sym typeface="Wingdings"/>
              </a:rPr>
              <a:t>  5B</a:t>
            </a:r>
            <a:endParaRPr lang="en-US" sz="2400" dirty="0">
              <a:latin typeface="Candara"/>
              <a:cs typeface="Candara"/>
            </a:endParaRPr>
          </a:p>
        </p:txBody>
      </p:sp>
      <p:sp>
        <p:nvSpPr>
          <p:cNvPr id="32" name="TextBox 31"/>
          <p:cNvSpPr txBox="1"/>
          <p:nvPr/>
        </p:nvSpPr>
        <p:spPr>
          <a:xfrm>
            <a:off x="3041038" y="3030021"/>
            <a:ext cx="2828682" cy="461665"/>
          </a:xfrm>
          <a:prstGeom prst="rect">
            <a:avLst/>
          </a:prstGeom>
          <a:noFill/>
        </p:spPr>
        <p:txBody>
          <a:bodyPr wrap="square" rtlCol="0">
            <a:spAutoFit/>
          </a:bodyPr>
          <a:lstStyle/>
          <a:p>
            <a:r>
              <a:rPr lang="en-US" sz="2400" dirty="0">
                <a:latin typeface="Candara"/>
                <a:cs typeface="Candara"/>
              </a:rPr>
              <a:t>2A + 3B  </a:t>
            </a:r>
            <a:r>
              <a:rPr lang="en-US" sz="2400" dirty="0">
                <a:latin typeface="Candara"/>
                <a:cs typeface="Candara"/>
                <a:sym typeface="Wingdings"/>
              </a:rPr>
              <a:t>  4C  + 5D  </a:t>
            </a:r>
            <a:endParaRPr lang="en-US" sz="2400" dirty="0">
              <a:latin typeface="Candara"/>
              <a:cs typeface="Candara"/>
            </a:endParaRPr>
          </a:p>
        </p:txBody>
      </p:sp>
      <p:sp>
        <p:nvSpPr>
          <p:cNvPr id="33" name="Oval 32"/>
          <p:cNvSpPr/>
          <p:nvPr/>
        </p:nvSpPr>
        <p:spPr>
          <a:xfrm>
            <a:off x="3218224" y="2512966"/>
            <a:ext cx="452430" cy="42539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1</a:t>
            </a:r>
          </a:p>
        </p:txBody>
      </p:sp>
      <p:sp>
        <p:nvSpPr>
          <p:cNvPr id="34" name="Oval 33"/>
          <p:cNvSpPr/>
          <p:nvPr/>
        </p:nvSpPr>
        <p:spPr>
          <a:xfrm>
            <a:off x="2483028" y="3086776"/>
            <a:ext cx="452430" cy="42539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2</a:t>
            </a:r>
          </a:p>
        </p:txBody>
      </p:sp>
      <p:sp>
        <p:nvSpPr>
          <p:cNvPr id="20" name="Rounded Rectangular Callout 19"/>
          <p:cNvSpPr/>
          <p:nvPr/>
        </p:nvSpPr>
        <p:spPr>
          <a:xfrm>
            <a:off x="6254171" y="5379487"/>
            <a:ext cx="1874692" cy="854432"/>
          </a:xfrm>
          <a:prstGeom prst="wedgeRoundRectCallout">
            <a:avLst>
              <a:gd name="adj1" fmla="val -10162"/>
              <a:gd name="adj2" fmla="val -127523"/>
              <a:gd name="adj3" fmla="val 16667"/>
            </a:avLst>
          </a:prstGeom>
          <a:solidFill>
            <a:srgbClr val="FFFFFF"/>
          </a:solid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00FF"/>
                </a:solidFill>
                <a:latin typeface="Candara"/>
                <a:cs typeface="Candara"/>
              </a:rPr>
              <a:t>Avogadro’s #</a:t>
            </a:r>
          </a:p>
        </p:txBody>
      </p:sp>
    </p:spTree>
    <p:extLst>
      <p:ext uri="{BB962C8B-B14F-4D97-AF65-F5344CB8AC3E}">
        <p14:creationId xmlns:p14="http://schemas.microsoft.com/office/powerpoint/2010/main" val="213597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31" grpId="0"/>
      <p:bldP spid="32" grpId="0"/>
      <p:bldP spid="33" grpId="0" animBg="1"/>
      <p:bldP spid="34"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5" name="TextBox 4"/>
          <p:cNvSpPr txBox="1"/>
          <p:nvPr/>
        </p:nvSpPr>
        <p:spPr>
          <a:xfrm>
            <a:off x="228600" y="-169"/>
            <a:ext cx="6054211" cy="646331"/>
          </a:xfrm>
          <a:prstGeom prst="rect">
            <a:avLst/>
          </a:prstGeom>
          <a:noFill/>
        </p:spPr>
        <p:txBody>
          <a:bodyPr wrap="none" rtlCol="0">
            <a:spAutoFit/>
          </a:bodyPr>
          <a:lstStyle/>
          <a:p>
            <a:pPr defTabSz="914400"/>
            <a:r>
              <a:rPr lang="en-US" sz="3600" b="1" dirty="0">
                <a:solidFill>
                  <a:prstClr val="white"/>
                </a:solidFill>
                <a:latin typeface="Candara"/>
                <a:cs typeface="Candara"/>
              </a:rPr>
              <a:t>Using the molecule-mole map</a:t>
            </a:r>
          </a:p>
        </p:txBody>
      </p:sp>
      <p:sp>
        <p:nvSpPr>
          <p:cNvPr id="2" name="TextBox 1"/>
          <p:cNvSpPr txBox="1"/>
          <p:nvPr/>
        </p:nvSpPr>
        <p:spPr>
          <a:xfrm>
            <a:off x="283885" y="786672"/>
            <a:ext cx="8663523" cy="1200328"/>
          </a:xfrm>
          <a:prstGeom prst="rect">
            <a:avLst/>
          </a:prstGeom>
          <a:noFill/>
        </p:spPr>
        <p:txBody>
          <a:bodyPr wrap="square" rtlCol="0">
            <a:spAutoFit/>
          </a:bodyPr>
          <a:lstStyle/>
          <a:p>
            <a:r>
              <a:rPr lang="en-US" sz="2400" dirty="0">
                <a:latin typeface="Candara"/>
                <a:cs typeface="Candara"/>
              </a:rPr>
              <a:t>How many carbon dioxide molecules are produced when 0.75 </a:t>
            </a:r>
            <a:r>
              <a:rPr lang="en-US" sz="2400" dirty="0" err="1">
                <a:latin typeface="Candara"/>
                <a:cs typeface="Candara"/>
              </a:rPr>
              <a:t>mol</a:t>
            </a:r>
            <a:r>
              <a:rPr lang="en-US" sz="2400" dirty="0">
                <a:latin typeface="Candara"/>
                <a:cs typeface="Candara"/>
              </a:rPr>
              <a:t> of propane (C3H8) are combusted?</a:t>
            </a:r>
          </a:p>
          <a:p>
            <a:r>
              <a:rPr lang="en-US" sz="2400" dirty="0">
                <a:latin typeface="Candara"/>
                <a:cs typeface="Candara"/>
              </a:rPr>
              <a:t>					C3H8  +  5O2  </a:t>
            </a:r>
            <a:r>
              <a:rPr lang="en-US" sz="2400" dirty="0">
                <a:latin typeface="Candara"/>
                <a:cs typeface="Candara"/>
                <a:sym typeface="Wingdings"/>
              </a:rPr>
              <a:t>  3CO2  +  4H2O</a:t>
            </a:r>
            <a:endParaRPr lang="en-US" sz="2400" dirty="0">
              <a:latin typeface="Candara"/>
              <a:cs typeface="Candara"/>
            </a:endParaRPr>
          </a:p>
        </p:txBody>
      </p:sp>
      <p:pic>
        <p:nvPicPr>
          <p:cNvPr id="9" name="Picture 8" descr="images.png"/>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8123" y="-2506"/>
            <a:ext cx="697500" cy="697500"/>
          </a:xfrm>
          <a:prstGeom prst="rect">
            <a:avLst/>
          </a:prstGeom>
        </p:spPr>
      </p:pic>
      <p:sp>
        <p:nvSpPr>
          <p:cNvPr id="20" name="TextBox 19"/>
          <p:cNvSpPr txBox="1"/>
          <p:nvPr/>
        </p:nvSpPr>
        <p:spPr>
          <a:xfrm>
            <a:off x="228600" y="4046982"/>
            <a:ext cx="8505048" cy="830997"/>
          </a:xfrm>
          <a:prstGeom prst="rect">
            <a:avLst/>
          </a:prstGeom>
          <a:noFill/>
        </p:spPr>
        <p:txBody>
          <a:bodyPr wrap="square" rtlCol="0">
            <a:spAutoFit/>
          </a:bodyPr>
          <a:lstStyle/>
          <a:p>
            <a:r>
              <a:rPr lang="en-US" sz="2400" u="sng" dirty="0">
                <a:solidFill>
                  <a:srgbClr val="0000FF"/>
                </a:solidFill>
                <a:latin typeface="Candara"/>
                <a:cs typeface="Candara"/>
              </a:rPr>
              <a:t>0.75 </a:t>
            </a:r>
            <a:r>
              <a:rPr lang="en-US" sz="2400" u="sng" dirty="0" err="1">
                <a:solidFill>
                  <a:srgbClr val="0000FF"/>
                </a:solidFill>
                <a:latin typeface="Candara"/>
                <a:cs typeface="Candara"/>
              </a:rPr>
              <a:t>mol</a:t>
            </a:r>
            <a:r>
              <a:rPr lang="en-US" sz="2400" u="sng" dirty="0">
                <a:solidFill>
                  <a:srgbClr val="0000FF"/>
                </a:solidFill>
                <a:latin typeface="Candara"/>
                <a:cs typeface="Candara"/>
              </a:rPr>
              <a:t> C3H8							       molecules CO2</a:t>
            </a:r>
            <a:endParaRPr lang="en-US" sz="2400" dirty="0">
              <a:solidFill>
                <a:srgbClr val="0000FF"/>
              </a:solidFill>
              <a:latin typeface="Candara"/>
              <a:cs typeface="Candara"/>
            </a:endParaRPr>
          </a:p>
          <a:p>
            <a:r>
              <a:rPr lang="en-US" sz="2400" dirty="0">
                <a:solidFill>
                  <a:srgbClr val="0000FF"/>
                </a:solidFill>
                <a:latin typeface="Candara"/>
                <a:cs typeface="Candara"/>
              </a:rPr>
              <a:t>				</a:t>
            </a:r>
          </a:p>
        </p:txBody>
      </p:sp>
      <p:cxnSp>
        <p:nvCxnSpPr>
          <p:cNvPr id="21" name="Straight Connector 20"/>
          <p:cNvCxnSpPr/>
          <p:nvPr/>
        </p:nvCxnSpPr>
        <p:spPr>
          <a:xfrm flipV="1">
            <a:off x="1161035" y="4176768"/>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788406" y="4416314"/>
            <a:ext cx="1964570" cy="461665"/>
          </a:xfrm>
          <a:prstGeom prst="rect">
            <a:avLst/>
          </a:prstGeom>
          <a:noFill/>
        </p:spPr>
        <p:txBody>
          <a:bodyPr wrap="square" rtlCol="0">
            <a:spAutoFit/>
          </a:bodyPr>
          <a:lstStyle/>
          <a:p>
            <a:r>
              <a:rPr lang="en-US" sz="2400" dirty="0" err="1">
                <a:solidFill>
                  <a:srgbClr val="0000FF"/>
                </a:solidFill>
                <a:latin typeface="Candara"/>
                <a:cs typeface="Candara"/>
              </a:rPr>
              <a:t>mol</a:t>
            </a:r>
            <a:r>
              <a:rPr lang="en-US" sz="2400" dirty="0">
                <a:solidFill>
                  <a:srgbClr val="0000FF"/>
                </a:solidFill>
                <a:latin typeface="Candara"/>
                <a:cs typeface="Candara"/>
              </a:rPr>
              <a:t> CO2</a:t>
            </a:r>
          </a:p>
        </p:txBody>
      </p:sp>
      <p:sp>
        <p:nvSpPr>
          <p:cNvPr id="23" name="TextBox 22"/>
          <p:cNvSpPr txBox="1"/>
          <p:nvPr/>
        </p:nvSpPr>
        <p:spPr>
          <a:xfrm>
            <a:off x="4556004" y="3994048"/>
            <a:ext cx="1831907" cy="461665"/>
          </a:xfrm>
          <a:prstGeom prst="rect">
            <a:avLst/>
          </a:prstGeom>
          <a:noFill/>
        </p:spPr>
        <p:txBody>
          <a:bodyPr wrap="square" rtlCol="0">
            <a:spAutoFit/>
          </a:bodyPr>
          <a:lstStyle/>
          <a:p>
            <a:r>
              <a:rPr lang="en-US" sz="2400" dirty="0">
                <a:solidFill>
                  <a:srgbClr val="0000FF"/>
                </a:solidFill>
                <a:latin typeface="Candara"/>
                <a:cs typeface="Candara"/>
              </a:rPr>
              <a:t>6.02 E23</a:t>
            </a:r>
          </a:p>
        </p:txBody>
      </p:sp>
      <p:sp>
        <p:nvSpPr>
          <p:cNvPr id="35" name="TextBox 34"/>
          <p:cNvSpPr txBox="1"/>
          <p:nvPr/>
        </p:nvSpPr>
        <p:spPr>
          <a:xfrm>
            <a:off x="2823821" y="4429899"/>
            <a:ext cx="1721027" cy="461665"/>
          </a:xfrm>
          <a:prstGeom prst="rect">
            <a:avLst/>
          </a:prstGeom>
          <a:noFill/>
        </p:spPr>
        <p:txBody>
          <a:bodyPr wrap="square" rtlCol="0">
            <a:spAutoFit/>
          </a:bodyPr>
          <a:lstStyle/>
          <a:p>
            <a:r>
              <a:rPr lang="en-US" sz="2400" dirty="0" err="1">
                <a:solidFill>
                  <a:srgbClr val="0000FF"/>
                </a:solidFill>
                <a:latin typeface="Candara"/>
                <a:cs typeface="Candara"/>
              </a:rPr>
              <a:t>mol</a:t>
            </a:r>
            <a:r>
              <a:rPr lang="en-US" sz="2400" dirty="0">
                <a:solidFill>
                  <a:srgbClr val="0000FF"/>
                </a:solidFill>
                <a:latin typeface="Candara"/>
                <a:cs typeface="Candara"/>
              </a:rPr>
              <a:t> C3H8</a:t>
            </a:r>
          </a:p>
        </p:txBody>
      </p:sp>
      <p:sp>
        <p:nvSpPr>
          <p:cNvPr id="37" name="TextBox 36"/>
          <p:cNvSpPr txBox="1"/>
          <p:nvPr/>
        </p:nvSpPr>
        <p:spPr>
          <a:xfrm>
            <a:off x="802031" y="2274038"/>
            <a:ext cx="7656092" cy="461665"/>
          </a:xfrm>
          <a:prstGeom prst="rect">
            <a:avLst/>
          </a:prstGeom>
          <a:noFill/>
        </p:spPr>
        <p:txBody>
          <a:bodyPr wrap="square" rtlCol="0">
            <a:spAutoFit/>
          </a:bodyPr>
          <a:lstStyle/>
          <a:p>
            <a:r>
              <a:rPr lang="en-US" sz="2400" u="sng" dirty="0">
                <a:solidFill>
                  <a:srgbClr val="0000FF"/>
                </a:solidFill>
                <a:latin typeface="Candara"/>
                <a:cs typeface="Candara"/>
              </a:rPr>
              <a:t>Strategy</a:t>
            </a:r>
            <a:r>
              <a:rPr lang="en-US" sz="2400" dirty="0">
                <a:solidFill>
                  <a:srgbClr val="0000FF"/>
                </a:solidFill>
                <a:latin typeface="Candara"/>
                <a:cs typeface="Candara"/>
              </a:rPr>
              <a:t>:  moles C3H8  </a:t>
            </a:r>
            <a:r>
              <a:rPr lang="en-US" sz="2400" dirty="0">
                <a:solidFill>
                  <a:srgbClr val="0000FF"/>
                </a:solidFill>
                <a:latin typeface="Candara"/>
                <a:cs typeface="Candara"/>
                <a:sym typeface="Wingdings"/>
              </a:rPr>
              <a:t>  moles CO2    molecules CO2 </a:t>
            </a:r>
            <a:endParaRPr lang="en-US" sz="2400" dirty="0">
              <a:solidFill>
                <a:srgbClr val="0000FF"/>
              </a:solidFill>
              <a:latin typeface="Candara"/>
              <a:cs typeface="Candara"/>
            </a:endParaRPr>
          </a:p>
        </p:txBody>
      </p:sp>
      <p:sp>
        <p:nvSpPr>
          <p:cNvPr id="38" name="TextBox 37"/>
          <p:cNvSpPr txBox="1"/>
          <p:nvPr/>
        </p:nvSpPr>
        <p:spPr>
          <a:xfrm>
            <a:off x="5413715" y="2780847"/>
            <a:ext cx="1002540" cy="461665"/>
          </a:xfrm>
          <a:prstGeom prst="rect">
            <a:avLst/>
          </a:prstGeom>
          <a:noFill/>
        </p:spPr>
        <p:txBody>
          <a:bodyPr wrap="square" rtlCol="0">
            <a:spAutoFit/>
          </a:bodyPr>
          <a:lstStyle/>
          <a:p>
            <a:r>
              <a:rPr lang="en-US" sz="2400" dirty="0">
                <a:solidFill>
                  <a:srgbClr val="0000FF"/>
                </a:solidFill>
                <a:latin typeface="Candara"/>
                <a:cs typeface="Candara"/>
              </a:rPr>
              <a:t>Av’s #</a:t>
            </a:r>
          </a:p>
        </p:txBody>
      </p:sp>
      <p:sp>
        <p:nvSpPr>
          <p:cNvPr id="40" name="TextBox 39"/>
          <p:cNvSpPr txBox="1"/>
          <p:nvPr/>
        </p:nvSpPr>
        <p:spPr>
          <a:xfrm>
            <a:off x="3101695" y="2780847"/>
            <a:ext cx="1815825" cy="830997"/>
          </a:xfrm>
          <a:prstGeom prst="rect">
            <a:avLst/>
          </a:prstGeom>
          <a:noFill/>
        </p:spPr>
        <p:txBody>
          <a:bodyPr wrap="square" rtlCol="0">
            <a:spAutoFit/>
          </a:bodyPr>
          <a:lstStyle/>
          <a:p>
            <a:pPr algn="ctr"/>
            <a:r>
              <a:rPr lang="en-US" sz="2400" dirty="0">
                <a:solidFill>
                  <a:srgbClr val="0000FF"/>
                </a:solidFill>
                <a:latin typeface="Candara"/>
                <a:cs typeface="Candara"/>
              </a:rPr>
              <a:t>CO2:C3H8 ratio</a:t>
            </a:r>
          </a:p>
        </p:txBody>
      </p:sp>
      <p:cxnSp>
        <p:nvCxnSpPr>
          <p:cNvPr id="42" name="Straight Connector 41"/>
          <p:cNvCxnSpPr/>
          <p:nvPr/>
        </p:nvCxnSpPr>
        <p:spPr>
          <a:xfrm flipV="1">
            <a:off x="3058756" y="4162698"/>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6076216" y="4592913"/>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2499258" y="4444818"/>
            <a:ext cx="324563" cy="461665"/>
          </a:xfrm>
          <a:prstGeom prst="rect">
            <a:avLst/>
          </a:prstGeom>
          <a:noFill/>
        </p:spPr>
        <p:txBody>
          <a:bodyPr wrap="square" rtlCol="0">
            <a:spAutoFit/>
          </a:bodyPr>
          <a:lstStyle/>
          <a:p>
            <a:r>
              <a:rPr lang="en-US" sz="2400" dirty="0">
                <a:solidFill>
                  <a:srgbClr val="0000FF"/>
                </a:solidFill>
                <a:latin typeface="Candara"/>
                <a:cs typeface="Candara"/>
              </a:rPr>
              <a:t>1</a:t>
            </a:r>
          </a:p>
        </p:txBody>
      </p:sp>
      <p:sp>
        <p:nvSpPr>
          <p:cNvPr id="54" name="TextBox 53"/>
          <p:cNvSpPr txBox="1"/>
          <p:nvPr/>
        </p:nvSpPr>
        <p:spPr>
          <a:xfrm>
            <a:off x="5248331" y="5327021"/>
            <a:ext cx="3540603" cy="461665"/>
          </a:xfrm>
          <a:prstGeom prst="rect">
            <a:avLst/>
          </a:prstGeom>
          <a:noFill/>
        </p:spPr>
        <p:txBody>
          <a:bodyPr wrap="square" rtlCol="0">
            <a:spAutoFit/>
          </a:bodyPr>
          <a:lstStyle/>
          <a:p>
            <a:r>
              <a:rPr lang="en-US" sz="2400" dirty="0">
                <a:solidFill>
                  <a:srgbClr val="0000FF"/>
                </a:solidFill>
                <a:latin typeface="Candara"/>
                <a:cs typeface="Candara"/>
              </a:rPr>
              <a:t>= 1.4 E24 molecules CO2</a:t>
            </a:r>
          </a:p>
        </p:txBody>
      </p:sp>
      <p:sp>
        <p:nvSpPr>
          <p:cNvPr id="31" name="TextBox 30"/>
          <p:cNvSpPr txBox="1"/>
          <p:nvPr/>
        </p:nvSpPr>
        <p:spPr>
          <a:xfrm>
            <a:off x="2841061" y="3968234"/>
            <a:ext cx="1721027" cy="461665"/>
          </a:xfrm>
          <a:prstGeom prst="rect">
            <a:avLst/>
          </a:prstGeom>
          <a:noFill/>
        </p:spPr>
        <p:txBody>
          <a:bodyPr wrap="square" rtlCol="0">
            <a:spAutoFit/>
          </a:bodyPr>
          <a:lstStyle/>
          <a:p>
            <a:r>
              <a:rPr lang="en-US" sz="2400" dirty="0" err="1">
                <a:solidFill>
                  <a:srgbClr val="0000FF"/>
                </a:solidFill>
                <a:latin typeface="Candara"/>
                <a:cs typeface="Candara"/>
              </a:rPr>
              <a:t>mol</a:t>
            </a:r>
            <a:r>
              <a:rPr lang="en-US" sz="2400" dirty="0">
                <a:solidFill>
                  <a:srgbClr val="0000FF"/>
                </a:solidFill>
                <a:latin typeface="Candara"/>
                <a:cs typeface="Candara"/>
              </a:rPr>
              <a:t> CO2</a:t>
            </a:r>
          </a:p>
        </p:txBody>
      </p:sp>
      <p:cxnSp>
        <p:nvCxnSpPr>
          <p:cNvPr id="32" name="Straight Connector 31"/>
          <p:cNvCxnSpPr/>
          <p:nvPr/>
        </p:nvCxnSpPr>
        <p:spPr>
          <a:xfrm flipV="1">
            <a:off x="3101695" y="4577993"/>
            <a:ext cx="841533" cy="200537"/>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501277" y="3945935"/>
            <a:ext cx="324563" cy="461665"/>
          </a:xfrm>
          <a:prstGeom prst="rect">
            <a:avLst/>
          </a:prstGeom>
          <a:noFill/>
        </p:spPr>
        <p:txBody>
          <a:bodyPr wrap="square" rtlCol="0">
            <a:spAutoFit/>
          </a:bodyPr>
          <a:lstStyle/>
          <a:p>
            <a:r>
              <a:rPr lang="en-US" sz="2400" dirty="0">
                <a:solidFill>
                  <a:srgbClr val="0000FF"/>
                </a:solidFill>
                <a:latin typeface="Candara"/>
                <a:cs typeface="Candara"/>
              </a:rPr>
              <a:t>3</a:t>
            </a:r>
          </a:p>
        </p:txBody>
      </p:sp>
      <p:sp>
        <p:nvSpPr>
          <p:cNvPr id="34" name="TextBox 33"/>
          <p:cNvSpPr txBox="1"/>
          <p:nvPr/>
        </p:nvSpPr>
        <p:spPr>
          <a:xfrm>
            <a:off x="5257782" y="4455713"/>
            <a:ext cx="324563" cy="461665"/>
          </a:xfrm>
          <a:prstGeom prst="rect">
            <a:avLst/>
          </a:prstGeom>
          <a:noFill/>
        </p:spPr>
        <p:txBody>
          <a:bodyPr wrap="square" rtlCol="0">
            <a:spAutoFit/>
          </a:bodyPr>
          <a:lstStyle/>
          <a:p>
            <a:r>
              <a:rPr lang="en-US" sz="2400" dirty="0">
                <a:solidFill>
                  <a:srgbClr val="0000FF"/>
                </a:solidFill>
                <a:latin typeface="Candara"/>
                <a:cs typeface="Candara"/>
              </a:rPr>
              <a:t>1</a:t>
            </a:r>
          </a:p>
        </p:txBody>
      </p:sp>
      <p:sp>
        <p:nvSpPr>
          <p:cNvPr id="36" name="Oval 35"/>
          <p:cNvSpPr/>
          <p:nvPr/>
        </p:nvSpPr>
        <p:spPr>
          <a:xfrm>
            <a:off x="7869966" y="1321746"/>
            <a:ext cx="588157" cy="453648"/>
          </a:xfrm>
          <a:prstGeom prst="ellipse">
            <a:avLst/>
          </a:prstGeom>
          <a:noFill/>
          <a:ln w="28575" cmpd="sng">
            <a:solidFill>
              <a:srgbClr val="52D12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52D128"/>
                </a:solidFill>
              </a:rPr>
              <a:t>21</a:t>
            </a:r>
          </a:p>
        </p:txBody>
      </p:sp>
      <p:sp>
        <p:nvSpPr>
          <p:cNvPr id="24" name="TextBox 23"/>
          <p:cNvSpPr txBox="1"/>
          <p:nvPr/>
        </p:nvSpPr>
        <p:spPr>
          <a:xfrm rot="20334436">
            <a:off x="7084797" y="3067616"/>
            <a:ext cx="1485227" cy="707886"/>
          </a:xfrm>
          <a:prstGeom prst="rect">
            <a:avLst/>
          </a:prstGeom>
          <a:noFill/>
          <a:ln>
            <a:solidFill>
              <a:srgbClr val="0000FF"/>
            </a:solidFill>
            <a:prstDash val="dash"/>
          </a:ln>
        </p:spPr>
        <p:txBody>
          <a:bodyPr wrap="none" rtlCol="0">
            <a:spAutoFit/>
          </a:bodyPr>
          <a:lstStyle/>
          <a:p>
            <a:pPr algn="ctr"/>
            <a:r>
              <a:rPr lang="en-US" sz="2000" b="1" dirty="0">
                <a:solidFill>
                  <a:srgbClr val="0000FF"/>
                </a:solidFill>
                <a:latin typeface="Candara"/>
                <a:cs typeface="Candara"/>
              </a:rPr>
              <a:t>combustion</a:t>
            </a:r>
            <a:br>
              <a:rPr lang="en-US" sz="2000" dirty="0">
                <a:solidFill>
                  <a:srgbClr val="0000FF"/>
                </a:solidFill>
                <a:latin typeface="Candara"/>
                <a:cs typeface="Candara"/>
              </a:rPr>
            </a:br>
            <a:r>
              <a:rPr lang="en-US" sz="2000" dirty="0">
                <a:solidFill>
                  <a:srgbClr val="0000FF"/>
                </a:solidFill>
                <a:latin typeface="Candara"/>
                <a:cs typeface="Candara"/>
              </a:rPr>
              <a:t>reaction</a:t>
            </a:r>
          </a:p>
        </p:txBody>
      </p:sp>
    </p:spTree>
    <p:extLst>
      <p:ext uri="{BB962C8B-B14F-4D97-AF65-F5344CB8AC3E}">
        <p14:creationId xmlns:p14="http://schemas.microsoft.com/office/powerpoint/2010/main" val="158972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35" grpId="0"/>
      <p:bldP spid="37" grpId="0"/>
      <p:bldP spid="38" grpId="0"/>
      <p:bldP spid="40" grpId="0"/>
      <p:bldP spid="51" grpId="0"/>
      <p:bldP spid="54" grpId="0"/>
      <p:bldP spid="31" grpId="0"/>
      <p:bldP spid="33" grpId="0"/>
      <p:bldP spid="3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1012</Words>
  <Application>Microsoft Macintosh PowerPoint</Application>
  <PresentationFormat>On-screen Show (4:3)</PresentationFormat>
  <Paragraphs>232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Avenir Medium</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3</cp:revision>
  <dcterms:created xsi:type="dcterms:W3CDTF">2018-11-04T16:11:55Z</dcterms:created>
  <dcterms:modified xsi:type="dcterms:W3CDTF">2019-09-30T02:05:21Z</dcterms:modified>
</cp:coreProperties>
</file>