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316" r:id="rId2"/>
    <p:sldId id="317" r:id="rId3"/>
    <p:sldId id="318" r:id="rId4"/>
    <p:sldId id="319" r:id="rId5"/>
    <p:sldId id="320" r:id="rId6"/>
    <p:sldId id="321" r:id="rId7"/>
    <p:sldId id="322" r:id="rId8"/>
    <p:sldId id="323" r:id="rId9"/>
    <p:sldId id="324" r:id="rId10"/>
    <p:sldId id="325" r:id="rId11"/>
    <p:sldId id="326" r:id="rId12"/>
    <p:sldId id="330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586"/>
  </p:normalViewPr>
  <p:slideViewPr>
    <p:cSldViewPr snapToGrid="0" snapToObjects="1">
      <p:cViewPr varScale="1">
        <p:scale>
          <a:sx n="120" d="100"/>
          <a:sy n="120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159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489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5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863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6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31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02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179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0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3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C50F9-CBC9-ED4C-A2BD-A5B28AB310BB}" type="datetimeFigureOut">
              <a:rPr lang="en-US" smtClean="0"/>
              <a:t>9/29/19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8638C-8B48-6649-AFE7-DB1D935FD6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54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6326"/>
            <a:ext cx="77268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cs typeface="Avenir Heavy"/>
              </a:rPr>
              <a:t>4. Stoichiometry of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4897" y="1519846"/>
            <a:ext cx="7873226" cy="2721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 lvl="1">
              <a:lnSpc>
                <a:spcPct val="120000"/>
              </a:lnSpc>
            </a:pPr>
            <a:r>
              <a:rPr lang="en-US" sz="2800" b="1" dirty="0">
                <a:latin typeface="Candara"/>
                <a:cs typeface="Candara"/>
              </a:rPr>
              <a:t>4.5:  Quantitative chemical analysis</a:t>
            </a:r>
          </a:p>
          <a:p>
            <a:pPr marL="52388" lvl="1">
              <a:lnSpc>
                <a:spcPct val="120000"/>
              </a:lnSpc>
            </a:pPr>
            <a:endParaRPr lang="en-US" sz="1000" b="1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Describe the fundamental aspects of titrations &amp; </a:t>
            </a:r>
            <a:r>
              <a:rPr lang="en-US" sz="2400">
                <a:latin typeface="Candara"/>
                <a:cs typeface="Candara"/>
              </a:rPr>
              <a:t>gravimetric analysis</a:t>
            </a:r>
          </a:p>
          <a:p>
            <a:pPr marL="0" lvl="1">
              <a:lnSpc>
                <a:spcPct val="120000"/>
              </a:lnSpc>
            </a:pPr>
            <a:endParaRPr lang="en-US" sz="1000" dirty="0">
              <a:latin typeface="Candara"/>
              <a:cs typeface="Candara"/>
            </a:endParaRPr>
          </a:p>
          <a:p>
            <a:pPr lvl="1" indent="-457200">
              <a:lnSpc>
                <a:spcPct val="120000"/>
              </a:lnSpc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Perform stoichiometric calculations using typical titration &amp; gravimetric data</a:t>
            </a:r>
          </a:p>
        </p:txBody>
      </p:sp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501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729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Combustion analysis of a hydrocarbon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744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Polyethylene is a hydrocarbon polymer used in food storage bags and flexible plastics. A combustion analysis of a 0.00126-g sample of polyethylene yields 0.00394 g of CO2 and 0.00161 g of H2O.</a:t>
            </a:r>
          </a:p>
          <a:p>
            <a:r>
              <a:rPr lang="en-US" sz="2400" i="1" dirty="0">
                <a:latin typeface="Candara"/>
                <a:cs typeface="Candara"/>
              </a:rPr>
              <a:t>What is the empirical formula of polyethylene?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170" y="2359457"/>
            <a:ext cx="545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CxHy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(s) + O2(g)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xCO2(g) + y/2H2O(g)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34" y="2973522"/>
            <a:ext cx="7338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mass CO2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CO2 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C  ___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ratios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     mass H2O 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H2O 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H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32" y="3954927"/>
            <a:ext cx="66436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0.00394 g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CO2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C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8.96 E-5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    43.99 g     1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CO2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830" y="4936332"/>
            <a:ext cx="6557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0.00161 g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H2O   2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H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1.79 E-4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H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    18.01 g      1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H2O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6581" y="5917737"/>
            <a:ext cx="52245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1.79 E-4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H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1.9977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2	       so CH2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8.96 E-5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</a:t>
            </a:r>
          </a:p>
        </p:txBody>
      </p:sp>
    </p:spTree>
    <p:extLst>
      <p:ext uri="{BB962C8B-B14F-4D97-AF65-F5344CB8AC3E}">
        <p14:creationId xmlns:p14="http://schemas.microsoft.com/office/powerpoint/2010/main" val="79795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744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Polystyrene is a hydrocarbon polymer used to make transparent but brittle products. A combustion analysis of a 0.00215-g sample of polyethylene yields 0.00726 g of CO2 and 0.00148 g of H2O.</a:t>
            </a:r>
          </a:p>
          <a:p>
            <a:r>
              <a:rPr lang="en-US" sz="2400" i="1" dirty="0">
                <a:latin typeface="Candara"/>
                <a:cs typeface="Candara"/>
              </a:rPr>
              <a:t>What is the empirical formula of polystyrene?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72170" y="2359457"/>
            <a:ext cx="5453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CxHy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(s) + O2(g)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xCO2(g) + y/2H2O(g)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34" y="2973522"/>
            <a:ext cx="73383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mass CO2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CO2 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C  ___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ratios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	     mass H2O 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H2O 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H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32" y="3954927"/>
            <a:ext cx="6539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0.00726 g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CO2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C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1.65 E-4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    43.99 g     1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CO2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1830" y="4936332"/>
            <a:ext cx="66780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0.00148 g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H2O   2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H    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1.64 E-4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H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	    18.01 g      1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H2O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96581" y="5917737"/>
            <a:ext cx="43011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1.64 E-4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H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	       so CH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endParaRPr lang="en-US" sz="24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1.65 E-4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</a:t>
            </a:r>
          </a:p>
        </p:txBody>
      </p:sp>
      <p:sp>
        <p:nvSpPr>
          <p:cNvPr id="15" name="Oval 14"/>
          <p:cNvSpPr/>
          <p:nvPr/>
        </p:nvSpPr>
        <p:spPr>
          <a:xfrm>
            <a:off x="7869966" y="1905809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672823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16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Can you?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4860" y="750850"/>
            <a:ext cx="848501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arenBoth"/>
            </a:pPr>
            <a:r>
              <a:rPr lang="en-US" sz="2400" dirty="0">
                <a:latin typeface="Candara"/>
                <a:cs typeface="Candara"/>
              </a:rPr>
              <a:t>Use logic and all the beautiful manifestations of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stoichiometric conversion to solve quantitative chemistry word problems?</a:t>
            </a:r>
            <a:endParaRPr lang="en-US" sz="2400" i="1" dirty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3958003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312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Quantitative analysis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888947"/>
            <a:ext cx="86635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Quantitative analysis: </a:t>
            </a:r>
            <a:r>
              <a:rPr lang="en-US" sz="2400" i="1" dirty="0">
                <a:latin typeface="Candara"/>
                <a:cs typeface="Candara"/>
              </a:rPr>
              <a:t>the determination of the amount or concentration of a substance in a sample using chemical reactions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328" y="1820866"/>
            <a:ext cx="866352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Example</a:t>
            </a:r>
            <a:r>
              <a:rPr lang="en-US" sz="2400" dirty="0">
                <a:latin typeface="Candara"/>
                <a:cs typeface="Candara"/>
              </a:rPr>
              <a:t>: 18</a:t>
            </a:r>
            <a:r>
              <a:rPr lang="en-US" sz="2400" baseline="30000" dirty="0">
                <a:latin typeface="Candara"/>
                <a:cs typeface="Candara"/>
              </a:rPr>
              <a:t>th</a:t>
            </a:r>
            <a:r>
              <a:rPr lang="en-US" sz="2400" dirty="0">
                <a:latin typeface="Candara"/>
                <a:cs typeface="Candara"/>
              </a:rPr>
              <a:t> century – the strength (aka concentration) of vinegar was determined by measuring how much potassium carbonate had to be added before bubbling stopped.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		2H(CH3COO) + K2(CO3)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H2(CO3) + 2K(CH3COO)</a:t>
            </a:r>
          </a:p>
          <a:p>
            <a:endParaRPr lang="en-US" sz="1000" dirty="0"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latin typeface="Candara"/>
                <a:cs typeface="Candara"/>
              </a:rPr>
              <a:t>		2H(CH3COO) + K2(CO3)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CO2 + H2O + 2K(CH3COO)</a:t>
            </a:r>
            <a:endParaRPr lang="en-US" sz="2400" dirty="0">
              <a:latin typeface="Candara"/>
              <a:cs typeface="Candara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828901" y="3325602"/>
            <a:ext cx="1102794" cy="16712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774004" y="3592552"/>
            <a:ext cx="677901" cy="50222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21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9086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Titration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888947"/>
            <a:ext cx="8663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Titration: </a:t>
            </a:r>
            <a:r>
              <a:rPr lang="en-US" sz="2400" i="1" dirty="0">
                <a:latin typeface="Candara"/>
                <a:cs typeface="Candara"/>
              </a:rPr>
              <a:t>a technique that uses finely calibrated instruments (like </a:t>
            </a:r>
            <a:r>
              <a:rPr lang="en-US" sz="2400" b="1" i="1" dirty="0">
                <a:latin typeface="Candara"/>
                <a:cs typeface="Candara"/>
              </a:rPr>
              <a:t>burets</a:t>
            </a:r>
            <a:r>
              <a:rPr lang="en-US" sz="2400" i="1" dirty="0">
                <a:latin typeface="Candara"/>
                <a:cs typeface="Candara"/>
              </a:rPr>
              <a:t>) to measure the amounts of two reactants needed to react completely (the </a:t>
            </a:r>
            <a:r>
              <a:rPr lang="en-US" sz="2400" b="1" i="1" dirty="0">
                <a:latin typeface="Candara"/>
                <a:cs typeface="Candara"/>
              </a:rPr>
              <a:t>equivalence point</a:t>
            </a:r>
            <a:r>
              <a:rPr lang="en-US" sz="2400" i="1" dirty="0">
                <a:latin typeface="Candara"/>
                <a:cs typeface="Candara"/>
              </a:rPr>
              <a:t>).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u="sng" dirty="0">
                <a:latin typeface="Candara"/>
                <a:cs typeface="Candara"/>
              </a:rPr>
              <a:t>Stoichiometry</a:t>
            </a:r>
            <a:r>
              <a:rPr lang="en-US" sz="2400" i="1" dirty="0">
                <a:latin typeface="Candara"/>
                <a:cs typeface="Candara"/>
              </a:rPr>
              <a:t> (balanced chemical equation) must be known.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dirty="0">
                <a:latin typeface="Candara"/>
                <a:cs typeface="Candara"/>
              </a:rPr>
              <a:t>The </a:t>
            </a:r>
            <a:r>
              <a:rPr lang="en-US" sz="2400" i="1" u="sng" dirty="0">
                <a:latin typeface="Candara"/>
                <a:cs typeface="Candara"/>
              </a:rPr>
              <a:t>concentration</a:t>
            </a:r>
            <a:r>
              <a:rPr lang="en-US" sz="2400" i="1" dirty="0">
                <a:latin typeface="Candara"/>
                <a:cs typeface="Candara"/>
              </a:rPr>
              <a:t> (or amount) of one reactant must be known.</a:t>
            </a:r>
          </a:p>
          <a:p>
            <a:pPr marL="342900" indent="-342900">
              <a:buFont typeface="Arial"/>
              <a:buChar char="•"/>
            </a:pPr>
            <a:r>
              <a:rPr lang="en-US" sz="2400" i="1" u="sng" dirty="0">
                <a:latin typeface="Candara"/>
                <a:cs typeface="Candara"/>
              </a:rPr>
              <a:t>End point indicator</a:t>
            </a:r>
            <a:r>
              <a:rPr lang="en-US" sz="2400" i="1" dirty="0">
                <a:latin typeface="Candara"/>
                <a:cs typeface="Candara"/>
              </a:rPr>
              <a:t>, showing reaction completion, must be used.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328" y="3662866"/>
            <a:ext cx="86635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Example</a:t>
            </a:r>
            <a:r>
              <a:rPr lang="en-US" sz="2400" dirty="0">
                <a:latin typeface="Candara"/>
                <a:cs typeface="Candara"/>
              </a:rPr>
              <a:t>: 18</a:t>
            </a:r>
            <a:r>
              <a:rPr lang="en-US" sz="2400" baseline="30000" dirty="0">
                <a:latin typeface="Candara"/>
                <a:cs typeface="Candara"/>
              </a:rPr>
              <a:t>th</a:t>
            </a:r>
            <a:r>
              <a:rPr lang="en-US" sz="2400" dirty="0">
                <a:latin typeface="Candara"/>
                <a:cs typeface="Candara"/>
              </a:rPr>
              <a:t> century – the strength (aka concentration) of vinegar was determined by measuring how much potassium carbonate had to be added before bubbling stopped.</a:t>
            </a:r>
          </a:p>
          <a:p>
            <a:endParaRPr lang="en-US" sz="1000" dirty="0"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latin typeface="Candara"/>
                <a:cs typeface="Candara"/>
              </a:rPr>
              <a:t>		2H(CH3COO) + K2(CO3)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CO2 + H2O + 2K(CH3COO)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335882" y="5790149"/>
            <a:ext cx="1801414" cy="623832"/>
          </a:xfrm>
          <a:prstGeom prst="wedgeRoundRectCallout">
            <a:avLst>
              <a:gd name="adj1" fmla="val -5065"/>
              <a:gd name="adj2" fmla="val -133056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stoichiometry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3057470" y="5680146"/>
            <a:ext cx="1353429" cy="733835"/>
          </a:xfrm>
          <a:prstGeom prst="wedgeRoundRectCallout">
            <a:avLst>
              <a:gd name="adj1" fmla="val -4457"/>
              <a:gd name="adj2" fmla="val -92065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amount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(g added)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4705242" y="5680146"/>
            <a:ext cx="1637649" cy="733835"/>
          </a:xfrm>
          <a:prstGeom prst="wedgeRoundRectCallout">
            <a:avLst>
              <a:gd name="adj1" fmla="val -32852"/>
              <a:gd name="adj2" fmla="val -92065"/>
              <a:gd name="adj3" fmla="val 16667"/>
            </a:avLst>
          </a:prstGeom>
          <a:noFill/>
          <a:ln w="28575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FF"/>
                </a:solidFill>
                <a:latin typeface="Candara"/>
                <a:cs typeface="Candara"/>
              </a:rPr>
              <a:t>endpoint</a:t>
            </a:r>
          </a:p>
          <a:p>
            <a:pPr algn="ctr"/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fizzing stops</a:t>
            </a:r>
          </a:p>
        </p:txBody>
      </p:sp>
    </p:spTree>
    <p:extLst>
      <p:ext uri="{BB962C8B-B14F-4D97-AF65-F5344CB8AC3E}">
        <p14:creationId xmlns:p14="http://schemas.microsoft.com/office/powerpoint/2010/main" val="22177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348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Titration calculations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28600" y="721827"/>
            <a:ext cx="866352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Steps</a:t>
            </a:r>
            <a:r>
              <a:rPr lang="en-US" sz="2400" i="1" dirty="0">
                <a:latin typeface="Candara"/>
                <a:cs typeface="Candara"/>
              </a:rPr>
              <a:t>: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/>
                <a:cs typeface="Candara"/>
              </a:rPr>
              <a:t>BCE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a</a:t>
            </a:r>
            <a:r>
              <a:rPr lang="en-US" sz="2400" dirty="0">
                <a:latin typeface="Candara"/>
                <a:cs typeface="Candara"/>
              </a:rPr>
              <a:t>ssociate numerical info &amp; goal.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/>
                <a:cs typeface="Candara"/>
              </a:rPr>
              <a:t>Start with the known reactant and go to moles.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/>
                <a:cs typeface="Candara"/>
              </a:rPr>
              <a:t>Stoichiometry to moles of the unknown.</a:t>
            </a:r>
          </a:p>
          <a:p>
            <a:pPr marL="457200" indent="-457200">
              <a:buAutoNum type="arabicPeriod"/>
            </a:pPr>
            <a:r>
              <a:rPr lang="en-US" sz="2400" dirty="0">
                <a:latin typeface="Candara"/>
                <a:cs typeface="Candara"/>
              </a:rPr>
              <a:t>Solve for volume or mass or concentration of the unknown.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7328" y="2626722"/>
            <a:ext cx="866352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The endpoint of titration of a 50.00-mL sample of aqueous </a:t>
            </a:r>
            <a:r>
              <a:rPr lang="en-US" sz="2400" dirty="0" err="1">
                <a:latin typeface="Candara"/>
                <a:cs typeface="Candara"/>
              </a:rPr>
              <a:t>HCl</a:t>
            </a:r>
            <a:r>
              <a:rPr lang="en-US" sz="2400" dirty="0">
                <a:latin typeface="Candara"/>
                <a:cs typeface="Candara"/>
              </a:rPr>
              <a:t> is reached after adding 35.23 mL of 0.250 M Na(OH) titrant. </a:t>
            </a:r>
          </a:p>
          <a:p>
            <a:r>
              <a:rPr lang="en-US" sz="2400" i="1" dirty="0">
                <a:latin typeface="Candara"/>
                <a:cs typeface="Candara"/>
              </a:rPr>
              <a:t>What is the molarity of the </a:t>
            </a:r>
            <a:r>
              <a:rPr lang="en-US" sz="2400" i="1" dirty="0" err="1">
                <a:latin typeface="Candara"/>
                <a:cs typeface="Candara"/>
              </a:rPr>
              <a:t>HCl</a:t>
            </a:r>
            <a:r>
              <a:rPr lang="en-US" sz="2400" i="1" dirty="0">
                <a:latin typeface="Candara"/>
                <a:cs typeface="Candara"/>
              </a:rPr>
              <a:t>?</a:t>
            </a:r>
          </a:p>
          <a:p>
            <a:endParaRPr lang="en-US" sz="1000" dirty="0"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latin typeface="Candara"/>
                <a:cs typeface="Candara"/>
              </a:rPr>
              <a:t>			</a:t>
            </a:r>
            <a:r>
              <a:rPr lang="en-US" sz="2400" dirty="0" err="1">
                <a:latin typeface="Candara"/>
                <a:cs typeface="Candara"/>
              </a:rPr>
              <a:t>HCl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Na(OH)(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NaCl</a:t>
            </a:r>
            <a:r>
              <a:rPr lang="en-US" sz="2400" dirty="0">
                <a:latin typeface="Candara"/>
                <a:cs typeface="Candara"/>
                <a:sym typeface="Wingdings"/>
              </a:rPr>
              <a:t>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 + H2O(l)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35993" y="4216575"/>
            <a:ext cx="3276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50.00 mL     35.23 mL      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X M		       0.250 M (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/L)</a:t>
            </a:r>
          </a:p>
        </p:txBody>
      </p:sp>
      <p:sp>
        <p:nvSpPr>
          <p:cNvPr id="2" name="Right Bracket 1"/>
          <p:cNvSpPr/>
          <p:nvPr/>
        </p:nvSpPr>
        <p:spPr>
          <a:xfrm rot="5400000">
            <a:off x="2581578" y="4314546"/>
            <a:ext cx="183801" cy="1403634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289664" y="4724406"/>
            <a:ext cx="6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423336" y="5041446"/>
            <a:ext cx="6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434" y="5441556"/>
            <a:ext cx="8577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0.03523 L    0.250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Na(OH)     1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HCl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                                  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0.1762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= M</a:t>
            </a:r>
            <a:endParaRPr lang="en-US" sz="2000" u="sng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				 1 L      		    1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Na(OH)     0.050000 L		  1 L</a:t>
            </a:r>
          </a:p>
        </p:txBody>
      </p:sp>
      <p:sp>
        <p:nvSpPr>
          <p:cNvPr id="18" name="Oval 17"/>
          <p:cNvSpPr/>
          <p:nvPr/>
        </p:nvSpPr>
        <p:spPr>
          <a:xfrm>
            <a:off x="7869966" y="3210151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29</a:t>
            </a:r>
          </a:p>
        </p:txBody>
      </p:sp>
    </p:spTree>
    <p:extLst>
      <p:ext uri="{BB962C8B-B14F-4D97-AF65-F5344CB8AC3E}">
        <p14:creationId xmlns:p14="http://schemas.microsoft.com/office/powerpoint/2010/main" val="895760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915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20.00-mL sample of aqueous oxalic acid, H2C2O4, was titrated with a 0.09113 M solution of permanganate, (MnO4)</a:t>
            </a:r>
            <a:r>
              <a:rPr lang="en-US" sz="28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. A volume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dirty="0">
                <a:latin typeface="Candara"/>
                <a:cs typeface="Candara"/>
              </a:rPr>
              <a:t>of 23.24 mL was required to reach the end point. </a:t>
            </a:r>
            <a:br>
              <a:rPr lang="en-US" sz="2400" dirty="0">
                <a:latin typeface="Candara"/>
                <a:cs typeface="Candara"/>
              </a:rPr>
            </a:br>
            <a:r>
              <a:rPr lang="en-US" sz="2400" i="1" dirty="0">
                <a:latin typeface="Candara"/>
                <a:cs typeface="Candara"/>
              </a:rPr>
              <a:t>What was the molarity of the oxalic acid?</a:t>
            </a:r>
          </a:p>
          <a:p>
            <a:endParaRPr lang="en-US" sz="1000" dirty="0">
              <a:latin typeface="Candara"/>
              <a:cs typeface="Candara"/>
              <a:sym typeface="Wingdings"/>
            </a:endParaRPr>
          </a:p>
          <a:p>
            <a:r>
              <a:rPr lang="en-US" sz="2400" dirty="0">
                <a:latin typeface="Candara"/>
                <a:cs typeface="Candara"/>
              </a:rPr>
              <a:t>	5H2C2O4 + 2(MnO4)</a:t>
            </a:r>
            <a:r>
              <a:rPr lang="en-US" sz="28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 + 6H</a:t>
            </a:r>
            <a:r>
              <a:rPr lang="en-US" sz="28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10CO2 +  2Mn</a:t>
            </a:r>
            <a:r>
              <a:rPr lang="en-US" sz="2800" baseline="30000" dirty="0">
                <a:latin typeface="Candara"/>
                <a:cs typeface="Candara"/>
                <a:sym typeface="Wingdings"/>
              </a:rPr>
              <a:t>+2</a:t>
            </a:r>
            <a:r>
              <a:rPr lang="en-US" sz="2400" dirty="0">
                <a:latin typeface="Candara"/>
                <a:cs typeface="Candara"/>
                <a:sym typeface="Wingdings"/>
              </a:rPr>
              <a:t> +8H2O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03302" y="3626405"/>
            <a:ext cx="3609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20.00 mL     23.24 mL      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X M		       0.09113 M (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/L)</a:t>
            </a:r>
          </a:p>
        </p:txBody>
      </p:sp>
      <p:sp>
        <p:nvSpPr>
          <p:cNvPr id="2" name="Right Bracket 1"/>
          <p:cNvSpPr/>
          <p:nvPr/>
        </p:nvSpPr>
        <p:spPr>
          <a:xfrm rot="5400000">
            <a:off x="2331435" y="3724375"/>
            <a:ext cx="183801" cy="1403634"/>
          </a:xfrm>
          <a:prstGeom prst="rightBracket">
            <a:avLst/>
          </a:prstGeom>
          <a:ln>
            <a:solidFill>
              <a:srgbClr val="0000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39521" y="4134235"/>
            <a:ext cx="6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  <a:sym typeface="Wingding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73193" y="4451275"/>
            <a:ext cx="6344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33434" y="4942792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0.02324 L   0.09113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(MnO4)</a:t>
            </a:r>
            <a:r>
              <a:rPr lang="en-US" sz="2400" u="sng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   5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H2C2O4                        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= 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0.2648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= M                 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                                   1 L      		         2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(MnO4)</a:t>
            </a:r>
            <a:r>
              <a:rPr lang="en-US" sz="24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  0.02000 L		  1 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03302" y="3226295"/>
            <a:ext cx="6132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5H2C2O4 + 2(MnO4)</a:t>
            </a:r>
            <a:r>
              <a:rPr lang="en-US" sz="24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+ 6H</a:t>
            </a:r>
            <a:r>
              <a:rPr lang="en-US" sz="2400" baseline="30000" dirty="0">
                <a:solidFill>
                  <a:srgbClr val="0000FF"/>
                </a:solidFill>
                <a:latin typeface="Candara"/>
                <a:cs typeface="Candara"/>
              </a:rPr>
              <a:t>+1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 10CO2 +  2Mn</a:t>
            </a:r>
            <a:r>
              <a:rPr lang="en-US" sz="24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+2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+8H2O</a:t>
            </a:r>
          </a:p>
        </p:txBody>
      </p:sp>
      <p:sp>
        <p:nvSpPr>
          <p:cNvPr id="13" name="Oval 12"/>
          <p:cNvSpPr/>
          <p:nvPr/>
        </p:nvSpPr>
        <p:spPr>
          <a:xfrm>
            <a:off x="7869966" y="1555708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30</a:t>
            </a:r>
          </a:p>
        </p:txBody>
      </p:sp>
    </p:spTree>
    <p:extLst>
      <p:ext uri="{BB962C8B-B14F-4D97-AF65-F5344CB8AC3E}">
        <p14:creationId xmlns:p14="http://schemas.microsoft.com/office/powerpoint/2010/main" val="429465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15" grpId="0"/>
      <p:bldP spid="16" grpId="0"/>
      <p:bldP spid="17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4158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Gravimetric analysis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915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Gravimetric analysis: </a:t>
            </a:r>
            <a:r>
              <a:rPr lang="en-US" sz="2400" i="1" dirty="0">
                <a:latin typeface="Candara"/>
                <a:cs typeface="Candara"/>
              </a:rPr>
              <a:t>a</a:t>
            </a:r>
            <a:r>
              <a:rPr lang="en-US" sz="2400" b="1" dirty="0">
                <a:latin typeface="Candara"/>
                <a:cs typeface="Candara"/>
              </a:rPr>
              <a:t> </a:t>
            </a:r>
            <a:r>
              <a:rPr lang="en-US" sz="2400" i="1" dirty="0">
                <a:latin typeface="Candara"/>
                <a:cs typeface="Candara"/>
              </a:rPr>
              <a:t>sample is subjected to a change in physical state that allows separation of sample components. 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Mass measurement or titration can then be used to quantitate components.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0931" y="2504844"/>
            <a:ext cx="59414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latin typeface="Candara"/>
                <a:cs typeface="Candara"/>
              </a:rPr>
              <a:t>Examples</a:t>
            </a:r>
            <a:r>
              <a:rPr lang="en-US" sz="2400" dirty="0">
                <a:latin typeface="Candara"/>
                <a:cs typeface="Candara"/>
              </a:rPr>
              <a:t>: </a:t>
            </a:r>
          </a:p>
          <a:p>
            <a:r>
              <a:rPr lang="en-US" sz="2400" dirty="0">
                <a:latin typeface="Candara"/>
                <a:cs typeface="Candara"/>
              </a:rPr>
              <a:t>(1) </a:t>
            </a:r>
            <a:r>
              <a:rPr lang="en-US" sz="2400" i="1" dirty="0">
                <a:latin typeface="Candara"/>
                <a:cs typeface="Candara"/>
              </a:rPr>
              <a:t>the amount of water in a sample of forage is determined by measuring the mass of the sample before and after drying; </a:t>
            </a:r>
          </a:p>
          <a:p>
            <a:endParaRPr lang="en-US" sz="1000" i="1" dirty="0">
              <a:latin typeface="Candara"/>
              <a:cs typeface="Candara"/>
            </a:endParaRPr>
          </a:p>
          <a:p>
            <a:r>
              <a:rPr lang="en-US" sz="2400" i="1" dirty="0">
                <a:latin typeface="Candara"/>
                <a:cs typeface="Candara"/>
              </a:rPr>
              <a:t>(2) an element is precipitated and filtered out of a mixture.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331" y="2304104"/>
            <a:ext cx="2728520" cy="44202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494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7387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Gravimetric analysis via precipitation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74413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A 0.4550-g solid mixture containing Mg(SO4) is dissolved in water and reacted with excess Ba(NO3)2, causing precipitation of 0.6168 g of Ba(SO4):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  Mg(SO4)(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Ba(NO3)2(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Ba(SO4)(s)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en-US" sz="2400" dirty="0">
                <a:latin typeface="Candara"/>
                <a:cs typeface="Candara"/>
                <a:sym typeface="Wingdings"/>
              </a:rPr>
              <a:t> + Mg(NO3)2(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aq</a:t>
            </a:r>
            <a:r>
              <a:rPr lang="en-US" sz="2400" dirty="0">
                <a:latin typeface="Candara"/>
                <a:cs typeface="Candara"/>
                <a:sym typeface="Wingdings"/>
              </a:rPr>
              <a:t>)</a:t>
            </a:r>
          </a:p>
          <a:p>
            <a:endParaRPr lang="en-US" sz="1000" dirty="0">
              <a:latin typeface="Candara"/>
              <a:cs typeface="Candara"/>
              <a:sym typeface="Wingdings"/>
            </a:endParaRPr>
          </a:p>
          <a:p>
            <a:r>
              <a:rPr lang="en-US" sz="2400" i="1" dirty="0">
                <a:latin typeface="Candara"/>
                <a:cs typeface="Candara"/>
                <a:sym typeface="Wingdings"/>
              </a:rPr>
              <a:t>What was the percentage of Mg(SO4) in the original mixture?</a:t>
            </a:r>
            <a:endParaRPr lang="en-US" sz="2400" i="1" dirty="0">
              <a:latin typeface="Candara"/>
              <a:cs typeface="Candar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609" y="3004308"/>
            <a:ext cx="775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	g Ba(SO4)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moles  moles Mg(SO4)  g  %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38" y="4694188"/>
            <a:ext cx="87912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0.6168 g   1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Ba(SO4)   1 </a:t>
            </a:r>
            <a:r>
              <a:rPr lang="en-US" sz="20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Mg(SO4)   120.33 g                                 100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= 69.90% </a:t>
            </a:r>
            <a:r>
              <a:rPr lang="en-US" sz="2000" u="sng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		      233.35 g		1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Ba(SO4)    1 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 Mg(SO4)  0.4550 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867" y="3793520"/>
            <a:ext cx="3573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MW Ba(SO4)   =  233.35 g/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000" dirty="0">
                <a:solidFill>
                  <a:srgbClr val="0000FF"/>
                </a:solidFill>
                <a:latin typeface="Candara"/>
                <a:cs typeface="Candara"/>
              </a:rPr>
              <a:t>MW Mg(SO4) =  120.33 g/</a:t>
            </a:r>
            <a:r>
              <a:rPr lang="en-US" sz="20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0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86929" y="2550660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1324165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1643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Try this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744133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ndara"/>
                <a:cs typeface="Candara"/>
              </a:rPr>
              <a:t>What is the percent of chloride ion in a sample of 1.1324 g of the sample produces 1.0881 g of </a:t>
            </a:r>
            <a:r>
              <a:rPr lang="en-US" sz="2400" dirty="0" err="1">
                <a:latin typeface="Candara"/>
                <a:cs typeface="Candara"/>
              </a:rPr>
              <a:t>AgCl</a:t>
            </a:r>
            <a:r>
              <a:rPr lang="en-US" sz="2400" dirty="0">
                <a:latin typeface="Candara"/>
                <a:cs typeface="Candara"/>
              </a:rPr>
              <a:t> when treated with excess silver ions?</a:t>
            </a:r>
          </a:p>
          <a:p>
            <a:endParaRPr lang="en-US" sz="1000" dirty="0">
              <a:latin typeface="Candara"/>
              <a:cs typeface="Candara"/>
            </a:endParaRPr>
          </a:p>
          <a:p>
            <a:r>
              <a:rPr lang="en-US" sz="2400" dirty="0">
                <a:latin typeface="Candara"/>
                <a:cs typeface="Candara"/>
              </a:rPr>
              <a:t>  				Ag</a:t>
            </a:r>
            <a:r>
              <a:rPr lang="en-US" sz="2800" baseline="30000" dirty="0">
                <a:latin typeface="Candara"/>
                <a:cs typeface="Candara"/>
              </a:rPr>
              <a:t>+1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+ Cl</a:t>
            </a:r>
            <a:r>
              <a:rPr lang="en-US" sz="2800" baseline="30000" dirty="0">
                <a:latin typeface="Candara"/>
                <a:cs typeface="Candara"/>
              </a:rPr>
              <a:t>-1</a:t>
            </a:r>
            <a:r>
              <a:rPr lang="en-US" sz="2400" dirty="0">
                <a:latin typeface="Candara"/>
                <a:cs typeface="Candara"/>
              </a:rPr>
              <a:t>(</a:t>
            </a:r>
            <a:r>
              <a:rPr lang="en-US" sz="2400" dirty="0" err="1">
                <a:latin typeface="Candara"/>
                <a:cs typeface="Candara"/>
              </a:rPr>
              <a:t>aq</a:t>
            </a:r>
            <a:r>
              <a:rPr lang="en-US" sz="2400" dirty="0">
                <a:latin typeface="Candara"/>
                <a:cs typeface="Candara"/>
              </a:rPr>
              <a:t>)  </a:t>
            </a:r>
            <a:r>
              <a:rPr lang="en-US" sz="2400" dirty="0">
                <a:latin typeface="Candara"/>
                <a:cs typeface="Candara"/>
                <a:sym typeface="Wingdings"/>
              </a:rPr>
              <a:t>  </a:t>
            </a:r>
            <a:r>
              <a:rPr lang="en-US" sz="2400" dirty="0" err="1">
                <a:latin typeface="Candara"/>
                <a:cs typeface="Candara"/>
                <a:sym typeface="Wingdings"/>
              </a:rPr>
              <a:t>AgCl</a:t>
            </a:r>
            <a:r>
              <a:rPr lang="en-US" sz="2400" dirty="0">
                <a:latin typeface="Candara"/>
                <a:cs typeface="Candara"/>
                <a:sym typeface="Wingdings"/>
              </a:rPr>
              <a:t>(s)</a:t>
            </a:r>
            <a:r>
              <a:rPr lang="en-US" sz="2400" dirty="0"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en-US" sz="1000" dirty="0">
              <a:latin typeface="Candara"/>
              <a:cs typeface="Candara"/>
              <a:sym typeface="Wingding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1609" y="3004308"/>
            <a:ext cx="775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Strategy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: 	g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AgCl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moles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AgCl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  moles Cl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  <a:sym typeface="Wingdings"/>
              </a:rPr>
              <a:t> g  %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2738" y="5045140"/>
            <a:ext cx="86199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1.0881 g  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AgCl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	 1 </a:t>
            </a:r>
            <a:r>
              <a:rPr lang="en-US" sz="2400" u="sng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Cl</a:t>
            </a:r>
            <a:r>
              <a:rPr lang="en-US" sz="2800" u="sng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	35.45 g                         100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= 23.76% </a:t>
            </a:r>
            <a:r>
              <a:rPr lang="en-US" sz="2400" u="sng" dirty="0">
                <a:solidFill>
                  <a:srgbClr val="0000FF"/>
                </a:solidFill>
                <a:latin typeface="Candara"/>
                <a:cs typeface="Candara"/>
              </a:rPr>
              <a:t>  </a:t>
            </a: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	    143.32 g	 1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AgCl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	1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Cl</a:t>
            </a:r>
            <a:r>
              <a:rPr lang="en-US" sz="28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  1.1324 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2867" y="3793520"/>
            <a:ext cx="3573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MW 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AgCl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=  143.32 g/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  <a:p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MW Cl</a:t>
            </a:r>
            <a:r>
              <a:rPr lang="en-US" sz="2400" baseline="30000" dirty="0">
                <a:solidFill>
                  <a:srgbClr val="0000FF"/>
                </a:solidFill>
                <a:latin typeface="Candara"/>
                <a:cs typeface="Candara"/>
              </a:rPr>
              <a:t>-1</a:t>
            </a:r>
            <a:r>
              <a:rPr lang="en-US" sz="2400" dirty="0">
                <a:solidFill>
                  <a:srgbClr val="0000FF"/>
                </a:solidFill>
                <a:latin typeface="Candara"/>
                <a:cs typeface="Candara"/>
              </a:rPr>
              <a:t>      =  35.45 g/</a:t>
            </a:r>
            <a:r>
              <a:rPr lang="en-US" sz="2400" dirty="0" err="1">
                <a:solidFill>
                  <a:srgbClr val="0000FF"/>
                </a:solidFill>
                <a:latin typeface="Candara"/>
                <a:cs typeface="Candara"/>
              </a:rPr>
              <a:t>mol</a:t>
            </a:r>
            <a:endParaRPr lang="en-US" sz="2400" dirty="0">
              <a:solidFill>
                <a:srgbClr val="0000FF"/>
              </a:solidFill>
              <a:latin typeface="Candara"/>
              <a:cs typeface="Candar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7862956" y="1605843"/>
            <a:ext cx="588157" cy="453648"/>
          </a:xfrm>
          <a:prstGeom prst="ellipse">
            <a:avLst/>
          </a:prstGeom>
          <a:noFill/>
          <a:ln w="28575" cmpd="sng">
            <a:solidFill>
              <a:srgbClr val="52D128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52D128"/>
                </a:solidFill>
              </a:rPr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522955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-169"/>
            <a:ext cx="72669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Gravimetric analysis via combustion</a:t>
            </a:r>
          </a:p>
        </p:txBody>
      </p:sp>
      <p:pic>
        <p:nvPicPr>
          <p:cNvPr id="9" name="Picture 8" descr="images.pn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123" y="-2506"/>
            <a:ext cx="697500" cy="69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731427"/>
            <a:ext cx="87441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ndara"/>
                <a:cs typeface="Candara"/>
              </a:rPr>
              <a:t>Combustion analysis: </a:t>
            </a:r>
            <a:r>
              <a:rPr lang="en-US" sz="2400" i="1" dirty="0">
                <a:latin typeface="Candara"/>
                <a:cs typeface="Candara"/>
              </a:rPr>
              <a:t>a sample is combusted with excess oxygen, producing gaseous products that are separated and absorbed onto media, increasing the mass of that media.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Mass of each gas is calculated and used in analysis.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>
                <a:latin typeface="Candara"/>
                <a:cs typeface="Candara"/>
              </a:rPr>
              <a:t>Goal? Determination of empirical formula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60801"/>
            <a:ext cx="9144000" cy="225786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4430" y="6532080"/>
            <a:ext cx="38281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venir Medium"/>
                <a:cs typeface="Avenir Medium"/>
              </a:rPr>
              <a:t>Chemistry </a:t>
            </a:r>
            <a:r>
              <a:rPr lang="en-US" sz="1400" dirty="0" err="1">
                <a:latin typeface="Avenir Medium"/>
                <a:cs typeface="Avenir Medium"/>
              </a:rPr>
              <a:t>Openstax</a:t>
            </a:r>
            <a:endParaRPr lang="en-US" sz="1400" dirty="0">
              <a:latin typeface="Avenir Medium"/>
              <a:cs typeface="Avenir Medium"/>
            </a:endParaRPr>
          </a:p>
        </p:txBody>
      </p:sp>
    </p:spTree>
    <p:extLst>
      <p:ext uri="{BB962C8B-B14F-4D97-AF65-F5344CB8AC3E}">
        <p14:creationId xmlns:p14="http://schemas.microsoft.com/office/powerpoint/2010/main" val="2808903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901</Words>
  <Application>Microsoft Macintosh PowerPoint</Application>
  <PresentationFormat>On-screen Show (4:3)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Avenir Medium</vt:lpstr>
      <vt:lpstr>Calibri</vt:lpstr>
      <vt:lpstr>Calibri Light</vt:lpstr>
      <vt:lpstr>Candara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2</cp:revision>
  <dcterms:created xsi:type="dcterms:W3CDTF">2018-11-04T16:13:58Z</dcterms:created>
  <dcterms:modified xsi:type="dcterms:W3CDTF">2019-09-30T02:06:13Z</dcterms:modified>
</cp:coreProperties>
</file>