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175D6-AC62-9C4A-9075-5B56ADC6EECC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778BE-A9DD-0946-9958-CA3C0E45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8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DF1AC-D788-8E42-A6BD-D1022FECFF10}" type="slidenum">
              <a:rPr lang="en-US"/>
              <a:pPr/>
              <a:t>3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8B6EF-C223-A340-8E92-2299A16C5FF1}" type="slidenum">
              <a:rPr lang="en-US"/>
              <a:pPr/>
              <a:t>4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FF37D-F2EA-E249-B6C2-E81FA791AB58}" type="slidenum">
              <a:rPr lang="en-US"/>
              <a:pPr/>
              <a:t>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4397F-B0CF-F544-A10D-3FBFECD004FB}" type="slidenum">
              <a:rPr lang="en-US"/>
              <a:pPr/>
              <a:t>6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3FCAC-8837-A64E-8542-EBA5E7ECC844}" type="slidenum">
              <a:rPr lang="en-US"/>
              <a:pPr/>
              <a:t>7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7B7C51-6FDD-574C-A8C1-80FAC5BBA67E}" type="slidenum">
              <a:rPr lang="en-US"/>
              <a:pPr/>
              <a:t>8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74A99-E2CF-F44B-AD04-D298A421DB82}" type="slidenum">
              <a:rPr lang="en-US"/>
              <a:pPr/>
              <a:t>9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7125" y="711200"/>
            <a:ext cx="4605338" cy="3454400"/>
          </a:xfrm>
          <a:solidFill>
            <a:srgbClr val="FFFFFF"/>
          </a:solidFill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6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2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4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0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6408-3B2A-3149-961F-583F638C10A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156C-5E7D-5F4D-83F0-5AAC316B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43909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5: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Electrochemistry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471542" y="990600"/>
            <a:ext cx="791045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smtClean="0">
                <a:latin typeface="Candara"/>
              </a:rPr>
              <a:t>Lecture </a:t>
            </a:r>
            <a:r>
              <a:rPr lang="en-US" b="1" smtClean="0">
                <a:latin typeface="Candara"/>
              </a:rPr>
              <a:t>5 </a:t>
            </a:r>
            <a:r>
              <a:rPr lang="en-US" b="1" dirty="0" smtClean="0">
                <a:latin typeface="Candara"/>
              </a:rPr>
              <a:t>Topic											Chapter 20</a:t>
            </a:r>
          </a:p>
          <a:p>
            <a:endParaRPr lang="en-US" sz="1000" dirty="0" smtClean="0">
              <a:solidFill>
                <a:srgbClr val="7F7F7F"/>
              </a:solidFill>
              <a:latin typeface="Candara"/>
            </a:endParaRPr>
          </a:p>
          <a:p>
            <a:r>
              <a:rPr lang="en-US" dirty="0" smtClean="0">
                <a:solidFill>
                  <a:srgbClr val="7F7F7F"/>
                </a:solidFill>
                <a:latin typeface="Candara"/>
              </a:rPr>
              <a:t>1. Redox agents &amp; half-equations 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7F7F7F"/>
                </a:solidFill>
                <a:latin typeface="Candara"/>
              </a:rPr>
              <a:t> Reducing </a:t>
            </a:r>
            <a:r>
              <a:rPr lang="en-US" dirty="0">
                <a:solidFill>
                  <a:srgbClr val="7F7F7F"/>
                </a:solidFill>
                <a:latin typeface="Candara"/>
              </a:rPr>
              <a:t>&amp; oxidizing </a:t>
            </a:r>
            <a:r>
              <a:rPr lang="en-US" u="sng" dirty="0">
                <a:solidFill>
                  <a:srgbClr val="7F7F7F"/>
                </a:solidFill>
                <a:latin typeface="Candara"/>
              </a:rPr>
              <a:t>agents</a:t>
            </a:r>
            <a:r>
              <a:rPr lang="en-US" dirty="0">
                <a:solidFill>
                  <a:srgbClr val="7F7F7F"/>
                </a:solidFill>
                <a:latin typeface="Candara"/>
              </a:rPr>
              <a:t> 	     </a:t>
            </a:r>
            <a:r>
              <a:rPr lang="en-US" dirty="0" smtClean="0">
                <a:solidFill>
                  <a:srgbClr val="7F7F7F"/>
                </a:solidFill>
                <a:latin typeface="Candara"/>
              </a:rPr>
              <a:t>  							20.1</a:t>
            </a:r>
            <a:endParaRPr lang="en-US" dirty="0">
              <a:solidFill>
                <a:srgbClr val="7F7F7F"/>
              </a:solidFill>
              <a:latin typeface="Candara"/>
            </a:endParaRPr>
          </a:p>
          <a:p>
            <a:pPr lvl="1">
              <a:buFont typeface="Arial" pitchFamily="-112" charset="0"/>
              <a:buChar char="•"/>
            </a:pPr>
            <a:r>
              <a:rPr lang="en-US" dirty="0">
                <a:solidFill>
                  <a:srgbClr val="7F7F7F"/>
                </a:solidFill>
                <a:latin typeface="Candara"/>
              </a:rPr>
              <a:t> Solving redox by half-equation	  </a:t>
            </a:r>
            <a:r>
              <a:rPr lang="en-US" dirty="0" smtClean="0">
                <a:solidFill>
                  <a:srgbClr val="7F7F7F"/>
                </a:solidFill>
                <a:latin typeface="Candara"/>
              </a:rPr>
              <a:t>     							20.2</a:t>
            </a:r>
            <a:endParaRPr lang="en-US" dirty="0">
              <a:solidFill>
                <a:srgbClr val="7F7F7F"/>
              </a:solidFill>
              <a:latin typeface="Candara"/>
            </a:endParaRPr>
          </a:p>
          <a:p>
            <a:pPr lvl="1">
              <a:buFont typeface="Arial" pitchFamily="-112" charset="0"/>
              <a:buChar char="•"/>
            </a:pPr>
            <a:r>
              <a:rPr lang="en-US" dirty="0">
                <a:solidFill>
                  <a:srgbClr val="7F7F7F"/>
                </a:solidFill>
                <a:latin typeface="Candara"/>
              </a:rPr>
              <a:t> Steps!</a:t>
            </a:r>
          </a:p>
          <a:p>
            <a:endParaRPr lang="en-US" sz="1000" dirty="0" smtClean="0">
              <a:latin typeface="Candara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2. Voltaic </a:t>
            </a:r>
            <a:r>
              <a:rPr lang="en-US" b="1" dirty="0">
                <a:solidFill>
                  <a:srgbClr val="0000FF"/>
                </a:solidFill>
                <a:latin typeface="Candara"/>
              </a:rPr>
              <a:t>cells are redox reactions	      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							20.3</a:t>
            </a:r>
            <a:endParaRPr lang="en-US" b="1" dirty="0">
              <a:solidFill>
                <a:srgbClr val="0000FF"/>
              </a:solidFill>
              <a:latin typeface="Candara"/>
            </a:endParaRPr>
          </a:p>
          <a:p>
            <a:pPr lvl="1">
              <a:buFontTx/>
              <a:buChar char="•"/>
            </a:pPr>
            <a:r>
              <a:rPr lang="en-US" b="1" dirty="0">
                <a:solidFill>
                  <a:srgbClr val="0000FF"/>
                </a:solidFill>
                <a:latin typeface="Candara"/>
              </a:rPr>
              <a:t> Separate “half-cells”</a:t>
            </a:r>
          </a:p>
          <a:p>
            <a:endParaRPr lang="en-US" sz="1000" dirty="0" smtClean="0">
              <a:latin typeface="Candara"/>
            </a:endParaRPr>
          </a:p>
          <a:p>
            <a:r>
              <a:rPr lang="en-US" dirty="0" smtClean="0">
                <a:latin typeface="Candara"/>
              </a:rPr>
              <a:t>3.  Batteries</a:t>
            </a:r>
          </a:p>
          <a:p>
            <a:pPr lvl="1">
              <a:buFontTx/>
              <a:buChar char="•"/>
            </a:pPr>
            <a:r>
              <a:rPr lang="en-US" dirty="0" smtClean="0">
                <a:latin typeface="Candara"/>
              </a:rPr>
              <a:t> </a:t>
            </a:r>
            <a:r>
              <a:rPr lang="en-US" dirty="0">
                <a:latin typeface="Candara"/>
              </a:rPr>
              <a:t>Electromotive force		       </a:t>
            </a:r>
            <a:r>
              <a:rPr lang="en-US" dirty="0" smtClean="0">
                <a:latin typeface="Candara"/>
              </a:rPr>
              <a:t>								20.4</a:t>
            </a:r>
            <a:endParaRPr lang="en-US" dirty="0">
              <a:latin typeface="Candara"/>
            </a:endParaRPr>
          </a:p>
          <a:p>
            <a:pPr lvl="1">
              <a:buFontTx/>
              <a:buChar char="•"/>
            </a:pPr>
            <a:r>
              <a:rPr lang="en-US" dirty="0">
                <a:latin typeface="Candara"/>
              </a:rPr>
              <a:t> Batteries &amp; Calculating </a:t>
            </a:r>
            <a:r>
              <a:rPr lang="en-US" dirty="0" err="1" smtClean="0">
                <a:latin typeface="Candara"/>
              </a:rPr>
              <a:t>Ecell</a:t>
            </a:r>
            <a:r>
              <a:rPr lang="en-US" dirty="0" smtClean="0">
                <a:latin typeface="Candara"/>
              </a:rPr>
              <a:t>	       							20.7</a:t>
            </a:r>
            <a:endParaRPr lang="en-US" dirty="0">
              <a:latin typeface="Candara"/>
            </a:endParaRPr>
          </a:p>
          <a:p>
            <a:pPr lvl="1">
              <a:buFontTx/>
              <a:buChar char="•"/>
            </a:pPr>
            <a:r>
              <a:rPr lang="en-US" dirty="0">
                <a:latin typeface="Candara"/>
              </a:rPr>
              <a:t> Fuel </a:t>
            </a:r>
            <a:r>
              <a:rPr lang="en-US" dirty="0" smtClean="0">
                <a:latin typeface="Candara"/>
              </a:rPr>
              <a:t>Cells</a:t>
            </a:r>
          </a:p>
          <a:p>
            <a:pPr lvl="1"/>
            <a:endParaRPr lang="en-US" sz="1000" dirty="0">
              <a:latin typeface="Candara"/>
            </a:endParaRPr>
          </a:p>
          <a:p>
            <a:r>
              <a:rPr lang="en-US" dirty="0" smtClean="0">
                <a:latin typeface="Candara"/>
              </a:rPr>
              <a:t>4. Corrosion &amp; Electrolysis</a:t>
            </a:r>
            <a:endParaRPr lang="en-US" dirty="0">
              <a:latin typeface="Candara"/>
            </a:endParaRPr>
          </a:p>
          <a:p>
            <a:pPr lvl="1">
              <a:buFontTx/>
              <a:buChar char="•"/>
            </a:pPr>
            <a:r>
              <a:rPr lang="en-US" dirty="0" smtClean="0">
                <a:latin typeface="Candara"/>
              </a:rPr>
              <a:t> </a:t>
            </a:r>
            <a:r>
              <a:rPr lang="en-US" dirty="0">
                <a:latin typeface="Candara"/>
              </a:rPr>
              <a:t>Corrosion			      </a:t>
            </a:r>
            <a:r>
              <a:rPr lang="en-US" dirty="0" smtClean="0">
                <a:latin typeface="Candara"/>
              </a:rPr>
              <a:t>									 </a:t>
            </a:r>
            <a:r>
              <a:rPr lang="en-US" dirty="0">
                <a:latin typeface="Candara"/>
              </a:rPr>
              <a:t>20.8</a:t>
            </a:r>
          </a:p>
          <a:p>
            <a:pPr lvl="1">
              <a:buFontTx/>
              <a:buChar char="•"/>
            </a:pPr>
            <a:r>
              <a:rPr lang="en-US" dirty="0">
                <a:latin typeface="Candara"/>
              </a:rPr>
              <a:t> Electrolysis			     </a:t>
            </a:r>
            <a:r>
              <a:rPr lang="en-US" dirty="0" smtClean="0">
                <a:latin typeface="Candara"/>
              </a:rPr>
              <a:t>									 20.9</a:t>
            </a:r>
            <a:endParaRPr lang="en-US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5650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26743" y="2130710"/>
            <a:ext cx="7111674" cy="3660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Voltaic cells make electricity</a:t>
            </a: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Voltaic cells are linked half-cells.</a:t>
            </a: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Voltaic cell reactions are spontaneous.</a:t>
            </a: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Electromotive force measures half-cell ‘power’.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5123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58272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Voltaic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cells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redox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makes electricity</a:t>
            </a:r>
          </a:p>
        </p:txBody>
      </p:sp>
      <p:pic>
        <p:nvPicPr>
          <p:cNvPr id="117763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5" name="Picture 23" descr="20_05.JPG"/>
          <p:cNvPicPr>
            <a:picLocks noChangeAspect="1"/>
          </p:cNvPicPr>
          <p:nvPr/>
        </p:nvPicPr>
        <p:blipFill>
          <a:blip r:embed="rId4"/>
          <a:srcRect b="5000"/>
          <a:stretch>
            <a:fillRect/>
          </a:stretch>
        </p:blipFill>
        <p:spPr bwMode="auto">
          <a:xfrm>
            <a:off x="1139825" y="960438"/>
            <a:ext cx="6937375" cy="579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8217906" y="6324600"/>
            <a:ext cx="773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835</a:t>
            </a:r>
            <a:endParaRPr lang="en-US" sz="18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3280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19810" name="Text Box 3"/>
          <p:cNvSpPr txBox="1">
            <a:spLocks noChangeArrowheads="1"/>
          </p:cNvSpPr>
          <p:nvPr/>
        </p:nvSpPr>
        <p:spPr bwMode="auto">
          <a:xfrm>
            <a:off x="390525" y="965200"/>
            <a:ext cx="79447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</a:rPr>
              <a:t>Redox</a:t>
            </a:r>
            <a:r>
              <a:rPr lang="en-US" dirty="0">
                <a:latin typeface="Candara"/>
              </a:rPr>
              <a:t> reactions occur </a:t>
            </a:r>
            <a:r>
              <a:rPr lang="en-US" b="1" dirty="0">
                <a:latin typeface="Candara"/>
              </a:rPr>
              <a:t>spontaneously</a:t>
            </a:r>
            <a:r>
              <a:rPr lang="en-US" dirty="0">
                <a:latin typeface="Candara"/>
              </a:rPr>
              <a:t> (no energy input needed)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but they release energy in the form of electrons. Those electrons can be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harvested, or stored, for use as electric power.</a:t>
            </a:r>
          </a:p>
        </p:txBody>
      </p:sp>
      <p:sp>
        <p:nvSpPr>
          <p:cNvPr id="119811" name="Text Box 4"/>
          <p:cNvSpPr txBox="1">
            <a:spLocks noChangeArrowheads="1"/>
          </p:cNvSpPr>
          <p:nvPr/>
        </p:nvSpPr>
        <p:spPr bwMode="auto">
          <a:xfrm>
            <a:off x="838200" y="2209384"/>
            <a:ext cx="49281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Zn(s)  +  Cu</a:t>
            </a:r>
            <a:r>
              <a:rPr lang="en-US" sz="2400" baseline="30000" dirty="0">
                <a:latin typeface="Candara"/>
              </a:rPr>
              <a:t>+2</a:t>
            </a:r>
            <a:r>
              <a:rPr lang="en-US" dirty="0">
                <a:latin typeface="Candara"/>
              </a:rPr>
              <a:t>(aq)  </a:t>
            </a:r>
            <a:r>
              <a:rPr lang="en-US" baseline="30000" dirty="0">
                <a:latin typeface="Candara"/>
              </a:rPr>
              <a:t> </a:t>
            </a:r>
            <a:r>
              <a:rPr lang="en-US" dirty="0">
                <a:latin typeface="Candara"/>
              </a:rPr>
              <a:t> </a:t>
            </a:r>
            <a:r>
              <a:rPr lang="en-US" dirty="0" smtClean="0">
                <a:latin typeface="Candara"/>
                <a:sym typeface="Wingdings"/>
              </a:rPr>
              <a:t></a:t>
            </a:r>
            <a:r>
              <a:rPr lang="en-US" dirty="0" smtClean="0">
                <a:latin typeface="Candara"/>
              </a:rPr>
              <a:t>           </a:t>
            </a:r>
            <a:r>
              <a:rPr lang="en-US" dirty="0">
                <a:latin typeface="Candara"/>
              </a:rPr>
              <a:t>Zn</a:t>
            </a:r>
            <a:r>
              <a:rPr lang="en-US" sz="2400" baseline="30000" dirty="0">
                <a:latin typeface="Candara"/>
              </a:rPr>
              <a:t>+2</a:t>
            </a:r>
            <a:r>
              <a:rPr lang="en-US" dirty="0">
                <a:latin typeface="Candara"/>
              </a:rPr>
              <a:t>(aq)  +  Cu(s)</a:t>
            </a:r>
          </a:p>
        </p:txBody>
      </p:sp>
      <p:sp>
        <p:nvSpPr>
          <p:cNvPr id="119812" name="Text Box 5"/>
          <p:cNvSpPr txBox="1">
            <a:spLocks noChangeArrowheads="1"/>
          </p:cNvSpPr>
          <p:nvPr/>
        </p:nvSpPr>
        <p:spPr bwMode="auto">
          <a:xfrm>
            <a:off x="8001000" y="6415088"/>
            <a:ext cx="1059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835 - 6</a:t>
            </a:r>
            <a:endParaRPr lang="en-US" sz="1800" dirty="0">
              <a:latin typeface="Candara"/>
            </a:endParaRPr>
          </a:p>
        </p:txBody>
      </p:sp>
      <p:sp>
        <p:nvSpPr>
          <p:cNvPr id="119813" name="Text Box 6"/>
          <p:cNvSpPr txBox="1">
            <a:spLocks noChangeArrowheads="1"/>
          </p:cNvSpPr>
          <p:nvPr/>
        </p:nvSpPr>
        <p:spPr bwMode="auto">
          <a:xfrm>
            <a:off x="2406650" y="6445250"/>
            <a:ext cx="1577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ndara"/>
              </a:rPr>
              <a:t>(Fig 20.3, p.856)</a:t>
            </a:r>
          </a:p>
        </p:txBody>
      </p:sp>
      <p:sp>
        <p:nvSpPr>
          <p:cNvPr id="119814" name="Text Box 9"/>
          <p:cNvSpPr txBox="1">
            <a:spLocks noChangeArrowheads="1"/>
          </p:cNvSpPr>
          <p:nvPr/>
        </p:nvSpPr>
        <p:spPr bwMode="auto">
          <a:xfrm>
            <a:off x="2439987" y="2633246"/>
            <a:ext cx="4415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OX</a:t>
            </a:r>
          </a:p>
        </p:txBody>
      </p:sp>
      <p:sp>
        <p:nvSpPr>
          <p:cNvPr id="119815" name="Text Box 10"/>
          <p:cNvSpPr txBox="1">
            <a:spLocks noChangeArrowheads="1"/>
          </p:cNvSpPr>
          <p:nvPr/>
        </p:nvSpPr>
        <p:spPr bwMode="auto">
          <a:xfrm>
            <a:off x="3659187" y="1837909"/>
            <a:ext cx="5475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RED</a:t>
            </a:r>
          </a:p>
        </p:txBody>
      </p:sp>
      <p:sp>
        <p:nvSpPr>
          <p:cNvPr id="119817" name="Oval 12"/>
          <p:cNvSpPr>
            <a:spLocks noChangeArrowheads="1"/>
          </p:cNvSpPr>
          <p:nvPr/>
        </p:nvSpPr>
        <p:spPr bwMode="auto">
          <a:xfrm>
            <a:off x="1295400" y="44196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18" name="Oval 13"/>
          <p:cNvSpPr>
            <a:spLocks noChangeArrowheads="1"/>
          </p:cNvSpPr>
          <p:nvPr/>
        </p:nvSpPr>
        <p:spPr bwMode="auto">
          <a:xfrm>
            <a:off x="1295400" y="48768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19" name="Oval 14"/>
          <p:cNvSpPr>
            <a:spLocks noChangeArrowheads="1"/>
          </p:cNvSpPr>
          <p:nvPr/>
        </p:nvSpPr>
        <p:spPr bwMode="auto">
          <a:xfrm>
            <a:off x="1295400" y="53340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0" name="Oval 15"/>
          <p:cNvSpPr>
            <a:spLocks noChangeArrowheads="1"/>
          </p:cNvSpPr>
          <p:nvPr/>
        </p:nvSpPr>
        <p:spPr bwMode="auto">
          <a:xfrm>
            <a:off x="1295400" y="57912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1" name="Oval 16"/>
          <p:cNvSpPr>
            <a:spLocks noChangeArrowheads="1"/>
          </p:cNvSpPr>
          <p:nvPr/>
        </p:nvSpPr>
        <p:spPr bwMode="auto">
          <a:xfrm>
            <a:off x="882650" y="51054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2" name="Oval 17"/>
          <p:cNvSpPr>
            <a:spLocks noChangeArrowheads="1"/>
          </p:cNvSpPr>
          <p:nvPr/>
        </p:nvSpPr>
        <p:spPr bwMode="auto">
          <a:xfrm>
            <a:off x="882650" y="4632325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3" name="Oval 18"/>
          <p:cNvSpPr>
            <a:spLocks noChangeArrowheads="1"/>
          </p:cNvSpPr>
          <p:nvPr/>
        </p:nvSpPr>
        <p:spPr bwMode="auto">
          <a:xfrm>
            <a:off x="882650" y="55626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4" name="Oval 19"/>
          <p:cNvSpPr>
            <a:spLocks noChangeArrowheads="1"/>
          </p:cNvSpPr>
          <p:nvPr/>
        </p:nvSpPr>
        <p:spPr bwMode="auto">
          <a:xfrm>
            <a:off x="4724400" y="44196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5" name="Oval 20"/>
          <p:cNvSpPr>
            <a:spLocks noChangeArrowheads="1"/>
          </p:cNvSpPr>
          <p:nvPr/>
        </p:nvSpPr>
        <p:spPr bwMode="auto">
          <a:xfrm>
            <a:off x="5410200" y="3886200"/>
            <a:ext cx="457200" cy="4572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6" name="Oval 21"/>
          <p:cNvSpPr>
            <a:spLocks noChangeArrowheads="1"/>
          </p:cNvSpPr>
          <p:nvPr/>
        </p:nvSpPr>
        <p:spPr bwMode="auto">
          <a:xfrm>
            <a:off x="4724400" y="53340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7" name="Oval 22"/>
          <p:cNvSpPr>
            <a:spLocks noChangeArrowheads="1"/>
          </p:cNvSpPr>
          <p:nvPr/>
        </p:nvSpPr>
        <p:spPr bwMode="auto">
          <a:xfrm>
            <a:off x="4724400" y="57912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8" name="Oval 23"/>
          <p:cNvSpPr>
            <a:spLocks noChangeArrowheads="1"/>
          </p:cNvSpPr>
          <p:nvPr/>
        </p:nvSpPr>
        <p:spPr bwMode="auto">
          <a:xfrm>
            <a:off x="4311650" y="51054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29" name="Oval 24"/>
          <p:cNvSpPr>
            <a:spLocks noChangeArrowheads="1"/>
          </p:cNvSpPr>
          <p:nvPr/>
        </p:nvSpPr>
        <p:spPr bwMode="auto">
          <a:xfrm>
            <a:off x="4311650" y="4632325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0" name="Oval 25"/>
          <p:cNvSpPr>
            <a:spLocks noChangeArrowheads="1"/>
          </p:cNvSpPr>
          <p:nvPr/>
        </p:nvSpPr>
        <p:spPr bwMode="auto">
          <a:xfrm>
            <a:off x="4311650" y="55626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1" name="Oval 26"/>
          <p:cNvSpPr>
            <a:spLocks noChangeArrowheads="1"/>
          </p:cNvSpPr>
          <p:nvPr/>
        </p:nvSpPr>
        <p:spPr bwMode="auto">
          <a:xfrm>
            <a:off x="2406650" y="4572000"/>
            <a:ext cx="457200" cy="4572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2" name="Oval 27"/>
          <p:cNvSpPr>
            <a:spLocks noChangeArrowheads="1"/>
          </p:cNvSpPr>
          <p:nvPr/>
        </p:nvSpPr>
        <p:spPr bwMode="auto">
          <a:xfrm>
            <a:off x="1689100" y="5105400"/>
            <a:ext cx="457200" cy="4572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3" name="Oval 28"/>
          <p:cNvSpPr>
            <a:spLocks noChangeArrowheads="1"/>
          </p:cNvSpPr>
          <p:nvPr/>
        </p:nvSpPr>
        <p:spPr bwMode="auto">
          <a:xfrm>
            <a:off x="2101850" y="5715000"/>
            <a:ext cx="457200" cy="4572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4" name="AutoShape 29"/>
          <p:cNvSpPr>
            <a:spLocks noChangeArrowheads="1"/>
          </p:cNvSpPr>
          <p:nvPr/>
        </p:nvSpPr>
        <p:spPr bwMode="auto">
          <a:xfrm rot="5453791" flipV="1">
            <a:off x="1698625" y="4746625"/>
            <a:ext cx="200025" cy="460375"/>
          </a:xfrm>
          <a:prstGeom prst="curvedRightArrow">
            <a:avLst>
              <a:gd name="adj1" fmla="val 46032"/>
              <a:gd name="adj2" fmla="val 92063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5" name="Text Box 30"/>
          <p:cNvSpPr txBox="1">
            <a:spLocks noChangeArrowheads="1"/>
          </p:cNvSpPr>
          <p:nvPr/>
        </p:nvSpPr>
        <p:spPr bwMode="auto">
          <a:xfrm>
            <a:off x="1720850" y="4616450"/>
            <a:ext cx="4411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ndara"/>
              </a:rPr>
              <a:t>2e-</a:t>
            </a:r>
          </a:p>
        </p:txBody>
      </p:sp>
      <p:sp>
        <p:nvSpPr>
          <p:cNvPr id="119836" name="Text Box 31"/>
          <p:cNvSpPr txBox="1">
            <a:spLocks noChangeArrowheads="1"/>
          </p:cNvSpPr>
          <p:nvPr/>
        </p:nvSpPr>
        <p:spPr bwMode="auto">
          <a:xfrm>
            <a:off x="906463" y="4321175"/>
            <a:ext cx="40307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  <a:latin typeface="Candara"/>
              </a:rPr>
              <a:t>Zn</a:t>
            </a:r>
          </a:p>
        </p:txBody>
      </p:sp>
      <p:sp>
        <p:nvSpPr>
          <p:cNvPr id="119837" name="Text Box 32"/>
          <p:cNvSpPr txBox="1">
            <a:spLocks noChangeArrowheads="1"/>
          </p:cNvSpPr>
          <p:nvPr/>
        </p:nvSpPr>
        <p:spPr bwMode="auto">
          <a:xfrm>
            <a:off x="2314575" y="4149725"/>
            <a:ext cx="620683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andara"/>
              </a:rPr>
              <a:t>Cu+2</a:t>
            </a:r>
          </a:p>
        </p:txBody>
      </p:sp>
      <p:sp>
        <p:nvSpPr>
          <p:cNvPr id="119838" name="Oval 33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39" name="Oval 34"/>
          <p:cNvSpPr>
            <a:spLocks noChangeArrowheads="1"/>
          </p:cNvSpPr>
          <p:nvPr/>
        </p:nvSpPr>
        <p:spPr bwMode="auto">
          <a:xfrm>
            <a:off x="5486400" y="5715000"/>
            <a:ext cx="457200" cy="4572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0" name="Oval 35"/>
          <p:cNvSpPr>
            <a:spLocks noChangeArrowheads="1"/>
          </p:cNvSpPr>
          <p:nvPr/>
        </p:nvSpPr>
        <p:spPr bwMode="auto">
          <a:xfrm>
            <a:off x="5121275" y="5130800"/>
            <a:ext cx="457200" cy="457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1" name="Text Box 36"/>
          <p:cNvSpPr txBox="1">
            <a:spLocks noChangeArrowheads="1"/>
          </p:cNvSpPr>
          <p:nvPr/>
        </p:nvSpPr>
        <p:spPr bwMode="auto">
          <a:xfrm>
            <a:off x="5245100" y="4845050"/>
            <a:ext cx="4286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FF8000"/>
                </a:solidFill>
                <a:latin typeface="Candara"/>
              </a:rPr>
              <a:t>Cu</a:t>
            </a:r>
            <a:endParaRPr lang="en-US" sz="16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9842" name="Line 37"/>
          <p:cNvSpPr>
            <a:spLocks noChangeShapeType="1"/>
          </p:cNvSpPr>
          <p:nvPr/>
        </p:nvSpPr>
        <p:spPr bwMode="auto">
          <a:xfrm flipV="1">
            <a:off x="49530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3" name="Text Box 38"/>
          <p:cNvSpPr txBox="1">
            <a:spLocks noChangeArrowheads="1"/>
          </p:cNvSpPr>
          <p:nvPr/>
        </p:nvSpPr>
        <p:spPr bwMode="auto">
          <a:xfrm>
            <a:off x="5562600" y="3581400"/>
            <a:ext cx="60785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  <a:latin typeface="Candara"/>
              </a:rPr>
              <a:t>Zn+2</a:t>
            </a:r>
          </a:p>
        </p:txBody>
      </p:sp>
      <p:sp>
        <p:nvSpPr>
          <p:cNvPr id="119844" name="AutoShape 39"/>
          <p:cNvSpPr>
            <a:spLocks noChangeArrowheads="1"/>
          </p:cNvSpPr>
          <p:nvPr/>
        </p:nvSpPr>
        <p:spPr bwMode="auto">
          <a:xfrm rot="5400000">
            <a:off x="3244850" y="4648200"/>
            <a:ext cx="381000" cy="1295400"/>
          </a:xfrm>
          <a:prstGeom prst="upArrow">
            <a:avLst>
              <a:gd name="adj1" fmla="val 50000"/>
              <a:gd name="adj2" fmla="val 85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5" name="Line 40"/>
          <p:cNvSpPr>
            <a:spLocks noChangeShapeType="1"/>
          </p:cNvSpPr>
          <p:nvPr/>
        </p:nvSpPr>
        <p:spPr bwMode="auto">
          <a:xfrm flipV="1">
            <a:off x="1749425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6" name="Line 41"/>
          <p:cNvSpPr>
            <a:spLocks noChangeShapeType="1"/>
          </p:cNvSpPr>
          <p:nvPr/>
        </p:nvSpPr>
        <p:spPr bwMode="auto">
          <a:xfrm flipH="1">
            <a:off x="974725" y="4038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7" name="Line 42"/>
          <p:cNvSpPr>
            <a:spLocks noChangeShapeType="1"/>
          </p:cNvSpPr>
          <p:nvPr/>
        </p:nvSpPr>
        <p:spPr bwMode="auto">
          <a:xfrm flipH="1">
            <a:off x="990600" y="662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8" name="Line 43"/>
          <p:cNvSpPr>
            <a:spLocks noChangeShapeType="1"/>
          </p:cNvSpPr>
          <p:nvPr/>
        </p:nvSpPr>
        <p:spPr bwMode="auto">
          <a:xfrm flipV="1">
            <a:off x="51943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49" name="Line 44"/>
          <p:cNvSpPr>
            <a:spLocks noChangeShapeType="1"/>
          </p:cNvSpPr>
          <p:nvPr/>
        </p:nvSpPr>
        <p:spPr bwMode="auto">
          <a:xfrm flipH="1">
            <a:off x="4419600" y="4038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50" name="Line 45"/>
          <p:cNvSpPr>
            <a:spLocks noChangeShapeType="1"/>
          </p:cNvSpPr>
          <p:nvPr/>
        </p:nvSpPr>
        <p:spPr bwMode="auto">
          <a:xfrm flipH="1">
            <a:off x="4435475" y="662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51" name="Text Box 46"/>
          <p:cNvSpPr txBox="1">
            <a:spLocks noChangeArrowheads="1"/>
          </p:cNvSpPr>
          <p:nvPr/>
        </p:nvSpPr>
        <p:spPr bwMode="auto">
          <a:xfrm>
            <a:off x="6477000" y="1876484"/>
            <a:ext cx="24574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C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opper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ions contact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the Zn strip and oxidize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the Zn atoms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endParaRPr lang="en-US" sz="800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9852" name="Text Box 47"/>
          <p:cNvSpPr txBox="1">
            <a:spLocks noChangeArrowheads="1"/>
          </p:cNvSpPr>
          <p:nvPr/>
        </p:nvSpPr>
        <p:spPr bwMode="auto">
          <a:xfrm>
            <a:off x="906463" y="6248400"/>
            <a:ext cx="738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anode</a:t>
            </a:r>
            <a:endParaRPr lang="en-US" dirty="0">
              <a:latin typeface="Candara"/>
            </a:endParaRPr>
          </a:p>
        </p:txBody>
      </p:sp>
      <p:sp>
        <p:nvSpPr>
          <p:cNvPr id="119853" name="Text Box 48"/>
          <p:cNvSpPr txBox="1">
            <a:spLocks noChangeArrowheads="1"/>
          </p:cNvSpPr>
          <p:nvPr/>
        </p:nvSpPr>
        <p:spPr bwMode="auto">
          <a:xfrm>
            <a:off x="2330450" y="6064250"/>
            <a:ext cx="909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cathode</a:t>
            </a:r>
            <a:endParaRPr lang="en-US" dirty="0">
              <a:latin typeface="Candara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50512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Voltaic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cells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are r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edox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r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eactions</a:t>
            </a:r>
            <a:endParaRPr lang="en-US" sz="2800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19855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57" name="Left Bracket 51"/>
          <p:cNvSpPr>
            <a:spLocks/>
          </p:cNvSpPr>
          <p:nvPr/>
        </p:nvSpPr>
        <p:spPr bwMode="auto">
          <a:xfrm rot="5400000">
            <a:off x="3709987" y="620296"/>
            <a:ext cx="152400" cy="3200400"/>
          </a:xfrm>
          <a:prstGeom prst="leftBracket">
            <a:avLst>
              <a:gd name="adj" fmla="val 8361"/>
            </a:avLst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9858" name="Left Bracket 52"/>
          <p:cNvSpPr>
            <a:spLocks/>
          </p:cNvSpPr>
          <p:nvPr/>
        </p:nvSpPr>
        <p:spPr bwMode="auto">
          <a:xfrm rot="5400000" flipH="1" flipV="1">
            <a:off x="2414587" y="1185446"/>
            <a:ext cx="152400" cy="2895600"/>
          </a:xfrm>
          <a:prstGeom prst="leftBracket">
            <a:avLst>
              <a:gd name="adj" fmla="val 8356"/>
            </a:avLst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6477000" y="5276671"/>
            <a:ext cx="21163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u="sng" dirty="0" smtClean="0">
                <a:solidFill>
                  <a:srgbClr val="0000FF"/>
                </a:solidFill>
                <a:latin typeface="Candara"/>
              </a:rPr>
              <a:t>A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</a:rPr>
              <a:t>node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is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o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xidized.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s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ource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of e-)</a:t>
            </a:r>
          </a:p>
          <a:p>
            <a:r>
              <a:rPr lang="en-US" sz="1800" b="1" u="sng" dirty="0">
                <a:solidFill>
                  <a:srgbClr val="0000FF"/>
                </a:solidFill>
                <a:latin typeface="Candara"/>
              </a:rPr>
              <a:t>C</a:t>
            </a:r>
            <a:r>
              <a:rPr lang="en-US" sz="1800" b="1" dirty="0">
                <a:solidFill>
                  <a:srgbClr val="0000FF"/>
                </a:solidFill>
                <a:latin typeface="Candara"/>
              </a:rPr>
              <a:t>athode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is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r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educed.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(destination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of e-)</a:t>
            </a:r>
            <a:endParaRPr lang="en-US" sz="2400" dirty="0">
              <a:latin typeface="Candara"/>
            </a:endParaRPr>
          </a:p>
        </p:txBody>
      </p:sp>
      <p:sp>
        <p:nvSpPr>
          <p:cNvPr id="53" name="Text Box 46"/>
          <p:cNvSpPr txBox="1">
            <a:spLocks noChangeArrowheads="1"/>
          </p:cNvSpPr>
          <p:nvPr/>
        </p:nvSpPr>
        <p:spPr bwMode="auto">
          <a:xfrm>
            <a:off x="6477000" y="2971800"/>
            <a:ext cx="2742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Copper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metal is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deposited on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Zn.</a:t>
            </a:r>
          </a:p>
          <a:p>
            <a:pPr marL="342900" indent="-342900">
              <a:buAutoNum type="arabicPeriod"/>
            </a:pP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Oxidized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Zn ions 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move into the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sol’n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6477000" y="4258270"/>
            <a:ext cx="24077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In a single cell, 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move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but aren’t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captured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or harvested.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9144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/>
      <p:bldP spid="119815" grpId="0"/>
      <p:bldP spid="119817" grpId="0" animBg="1"/>
      <p:bldP spid="119818" grpId="0" animBg="1"/>
      <p:bldP spid="119819" grpId="0" animBg="1"/>
      <p:bldP spid="119820" grpId="0" animBg="1"/>
      <p:bldP spid="119821" grpId="0" animBg="1"/>
      <p:bldP spid="119822" grpId="0" animBg="1"/>
      <p:bldP spid="119823" grpId="0" animBg="1"/>
      <p:bldP spid="119824" grpId="0" animBg="1"/>
      <p:bldP spid="119825" grpId="0" animBg="1"/>
      <p:bldP spid="119826" grpId="0" animBg="1"/>
      <p:bldP spid="119827" grpId="0" animBg="1"/>
      <p:bldP spid="119828" grpId="0" animBg="1"/>
      <p:bldP spid="119829" grpId="0" animBg="1"/>
      <p:bldP spid="119830" grpId="0" animBg="1"/>
      <p:bldP spid="119831" grpId="0" animBg="1"/>
      <p:bldP spid="119832" grpId="0" animBg="1"/>
      <p:bldP spid="119833" grpId="0" animBg="1"/>
      <p:bldP spid="119834" grpId="0" animBg="1"/>
      <p:bldP spid="119835" grpId="0"/>
      <p:bldP spid="119836" grpId="0" animBg="1"/>
      <p:bldP spid="119837" grpId="0" animBg="1"/>
      <p:bldP spid="119838" grpId="0" animBg="1"/>
      <p:bldP spid="119839" grpId="0" animBg="1"/>
      <p:bldP spid="119840" grpId="0" animBg="1"/>
      <p:bldP spid="119841" grpId="0" animBg="1"/>
      <p:bldP spid="119842" grpId="0" animBg="1"/>
      <p:bldP spid="119843" grpId="0" animBg="1"/>
      <p:bldP spid="119844" grpId="0" animBg="1"/>
      <p:bldP spid="119845" grpId="0" animBg="1"/>
      <p:bldP spid="119846" grpId="0" animBg="1"/>
      <p:bldP spid="119847" grpId="0" animBg="1"/>
      <p:bldP spid="119848" grpId="0" animBg="1"/>
      <p:bldP spid="119849" grpId="0" animBg="1"/>
      <p:bldP spid="119850" grpId="0" animBg="1"/>
      <p:bldP spid="119851" grpId="0"/>
      <p:bldP spid="119852" grpId="0"/>
      <p:bldP spid="119853" grpId="0"/>
      <p:bldP spid="119857" grpId="0" animBg="1"/>
      <p:bldP spid="119858" grpId="0" animBg="1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21859" name="Text Box 4"/>
          <p:cNvSpPr txBox="1">
            <a:spLocks noChangeArrowheads="1"/>
          </p:cNvSpPr>
          <p:nvPr/>
        </p:nvSpPr>
        <p:spPr bwMode="auto">
          <a:xfrm>
            <a:off x="7924800" y="6415088"/>
            <a:ext cx="11564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</a:rPr>
              <a:t>p</a:t>
            </a:r>
            <a:r>
              <a:rPr lang="en-US" dirty="0">
                <a:latin typeface="Candara"/>
              </a:rPr>
              <a:t>. </a:t>
            </a:r>
            <a:r>
              <a:rPr lang="en-US" dirty="0" smtClean="0">
                <a:latin typeface="Candara"/>
              </a:rPr>
              <a:t>835 - 6</a:t>
            </a:r>
            <a:endParaRPr lang="en-US" dirty="0">
              <a:latin typeface="Candara"/>
            </a:endParaRPr>
          </a:p>
        </p:txBody>
      </p:sp>
      <p:sp>
        <p:nvSpPr>
          <p:cNvPr id="121860" name="Text Box 5"/>
          <p:cNvSpPr txBox="1">
            <a:spLocks noChangeArrowheads="1"/>
          </p:cNvSpPr>
          <p:nvPr/>
        </p:nvSpPr>
        <p:spPr bwMode="auto">
          <a:xfrm>
            <a:off x="1438275" y="6445250"/>
            <a:ext cx="1590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ndara"/>
              </a:rPr>
              <a:t>(Fig 20.6, p.858)</a:t>
            </a:r>
          </a:p>
        </p:txBody>
      </p:sp>
      <p:sp>
        <p:nvSpPr>
          <p:cNvPr id="121861" name="Text Box 6"/>
          <p:cNvSpPr txBox="1">
            <a:spLocks noChangeArrowheads="1"/>
          </p:cNvSpPr>
          <p:nvPr/>
        </p:nvSpPr>
        <p:spPr bwMode="auto">
          <a:xfrm>
            <a:off x="4724400" y="3429000"/>
            <a:ext cx="3046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Oxidation half-cell: Zn(NO3)2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Reduction half-cell: Cu(NO3)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2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1862" name="Rectangle 7"/>
          <p:cNvSpPr>
            <a:spLocks noChangeArrowheads="1"/>
          </p:cNvSpPr>
          <p:nvPr/>
        </p:nvSpPr>
        <p:spPr bwMode="auto">
          <a:xfrm>
            <a:off x="533400" y="4267200"/>
            <a:ext cx="3581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63" name="Rectangle 8" descr="Wide upward diagonal"/>
          <p:cNvSpPr>
            <a:spLocks noChangeArrowheads="1"/>
          </p:cNvSpPr>
          <p:nvPr/>
        </p:nvSpPr>
        <p:spPr bwMode="auto">
          <a:xfrm>
            <a:off x="2201863" y="4267200"/>
            <a:ext cx="236537" cy="2133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1389063" y="4572000"/>
            <a:ext cx="592137" cy="1143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FFFFFF"/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latin typeface="Candara"/>
            </a:endParaRPr>
          </a:p>
        </p:txBody>
      </p:sp>
      <p:sp>
        <p:nvSpPr>
          <p:cNvPr id="121865" name="Rectangle 10"/>
          <p:cNvSpPr>
            <a:spLocks noChangeArrowheads="1"/>
          </p:cNvSpPr>
          <p:nvPr/>
        </p:nvSpPr>
        <p:spPr bwMode="auto">
          <a:xfrm>
            <a:off x="2819400" y="4572000"/>
            <a:ext cx="533400" cy="1143000"/>
          </a:xfrm>
          <a:prstGeom prst="rect">
            <a:avLst/>
          </a:prstGeom>
          <a:gradFill rotWithShape="0">
            <a:gsLst>
              <a:gs pos="0">
                <a:srgbClr val="FF8000"/>
              </a:gs>
              <a:gs pos="50000">
                <a:srgbClr val="FFFFFF"/>
              </a:gs>
              <a:gs pos="100000">
                <a:srgbClr val="FF80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ndara"/>
            </a:endParaRPr>
          </a:p>
        </p:txBody>
      </p:sp>
      <p:sp>
        <p:nvSpPr>
          <p:cNvPr id="121866" name="Line 11"/>
          <p:cNvSpPr>
            <a:spLocks noChangeShapeType="1"/>
          </p:cNvSpPr>
          <p:nvPr/>
        </p:nvSpPr>
        <p:spPr bwMode="auto">
          <a:xfrm flipV="1">
            <a:off x="16764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67" name="Line 12"/>
          <p:cNvSpPr>
            <a:spLocks noChangeShapeType="1"/>
          </p:cNvSpPr>
          <p:nvPr/>
        </p:nvSpPr>
        <p:spPr bwMode="auto">
          <a:xfrm flipV="1">
            <a:off x="3019425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68" name="Line 13"/>
          <p:cNvSpPr>
            <a:spLocks noChangeShapeType="1"/>
          </p:cNvSpPr>
          <p:nvPr/>
        </p:nvSpPr>
        <p:spPr bwMode="auto">
          <a:xfrm>
            <a:off x="1692275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69" name="AutoShape 14"/>
          <p:cNvSpPr>
            <a:spLocks noChangeArrowheads="1"/>
          </p:cNvSpPr>
          <p:nvPr/>
        </p:nvSpPr>
        <p:spPr bwMode="auto">
          <a:xfrm rot="5400000">
            <a:off x="2187575" y="3346450"/>
            <a:ext cx="381000" cy="1066800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70" name="Text Box 15"/>
          <p:cNvSpPr txBox="1">
            <a:spLocks noChangeArrowheads="1"/>
          </p:cNvSpPr>
          <p:nvPr/>
        </p:nvSpPr>
        <p:spPr bwMode="auto">
          <a:xfrm>
            <a:off x="1905000" y="3397250"/>
            <a:ext cx="81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andara"/>
              </a:rPr>
              <a:t>e</a:t>
            </a:r>
            <a:r>
              <a:rPr lang="en-US" sz="1600" b="1" dirty="0">
                <a:solidFill>
                  <a:srgbClr val="FF0000"/>
                </a:solidFill>
                <a:latin typeface="Candara"/>
              </a:rPr>
              <a:t>- flow</a:t>
            </a:r>
          </a:p>
        </p:txBody>
      </p:sp>
      <p:sp>
        <p:nvSpPr>
          <p:cNvPr id="121871" name="Text Box 16"/>
          <p:cNvSpPr txBox="1">
            <a:spLocks noChangeArrowheads="1"/>
          </p:cNvSpPr>
          <p:nvPr/>
        </p:nvSpPr>
        <p:spPr bwMode="auto">
          <a:xfrm>
            <a:off x="685800" y="3581400"/>
            <a:ext cx="906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ndara"/>
              </a:rPr>
              <a:t>Zn strip</a:t>
            </a:r>
          </a:p>
          <a:p>
            <a:r>
              <a:rPr lang="en-US" sz="1600" dirty="0">
                <a:latin typeface="Candara"/>
              </a:rPr>
              <a:t>(anode)</a:t>
            </a:r>
          </a:p>
        </p:txBody>
      </p:sp>
      <p:sp>
        <p:nvSpPr>
          <p:cNvPr id="121872" name="Text Box 17"/>
          <p:cNvSpPr txBox="1">
            <a:spLocks noChangeArrowheads="1"/>
          </p:cNvSpPr>
          <p:nvPr/>
        </p:nvSpPr>
        <p:spPr bwMode="auto">
          <a:xfrm>
            <a:off x="3124200" y="3609975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Cu strip</a:t>
            </a:r>
            <a:br>
              <a:rPr lang="en-US" sz="1600" dirty="0">
                <a:latin typeface="Candara"/>
              </a:rPr>
            </a:br>
            <a:r>
              <a:rPr lang="en-US" sz="1600" dirty="0">
                <a:latin typeface="Candara"/>
              </a:rPr>
              <a:t>(cathode)</a:t>
            </a:r>
          </a:p>
        </p:txBody>
      </p:sp>
      <p:sp>
        <p:nvSpPr>
          <p:cNvPr id="121873" name="Text Box 18"/>
          <p:cNvSpPr txBox="1">
            <a:spLocks noChangeArrowheads="1"/>
          </p:cNvSpPr>
          <p:nvPr/>
        </p:nvSpPr>
        <p:spPr bwMode="auto">
          <a:xfrm>
            <a:off x="713054" y="5791200"/>
            <a:ext cx="8456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andara"/>
              </a:rPr>
              <a:t>Cation</a:t>
            </a:r>
            <a:r>
              <a:rPr lang="en-US" sz="1600" dirty="0">
                <a:latin typeface="Candara"/>
              </a:rPr>
              <a:t>+</a:t>
            </a:r>
          </a:p>
        </p:txBody>
      </p:sp>
      <p:sp>
        <p:nvSpPr>
          <p:cNvPr id="121874" name="Line 19"/>
          <p:cNvSpPr>
            <a:spLocks noChangeShapeType="1"/>
          </p:cNvSpPr>
          <p:nvPr/>
        </p:nvSpPr>
        <p:spPr bwMode="auto">
          <a:xfrm>
            <a:off x="1600200" y="597535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75" name="Text Box 20"/>
          <p:cNvSpPr txBox="1">
            <a:spLocks noChangeArrowheads="1"/>
          </p:cNvSpPr>
          <p:nvPr/>
        </p:nvSpPr>
        <p:spPr bwMode="auto">
          <a:xfrm>
            <a:off x="3152076" y="6019800"/>
            <a:ext cx="7887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Anion -</a:t>
            </a:r>
          </a:p>
        </p:txBody>
      </p:sp>
      <p:sp>
        <p:nvSpPr>
          <p:cNvPr id="121876" name="Line 21"/>
          <p:cNvSpPr>
            <a:spLocks noChangeShapeType="1"/>
          </p:cNvSpPr>
          <p:nvPr/>
        </p:nvSpPr>
        <p:spPr bwMode="auto">
          <a:xfrm flipH="1">
            <a:off x="1143000" y="617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1877" name="Text Box 22"/>
          <p:cNvSpPr txBox="1">
            <a:spLocks noChangeArrowheads="1"/>
          </p:cNvSpPr>
          <p:nvPr/>
        </p:nvSpPr>
        <p:spPr bwMode="auto">
          <a:xfrm>
            <a:off x="1564568" y="4876800"/>
            <a:ext cx="236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-</a:t>
            </a:r>
          </a:p>
        </p:txBody>
      </p:sp>
      <p:sp>
        <p:nvSpPr>
          <p:cNvPr id="121878" name="Text Box 23"/>
          <p:cNvSpPr txBox="1">
            <a:spLocks noChangeArrowheads="1"/>
          </p:cNvSpPr>
          <p:nvPr/>
        </p:nvSpPr>
        <p:spPr bwMode="auto">
          <a:xfrm>
            <a:off x="2945195" y="4876800"/>
            <a:ext cx="288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+</a:t>
            </a:r>
          </a:p>
        </p:txBody>
      </p:sp>
      <p:sp>
        <p:nvSpPr>
          <p:cNvPr id="121879" name="Text Box 24"/>
          <p:cNvSpPr txBox="1">
            <a:spLocks noChangeArrowheads="1"/>
          </p:cNvSpPr>
          <p:nvPr/>
        </p:nvSpPr>
        <p:spPr bwMode="auto">
          <a:xfrm rot="-5400000">
            <a:off x="407193" y="4920457"/>
            <a:ext cx="1039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oxidation</a:t>
            </a:r>
          </a:p>
        </p:txBody>
      </p:sp>
      <p:sp>
        <p:nvSpPr>
          <p:cNvPr id="121880" name="Text Box 25"/>
          <p:cNvSpPr txBox="1">
            <a:spLocks noChangeArrowheads="1"/>
          </p:cNvSpPr>
          <p:nvPr/>
        </p:nvSpPr>
        <p:spPr bwMode="auto">
          <a:xfrm rot="-5400000">
            <a:off x="3188494" y="4918869"/>
            <a:ext cx="1055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reduction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43502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Separate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voltaic (half) cells</a:t>
            </a:r>
            <a:endParaRPr lang="en-US" sz="2800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21882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8" name="Text Box 3"/>
          <p:cNvSpPr txBox="1">
            <a:spLocks noChangeArrowheads="1"/>
          </p:cNvSpPr>
          <p:nvPr/>
        </p:nvSpPr>
        <p:spPr bwMode="auto">
          <a:xfrm>
            <a:off x="350838" y="914400"/>
            <a:ext cx="8136187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A battery can be created by </a:t>
            </a:r>
            <a:r>
              <a:rPr lang="en-US" u="sng" dirty="0">
                <a:latin typeface="Candara"/>
              </a:rPr>
              <a:t>separating</a:t>
            </a:r>
            <a:r>
              <a:rPr lang="en-US" dirty="0">
                <a:latin typeface="Candara"/>
              </a:rPr>
              <a:t> the oxidizing and reducing agents;</a:t>
            </a:r>
            <a:br>
              <a:rPr lang="en-US" dirty="0">
                <a:latin typeface="Candara"/>
              </a:rPr>
            </a:br>
            <a:r>
              <a:rPr lang="en-US" dirty="0" err="1">
                <a:latin typeface="Candara"/>
              </a:rPr>
              <a:t>e</a:t>
            </a:r>
            <a:r>
              <a:rPr lang="en-US" dirty="0">
                <a:latin typeface="Candara"/>
              </a:rPr>
              <a:t>- are harvested as they pass from one half-“cell” into the other. </a:t>
            </a:r>
          </a:p>
          <a:p>
            <a:pPr>
              <a:buFontTx/>
              <a:buChar char="•"/>
            </a:pPr>
            <a:r>
              <a:rPr lang="en-US" sz="1800" dirty="0">
                <a:latin typeface="Candara"/>
              </a:rPr>
              <a:t> Half-cells contain half reactions</a:t>
            </a:r>
          </a:p>
          <a:p>
            <a:pPr>
              <a:buFontTx/>
              <a:buChar char="•"/>
            </a:pPr>
            <a:r>
              <a:rPr lang="en-US" sz="1800" dirty="0">
                <a:latin typeface="Candara"/>
              </a:rPr>
              <a:t> Half-cells must remain electrically neutral, so ions are allowed to pass</a:t>
            </a:r>
            <a:br>
              <a:rPr lang="en-US" sz="1800" dirty="0">
                <a:latin typeface="Candara"/>
              </a:rPr>
            </a:br>
            <a:r>
              <a:rPr lang="en-US" sz="1800" dirty="0">
                <a:latin typeface="Candara"/>
              </a:rPr>
              <a:t>    between cells via a permeable barrier (aka “salt bridge”)</a:t>
            </a:r>
          </a:p>
          <a:p>
            <a:pPr>
              <a:buFontTx/>
              <a:buChar char="•"/>
            </a:pPr>
            <a:r>
              <a:rPr lang="en-US" sz="1800" dirty="0">
                <a:latin typeface="Candara"/>
              </a:rPr>
              <a:t> Positive ions (oxidized Zn</a:t>
            </a:r>
            <a:r>
              <a:rPr lang="en-US" sz="1800" baseline="30000" dirty="0">
                <a:latin typeface="Candara"/>
              </a:rPr>
              <a:t>+2</a:t>
            </a:r>
            <a:r>
              <a:rPr lang="en-US" sz="1800" dirty="0">
                <a:latin typeface="Candara"/>
              </a:rPr>
              <a:t>)  move towards the cathode(+) </a:t>
            </a:r>
          </a:p>
          <a:p>
            <a:pPr>
              <a:buFontTx/>
              <a:buChar char="•"/>
            </a:pPr>
            <a:r>
              <a:rPr lang="en-US" sz="1800" dirty="0">
                <a:latin typeface="Candara"/>
              </a:rPr>
              <a:t> Negative </a:t>
            </a:r>
            <a:r>
              <a:rPr lang="en-US" sz="1800" dirty="0" smtClean="0">
                <a:latin typeface="Candara"/>
              </a:rPr>
              <a:t>counter-ions </a:t>
            </a:r>
            <a:r>
              <a:rPr lang="en-US" sz="1800" dirty="0">
                <a:latin typeface="Candara"/>
              </a:rPr>
              <a:t>(NO3</a:t>
            </a:r>
            <a:r>
              <a:rPr lang="en-US" sz="1800" baseline="30000" dirty="0">
                <a:latin typeface="Candara"/>
              </a:rPr>
              <a:t>-1</a:t>
            </a:r>
            <a:r>
              <a:rPr lang="en-US" sz="1800" dirty="0">
                <a:latin typeface="Candara"/>
              </a:rPr>
              <a:t> or SO4</a:t>
            </a:r>
            <a:r>
              <a:rPr lang="en-US" sz="1800" baseline="30000" dirty="0">
                <a:latin typeface="Candara"/>
              </a:rPr>
              <a:t>-2</a:t>
            </a:r>
            <a:r>
              <a:rPr lang="en-US" sz="1800" dirty="0">
                <a:latin typeface="Candara"/>
              </a:rPr>
              <a:t>) move to the anode</a:t>
            </a:r>
          </a:p>
          <a:p>
            <a:pPr>
              <a:buFontTx/>
              <a:buChar char="•"/>
            </a:pPr>
            <a:r>
              <a:rPr lang="en-US" sz="1800" dirty="0">
                <a:latin typeface="Candara"/>
              </a:rPr>
              <a:t> E- flow (electricity) is channeled through a circuit on the way to cathode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739992" y="4168676"/>
            <a:ext cx="4119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As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 Zn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strip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is oxidized it releases zinc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 err="1">
                <a:solidFill>
                  <a:srgbClr val="0000FF"/>
                </a:solidFill>
                <a:latin typeface="Candara"/>
              </a:rPr>
              <a:t>cations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into the solution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4739992" y="4953000"/>
            <a:ext cx="44040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As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 copper is reduced and copper atoms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are deposited on the strip, nitrate anions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are freed up.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Exchange of these soluble ions allows the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cells to remain electrically neutral.</a:t>
            </a:r>
            <a:endParaRPr lang="en-US" sz="24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665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23906" name="Text Box 3"/>
          <p:cNvSpPr txBox="1">
            <a:spLocks noChangeArrowheads="1"/>
          </p:cNvSpPr>
          <p:nvPr/>
        </p:nvSpPr>
        <p:spPr bwMode="auto">
          <a:xfrm>
            <a:off x="482600" y="914400"/>
            <a:ext cx="4775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What’s happening at an atomic/ionic level?</a:t>
            </a:r>
          </a:p>
        </p:txBody>
      </p:sp>
      <p:sp>
        <p:nvSpPr>
          <p:cNvPr id="123907" name="Text Box 4"/>
          <p:cNvSpPr txBox="1">
            <a:spLocks noChangeArrowheads="1"/>
          </p:cNvSpPr>
          <p:nvPr/>
        </p:nvSpPr>
        <p:spPr bwMode="auto">
          <a:xfrm>
            <a:off x="8001000" y="6488668"/>
            <a:ext cx="1059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835 - 6</a:t>
            </a:r>
            <a:endParaRPr lang="en-US" sz="1800" dirty="0">
              <a:latin typeface="Candara"/>
            </a:endParaRPr>
          </a:p>
        </p:txBody>
      </p:sp>
      <p:sp>
        <p:nvSpPr>
          <p:cNvPr id="123908" name="Rectangle 5"/>
          <p:cNvSpPr>
            <a:spLocks noChangeArrowheads="1"/>
          </p:cNvSpPr>
          <p:nvPr/>
        </p:nvSpPr>
        <p:spPr bwMode="auto">
          <a:xfrm>
            <a:off x="2514600" y="2209800"/>
            <a:ext cx="3581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09" name="Rectangle 6" descr="Wide upward diagonal"/>
          <p:cNvSpPr>
            <a:spLocks noChangeArrowheads="1"/>
          </p:cNvSpPr>
          <p:nvPr/>
        </p:nvSpPr>
        <p:spPr bwMode="auto">
          <a:xfrm>
            <a:off x="4183063" y="2209800"/>
            <a:ext cx="236537" cy="2133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318471" name="Rectangle 7"/>
          <p:cNvSpPr>
            <a:spLocks noChangeArrowheads="1"/>
          </p:cNvSpPr>
          <p:nvPr/>
        </p:nvSpPr>
        <p:spPr bwMode="auto">
          <a:xfrm>
            <a:off x="3370263" y="2514600"/>
            <a:ext cx="592137" cy="1143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FFFFFF"/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latin typeface="Candara"/>
            </a:endParaRPr>
          </a:p>
        </p:txBody>
      </p:sp>
      <p:sp>
        <p:nvSpPr>
          <p:cNvPr id="123911" name="Rectangle 8"/>
          <p:cNvSpPr>
            <a:spLocks noChangeArrowheads="1"/>
          </p:cNvSpPr>
          <p:nvPr/>
        </p:nvSpPr>
        <p:spPr bwMode="auto">
          <a:xfrm>
            <a:off x="4800600" y="2514600"/>
            <a:ext cx="533400" cy="1143000"/>
          </a:xfrm>
          <a:prstGeom prst="rect">
            <a:avLst/>
          </a:prstGeom>
          <a:gradFill rotWithShape="0">
            <a:gsLst>
              <a:gs pos="0">
                <a:srgbClr val="FF8000"/>
              </a:gs>
              <a:gs pos="50000">
                <a:srgbClr val="FFFFFF"/>
              </a:gs>
              <a:gs pos="100000">
                <a:srgbClr val="FF80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ndara"/>
            </a:endParaRPr>
          </a:p>
        </p:txBody>
      </p:sp>
      <p:sp>
        <p:nvSpPr>
          <p:cNvPr id="123912" name="Line 9"/>
          <p:cNvSpPr>
            <a:spLocks noChangeShapeType="1"/>
          </p:cNvSpPr>
          <p:nvPr/>
        </p:nvSpPr>
        <p:spPr bwMode="auto">
          <a:xfrm flipV="1">
            <a:off x="36576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13" name="Line 10"/>
          <p:cNvSpPr>
            <a:spLocks noChangeShapeType="1"/>
          </p:cNvSpPr>
          <p:nvPr/>
        </p:nvSpPr>
        <p:spPr bwMode="auto">
          <a:xfrm flipV="1">
            <a:off x="5000625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14" name="Line 11"/>
          <p:cNvSpPr>
            <a:spLocks noChangeShapeType="1"/>
          </p:cNvSpPr>
          <p:nvPr/>
        </p:nvSpPr>
        <p:spPr bwMode="auto">
          <a:xfrm>
            <a:off x="3673475" y="1828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15" name="AutoShape 12"/>
          <p:cNvSpPr>
            <a:spLocks noChangeArrowheads="1"/>
          </p:cNvSpPr>
          <p:nvPr/>
        </p:nvSpPr>
        <p:spPr bwMode="auto">
          <a:xfrm rot="5400000">
            <a:off x="4168775" y="1289050"/>
            <a:ext cx="381000" cy="1066800"/>
          </a:xfrm>
          <a:prstGeom prst="upArrow">
            <a:avLst>
              <a:gd name="adj1" fmla="val 50000"/>
              <a:gd name="adj2" fmla="val 7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16" name="Text Box 13"/>
          <p:cNvSpPr txBox="1">
            <a:spLocks noChangeArrowheads="1"/>
          </p:cNvSpPr>
          <p:nvPr/>
        </p:nvSpPr>
        <p:spPr bwMode="auto">
          <a:xfrm>
            <a:off x="3886200" y="1339850"/>
            <a:ext cx="81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andara"/>
              </a:rPr>
              <a:t>e</a:t>
            </a:r>
            <a:r>
              <a:rPr lang="en-US" sz="1600" b="1" dirty="0">
                <a:solidFill>
                  <a:srgbClr val="FF0000"/>
                </a:solidFill>
                <a:latin typeface="Candara"/>
              </a:rPr>
              <a:t>- flow</a:t>
            </a:r>
          </a:p>
        </p:txBody>
      </p:sp>
      <p:sp>
        <p:nvSpPr>
          <p:cNvPr id="123917" name="Text Box 14"/>
          <p:cNvSpPr txBox="1">
            <a:spLocks noChangeArrowheads="1"/>
          </p:cNvSpPr>
          <p:nvPr/>
        </p:nvSpPr>
        <p:spPr bwMode="auto">
          <a:xfrm>
            <a:off x="2667000" y="1524000"/>
            <a:ext cx="906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ndara"/>
              </a:rPr>
              <a:t>Zn strip</a:t>
            </a:r>
          </a:p>
          <a:p>
            <a:r>
              <a:rPr lang="en-US" sz="1600" dirty="0">
                <a:latin typeface="Candara"/>
              </a:rPr>
              <a:t>(anode)</a:t>
            </a:r>
          </a:p>
        </p:txBody>
      </p:sp>
      <p:sp>
        <p:nvSpPr>
          <p:cNvPr id="123918" name="Text Box 15"/>
          <p:cNvSpPr txBox="1">
            <a:spLocks noChangeArrowheads="1"/>
          </p:cNvSpPr>
          <p:nvPr/>
        </p:nvSpPr>
        <p:spPr bwMode="auto">
          <a:xfrm>
            <a:off x="5105400" y="1552575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Cu strip</a:t>
            </a:r>
            <a:br>
              <a:rPr lang="en-US" sz="1600" dirty="0">
                <a:latin typeface="Candara"/>
              </a:rPr>
            </a:br>
            <a:r>
              <a:rPr lang="en-US" sz="1600" dirty="0">
                <a:latin typeface="Candara"/>
              </a:rPr>
              <a:t>(cathode)</a:t>
            </a:r>
          </a:p>
        </p:txBody>
      </p:sp>
      <p:sp>
        <p:nvSpPr>
          <p:cNvPr id="123919" name="Text Box 16"/>
          <p:cNvSpPr txBox="1">
            <a:spLocks noChangeArrowheads="1"/>
          </p:cNvSpPr>
          <p:nvPr/>
        </p:nvSpPr>
        <p:spPr bwMode="auto">
          <a:xfrm>
            <a:off x="3545768" y="2819400"/>
            <a:ext cx="236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-</a:t>
            </a:r>
          </a:p>
        </p:txBody>
      </p:sp>
      <p:sp>
        <p:nvSpPr>
          <p:cNvPr id="123920" name="Text Box 17"/>
          <p:cNvSpPr txBox="1">
            <a:spLocks noChangeArrowheads="1"/>
          </p:cNvSpPr>
          <p:nvPr/>
        </p:nvSpPr>
        <p:spPr bwMode="auto">
          <a:xfrm>
            <a:off x="4926395" y="2819400"/>
            <a:ext cx="288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+</a:t>
            </a:r>
          </a:p>
        </p:txBody>
      </p:sp>
      <p:sp>
        <p:nvSpPr>
          <p:cNvPr id="123921" name="Text Box 18"/>
          <p:cNvSpPr txBox="1">
            <a:spLocks noChangeArrowheads="1"/>
          </p:cNvSpPr>
          <p:nvPr/>
        </p:nvSpPr>
        <p:spPr bwMode="auto">
          <a:xfrm rot="-5400000">
            <a:off x="2388393" y="2863057"/>
            <a:ext cx="1039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oxidation</a:t>
            </a:r>
          </a:p>
        </p:txBody>
      </p:sp>
      <p:sp>
        <p:nvSpPr>
          <p:cNvPr id="123922" name="Text Box 19"/>
          <p:cNvSpPr txBox="1">
            <a:spLocks noChangeArrowheads="1"/>
          </p:cNvSpPr>
          <p:nvPr/>
        </p:nvSpPr>
        <p:spPr bwMode="auto">
          <a:xfrm rot="-5400000">
            <a:off x="5169694" y="2861469"/>
            <a:ext cx="1055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reduction</a:t>
            </a:r>
          </a:p>
        </p:txBody>
      </p:sp>
      <p:sp>
        <p:nvSpPr>
          <p:cNvPr id="123923" name="Text Box 20"/>
          <p:cNvSpPr txBox="1">
            <a:spLocks noChangeArrowheads="1"/>
          </p:cNvSpPr>
          <p:nvPr/>
        </p:nvSpPr>
        <p:spPr bwMode="auto">
          <a:xfrm>
            <a:off x="2928938" y="6007100"/>
            <a:ext cx="60785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  <a:latin typeface="Candara"/>
              </a:rPr>
              <a:t>Zn+2</a:t>
            </a:r>
          </a:p>
        </p:txBody>
      </p:sp>
      <p:sp>
        <p:nvSpPr>
          <p:cNvPr id="123924" name="Oval 21"/>
          <p:cNvSpPr>
            <a:spLocks noChangeArrowheads="1"/>
          </p:cNvSpPr>
          <p:nvPr/>
        </p:nvSpPr>
        <p:spPr bwMode="auto">
          <a:xfrm>
            <a:off x="968375" y="4886325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25" name="Oval 22"/>
          <p:cNvSpPr>
            <a:spLocks noChangeArrowheads="1"/>
          </p:cNvSpPr>
          <p:nvPr/>
        </p:nvSpPr>
        <p:spPr bwMode="auto">
          <a:xfrm>
            <a:off x="968375" y="5222875"/>
            <a:ext cx="323850" cy="33813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26" name="Oval 23"/>
          <p:cNvSpPr>
            <a:spLocks noChangeArrowheads="1"/>
          </p:cNvSpPr>
          <p:nvPr/>
        </p:nvSpPr>
        <p:spPr bwMode="auto">
          <a:xfrm>
            <a:off x="968375" y="5561013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27" name="Oval 24"/>
          <p:cNvSpPr>
            <a:spLocks noChangeArrowheads="1"/>
          </p:cNvSpPr>
          <p:nvPr/>
        </p:nvSpPr>
        <p:spPr bwMode="auto">
          <a:xfrm>
            <a:off x="968375" y="5897563"/>
            <a:ext cx="323850" cy="3381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28" name="Oval 25"/>
          <p:cNvSpPr>
            <a:spLocks noChangeArrowheads="1"/>
          </p:cNvSpPr>
          <p:nvPr/>
        </p:nvSpPr>
        <p:spPr bwMode="auto">
          <a:xfrm>
            <a:off x="674688" y="5392738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29" name="Oval 26"/>
          <p:cNvSpPr>
            <a:spLocks noChangeArrowheads="1"/>
          </p:cNvSpPr>
          <p:nvPr/>
        </p:nvSpPr>
        <p:spPr bwMode="auto">
          <a:xfrm>
            <a:off x="674688" y="5043488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0" name="Oval 27"/>
          <p:cNvSpPr>
            <a:spLocks noChangeArrowheads="1"/>
          </p:cNvSpPr>
          <p:nvPr/>
        </p:nvSpPr>
        <p:spPr bwMode="auto">
          <a:xfrm>
            <a:off x="674688" y="5729288"/>
            <a:ext cx="325437" cy="3381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1" name="Oval 28"/>
          <p:cNvSpPr>
            <a:spLocks noChangeArrowheads="1"/>
          </p:cNvSpPr>
          <p:nvPr/>
        </p:nvSpPr>
        <p:spPr bwMode="auto">
          <a:xfrm>
            <a:off x="8267700" y="4799013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2" name="Oval 29"/>
          <p:cNvSpPr>
            <a:spLocks noChangeArrowheads="1"/>
          </p:cNvSpPr>
          <p:nvPr/>
        </p:nvSpPr>
        <p:spPr bwMode="auto">
          <a:xfrm>
            <a:off x="3149600" y="5603875"/>
            <a:ext cx="325438" cy="33655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3" name="Oval 30"/>
          <p:cNvSpPr>
            <a:spLocks noChangeArrowheads="1"/>
          </p:cNvSpPr>
          <p:nvPr/>
        </p:nvSpPr>
        <p:spPr bwMode="auto">
          <a:xfrm>
            <a:off x="8267700" y="5456238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4" name="Oval 31"/>
          <p:cNvSpPr>
            <a:spLocks noChangeArrowheads="1"/>
          </p:cNvSpPr>
          <p:nvPr/>
        </p:nvSpPr>
        <p:spPr bwMode="auto">
          <a:xfrm>
            <a:off x="7974013" y="5305425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5" name="Oval 32"/>
          <p:cNvSpPr>
            <a:spLocks noChangeArrowheads="1"/>
          </p:cNvSpPr>
          <p:nvPr/>
        </p:nvSpPr>
        <p:spPr bwMode="auto">
          <a:xfrm>
            <a:off x="7974013" y="4956175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6" name="Oval 33"/>
          <p:cNvSpPr>
            <a:spLocks noChangeArrowheads="1"/>
          </p:cNvSpPr>
          <p:nvPr/>
        </p:nvSpPr>
        <p:spPr bwMode="auto">
          <a:xfrm>
            <a:off x="7974013" y="5624513"/>
            <a:ext cx="325437" cy="3381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7" name="AutoShape 34"/>
          <p:cNvSpPr>
            <a:spLocks noChangeArrowheads="1"/>
          </p:cNvSpPr>
          <p:nvPr/>
        </p:nvSpPr>
        <p:spPr bwMode="auto">
          <a:xfrm rot="17852489" flipV="1">
            <a:off x="927894" y="5168106"/>
            <a:ext cx="147638" cy="327025"/>
          </a:xfrm>
          <a:prstGeom prst="curvedRightArrow">
            <a:avLst>
              <a:gd name="adj1" fmla="val 44301"/>
              <a:gd name="adj2" fmla="val 88602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38" name="Text Box 35"/>
          <p:cNvSpPr txBox="1">
            <a:spLocks noChangeArrowheads="1"/>
          </p:cNvSpPr>
          <p:nvPr/>
        </p:nvSpPr>
        <p:spPr bwMode="auto">
          <a:xfrm>
            <a:off x="4583113" y="5867400"/>
            <a:ext cx="620683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andara"/>
              </a:rPr>
              <a:t>Cu+2</a:t>
            </a:r>
          </a:p>
        </p:txBody>
      </p:sp>
      <p:sp>
        <p:nvSpPr>
          <p:cNvPr id="123939" name="Oval 36"/>
          <p:cNvSpPr>
            <a:spLocks noChangeArrowheads="1"/>
          </p:cNvSpPr>
          <p:nvPr/>
        </p:nvSpPr>
        <p:spPr bwMode="auto">
          <a:xfrm>
            <a:off x="7678738" y="5165725"/>
            <a:ext cx="323850" cy="33655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40" name="Oval 37"/>
          <p:cNvSpPr>
            <a:spLocks noChangeArrowheads="1"/>
          </p:cNvSpPr>
          <p:nvPr/>
        </p:nvSpPr>
        <p:spPr bwMode="auto">
          <a:xfrm>
            <a:off x="7989888" y="4619625"/>
            <a:ext cx="325437" cy="33813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41" name="Line 38"/>
          <p:cNvSpPr>
            <a:spLocks noChangeShapeType="1"/>
          </p:cNvSpPr>
          <p:nvPr/>
        </p:nvSpPr>
        <p:spPr bwMode="auto">
          <a:xfrm>
            <a:off x="2895600" y="5391150"/>
            <a:ext cx="2286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42" name="Line 39"/>
          <p:cNvSpPr>
            <a:spLocks noChangeShapeType="1"/>
          </p:cNvSpPr>
          <p:nvPr/>
        </p:nvSpPr>
        <p:spPr bwMode="auto">
          <a:xfrm flipV="1">
            <a:off x="1290638" y="4605338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43" name="Line 40"/>
          <p:cNvSpPr>
            <a:spLocks noChangeShapeType="1"/>
          </p:cNvSpPr>
          <p:nvPr/>
        </p:nvSpPr>
        <p:spPr bwMode="auto">
          <a:xfrm flipH="1">
            <a:off x="739775" y="4605338"/>
            <a:ext cx="541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44" name="Line 41"/>
          <p:cNvSpPr>
            <a:spLocks noChangeShapeType="1"/>
          </p:cNvSpPr>
          <p:nvPr/>
        </p:nvSpPr>
        <p:spPr bwMode="auto">
          <a:xfrm flipH="1">
            <a:off x="750888" y="6516688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123945" name="Group 42"/>
          <p:cNvGrpSpPr>
            <a:grpSpLocks/>
          </p:cNvGrpSpPr>
          <p:nvPr/>
        </p:nvGrpSpPr>
        <p:grpSpPr bwMode="auto">
          <a:xfrm flipH="1">
            <a:off x="7956550" y="4605338"/>
            <a:ext cx="550863" cy="1911350"/>
            <a:chOff x="3543" y="2901"/>
            <a:chExt cx="347" cy="1204"/>
          </a:xfrm>
        </p:grpSpPr>
        <p:sp>
          <p:nvSpPr>
            <p:cNvPr id="123994" name="Line 43"/>
            <p:cNvSpPr>
              <a:spLocks noChangeShapeType="1"/>
            </p:cNvSpPr>
            <p:nvPr/>
          </p:nvSpPr>
          <p:spPr bwMode="auto">
            <a:xfrm flipV="1">
              <a:off x="3889" y="2901"/>
              <a:ext cx="0" cy="1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23995" name="Line 44"/>
            <p:cNvSpPr>
              <a:spLocks noChangeShapeType="1"/>
            </p:cNvSpPr>
            <p:nvPr/>
          </p:nvSpPr>
          <p:spPr bwMode="auto">
            <a:xfrm flipH="1">
              <a:off x="3543" y="2901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23996" name="Line 45"/>
            <p:cNvSpPr>
              <a:spLocks noChangeShapeType="1"/>
            </p:cNvSpPr>
            <p:nvPr/>
          </p:nvSpPr>
          <p:spPr bwMode="auto">
            <a:xfrm flipH="1">
              <a:off x="3550" y="4105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</p:grpSp>
      <p:sp>
        <p:nvSpPr>
          <p:cNvPr id="123946" name="Text Box 46"/>
          <p:cNvSpPr txBox="1">
            <a:spLocks noChangeArrowheads="1"/>
          </p:cNvSpPr>
          <p:nvPr/>
        </p:nvSpPr>
        <p:spPr bwMode="auto">
          <a:xfrm>
            <a:off x="533400" y="6235700"/>
            <a:ext cx="738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anode</a:t>
            </a:r>
            <a:endParaRPr lang="en-US" dirty="0">
              <a:latin typeface="Candara"/>
            </a:endParaRPr>
          </a:p>
        </p:txBody>
      </p:sp>
      <p:sp>
        <p:nvSpPr>
          <p:cNvPr id="123947" name="Text Box 47"/>
          <p:cNvSpPr txBox="1">
            <a:spLocks noChangeArrowheads="1"/>
          </p:cNvSpPr>
          <p:nvPr/>
        </p:nvSpPr>
        <p:spPr bwMode="auto">
          <a:xfrm>
            <a:off x="7929563" y="6172200"/>
            <a:ext cx="909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cathode</a:t>
            </a:r>
            <a:endParaRPr lang="en-US" dirty="0">
              <a:latin typeface="Candara"/>
            </a:endParaRPr>
          </a:p>
        </p:txBody>
      </p:sp>
      <p:sp>
        <p:nvSpPr>
          <p:cNvPr id="123948" name="Text Box 48"/>
          <p:cNvSpPr txBox="1">
            <a:spLocks noChangeArrowheads="1"/>
          </p:cNvSpPr>
          <p:nvPr/>
        </p:nvSpPr>
        <p:spPr bwMode="auto">
          <a:xfrm>
            <a:off x="2726004" y="3733800"/>
            <a:ext cx="8456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andara"/>
              </a:rPr>
              <a:t>Cation</a:t>
            </a:r>
            <a:r>
              <a:rPr lang="en-US" sz="1600" dirty="0">
                <a:latin typeface="Candara"/>
              </a:rPr>
              <a:t>+</a:t>
            </a:r>
          </a:p>
        </p:txBody>
      </p:sp>
      <p:sp>
        <p:nvSpPr>
          <p:cNvPr id="123949" name="Line 49"/>
          <p:cNvSpPr>
            <a:spLocks noChangeShapeType="1"/>
          </p:cNvSpPr>
          <p:nvPr/>
        </p:nvSpPr>
        <p:spPr bwMode="auto">
          <a:xfrm>
            <a:off x="3613150" y="391795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0" name="Text Box 50"/>
          <p:cNvSpPr txBox="1">
            <a:spLocks noChangeArrowheads="1"/>
          </p:cNvSpPr>
          <p:nvPr/>
        </p:nvSpPr>
        <p:spPr bwMode="auto">
          <a:xfrm>
            <a:off x="5165026" y="3962400"/>
            <a:ext cx="7887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ndara"/>
              </a:rPr>
              <a:t>Anion -</a:t>
            </a:r>
          </a:p>
        </p:txBody>
      </p:sp>
      <p:sp>
        <p:nvSpPr>
          <p:cNvPr id="123951" name="Line 51"/>
          <p:cNvSpPr>
            <a:spLocks noChangeShapeType="1"/>
          </p:cNvSpPr>
          <p:nvPr/>
        </p:nvSpPr>
        <p:spPr bwMode="auto">
          <a:xfrm flipH="1">
            <a:off x="3155950" y="4114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2" name="Oval 52"/>
          <p:cNvSpPr>
            <a:spLocks noChangeArrowheads="1"/>
          </p:cNvSpPr>
          <p:nvPr/>
        </p:nvSpPr>
        <p:spPr bwMode="auto">
          <a:xfrm>
            <a:off x="2514600" y="4881563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3" name="Oval 53"/>
          <p:cNvSpPr>
            <a:spLocks noChangeArrowheads="1"/>
          </p:cNvSpPr>
          <p:nvPr/>
        </p:nvSpPr>
        <p:spPr bwMode="auto">
          <a:xfrm>
            <a:off x="2514600" y="5556250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4" name="Oval 54"/>
          <p:cNvSpPr>
            <a:spLocks noChangeArrowheads="1"/>
          </p:cNvSpPr>
          <p:nvPr/>
        </p:nvSpPr>
        <p:spPr bwMode="auto">
          <a:xfrm>
            <a:off x="2514600" y="5892800"/>
            <a:ext cx="323850" cy="33813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5" name="Oval 55"/>
          <p:cNvSpPr>
            <a:spLocks noChangeArrowheads="1"/>
          </p:cNvSpPr>
          <p:nvPr/>
        </p:nvSpPr>
        <p:spPr bwMode="auto">
          <a:xfrm>
            <a:off x="2220913" y="5387975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6" name="Oval 56"/>
          <p:cNvSpPr>
            <a:spLocks noChangeArrowheads="1"/>
          </p:cNvSpPr>
          <p:nvPr/>
        </p:nvSpPr>
        <p:spPr bwMode="auto">
          <a:xfrm>
            <a:off x="2220913" y="5038725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7" name="Oval 57"/>
          <p:cNvSpPr>
            <a:spLocks noChangeArrowheads="1"/>
          </p:cNvSpPr>
          <p:nvPr/>
        </p:nvSpPr>
        <p:spPr bwMode="auto">
          <a:xfrm>
            <a:off x="2220913" y="5724525"/>
            <a:ext cx="325437" cy="33813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8" name="Line 58"/>
          <p:cNvSpPr>
            <a:spLocks noChangeShapeType="1"/>
          </p:cNvSpPr>
          <p:nvPr/>
        </p:nvSpPr>
        <p:spPr bwMode="auto">
          <a:xfrm flipV="1">
            <a:off x="2836863" y="4600575"/>
            <a:ext cx="0" cy="191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59" name="Line 59"/>
          <p:cNvSpPr>
            <a:spLocks noChangeShapeType="1"/>
          </p:cNvSpPr>
          <p:nvPr/>
        </p:nvSpPr>
        <p:spPr bwMode="auto">
          <a:xfrm flipH="1">
            <a:off x="2286000" y="4600575"/>
            <a:ext cx="541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0" name="Line 60"/>
          <p:cNvSpPr>
            <a:spLocks noChangeShapeType="1"/>
          </p:cNvSpPr>
          <p:nvPr/>
        </p:nvSpPr>
        <p:spPr bwMode="auto">
          <a:xfrm flipH="1">
            <a:off x="2297113" y="6511925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1" name="Text Box 61"/>
          <p:cNvSpPr txBox="1">
            <a:spLocks noChangeArrowheads="1"/>
          </p:cNvSpPr>
          <p:nvPr/>
        </p:nvSpPr>
        <p:spPr bwMode="auto">
          <a:xfrm>
            <a:off x="2079625" y="6230938"/>
            <a:ext cx="738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anode</a:t>
            </a:r>
            <a:endParaRPr lang="en-US" dirty="0">
              <a:latin typeface="Candara"/>
            </a:endParaRPr>
          </a:p>
        </p:txBody>
      </p:sp>
      <p:sp>
        <p:nvSpPr>
          <p:cNvPr id="123962" name="AutoShape 62"/>
          <p:cNvSpPr>
            <a:spLocks noChangeArrowheads="1"/>
          </p:cNvSpPr>
          <p:nvPr/>
        </p:nvSpPr>
        <p:spPr bwMode="auto">
          <a:xfrm rot="5400000">
            <a:off x="1646237" y="5364163"/>
            <a:ext cx="263525" cy="508000"/>
          </a:xfrm>
          <a:prstGeom prst="upArrow">
            <a:avLst>
              <a:gd name="adj1" fmla="val 50000"/>
              <a:gd name="adj2" fmla="val 481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3" name="Oval 63"/>
          <p:cNvSpPr>
            <a:spLocks noChangeArrowheads="1"/>
          </p:cNvSpPr>
          <p:nvPr/>
        </p:nvSpPr>
        <p:spPr bwMode="auto">
          <a:xfrm>
            <a:off x="8274050" y="5119688"/>
            <a:ext cx="325438" cy="3381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4" name="Oval 64"/>
          <p:cNvSpPr>
            <a:spLocks noChangeArrowheads="1"/>
          </p:cNvSpPr>
          <p:nvPr/>
        </p:nvSpPr>
        <p:spPr bwMode="auto">
          <a:xfrm>
            <a:off x="8262938" y="5794375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5" name="AutoShape 65"/>
          <p:cNvSpPr>
            <a:spLocks noChangeArrowheads="1"/>
          </p:cNvSpPr>
          <p:nvPr/>
        </p:nvSpPr>
        <p:spPr bwMode="auto">
          <a:xfrm rot="12599325" flipV="1">
            <a:off x="7923213" y="5105400"/>
            <a:ext cx="147637" cy="327025"/>
          </a:xfrm>
          <a:prstGeom prst="curvedRightArrow">
            <a:avLst>
              <a:gd name="adj1" fmla="val 44301"/>
              <a:gd name="adj2" fmla="val 88602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6" name="AutoShape 66"/>
          <p:cNvSpPr>
            <a:spLocks noChangeArrowheads="1"/>
          </p:cNvSpPr>
          <p:nvPr/>
        </p:nvSpPr>
        <p:spPr bwMode="auto">
          <a:xfrm rot="12599325" flipV="1">
            <a:off x="8120063" y="4854575"/>
            <a:ext cx="147637" cy="327025"/>
          </a:xfrm>
          <a:prstGeom prst="curvedRightArrow">
            <a:avLst>
              <a:gd name="adj1" fmla="val 44301"/>
              <a:gd name="adj2" fmla="val 88602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7" name="Oval 67"/>
          <p:cNvSpPr>
            <a:spLocks noChangeArrowheads="1"/>
          </p:cNvSpPr>
          <p:nvPr/>
        </p:nvSpPr>
        <p:spPr bwMode="auto">
          <a:xfrm>
            <a:off x="7389813" y="5607050"/>
            <a:ext cx="323850" cy="33655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8" name="Oval 68"/>
          <p:cNvSpPr>
            <a:spLocks noChangeArrowheads="1"/>
          </p:cNvSpPr>
          <p:nvPr/>
        </p:nvSpPr>
        <p:spPr bwMode="auto">
          <a:xfrm>
            <a:off x="7542213" y="6019800"/>
            <a:ext cx="323850" cy="33655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69" name="Oval 69"/>
          <p:cNvSpPr>
            <a:spLocks noChangeArrowheads="1"/>
          </p:cNvSpPr>
          <p:nvPr/>
        </p:nvSpPr>
        <p:spPr bwMode="auto">
          <a:xfrm>
            <a:off x="6134100" y="4797425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0" name="Oval 70"/>
          <p:cNvSpPr>
            <a:spLocks noChangeArrowheads="1"/>
          </p:cNvSpPr>
          <p:nvPr/>
        </p:nvSpPr>
        <p:spPr bwMode="auto">
          <a:xfrm>
            <a:off x="6134100" y="5454650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1" name="Oval 71"/>
          <p:cNvSpPr>
            <a:spLocks noChangeArrowheads="1"/>
          </p:cNvSpPr>
          <p:nvPr/>
        </p:nvSpPr>
        <p:spPr bwMode="auto">
          <a:xfrm>
            <a:off x="5840413" y="5303838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2" name="Oval 72"/>
          <p:cNvSpPr>
            <a:spLocks noChangeArrowheads="1"/>
          </p:cNvSpPr>
          <p:nvPr/>
        </p:nvSpPr>
        <p:spPr bwMode="auto">
          <a:xfrm>
            <a:off x="5840413" y="4954588"/>
            <a:ext cx="325437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3" name="Oval 73"/>
          <p:cNvSpPr>
            <a:spLocks noChangeArrowheads="1"/>
          </p:cNvSpPr>
          <p:nvPr/>
        </p:nvSpPr>
        <p:spPr bwMode="auto">
          <a:xfrm>
            <a:off x="5840413" y="5622925"/>
            <a:ext cx="325437" cy="33813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4" name="Oval 74"/>
          <p:cNvSpPr>
            <a:spLocks noChangeArrowheads="1"/>
          </p:cNvSpPr>
          <p:nvPr/>
        </p:nvSpPr>
        <p:spPr bwMode="auto">
          <a:xfrm>
            <a:off x="5545138" y="5164138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5" name="Oval 75"/>
          <p:cNvSpPr>
            <a:spLocks noChangeArrowheads="1"/>
          </p:cNvSpPr>
          <p:nvPr/>
        </p:nvSpPr>
        <p:spPr bwMode="auto">
          <a:xfrm>
            <a:off x="5856288" y="4618038"/>
            <a:ext cx="325437" cy="3381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123976" name="Group 76"/>
          <p:cNvGrpSpPr>
            <a:grpSpLocks/>
          </p:cNvGrpSpPr>
          <p:nvPr/>
        </p:nvGrpSpPr>
        <p:grpSpPr bwMode="auto">
          <a:xfrm flipH="1">
            <a:off x="5822950" y="4603750"/>
            <a:ext cx="550863" cy="1911350"/>
            <a:chOff x="3543" y="2901"/>
            <a:chExt cx="347" cy="1204"/>
          </a:xfrm>
        </p:grpSpPr>
        <p:sp>
          <p:nvSpPr>
            <p:cNvPr id="123991" name="Line 77"/>
            <p:cNvSpPr>
              <a:spLocks noChangeShapeType="1"/>
            </p:cNvSpPr>
            <p:nvPr/>
          </p:nvSpPr>
          <p:spPr bwMode="auto">
            <a:xfrm flipV="1">
              <a:off x="3889" y="2901"/>
              <a:ext cx="0" cy="1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23992" name="Line 78"/>
            <p:cNvSpPr>
              <a:spLocks noChangeShapeType="1"/>
            </p:cNvSpPr>
            <p:nvPr/>
          </p:nvSpPr>
          <p:spPr bwMode="auto">
            <a:xfrm flipH="1">
              <a:off x="3543" y="2901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23993" name="Line 79"/>
            <p:cNvSpPr>
              <a:spLocks noChangeShapeType="1"/>
            </p:cNvSpPr>
            <p:nvPr/>
          </p:nvSpPr>
          <p:spPr bwMode="auto">
            <a:xfrm flipH="1">
              <a:off x="3550" y="4105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</p:grpSp>
      <p:sp>
        <p:nvSpPr>
          <p:cNvPr id="123977" name="Text Box 80"/>
          <p:cNvSpPr txBox="1">
            <a:spLocks noChangeArrowheads="1"/>
          </p:cNvSpPr>
          <p:nvPr/>
        </p:nvSpPr>
        <p:spPr bwMode="auto">
          <a:xfrm>
            <a:off x="5795963" y="6170613"/>
            <a:ext cx="909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cathode</a:t>
            </a:r>
            <a:endParaRPr lang="en-US" dirty="0">
              <a:latin typeface="Candara"/>
            </a:endParaRPr>
          </a:p>
        </p:txBody>
      </p:sp>
      <p:sp>
        <p:nvSpPr>
          <p:cNvPr id="123978" name="Oval 81"/>
          <p:cNvSpPr>
            <a:spLocks noChangeArrowheads="1"/>
          </p:cNvSpPr>
          <p:nvPr/>
        </p:nvSpPr>
        <p:spPr bwMode="auto">
          <a:xfrm>
            <a:off x="6140450" y="5118100"/>
            <a:ext cx="325438" cy="33813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79" name="Oval 82"/>
          <p:cNvSpPr>
            <a:spLocks noChangeArrowheads="1"/>
          </p:cNvSpPr>
          <p:nvPr/>
        </p:nvSpPr>
        <p:spPr bwMode="auto">
          <a:xfrm>
            <a:off x="6129338" y="5792788"/>
            <a:ext cx="323850" cy="33655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0" name="Oval 83"/>
          <p:cNvSpPr>
            <a:spLocks noChangeArrowheads="1"/>
          </p:cNvSpPr>
          <p:nvPr/>
        </p:nvSpPr>
        <p:spPr bwMode="auto">
          <a:xfrm>
            <a:off x="5256213" y="5605463"/>
            <a:ext cx="323850" cy="33655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1" name="Oval 84"/>
          <p:cNvSpPr>
            <a:spLocks noChangeArrowheads="1"/>
          </p:cNvSpPr>
          <p:nvPr/>
        </p:nvSpPr>
        <p:spPr bwMode="auto">
          <a:xfrm>
            <a:off x="5408613" y="6018213"/>
            <a:ext cx="323850" cy="33655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2" name="AutoShape 85"/>
          <p:cNvSpPr>
            <a:spLocks noChangeArrowheads="1"/>
          </p:cNvSpPr>
          <p:nvPr/>
        </p:nvSpPr>
        <p:spPr bwMode="auto">
          <a:xfrm rot="16200000" flipH="1">
            <a:off x="6750050" y="5364163"/>
            <a:ext cx="263525" cy="508000"/>
          </a:xfrm>
          <a:prstGeom prst="upArrow">
            <a:avLst>
              <a:gd name="adj1" fmla="val 50000"/>
              <a:gd name="adj2" fmla="val 481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3" name="Line 86"/>
          <p:cNvSpPr>
            <a:spLocks noChangeShapeType="1"/>
          </p:cNvSpPr>
          <p:nvPr/>
        </p:nvSpPr>
        <p:spPr bwMode="auto">
          <a:xfrm>
            <a:off x="4252913" y="4648200"/>
            <a:ext cx="46037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4" name="AutoShape 87"/>
          <p:cNvSpPr>
            <a:spLocks noChangeArrowheads="1"/>
          </p:cNvSpPr>
          <p:nvPr/>
        </p:nvSpPr>
        <p:spPr bwMode="auto">
          <a:xfrm flipH="1">
            <a:off x="838200" y="4191000"/>
            <a:ext cx="263525" cy="508000"/>
          </a:xfrm>
          <a:prstGeom prst="upArrow">
            <a:avLst>
              <a:gd name="adj1" fmla="val 50000"/>
              <a:gd name="adj2" fmla="val 481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5" name="AutoShape 88"/>
          <p:cNvSpPr>
            <a:spLocks noChangeArrowheads="1"/>
          </p:cNvSpPr>
          <p:nvPr/>
        </p:nvSpPr>
        <p:spPr bwMode="auto">
          <a:xfrm flipH="1" flipV="1">
            <a:off x="8153400" y="4146550"/>
            <a:ext cx="263525" cy="508000"/>
          </a:xfrm>
          <a:prstGeom prst="upArrow">
            <a:avLst>
              <a:gd name="adj1" fmla="val 50000"/>
              <a:gd name="adj2" fmla="val 481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23986" name="Text Box 89"/>
          <p:cNvSpPr txBox="1">
            <a:spLocks noChangeArrowheads="1"/>
          </p:cNvSpPr>
          <p:nvPr/>
        </p:nvSpPr>
        <p:spPr bwMode="auto">
          <a:xfrm>
            <a:off x="609600" y="3810000"/>
            <a:ext cx="81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andara"/>
              </a:rPr>
              <a:t>e</a:t>
            </a:r>
            <a:r>
              <a:rPr lang="en-US" sz="1600" b="1" dirty="0">
                <a:solidFill>
                  <a:srgbClr val="FF0000"/>
                </a:solidFill>
                <a:latin typeface="Candara"/>
              </a:rPr>
              <a:t>- flow</a:t>
            </a:r>
          </a:p>
        </p:txBody>
      </p:sp>
      <p:sp>
        <p:nvSpPr>
          <p:cNvPr id="123987" name="Text Box 90"/>
          <p:cNvSpPr txBox="1">
            <a:spLocks noChangeArrowheads="1"/>
          </p:cNvSpPr>
          <p:nvPr/>
        </p:nvSpPr>
        <p:spPr bwMode="auto">
          <a:xfrm>
            <a:off x="7861300" y="3790950"/>
            <a:ext cx="81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andara"/>
              </a:rPr>
              <a:t>e</a:t>
            </a:r>
            <a:r>
              <a:rPr lang="en-US" sz="1600" b="1" dirty="0">
                <a:solidFill>
                  <a:srgbClr val="FF0000"/>
                </a:solidFill>
                <a:latin typeface="Candara"/>
              </a:rPr>
              <a:t>- flow</a:t>
            </a: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450996" y="231775"/>
            <a:ext cx="38681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Close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-up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of a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voltaic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ell</a:t>
            </a:r>
            <a:endParaRPr lang="en-US" sz="2800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23989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Bracket 1"/>
          <p:cNvSpPr/>
          <p:nvPr/>
        </p:nvSpPr>
        <p:spPr bwMode="auto">
          <a:xfrm rot="16200000">
            <a:off x="3352800" y="-1066800"/>
            <a:ext cx="2514600" cy="7391400"/>
          </a:xfrm>
          <a:prstGeom prst="rightBracke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0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3" grpId="0" animBg="1"/>
      <p:bldP spid="123931" grpId="0" animBg="1"/>
      <p:bldP spid="123932" grpId="0" animBg="1"/>
      <p:bldP spid="123933" grpId="0" animBg="1"/>
      <p:bldP spid="123934" grpId="0" animBg="1"/>
      <p:bldP spid="123935" grpId="0" animBg="1"/>
      <p:bldP spid="123936" grpId="0" animBg="1"/>
      <p:bldP spid="123938" grpId="0" animBg="1"/>
      <p:bldP spid="123939" grpId="0" animBg="1"/>
      <p:bldP spid="123940" grpId="0" animBg="1"/>
      <p:bldP spid="123941" grpId="0" animBg="1"/>
      <p:bldP spid="123947" grpId="0"/>
      <p:bldP spid="123948" grpId="0"/>
      <p:bldP spid="123950" grpId="0"/>
      <p:bldP spid="123952" grpId="0" animBg="1"/>
      <p:bldP spid="123953" grpId="0" animBg="1"/>
      <p:bldP spid="123954" grpId="0" animBg="1"/>
      <p:bldP spid="123955" grpId="0" animBg="1"/>
      <p:bldP spid="123956" grpId="0" animBg="1"/>
      <p:bldP spid="123957" grpId="0" animBg="1"/>
      <p:bldP spid="123958" grpId="0" animBg="1"/>
      <p:bldP spid="123959" grpId="0" animBg="1"/>
      <p:bldP spid="123960" grpId="0" animBg="1"/>
      <p:bldP spid="123961" grpId="0"/>
      <p:bldP spid="123962" grpId="0" animBg="1"/>
      <p:bldP spid="123963" grpId="0" animBg="1"/>
      <p:bldP spid="123964" grpId="0" animBg="1"/>
      <p:bldP spid="123965" grpId="0" animBg="1"/>
      <p:bldP spid="123966" grpId="0" animBg="1"/>
      <p:bldP spid="123967" grpId="0" animBg="1"/>
      <p:bldP spid="123968" grpId="0" animBg="1"/>
      <p:bldP spid="123969" grpId="0" animBg="1"/>
      <p:bldP spid="123970" grpId="0" animBg="1"/>
      <p:bldP spid="123971" grpId="0" animBg="1"/>
      <p:bldP spid="123972" grpId="0" animBg="1"/>
      <p:bldP spid="123973" grpId="0" animBg="1"/>
      <p:bldP spid="123974" grpId="0" animBg="1"/>
      <p:bldP spid="123975" grpId="0" animBg="1"/>
      <p:bldP spid="123977" grpId="0"/>
      <p:bldP spid="123978" grpId="0" animBg="1"/>
      <p:bldP spid="123979" grpId="0" animBg="1"/>
      <p:bldP spid="123980" grpId="0" animBg="1"/>
      <p:bldP spid="123981" grpId="0" animBg="1"/>
      <p:bldP spid="123982" grpId="0" animBg="1"/>
      <p:bldP spid="123985" grpId="0" animBg="1"/>
      <p:bldP spid="12398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125954" name="Picture 94" descr="20_08.JPG"/>
          <p:cNvPicPr>
            <a:picLocks noChangeAspect="1"/>
          </p:cNvPicPr>
          <p:nvPr/>
        </p:nvPicPr>
        <p:blipFill>
          <a:blip r:embed="rId3"/>
          <a:srcRect b="3394"/>
          <a:stretch>
            <a:fillRect/>
          </a:stretch>
        </p:blipFill>
        <p:spPr bwMode="auto">
          <a:xfrm>
            <a:off x="915988" y="1066800"/>
            <a:ext cx="731361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8001000" y="6488668"/>
            <a:ext cx="1059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835 - 6</a:t>
            </a:r>
            <a:endParaRPr lang="en-US" sz="1800" dirty="0">
              <a:latin typeface="Candara"/>
            </a:endParaRP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38681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Close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-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u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p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of a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voltaic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ell</a:t>
            </a:r>
            <a:endParaRPr lang="en-US" sz="2800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25957" name="Picture 5" descr="ato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9" name="TextBox 95"/>
          <p:cNvSpPr txBox="1">
            <a:spLocks noChangeArrowheads="1"/>
          </p:cNvSpPr>
          <p:nvPr/>
        </p:nvSpPr>
        <p:spPr bwMode="auto">
          <a:xfrm>
            <a:off x="838200" y="2819400"/>
            <a:ext cx="121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oxidation</a:t>
            </a:r>
          </a:p>
        </p:txBody>
      </p:sp>
      <p:cxnSp>
        <p:nvCxnSpPr>
          <p:cNvPr id="125960" name="Straight Arrow Connector 97"/>
          <p:cNvCxnSpPr>
            <a:cxnSpLocks noChangeShapeType="1"/>
          </p:cNvCxnSpPr>
          <p:nvPr/>
        </p:nvCxnSpPr>
        <p:spPr bwMode="auto">
          <a:xfrm>
            <a:off x="2057400" y="3200400"/>
            <a:ext cx="1066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5961" name="TextBox 98"/>
          <p:cNvSpPr txBox="1">
            <a:spLocks noChangeArrowheads="1"/>
          </p:cNvSpPr>
          <p:nvPr/>
        </p:nvSpPr>
        <p:spPr bwMode="auto">
          <a:xfrm>
            <a:off x="6891338" y="2819400"/>
            <a:ext cx="1273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reduction</a:t>
            </a:r>
          </a:p>
        </p:txBody>
      </p:sp>
      <p:cxnSp>
        <p:nvCxnSpPr>
          <p:cNvPr id="125962" name="Straight Arrow Connector 99"/>
          <p:cNvCxnSpPr>
            <a:cxnSpLocks noChangeShapeType="1"/>
          </p:cNvCxnSpPr>
          <p:nvPr/>
        </p:nvCxnSpPr>
        <p:spPr bwMode="auto">
          <a:xfrm flipH="1">
            <a:off x="5867400" y="3200400"/>
            <a:ext cx="1066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5963" name="TextBox 100"/>
          <p:cNvSpPr txBox="1">
            <a:spLocks noChangeArrowheads="1"/>
          </p:cNvSpPr>
          <p:nvPr/>
        </p:nvSpPr>
        <p:spPr bwMode="auto">
          <a:xfrm>
            <a:off x="2840038" y="3867150"/>
            <a:ext cx="8938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 err="1">
                <a:latin typeface="Candara"/>
              </a:rPr>
              <a:t>cations</a:t>
            </a:r>
            <a:endParaRPr lang="en-US" sz="1800" i="1" dirty="0">
              <a:latin typeface="Candara"/>
            </a:endParaRPr>
          </a:p>
        </p:txBody>
      </p:sp>
      <p:cxnSp>
        <p:nvCxnSpPr>
          <p:cNvPr id="125964" name="Straight Arrow Connector 102"/>
          <p:cNvCxnSpPr>
            <a:cxnSpLocks noChangeShapeType="1"/>
          </p:cNvCxnSpPr>
          <p:nvPr/>
        </p:nvCxnSpPr>
        <p:spPr bwMode="auto">
          <a:xfrm>
            <a:off x="3733800" y="4095750"/>
            <a:ext cx="12192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5965" name="TextBox 103"/>
          <p:cNvSpPr txBox="1">
            <a:spLocks noChangeArrowheads="1"/>
          </p:cNvSpPr>
          <p:nvPr/>
        </p:nvSpPr>
        <p:spPr bwMode="auto">
          <a:xfrm>
            <a:off x="5332413" y="3871913"/>
            <a:ext cx="8313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latin typeface="Candara"/>
              </a:rPr>
              <a:t>anions</a:t>
            </a:r>
          </a:p>
        </p:txBody>
      </p:sp>
      <p:cxnSp>
        <p:nvCxnSpPr>
          <p:cNvPr id="125966" name="Straight Arrow Connector 105"/>
          <p:cNvCxnSpPr>
            <a:cxnSpLocks noChangeShapeType="1"/>
          </p:cNvCxnSpPr>
          <p:nvPr/>
        </p:nvCxnSpPr>
        <p:spPr bwMode="auto">
          <a:xfrm flipH="1">
            <a:off x="4176713" y="4038600"/>
            <a:ext cx="12192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31611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28003" name="Text Box 4"/>
          <p:cNvSpPr txBox="1">
            <a:spLocks noChangeArrowheads="1"/>
          </p:cNvSpPr>
          <p:nvPr/>
        </p:nvSpPr>
        <p:spPr bwMode="auto">
          <a:xfrm>
            <a:off x="8077200" y="6415088"/>
            <a:ext cx="1072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838 - 9</a:t>
            </a:r>
            <a:endParaRPr lang="en-US" sz="1800" dirty="0">
              <a:latin typeface="Candara"/>
            </a:endParaRPr>
          </a:p>
        </p:txBody>
      </p:sp>
      <p:sp>
        <p:nvSpPr>
          <p:cNvPr id="128004" name="Text Box 5"/>
          <p:cNvSpPr txBox="1">
            <a:spLocks noChangeArrowheads="1"/>
          </p:cNvSpPr>
          <p:nvPr/>
        </p:nvSpPr>
        <p:spPr bwMode="auto">
          <a:xfrm>
            <a:off x="914400" y="2724090"/>
            <a:ext cx="7175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Zn(s) + Cu</a:t>
            </a:r>
            <a:r>
              <a:rPr lang="en-US" sz="2400" baseline="30000" dirty="0">
                <a:latin typeface="Candara"/>
              </a:rPr>
              <a:t>+2</a:t>
            </a:r>
            <a:r>
              <a:rPr lang="en-US" dirty="0">
                <a:latin typeface="Candara"/>
              </a:rPr>
              <a:t>(aq)  </a:t>
            </a:r>
            <a:r>
              <a:rPr lang="en-US" dirty="0" smtClean="0">
                <a:latin typeface="Candara"/>
                <a:sym typeface="Wingdings"/>
              </a:rPr>
              <a:t></a:t>
            </a:r>
            <a:r>
              <a:rPr lang="en-US" dirty="0" smtClean="0">
                <a:latin typeface="Candara"/>
              </a:rPr>
              <a:t>  </a:t>
            </a:r>
            <a:r>
              <a:rPr lang="en-US" dirty="0">
                <a:latin typeface="Candara"/>
              </a:rPr>
              <a:t>Zn</a:t>
            </a:r>
            <a:r>
              <a:rPr lang="en-US" sz="2400" baseline="30000" dirty="0">
                <a:latin typeface="Candara"/>
              </a:rPr>
              <a:t>+2</a:t>
            </a:r>
            <a:r>
              <a:rPr lang="en-US" dirty="0">
                <a:latin typeface="Candara"/>
              </a:rPr>
              <a:t>(aq) + Cu(s)		</a:t>
            </a:r>
            <a:r>
              <a:rPr lang="en-US" dirty="0" err="1">
                <a:latin typeface="Candara"/>
              </a:rPr>
              <a:t>Ecell</a:t>
            </a:r>
            <a:r>
              <a:rPr lang="en-US" dirty="0">
                <a:latin typeface="Candara"/>
              </a:rPr>
              <a:t> = +1.10 V</a:t>
            </a:r>
          </a:p>
        </p:txBody>
      </p:sp>
      <p:sp>
        <p:nvSpPr>
          <p:cNvPr id="128005" name="Text Box 6"/>
          <p:cNvSpPr txBox="1">
            <a:spLocks noChangeArrowheads="1"/>
          </p:cNvSpPr>
          <p:nvPr/>
        </p:nvSpPr>
        <p:spPr bwMode="auto">
          <a:xfrm>
            <a:off x="381000" y="3200400"/>
            <a:ext cx="74084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How do we know what reactions can be used to make voltaic cells?</a:t>
            </a:r>
          </a:p>
          <a:p>
            <a:r>
              <a:rPr lang="en-US" dirty="0">
                <a:latin typeface="Candara"/>
              </a:rPr>
              <a:t>Table 20.1 (p.863) shows Standard Reduction Potentials</a:t>
            </a:r>
          </a:p>
        </p:txBody>
      </p:sp>
      <p:sp>
        <p:nvSpPr>
          <p:cNvPr id="128006" name="Text Box 7"/>
          <p:cNvSpPr txBox="1">
            <a:spLocks noChangeArrowheads="1"/>
          </p:cNvSpPr>
          <p:nvPr/>
        </p:nvSpPr>
        <p:spPr bwMode="auto">
          <a:xfrm>
            <a:off x="634704" y="4908550"/>
            <a:ext cx="39825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u="sng" dirty="0" smtClean="0">
                <a:solidFill>
                  <a:srgbClr val="0000FF"/>
                </a:solidFill>
                <a:latin typeface="Candara"/>
              </a:rPr>
              <a:t>Steps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Break the reaction into half-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reactions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8007" name="Text Box 8"/>
          <p:cNvSpPr txBox="1">
            <a:spLocks noChangeArrowheads="1"/>
          </p:cNvSpPr>
          <p:nvPr/>
        </p:nvSpPr>
        <p:spPr bwMode="auto">
          <a:xfrm>
            <a:off x="658516" y="4038600"/>
            <a:ext cx="6981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Zn(s)  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sym typeface="Wingdings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Zn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+2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+ 2e-	(reversed)		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= +.76 V</a:t>
            </a:r>
          </a:p>
        </p:txBody>
      </p:sp>
      <p:sp>
        <p:nvSpPr>
          <p:cNvPr id="128008" name="Text Box 9"/>
          <p:cNvSpPr txBox="1">
            <a:spLocks noChangeArrowheads="1"/>
          </p:cNvSpPr>
          <p:nvPr/>
        </p:nvSpPr>
        <p:spPr bwMode="auto">
          <a:xfrm>
            <a:off x="658516" y="4387850"/>
            <a:ext cx="6981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Cu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+2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+ 2e-  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sym typeface="Wingdings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Cu(s)				</a:t>
            </a:r>
            <a:r>
              <a:rPr lang="en-US" sz="1800" u="sng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 = +.34 V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8009" name="Text Box 10"/>
          <p:cNvSpPr txBox="1">
            <a:spLocks noChangeArrowheads="1"/>
          </p:cNvSpPr>
          <p:nvPr/>
        </p:nvSpPr>
        <p:spPr bwMode="auto">
          <a:xfrm>
            <a:off x="6754516" y="4724400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1.10 V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201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Electromotive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force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(aka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cell 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p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cs typeface="Candara"/>
              </a:rPr>
              <a:t>otential</a:t>
            </a: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)</a:t>
            </a:r>
          </a:p>
        </p:txBody>
      </p:sp>
      <p:pic>
        <p:nvPicPr>
          <p:cNvPr id="12801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Text Box 3"/>
          <p:cNvSpPr txBox="1">
            <a:spLocks noChangeArrowheads="1"/>
          </p:cNvSpPr>
          <p:nvPr/>
        </p:nvSpPr>
        <p:spPr bwMode="auto">
          <a:xfrm>
            <a:off x="354013" y="990600"/>
            <a:ext cx="78048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The </a:t>
            </a:r>
            <a:r>
              <a:rPr lang="en-US" b="1" dirty="0">
                <a:latin typeface="Candara"/>
              </a:rPr>
              <a:t>potential charge difference </a:t>
            </a:r>
            <a:r>
              <a:rPr lang="en-US" dirty="0">
                <a:latin typeface="Candara"/>
              </a:rPr>
              <a:t>between two half-cells of a voltaic cell.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(aka cell voltage; abbreviated </a:t>
            </a:r>
            <a:r>
              <a:rPr lang="en-US" dirty="0" err="1">
                <a:latin typeface="Candara"/>
              </a:rPr>
              <a:t>Ecell</a:t>
            </a:r>
            <a:r>
              <a:rPr lang="en-US" dirty="0">
                <a:latin typeface="Candara"/>
              </a:rPr>
              <a:t>)</a:t>
            </a:r>
          </a:p>
          <a:p>
            <a:pPr>
              <a:buFontTx/>
              <a:buChar char="•"/>
            </a:pPr>
            <a:r>
              <a:rPr lang="en-US" dirty="0">
                <a:latin typeface="Candara"/>
              </a:rPr>
              <a:t> In order to provide a flow of electrons to a circuit, a voltaic cell must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    have a </a:t>
            </a:r>
            <a:r>
              <a:rPr lang="en-US" b="1" dirty="0">
                <a:latin typeface="Candara"/>
              </a:rPr>
              <a:t>positive </a:t>
            </a:r>
            <a:r>
              <a:rPr lang="en-US" b="1" dirty="0" err="1">
                <a:latin typeface="Candara"/>
              </a:rPr>
              <a:t>Ecell</a:t>
            </a:r>
            <a:r>
              <a:rPr lang="en-US" b="1" dirty="0">
                <a:latin typeface="Candara"/>
              </a:rPr>
              <a:t> value</a:t>
            </a:r>
            <a:r>
              <a:rPr lang="en-US" dirty="0">
                <a:latin typeface="Candara"/>
              </a:rPr>
              <a:t>.</a:t>
            </a:r>
          </a:p>
          <a:p>
            <a:pPr>
              <a:buFontTx/>
              <a:buChar char="•"/>
            </a:pPr>
            <a:r>
              <a:rPr lang="en-US" dirty="0">
                <a:latin typeface="Candara"/>
              </a:rPr>
              <a:t> We will consider </a:t>
            </a:r>
            <a:r>
              <a:rPr lang="en-US" dirty="0" err="1">
                <a:latin typeface="Candara"/>
              </a:rPr>
              <a:t>Ecell</a:t>
            </a:r>
            <a:r>
              <a:rPr lang="en-US" dirty="0">
                <a:latin typeface="Candara"/>
              </a:rPr>
              <a:t> values under standard conditions (1 </a:t>
            </a:r>
            <a:r>
              <a:rPr lang="en-US" dirty="0" err="1">
                <a:latin typeface="Candara"/>
              </a:rPr>
              <a:t>atm</a:t>
            </a:r>
            <a:r>
              <a:rPr lang="en-US" dirty="0">
                <a:latin typeface="Candara"/>
              </a:rPr>
              <a:t>, 25°C)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40126" y="5433106"/>
            <a:ext cx="4790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Find the associated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value from the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table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40126" y="5684182"/>
            <a:ext cx="6558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3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Reverse the sign of the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value if you have to reverse the equation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40126" y="5943600"/>
            <a:ext cx="6849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4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Balance &amp; add the half-reactions (remember that e- should cancel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)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40126" y="6217152"/>
            <a:ext cx="3803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5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Is the summed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value positive?</a:t>
            </a:r>
          </a:p>
        </p:txBody>
      </p:sp>
    </p:spTree>
    <p:extLst>
      <p:ext uri="{BB962C8B-B14F-4D97-AF65-F5344CB8AC3E}">
        <p14:creationId xmlns:p14="http://schemas.microsoft.com/office/powerpoint/2010/main" val="166621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5" grpId="0"/>
      <p:bldP spid="128006" grpId="0"/>
      <p:bldP spid="128007" grpId="0"/>
      <p:bldP spid="128008" grpId="0"/>
      <p:bldP spid="128009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32098" name="Text Box 3"/>
          <p:cNvSpPr txBox="1">
            <a:spLocks noChangeArrowheads="1"/>
          </p:cNvSpPr>
          <p:nvPr/>
        </p:nvSpPr>
        <p:spPr bwMode="auto">
          <a:xfrm>
            <a:off x="7848600" y="6415088"/>
            <a:ext cx="1175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</a:t>
            </a:r>
            <a:r>
              <a:rPr lang="en-US" sz="1800" dirty="0" smtClean="0">
                <a:latin typeface="Candara"/>
              </a:rPr>
              <a:t>838 - 42</a:t>
            </a:r>
            <a:endParaRPr lang="en-US" sz="1800" dirty="0">
              <a:latin typeface="Candara"/>
            </a:endParaRPr>
          </a:p>
        </p:txBody>
      </p:sp>
      <p:sp>
        <p:nvSpPr>
          <p:cNvPr id="132099" name="Text Box 4"/>
          <p:cNvSpPr txBox="1">
            <a:spLocks noChangeArrowheads="1"/>
          </p:cNvSpPr>
          <p:nvPr/>
        </p:nvSpPr>
        <p:spPr bwMode="auto">
          <a:xfrm>
            <a:off x="609600" y="1203325"/>
            <a:ext cx="7100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Cr2O7</a:t>
            </a:r>
            <a:r>
              <a:rPr lang="en-US" sz="2400" baseline="30000" dirty="0">
                <a:latin typeface="Candara"/>
              </a:rPr>
              <a:t>-2</a:t>
            </a:r>
            <a:r>
              <a:rPr lang="en-US" dirty="0">
                <a:latin typeface="Candara"/>
              </a:rPr>
              <a:t>(aq) + 14H</a:t>
            </a:r>
            <a:r>
              <a:rPr lang="en-US" sz="2400" baseline="30000" dirty="0">
                <a:latin typeface="Candara"/>
              </a:rPr>
              <a:t>+1</a:t>
            </a:r>
            <a:r>
              <a:rPr lang="en-US" dirty="0">
                <a:latin typeface="Candara"/>
              </a:rPr>
              <a:t>(aq) + 6I</a:t>
            </a:r>
            <a:r>
              <a:rPr lang="en-US" sz="2400" baseline="30000" dirty="0">
                <a:latin typeface="Candara"/>
              </a:rPr>
              <a:t>-1</a:t>
            </a:r>
            <a:r>
              <a:rPr lang="en-US" dirty="0">
                <a:latin typeface="Candara"/>
              </a:rPr>
              <a:t>(aq) </a:t>
            </a:r>
            <a:r>
              <a:rPr lang="en-US" dirty="0" smtClean="0">
                <a:latin typeface="Candara"/>
              </a:rPr>
              <a:t> </a:t>
            </a:r>
            <a:r>
              <a:rPr lang="en-US" dirty="0" err="1" smtClean="0">
                <a:latin typeface="Candara"/>
                <a:sym typeface="Wingdings"/>
              </a:rPr>
              <a:t></a:t>
            </a:r>
            <a:r>
              <a:rPr lang="en-US" dirty="0" smtClean="0">
                <a:latin typeface="Candara"/>
              </a:rPr>
              <a:t>  </a:t>
            </a:r>
            <a:r>
              <a:rPr lang="en-US" dirty="0">
                <a:latin typeface="Candara"/>
              </a:rPr>
              <a:t>2Cr</a:t>
            </a:r>
            <a:r>
              <a:rPr lang="en-US" sz="2400" baseline="30000" dirty="0">
                <a:latin typeface="Candara"/>
              </a:rPr>
              <a:t>+3</a:t>
            </a:r>
            <a:r>
              <a:rPr lang="en-US" dirty="0">
                <a:latin typeface="Candara"/>
              </a:rPr>
              <a:t>(aq) + 3I2(s) + 7H2O(l)</a:t>
            </a:r>
          </a:p>
        </p:txBody>
      </p:sp>
      <p:sp>
        <p:nvSpPr>
          <p:cNvPr id="132100" name="Text Box 5"/>
          <p:cNvSpPr txBox="1">
            <a:spLocks noChangeArrowheads="1"/>
          </p:cNvSpPr>
          <p:nvPr/>
        </p:nvSpPr>
        <p:spPr bwMode="auto">
          <a:xfrm>
            <a:off x="1306513" y="5581650"/>
            <a:ext cx="6434023" cy="646331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u="sng" dirty="0">
                <a:solidFill>
                  <a:srgbClr val="0000FF"/>
                </a:solidFill>
                <a:latin typeface="Candara"/>
              </a:rPr>
              <a:t>Note</a:t>
            </a:r>
            <a:r>
              <a:rPr lang="en-US" sz="1800" i="1" dirty="0">
                <a:solidFill>
                  <a:srgbClr val="0000FF"/>
                </a:solidFill>
                <a:latin typeface="Candara"/>
              </a:rPr>
              <a:t>: You don’t multiply </a:t>
            </a:r>
            <a:r>
              <a:rPr lang="en-US" sz="1800" i="1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i="1" dirty="0">
                <a:solidFill>
                  <a:srgbClr val="0000FF"/>
                </a:solidFill>
                <a:latin typeface="Candara"/>
              </a:rPr>
              <a:t> values to account for </a:t>
            </a:r>
            <a:r>
              <a:rPr lang="en-US" sz="1800" i="1" dirty="0" err="1">
                <a:solidFill>
                  <a:srgbClr val="0000FF"/>
                </a:solidFill>
                <a:latin typeface="Candara"/>
              </a:rPr>
              <a:t>stoichiometry</a:t>
            </a:r>
            <a:r>
              <a:rPr lang="en-US" sz="1800" i="1" dirty="0">
                <a:solidFill>
                  <a:srgbClr val="0000FF"/>
                </a:solidFill>
                <a:latin typeface="Candara"/>
              </a:rPr>
              <a:t>; </a:t>
            </a:r>
          </a:p>
          <a:p>
            <a:r>
              <a:rPr lang="en-US" sz="1800" i="1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  <a:latin typeface="Candara"/>
              </a:rPr>
              <a:t>            potential </a:t>
            </a:r>
            <a:r>
              <a:rPr lang="en-US" sz="1800" i="1" dirty="0">
                <a:solidFill>
                  <a:srgbClr val="0000FF"/>
                </a:solidFill>
                <a:latin typeface="Candara"/>
              </a:rPr>
              <a:t>is an intensive property.</a:t>
            </a:r>
          </a:p>
        </p:txBody>
      </p:sp>
      <p:sp>
        <p:nvSpPr>
          <p:cNvPr id="132101" name="Text Box 6"/>
          <p:cNvSpPr txBox="1">
            <a:spLocks noChangeArrowheads="1"/>
          </p:cNvSpPr>
          <p:nvPr/>
        </p:nvSpPr>
        <p:spPr bwMode="auto">
          <a:xfrm>
            <a:off x="762000" y="4387850"/>
            <a:ext cx="7083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2Al(s)  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sym typeface="Wingdings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2Al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+3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+ 6e-	(reversed)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= +1.66 V</a:t>
            </a:r>
          </a:p>
        </p:txBody>
      </p:sp>
      <p:sp>
        <p:nvSpPr>
          <p:cNvPr id="132102" name="Text Box 7"/>
          <p:cNvSpPr txBox="1">
            <a:spLocks noChangeArrowheads="1"/>
          </p:cNvSpPr>
          <p:nvPr/>
        </p:nvSpPr>
        <p:spPr bwMode="auto">
          <a:xfrm>
            <a:off x="762000" y="4737100"/>
            <a:ext cx="6981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3I2(s)  + 6e-  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sym typeface="Wingdings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6I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				</a:t>
            </a:r>
            <a:r>
              <a:rPr lang="en-US" sz="1800" u="sng" dirty="0" err="1">
                <a:solidFill>
                  <a:srgbClr val="0000FF"/>
                </a:solidFill>
                <a:latin typeface="Candara"/>
              </a:rPr>
              <a:t>Ecell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 = +.54 V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32103" name="Text Box 8"/>
          <p:cNvSpPr txBox="1">
            <a:spLocks noChangeArrowheads="1"/>
          </p:cNvSpPr>
          <p:nvPr/>
        </p:nvSpPr>
        <p:spPr bwMode="auto">
          <a:xfrm>
            <a:off x="6400800" y="5073650"/>
            <a:ext cx="1451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2.20 V so YES</a:t>
            </a:r>
          </a:p>
        </p:txBody>
      </p:sp>
      <p:sp>
        <p:nvSpPr>
          <p:cNvPr id="132104" name="Text Box 9"/>
          <p:cNvSpPr txBox="1">
            <a:spLocks noChangeArrowheads="1"/>
          </p:cNvSpPr>
          <p:nvPr/>
        </p:nvSpPr>
        <p:spPr bwMode="auto">
          <a:xfrm>
            <a:off x="609600" y="193675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Cr2O7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-2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+ 14H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+1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+ 6e-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sym typeface="Wingdings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2Cr</a:t>
            </a:r>
            <a:r>
              <a:rPr lang="en-US" baseline="30000" dirty="0">
                <a:solidFill>
                  <a:srgbClr val="0000FF"/>
                </a:solidFill>
                <a:latin typeface="Candara"/>
              </a:rPr>
              <a:t>+3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+ 7H2O(l)</a:t>
            </a:r>
          </a:p>
        </p:txBody>
      </p:sp>
      <p:sp>
        <p:nvSpPr>
          <p:cNvPr id="132105" name="Text Box 10"/>
          <p:cNvSpPr txBox="1">
            <a:spLocks noChangeArrowheads="1"/>
          </p:cNvSpPr>
          <p:nvPr/>
        </p:nvSpPr>
        <p:spPr bwMode="auto">
          <a:xfrm>
            <a:off x="685800" y="2470150"/>
            <a:ext cx="3971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6I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sym typeface="Wingdings"/>
              </a:rPr>
              <a:t>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3I2(s) + 6e-	(reversed)</a:t>
            </a:r>
          </a:p>
        </p:txBody>
      </p:sp>
      <p:sp>
        <p:nvSpPr>
          <p:cNvPr id="132106" name="Text Box 11"/>
          <p:cNvSpPr txBox="1">
            <a:spLocks noChangeArrowheads="1"/>
          </p:cNvSpPr>
          <p:nvPr/>
        </p:nvSpPr>
        <p:spPr bwMode="auto">
          <a:xfrm>
            <a:off x="6353889" y="1676400"/>
            <a:ext cx="683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u="sng" dirty="0">
                <a:solidFill>
                  <a:srgbClr val="0000FF"/>
                </a:solidFill>
                <a:latin typeface="Candara"/>
              </a:rPr>
              <a:t>E cell</a:t>
            </a:r>
          </a:p>
        </p:txBody>
      </p:sp>
      <p:sp>
        <p:nvSpPr>
          <p:cNvPr id="132107" name="Text Box 12"/>
          <p:cNvSpPr txBox="1">
            <a:spLocks noChangeArrowheads="1"/>
          </p:cNvSpPr>
          <p:nvPr/>
        </p:nvSpPr>
        <p:spPr bwMode="auto">
          <a:xfrm>
            <a:off x="6277689" y="2393950"/>
            <a:ext cx="89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u="sng" dirty="0">
                <a:solidFill>
                  <a:srgbClr val="0000FF"/>
                </a:solidFill>
                <a:latin typeface="Candara"/>
              </a:rPr>
              <a:t>- 0.54 V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32108" name="Text Box 13"/>
          <p:cNvSpPr txBox="1">
            <a:spLocks noChangeArrowheads="1"/>
          </p:cNvSpPr>
          <p:nvPr/>
        </p:nvSpPr>
        <p:spPr bwMode="auto">
          <a:xfrm>
            <a:off x="6277689" y="1997075"/>
            <a:ext cx="89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+ 1.33 V</a:t>
            </a:r>
          </a:p>
        </p:txBody>
      </p:sp>
      <p:sp>
        <p:nvSpPr>
          <p:cNvPr id="132109" name="Text Box 14"/>
          <p:cNvSpPr txBox="1">
            <a:spLocks noChangeArrowheads="1"/>
          </p:cNvSpPr>
          <p:nvPr/>
        </p:nvSpPr>
        <p:spPr bwMode="auto">
          <a:xfrm>
            <a:off x="6277689" y="2667000"/>
            <a:ext cx="26377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+ 0.79 V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        so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YES cell will work</a:t>
            </a:r>
          </a:p>
        </p:txBody>
      </p:sp>
      <p:sp>
        <p:nvSpPr>
          <p:cNvPr id="132110" name="Text Box 15"/>
          <p:cNvSpPr txBox="1">
            <a:spLocks noChangeArrowheads="1"/>
          </p:cNvSpPr>
          <p:nvPr/>
        </p:nvSpPr>
        <p:spPr bwMode="auto">
          <a:xfrm>
            <a:off x="704850" y="3762375"/>
            <a:ext cx="4202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2Al(s) + 3I2(s)   </a:t>
            </a:r>
            <a:r>
              <a:rPr lang="en-US" dirty="0" smtClean="0">
                <a:latin typeface="Candara"/>
                <a:sym typeface="Wingdings"/>
              </a:rPr>
              <a:t></a:t>
            </a:r>
            <a:r>
              <a:rPr lang="en-US" dirty="0" smtClean="0">
                <a:latin typeface="Candara"/>
              </a:rPr>
              <a:t>  </a:t>
            </a:r>
            <a:r>
              <a:rPr lang="en-US" dirty="0">
                <a:latin typeface="Candara"/>
              </a:rPr>
              <a:t>2Al</a:t>
            </a:r>
            <a:r>
              <a:rPr lang="en-US" sz="2400" baseline="30000" dirty="0">
                <a:latin typeface="Candara"/>
              </a:rPr>
              <a:t>+3</a:t>
            </a:r>
            <a:r>
              <a:rPr lang="en-US" dirty="0">
                <a:latin typeface="Candara"/>
              </a:rPr>
              <a:t>(aq) + 6I</a:t>
            </a:r>
            <a:r>
              <a:rPr lang="en-US" sz="2400" baseline="30000" dirty="0">
                <a:latin typeface="Candara"/>
              </a:rPr>
              <a:t>-1</a:t>
            </a:r>
            <a:r>
              <a:rPr lang="en-US" dirty="0">
                <a:latin typeface="Candara"/>
              </a:rPr>
              <a:t>(aq)</a:t>
            </a:r>
          </a:p>
        </p:txBody>
      </p:sp>
      <p:sp>
        <p:nvSpPr>
          <p:cNvPr id="322576" name="Line 16"/>
          <p:cNvSpPr>
            <a:spLocks noChangeShapeType="1"/>
          </p:cNvSpPr>
          <p:nvPr/>
        </p:nvSpPr>
        <p:spPr bwMode="auto">
          <a:xfrm>
            <a:off x="533400" y="3505200"/>
            <a:ext cx="78486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 dirty="0">
              <a:latin typeface="Candara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62612" y="231775"/>
            <a:ext cx="5480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cs typeface="Candara"/>
              </a:rPr>
              <a:t>Will these function as voltaic cells?</a:t>
            </a:r>
          </a:p>
        </p:txBody>
      </p:sp>
      <p:pic>
        <p:nvPicPr>
          <p:cNvPr id="132113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066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1" grpId="0"/>
      <p:bldP spid="132102" grpId="0"/>
      <p:bldP spid="132103" grpId="0"/>
      <p:bldP spid="132104" grpId="0"/>
      <p:bldP spid="132105" grpId="0"/>
      <p:bldP spid="132106" grpId="0"/>
      <p:bldP spid="132107" grpId="0"/>
      <p:bldP spid="132108" grpId="0"/>
      <p:bldP spid="132109" grpId="0"/>
      <p:bldP spid="132110" grpId="0"/>
      <p:bldP spid="3225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758</Words>
  <Application>Microsoft Macintosh PowerPoint</Application>
  <PresentationFormat>On-screen Show (4:3)</PresentationFormat>
  <Paragraphs>144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2016-01-15T20:14:49Z</dcterms:created>
  <dcterms:modified xsi:type="dcterms:W3CDTF">2016-01-15T22:37:33Z</dcterms:modified>
</cp:coreProperties>
</file>