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8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6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4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7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5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0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3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1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ECAF8-1994-7D48-A39F-C7493F360057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E356A-67C2-E749-998A-01F6AE409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3872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cs typeface="Avenir Heavy"/>
              </a:rPr>
              <a:t>5. Electrochemistry</a:t>
            </a:r>
            <a:endParaRPr lang="en-US" sz="3600" b="1" dirty="0">
              <a:solidFill>
                <a:prstClr val="white"/>
              </a:solidFill>
              <a:cs typeface="Avenir Heav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224" y="1237624"/>
            <a:ext cx="7798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/>
            <a:r>
              <a:rPr lang="en-US" sz="2800" b="1" dirty="0" smtClean="0">
                <a:latin typeface="Candara"/>
                <a:cs typeface="Candara"/>
              </a:rPr>
              <a:t>5.7: Electrolysis</a:t>
            </a:r>
          </a:p>
          <a:p>
            <a:pPr marL="52388" lvl="1"/>
            <a:endParaRPr lang="en-US" sz="1000" b="1" dirty="0">
              <a:latin typeface="Candara"/>
              <a:cs typeface="Candara"/>
            </a:endParaRPr>
          </a:p>
          <a:p>
            <a:pPr lvl="1" indent="-4572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Describe electrolytic cells &amp; their relationship to galvanic cells</a:t>
            </a:r>
          </a:p>
          <a:p>
            <a:pPr lvl="1" indent="-45720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lvl="1" indent="-4572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Perform calculations related to electrolysis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6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360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Time to electroplate?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392" y="914100"/>
            <a:ext cx="862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During one application, a 0.010-mm layer of Cr must be deposited in a part with a surface area of 3.3 m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2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from a solution of Cr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ions.</a:t>
            </a:r>
          </a:p>
          <a:p>
            <a:r>
              <a:rPr lang="en-US" sz="2400" i="1" dirty="0" smtClean="0">
                <a:latin typeface="Candara"/>
                <a:cs typeface="Candara"/>
                <a:sym typeface="Wingdings"/>
              </a:rPr>
              <a:t>How long would it take to deposit the layer with a current of 33.46 A? The density of Cr is 7.19 g/cm</a:t>
            </a:r>
            <a:r>
              <a:rPr lang="en-US" sz="2800" i="1" baseline="30000" dirty="0" smtClean="0">
                <a:latin typeface="Candara"/>
                <a:cs typeface="Candara"/>
                <a:sym typeface="Wingdings"/>
              </a:rPr>
              <a:t>3</a:t>
            </a:r>
            <a:r>
              <a:rPr lang="en-US" sz="2400" i="1" dirty="0" smtClean="0">
                <a:latin typeface="Candara"/>
                <a:cs typeface="Candara"/>
                <a:sym typeface="Wingding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7929" y="2525684"/>
            <a:ext cx="86035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Strategy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If total charge can be calculated, t = charge/I.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Total charge can be determined from Cr needed &amp; stoichiometry.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Amount of Cr can be calculated from density &amp; volume.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The volume of Cr required is thickness multiplied by area.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489" y="4298029"/>
            <a:ext cx="6665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v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olume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0.010 mm    1 cm     3.3 m</a:t>
            </a:r>
            <a:r>
              <a:rPr lang="en-US" sz="2400" u="sng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10,000 cm</a:t>
            </a:r>
            <a:r>
              <a:rPr lang="en-US" sz="2400" u="sng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= 33 cm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3</a:t>
            </a:r>
          </a:p>
          <a:p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 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10 mm                          1 m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endParaRPr lang="en-US" sz="2800" baseline="300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049" y="5034828"/>
            <a:ext cx="6665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ass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33 cm</a:t>
            </a:r>
            <a:r>
              <a:rPr lang="en-US" sz="2400" u="sng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3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7.19 g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2.37 g Cr     1 </a:t>
            </a:r>
            <a:r>
              <a:rPr lang="en-US" sz="20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Cr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4.56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Cr</a:t>
            </a:r>
            <a:endParaRPr lang="en-US" sz="2400" u="sng" baseline="300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1 cm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3			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52.00 g</a:t>
            </a:r>
            <a:endParaRPr lang="en-US" sz="28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609" y="5771627"/>
            <a:ext cx="5160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Q=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4.56 </a:t>
            </a:r>
            <a:r>
              <a:rPr lang="en-US" sz="20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Cr   3 </a:t>
            </a:r>
            <a:r>
              <a:rPr lang="en-US" sz="20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   96,485 C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1.32 E6 C</a:t>
            </a:r>
            <a:endParaRPr lang="en-US" sz="2400" u="sng" baseline="300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Cr    1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</a:t>
            </a:r>
            <a:endParaRPr lang="en-US" sz="24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79992" y="5771627"/>
            <a:ext cx="3164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t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Q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1.32 E6 C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= 3.95 E4 s</a:t>
            </a:r>
            <a:endParaRPr lang="en-US" sz="2000" u="sng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I      33.46 C/s</a:t>
            </a:r>
            <a:endParaRPr lang="en-US" sz="24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900049" y="2183921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13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Define the term electrolysis?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Use SRPs to calculate how much electricity is required to cause an electrolytic reaction to occur?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Explain how electrolysis reactions can be used for electroplating?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Calculate the amount of metal, time or electricity needed for electroplating given sufficient data?</a:t>
            </a:r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9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439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Electrolysis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Electrolysis: </a:t>
            </a:r>
            <a:r>
              <a:rPr lang="en-US" sz="2400" i="1" dirty="0" smtClean="0">
                <a:latin typeface="Candara"/>
                <a:cs typeface="Candara"/>
              </a:rPr>
              <a:t>a process that uses input of electrical energy to drive </a:t>
            </a:r>
            <a:r>
              <a:rPr lang="en-US" sz="2400" i="1" u="sng" dirty="0" smtClean="0">
                <a:latin typeface="Candara"/>
                <a:cs typeface="Candara"/>
              </a:rPr>
              <a:t>non-spontaneous redox </a:t>
            </a:r>
            <a:r>
              <a:rPr lang="en-US" sz="2400" i="1" dirty="0" smtClean="0">
                <a:latin typeface="Candara"/>
                <a:cs typeface="Candara"/>
              </a:rPr>
              <a:t>reactions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Electrolytic cells are the </a:t>
            </a:r>
            <a:r>
              <a:rPr lang="en-US" sz="2400" u="sng" dirty="0" smtClean="0">
                <a:latin typeface="Candara"/>
                <a:cs typeface="Candara"/>
              </a:rPr>
              <a:t>opposite of galvanic cells</a:t>
            </a:r>
            <a:endParaRPr lang="en-US" sz="2400" u="sng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957" y="2544409"/>
            <a:ext cx="6058042" cy="43245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431" y="6532080"/>
            <a:ext cx="204196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173" y="2082744"/>
            <a:ext cx="862411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ndara"/>
                <a:cs typeface="Candara"/>
              </a:rPr>
              <a:t>Example: electrolysis of molten sodium chloride</a:t>
            </a:r>
          </a:p>
          <a:p>
            <a:r>
              <a:rPr lang="en-US" sz="2000" dirty="0">
                <a:latin typeface="Candara"/>
                <a:cs typeface="Candara"/>
              </a:rPr>
              <a:t>	</a:t>
            </a:r>
            <a:r>
              <a:rPr lang="en-US" sz="2000" dirty="0" smtClean="0">
                <a:latin typeface="Candara"/>
                <a:cs typeface="Candara"/>
              </a:rPr>
              <a:t>				      E</a:t>
            </a:r>
            <a:r>
              <a:rPr lang="en-US" sz="2000" dirty="0">
                <a:latin typeface="Candara"/>
                <a:cs typeface="Candara"/>
                <a:sym typeface="Wingdings"/>
              </a:rPr>
              <a:t>°</a:t>
            </a:r>
            <a:endParaRPr lang="en-US" sz="2000" dirty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2Cl</a:t>
            </a:r>
            <a:r>
              <a:rPr lang="en-US" sz="2400" baseline="30000" dirty="0" smtClean="0">
                <a:latin typeface="Candara"/>
                <a:cs typeface="Candara"/>
              </a:rPr>
              <a:t>-2</a:t>
            </a:r>
            <a:r>
              <a:rPr lang="en-US" sz="2000" dirty="0" smtClean="0">
                <a:latin typeface="Candara"/>
                <a:cs typeface="Candara"/>
              </a:rPr>
              <a:t>(l) </a:t>
            </a:r>
            <a:r>
              <a:rPr lang="en-US" sz="2000" dirty="0" smtClean="0">
                <a:latin typeface="Candara"/>
                <a:cs typeface="Candara"/>
                <a:sym typeface="Wingdings"/>
              </a:rPr>
              <a:t> Cl2(g) + 2e-	   +1.3V</a:t>
            </a:r>
          </a:p>
          <a:p>
            <a:endParaRPr lang="en-US" sz="2000" dirty="0">
              <a:latin typeface="Candara"/>
              <a:cs typeface="Candara"/>
              <a:sym typeface="Wingdings"/>
            </a:endParaRPr>
          </a:p>
          <a:p>
            <a:r>
              <a:rPr lang="en-US" sz="2000" dirty="0" smtClean="0">
                <a:latin typeface="Candara"/>
                <a:cs typeface="Candara"/>
                <a:sym typeface="Wingdings"/>
              </a:rPr>
              <a:t>Na</a:t>
            </a:r>
            <a:r>
              <a:rPr lang="en-US" sz="2400" baseline="30000" dirty="0" smtClean="0">
                <a:latin typeface="Candara"/>
                <a:cs typeface="Candara"/>
                <a:sym typeface="Wingdings"/>
              </a:rPr>
              <a:t>+1</a:t>
            </a:r>
            <a:r>
              <a:rPr lang="en-US" sz="2000" dirty="0" smtClean="0">
                <a:latin typeface="Candara"/>
                <a:cs typeface="Candara"/>
                <a:sym typeface="Wingdings"/>
              </a:rPr>
              <a:t>(l) + e-  Na(l)	</a:t>
            </a:r>
            <a:r>
              <a:rPr lang="en-US" sz="2000" dirty="0"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latin typeface="Candara"/>
                <a:cs typeface="Candara"/>
                <a:sym typeface="Wingdings"/>
              </a:rPr>
              <a:t>   - 2.7 V</a:t>
            </a:r>
          </a:p>
          <a:p>
            <a:endParaRPr lang="en-US" sz="2000" dirty="0">
              <a:latin typeface="Candara"/>
              <a:cs typeface="Candara"/>
              <a:sym typeface="Wingdings"/>
            </a:endParaRPr>
          </a:p>
          <a:p>
            <a:r>
              <a:rPr lang="en-US" sz="2000" dirty="0" err="1" smtClean="0">
                <a:latin typeface="Candara"/>
                <a:cs typeface="Candara"/>
                <a:sym typeface="Wingdings"/>
              </a:rPr>
              <a:t>E°cell</a:t>
            </a:r>
            <a:r>
              <a:rPr lang="en-US" sz="2000" dirty="0"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latin typeface="Candara"/>
                <a:cs typeface="Candara"/>
                <a:sym typeface="Wingdings"/>
              </a:rPr>
              <a:t>= - 4.0V (non-sp0nt)</a:t>
            </a:r>
          </a:p>
          <a:p>
            <a:endParaRPr lang="en-US" sz="2000" dirty="0">
              <a:latin typeface="Candara"/>
              <a:cs typeface="Candara"/>
              <a:sym typeface="Wingdings"/>
            </a:endParaRPr>
          </a:p>
          <a:p>
            <a:endParaRPr lang="en-US" sz="2000" dirty="0" smtClean="0">
              <a:latin typeface="Candara"/>
              <a:cs typeface="Candara"/>
              <a:sym typeface="Wingdings"/>
            </a:endParaRPr>
          </a:p>
          <a:p>
            <a:r>
              <a:rPr lang="en-US" sz="2000" dirty="0" smtClean="0">
                <a:latin typeface="Candara"/>
                <a:cs typeface="Candara"/>
                <a:sym typeface="Wingdings"/>
              </a:rPr>
              <a:t>Produces Na metal &amp; </a:t>
            </a:r>
            <a:br>
              <a:rPr lang="en-US" sz="2000" dirty="0" smtClean="0">
                <a:latin typeface="Candara"/>
                <a:cs typeface="Candara"/>
                <a:sym typeface="Wingdings"/>
              </a:rPr>
            </a:br>
            <a:r>
              <a:rPr lang="en-US" sz="2000" dirty="0" smtClean="0">
                <a:latin typeface="Candara"/>
                <a:cs typeface="Candara"/>
                <a:sym typeface="Wingdings"/>
              </a:rPr>
              <a:t>Cl2 gas (antiseptics &amp;</a:t>
            </a:r>
            <a:br>
              <a:rPr lang="en-US" sz="2000" dirty="0" smtClean="0">
                <a:latin typeface="Candara"/>
                <a:cs typeface="Candara"/>
                <a:sym typeface="Wingdings"/>
              </a:rPr>
            </a:br>
            <a:r>
              <a:rPr lang="en-US" sz="2000" dirty="0" smtClean="0">
                <a:latin typeface="Candara"/>
                <a:cs typeface="Candara"/>
                <a:sym typeface="Wingdings"/>
              </a:rPr>
              <a:t>paper production)</a:t>
            </a:r>
            <a:endParaRPr lang="en-US" sz="20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2830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Electrolysis of water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431" y="6532080"/>
            <a:ext cx="204196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760" y="930654"/>
            <a:ext cx="3649646" cy="58562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392" y="914100"/>
            <a:ext cx="86241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smtClean="0">
                <a:latin typeface="Candara"/>
                <a:cs typeface="Candara"/>
              </a:rPr>
              <a:t>				             				E</a:t>
            </a:r>
            <a:r>
              <a:rPr lang="en-US" sz="2400" dirty="0">
                <a:latin typeface="Candara"/>
                <a:cs typeface="Candara"/>
                <a:sym typeface="Wingdings"/>
              </a:rPr>
              <a:t>°</a:t>
            </a:r>
            <a:endParaRPr lang="en-US" sz="2400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2H2O(s)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 O2(g) + 4H+1 + 4e-	   +1.229V</a:t>
            </a:r>
          </a:p>
          <a:p>
            <a:endParaRPr lang="en-US" sz="2400" dirty="0">
              <a:latin typeface="Candara"/>
              <a:cs typeface="Candara"/>
              <a:sym typeface="Wingdings"/>
            </a:endParaRPr>
          </a:p>
          <a:p>
            <a:r>
              <a:rPr lang="en-US" sz="2400" u="sng" dirty="0" smtClean="0">
                <a:latin typeface="Candara"/>
                <a:cs typeface="Candara"/>
                <a:sym typeface="Wingdings"/>
              </a:rPr>
              <a:t>2H</a:t>
            </a:r>
            <a:r>
              <a:rPr lang="en-US" sz="2800" u="sng" baseline="30000" dirty="0" smtClean="0">
                <a:latin typeface="Candara"/>
                <a:cs typeface="Candara"/>
                <a:sym typeface="Wingdings"/>
              </a:rPr>
              <a:t>+1</a:t>
            </a:r>
            <a:r>
              <a:rPr lang="en-US" sz="2400" u="sng" dirty="0" smtClean="0">
                <a:latin typeface="Candara"/>
                <a:cs typeface="Candara"/>
                <a:sym typeface="Wingdings"/>
              </a:rPr>
              <a:t>(</a:t>
            </a:r>
            <a:r>
              <a:rPr lang="en-US" sz="2400" u="sng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u="sng" dirty="0" smtClean="0">
                <a:latin typeface="Candara"/>
                <a:cs typeface="Candara"/>
                <a:sym typeface="Wingdings"/>
              </a:rPr>
              <a:t>) + 2e-  H2(</a:t>
            </a:r>
            <a:r>
              <a:rPr lang="en-US" sz="2400" u="sng" dirty="0">
                <a:latin typeface="Candara"/>
                <a:cs typeface="Candara"/>
                <a:sym typeface="Wingdings"/>
              </a:rPr>
              <a:t>g</a:t>
            </a:r>
            <a:r>
              <a:rPr lang="en-US" sz="2400" u="sng" dirty="0" smtClean="0">
                <a:latin typeface="Candara"/>
                <a:cs typeface="Candara"/>
                <a:sym typeface="Wingdings"/>
              </a:rPr>
              <a:t>)	</a:t>
            </a:r>
            <a:r>
              <a:rPr lang="en-US" sz="2400" u="sng" dirty="0">
                <a:latin typeface="Candara"/>
                <a:cs typeface="Candara"/>
                <a:sym typeface="Wingdings"/>
              </a:rPr>
              <a:t> </a:t>
            </a:r>
            <a:r>
              <a:rPr lang="en-US" sz="2400" u="sng" dirty="0" smtClean="0">
                <a:latin typeface="Candara"/>
                <a:cs typeface="Candara"/>
                <a:sym typeface="Wingdings"/>
              </a:rPr>
              <a:t>   			0 V</a:t>
            </a:r>
          </a:p>
          <a:p>
            <a:endParaRPr lang="en-US" sz="2400" dirty="0" smtClean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2H2O(l) 2H2(g) + O2(g)		  - 1.229 V</a:t>
            </a:r>
            <a:endParaRPr lang="en-US" sz="2400" dirty="0">
              <a:latin typeface="Candara"/>
              <a:cs typeface="Candara"/>
              <a:sym typeface="Wingdings"/>
            </a:endParaRPr>
          </a:p>
          <a:p>
            <a:endParaRPr lang="en-US" sz="2400" dirty="0" smtClean="0">
              <a:latin typeface="Candara"/>
              <a:cs typeface="Candara"/>
              <a:sym typeface="Wingdings"/>
            </a:endParaRPr>
          </a:p>
          <a:p>
            <a:endParaRPr lang="en-US" sz="2400" dirty="0" smtClean="0">
              <a:latin typeface="Candara"/>
              <a:cs typeface="Candara"/>
              <a:sym typeface="Wingdings"/>
            </a:endParaRPr>
          </a:p>
          <a:p>
            <a:endParaRPr lang="en-US" sz="2400" dirty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Acid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is added as a catalyst.</a:t>
            </a:r>
          </a:p>
        </p:txBody>
      </p:sp>
    </p:spTree>
    <p:extLst>
      <p:ext uri="{BB962C8B-B14F-4D97-AF65-F5344CB8AC3E}">
        <p14:creationId xmlns:p14="http://schemas.microsoft.com/office/powerpoint/2010/main" val="188630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652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Electrolysis of </a:t>
            </a:r>
            <a:r>
              <a:rPr lang="en-US" sz="3600" b="1" dirty="0" err="1" smtClean="0">
                <a:solidFill>
                  <a:prstClr val="white"/>
                </a:solidFill>
                <a:latin typeface="Candara"/>
                <a:cs typeface="Candara"/>
              </a:rPr>
              <a:t>NaCl</a:t>
            </a:r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  (1)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392" y="914100"/>
            <a:ext cx="862411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Electrolysis of aqueous sodium chloride (brine) is used as a commercial reaction to produce diatomic chlorine gas and sodium hydroxide (lye):</a:t>
            </a:r>
          </a:p>
          <a:p>
            <a:endParaRPr lang="en-US" sz="1000" dirty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	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NaCl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 + H2O(l)				Na(OH)(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 + Cl2(g) + H2(g)</a:t>
            </a:r>
            <a:endParaRPr lang="en-US" sz="2400" dirty="0" smtClean="0">
              <a:latin typeface="Candara"/>
              <a:cs typeface="Candara"/>
              <a:sym typeface="Wingding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03222" y="2427113"/>
            <a:ext cx="1227667" cy="14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59666" y="2071892"/>
            <a:ext cx="117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electricity</a:t>
            </a:r>
            <a:endParaRPr lang="en-US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7392" y="2863425"/>
            <a:ext cx="8624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What should happen at the anode</a:t>
            </a:r>
            <a:r>
              <a:rPr lang="en-US" sz="2400" b="1" dirty="0" smtClean="0">
                <a:latin typeface="Candara"/>
                <a:cs typeface="Candara"/>
              </a:rPr>
              <a:t>?</a:t>
            </a:r>
            <a:br>
              <a:rPr lang="en-US" sz="2400" b="1" dirty="0" smtClean="0">
                <a:latin typeface="Candara"/>
                <a:cs typeface="Candara"/>
              </a:rPr>
            </a:br>
            <a:r>
              <a:rPr lang="en-US" sz="2400" dirty="0" smtClean="0">
                <a:latin typeface="Candara"/>
                <a:cs typeface="Candara"/>
              </a:rPr>
              <a:t>There are two possible reactions:</a:t>
            </a:r>
            <a:endParaRPr lang="en-US" sz="2400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2Cl</a:t>
            </a:r>
            <a:r>
              <a:rPr lang="en-US" sz="2800" baseline="30000" dirty="0" smtClean="0">
                <a:latin typeface="Candara"/>
                <a:cs typeface="Candara"/>
              </a:rPr>
              <a:t>-1</a:t>
            </a:r>
            <a:r>
              <a:rPr lang="en-US" sz="2400" dirty="0" smtClean="0">
                <a:latin typeface="Candara"/>
                <a:cs typeface="Candara"/>
              </a:rPr>
              <a:t>(</a:t>
            </a:r>
            <a:r>
              <a:rPr lang="en-US" sz="2400" dirty="0" err="1" smtClean="0">
                <a:latin typeface="Candara"/>
                <a:cs typeface="Candara"/>
              </a:rPr>
              <a:t>aq</a:t>
            </a:r>
            <a:r>
              <a:rPr lang="en-US" sz="2400" dirty="0" smtClean="0">
                <a:latin typeface="Candara"/>
                <a:cs typeface="Candara"/>
              </a:rPr>
              <a:t>)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 Cl2(g) + 2e-	  		E° = +1.36 V</a:t>
            </a:r>
          </a:p>
          <a:p>
            <a:endParaRPr lang="en-US" sz="2400" dirty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2H2O(l)  O2(</a:t>
            </a:r>
            <a:r>
              <a:rPr lang="en-US" sz="2400" dirty="0">
                <a:latin typeface="Candara"/>
                <a:cs typeface="Candara"/>
                <a:sym typeface="Wingdings"/>
              </a:rPr>
              <a:t>g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)+ 4H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+1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+4e-	</a:t>
            </a:r>
            <a:r>
              <a:rPr lang="en-US" sz="2400" dirty="0">
                <a:latin typeface="Candara"/>
                <a:cs typeface="Candara"/>
                <a:sym typeface="Wingdings"/>
              </a:rPr>
              <a:t>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  	</a:t>
            </a:r>
            <a:r>
              <a:rPr lang="en-US" sz="2400" dirty="0">
                <a:latin typeface="Candara"/>
                <a:cs typeface="Candara"/>
                <a:sym typeface="Wingdings"/>
              </a:rPr>
              <a:t>E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° = + 1.30 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2329" y="4371639"/>
            <a:ext cx="2822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Should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happen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,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</a:b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but for </a:t>
            </a:r>
            <a:r>
              <a:rPr lang="en-US" sz="20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overpotential</a:t>
            </a:r>
            <a:endParaRPr lang="en-US" sz="2000" u="sng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2329" y="3641981"/>
            <a:ext cx="2265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actual anode </a:t>
            </a:r>
            <a:r>
              <a:rPr lang="en-US" sz="2000" b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rxn</a:t>
            </a:r>
            <a:endParaRPr lang="en-US" sz="2000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488" y="5144784"/>
            <a:ext cx="862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ndara"/>
                <a:cs typeface="Candara"/>
              </a:rPr>
              <a:t>Overpotential</a:t>
            </a:r>
            <a:r>
              <a:rPr lang="en-US" sz="2400" b="1" dirty="0" smtClean="0">
                <a:latin typeface="Candara"/>
                <a:cs typeface="Candara"/>
              </a:rPr>
              <a:t>: </a:t>
            </a:r>
            <a:r>
              <a:rPr lang="en-US" sz="2400" i="1" dirty="0" smtClean="0">
                <a:latin typeface="Candara"/>
                <a:cs typeface="Candara"/>
              </a:rPr>
              <a:t>the difference between the voltage predicted to cause electrolysis and the actual voltage required to make electrolysis happen. </a:t>
            </a:r>
            <a:endParaRPr lang="en-US" sz="2400" i="1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  <a:sym typeface="Wingdings"/>
              </a:rPr>
              <a:t>W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ater requires significant 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overpotential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(+1.48 V).</a:t>
            </a:r>
            <a:endParaRPr lang="en-US" sz="2400" dirty="0" smtClean="0">
              <a:latin typeface="Candara"/>
              <a:cs typeface="Candar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2623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71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Electrolysis of </a:t>
            </a:r>
            <a:r>
              <a:rPr lang="en-US" sz="3600" b="1" dirty="0" err="1" smtClean="0">
                <a:solidFill>
                  <a:prstClr val="white"/>
                </a:solidFill>
                <a:latin typeface="Candara"/>
                <a:cs typeface="Candara"/>
              </a:rPr>
              <a:t>NaCl</a:t>
            </a:r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  (2)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7235" y="2880028"/>
            <a:ext cx="86241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What should happen at the cathode?</a:t>
            </a:r>
            <a:endParaRPr lang="en-US" sz="2400" b="1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2H</a:t>
            </a:r>
            <a:r>
              <a:rPr lang="en-US" sz="2800" baseline="30000" dirty="0">
                <a:latin typeface="Candara"/>
                <a:cs typeface="Candara"/>
              </a:rPr>
              <a:t>+</a:t>
            </a:r>
            <a:r>
              <a:rPr lang="en-US" sz="2800" baseline="30000" dirty="0" smtClean="0">
                <a:latin typeface="Candara"/>
                <a:cs typeface="Candara"/>
              </a:rPr>
              <a:t>1</a:t>
            </a:r>
            <a:r>
              <a:rPr lang="en-US" sz="2400" dirty="0" smtClean="0">
                <a:latin typeface="Candara"/>
                <a:cs typeface="Candara"/>
              </a:rPr>
              <a:t>(</a:t>
            </a:r>
            <a:r>
              <a:rPr lang="en-US" sz="2400" dirty="0" err="1" smtClean="0">
                <a:latin typeface="Candara"/>
                <a:cs typeface="Candara"/>
              </a:rPr>
              <a:t>aq</a:t>
            </a:r>
            <a:r>
              <a:rPr lang="en-US" sz="2400" dirty="0" smtClean="0">
                <a:latin typeface="Candara"/>
                <a:cs typeface="Candara"/>
              </a:rPr>
              <a:t>) + 2e- 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 H2(g)	  		E° = 0 V</a:t>
            </a:r>
          </a:p>
          <a:p>
            <a:endParaRPr lang="en-US" sz="2400" dirty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2H2O(l) + 2e-  </a:t>
            </a:r>
            <a:r>
              <a:rPr lang="en-US" sz="2400" dirty="0">
                <a:latin typeface="Candara"/>
                <a:cs typeface="Candara"/>
                <a:sym typeface="Wingdings"/>
              </a:rPr>
              <a:t>H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2(</a:t>
            </a:r>
            <a:r>
              <a:rPr lang="en-US" sz="2400" dirty="0">
                <a:latin typeface="Candara"/>
                <a:cs typeface="Candara"/>
                <a:sym typeface="Wingdings"/>
              </a:rPr>
              <a:t>g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)+ 2(OH)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-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1</a:t>
            </a:r>
            <a:r>
              <a:rPr lang="en-US" sz="2400" dirty="0">
                <a:latin typeface="Candara"/>
                <a:cs typeface="Candara"/>
                <a:sym typeface="Wingdings"/>
              </a:rPr>
              <a:t>	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E°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= - 0.828 V</a:t>
            </a:r>
            <a:endParaRPr lang="en-US" sz="2400" dirty="0" smtClean="0">
              <a:latin typeface="Candara"/>
              <a:cs typeface="Candara"/>
              <a:sym typeface="Wingdings"/>
            </a:endParaRPr>
          </a:p>
          <a:p>
            <a:endParaRPr lang="en-US" sz="2400" dirty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Na</a:t>
            </a:r>
            <a:r>
              <a:rPr lang="en-US" sz="2400" baseline="30000" dirty="0" smtClean="0">
                <a:latin typeface="Candara"/>
                <a:cs typeface="Candara"/>
                <a:sym typeface="Wingdings"/>
              </a:rPr>
              <a:t>+1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 + e-  Na(s)				</a:t>
            </a:r>
            <a:r>
              <a:rPr lang="en-US" sz="2400" dirty="0">
                <a:latin typeface="Candara"/>
                <a:cs typeface="Candara"/>
                <a:sym typeface="Wingdings"/>
              </a:rPr>
              <a:t>E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°= - 2.71 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87769" y="3252195"/>
            <a:ext cx="2718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[H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+1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] too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low at pH 7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6681" y="4039678"/>
            <a:ext cx="2450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actual cathode </a:t>
            </a:r>
            <a:r>
              <a:rPr lang="en-US" sz="2000" b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rxn</a:t>
            </a:r>
            <a:endParaRPr lang="en-US" sz="2000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235" y="5406806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Overall:</a:t>
            </a:r>
            <a:endParaRPr lang="en-US" sz="2400" b="1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2H2O(l) + 2Cl</a:t>
            </a:r>
            <a:r>
              <a:rPr lang="en-US" sz="2800" baseline="30000" dirty="0" smtClean="0">
                <a:latin typeface="Candara"/>
                <a:cs typeface="Candara"/>
              </a:rPr>
              <a:t>-1</a:t>
            </a:r>
            <a:r>
              <a:rPr lang="en-US" sz="2400" dirty="0" smtClean="0">
                <a:latin typeface="Candara"/>
                <a:cs typeface="Candara"/>
              </a:rPr>
              <a:t>(</a:t>
            </a:r>
            <a:r>
              <a:rPr lang="en-US" sz="2400" dirty="0" err="1" smtClean="0">
                <a:latin typeface="Candara"/>
                <a:cs typeface="Candara"/>
              </a:rPr>
              <a:t>aq</a:t>
            </a:r>
            <a:r>
              <a:rPr lang="en-US" sz="2400" dirty="0" smtClean="0">
                <a:latin typeface="Candara"/>
                <a:cs typeface="Candara"/>
              </a:rPr>
              <a:t>) 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 H2(g) + Cl2(g) + 2(OH)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-1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	  	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/>
            </a:r>
            <a:br>
              <a:rPr lang="en-US" sz="2400" dirty="0" smtClean="0">
                <a:latin typeface="Candara"/>
                <a:cs typeface="Candara"/>
                <a:sym typeface="Wingdings"/>
              </a:rPr>
            </a:br>
            <a:r>
              <a:rPr lang="en-US" sz="2400" dirty="0" err="1" smtClean="0">
                <a:latin typeface="Candara"/>
                <a:cs typeface="Candara"/>
                <a:sym typeface="Wingdings"/>
              </a:rPr>
              <a:t>E°cell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=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(- 0.828 V) – (+1.36 V) = - 2.188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7392" y="914100"/>
            <a:ext cx="862411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Electrolysis of aqueous sodium chloride (brine) is used as a commercial reaction to produce diatomic chlorine gas and sodium hydroxide (lye):</a:t>
            </a:r>
          </a:p>
          <a:p>
            <a:endParaRPr lang="en-US" sz="1000" dirty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	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NaCl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 + H2O(l)				Na(OH)(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 + Cl2(g) + H2(g)</a:t>
            </a:r>
            <a:endParaRPr lang="en-US" sz="2400" dirty="0" smtClean="0">
              <a:latin typeface="Candara"/>
              <a:cs typeface="Candara"/>
              <a:sym typeface="Wingding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203222" y="2427113"/>
            <a:ext cx="1227667" cy="14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59666" y="2071892"/>
            <a:ext cx="117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electricity</a:t>
            </a:r>
            <a:endParaRPr lang="en-US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40169" y="4774131"/>
            <a:ext cx="234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SRP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too negative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1585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987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Electroplating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392" y="914100"/>
            <a:ext cx="862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Electroplating: </a:t>
            </a:r>
            <a:r>
              <a:rPr lang="en-US" sz="2400" i="1" dirty="0" smtClean="0">
                <a:latin typeface="Candara"/>
                <a:cs typeface="Candara"/>
              </a:rPr>
              <a:t>a practical use of electrolysis that deposits a thin layer of metal on top of a conducting surface (another metal)</a:t>
            </a:r>
            <a:endParaRPr lang="en-US" sz="2400" dirty="0" smtClean="0">
              <a:latin typeface="Candara"/>
              <a:cs typeface="Candara"/>
              <a:sym typeface="Wingding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31" y="6532080"/>
            <a:ext cx="204196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242" y="3007027"/>
            <a:ext cx="4748198" cy="37693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5586" y="1806051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Ag(s) 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 Ag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+1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 + e-	  		E° = +0.80 V</a:t>
            </a:r>
          </a:p>
          <a:p>
            <a:endParaRPr lang="en-US" sz="2400" dirty="0"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Ag+1(</a:t>
            </a:r>
            <a:r>
              <a:rPr lang="en-US" sz="2400" dirty="0" err="1" smtClean="0">
                <a:latin typeface="Candara"/>
                <a:cs typeface="Candara"/>
                <a:sym typeface="Wingdings"/>
              </a:rPr>
              <a:t>aq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) + e-  Ag(s)	</a:t>
            </a:r>
            <a:r>
              <a:rPr lang="en-US" sz="2400" dirty="0">
                <a:latin typeface="Candara"/>
                <a:cs typeface="Candara"/>
                <a:sym typeface="Wingdings"/>
              </a:rPr>
              <a:t>	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E° = + 0.80 V</a:t>
            </a:r>
          </a:p>
        </p:txBody>
      </p:sp>
    </p:spTree>
    <p:extLst>
      <p:ext uri="{BB962C8B-B14F-4D97-AF65-F5344CB8AC3E}">
        <p14:creationId xmlns:p14="http://schemas.microsoft.com/office/powerpoint/2010/main" val="317599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58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Quantitation of electrolysis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392" y="914100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The </a:t>
            </a:r>
            <a:r>
              <a:rPr lang="en-US" sz="2400" b="1" dirty="0" smtClean="0">
                <a:latin typeface="Candara"/>
                <a:cs typeface="Candara"/>
              </a:rPr>
              <a:t>amount of current </a:t>
            </a:r>
            <a:r>
              <a:rPr lang="en-US" sz="2400" dirty="0" smtClean="0">
                <a:latin typeface="Candara"/>
                <a:cs typeface="Candara"/>
              </a:rPr>
              <a:t>that flows in an electrolytic cell is proportional to the moles of electrons, and thus reaction stoichiometry.</a:t>
            </a:r>
            <a:endParaRPr lang="en-US" sz="2400" dirty="0" smtClean="0">
              <a:latin typeface="Candara"/>
              <a:cs typeface="Candara"/>
              <a:sym typeface="Wingding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5330" y="2194153"/>
            <a:ext cx="2466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Q = (I)(t) = (n)(F)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3691" y="1963320"/>
            <a:ext cx="51878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  <a:sym typeface="Wingdings"/>
              </a:rPr>
              <a:t>Q = total charge </a:t>
            </a:r>
            <a:r>
              <a:rPr lang="de-DE" sz="2000" dirty="0" smtClean="0">
                <a:latin typeface="Candara"/>
                <a:cs typeface="Candara"/>
                <a:sym typeface="Wingdings"/>
              </a:rPr>
              <a:t>(C)</a:t>
            </a:r>
          </a:p>
          <a:p>
            <a:r>
              <a:rPr lang="de-DE" sz="2000" dirty="0" smtClean="0">
                <a:latin typeface="Candara"/>
                <a:cs typeface="Candara"/>
                <a:sym typeface="Wingdings"/>
              </a:rPr>
              <a:t>I = </a:t>
            </a:r>
            <a:r>
              <a:rPr lang="de-DE" sz="2000" dirty="0" err="1" smtClean="0">
                <a:latin typeface="Candara"/>
                <a:cs typeface="Candara"/>
                <a:sym typeface="Wingdings"/>
              </a:rPr>
              <a:t>current</a:t>
            </a:r>
            <a:r>
              <a:rPr lang="de-DE" sz="2000" dirty="0" smtClean="0">
                <a:latin typeface="Candara"/>
                <a:cs typeface="Candara"/>
                <a:sym typeface="Wingdings"/>
              </a:rPr>
              <a:t> (A = C/s)</a:t>
            </a:r>
          </a:p>
          <a:p>
            <a:r>
              <a:rPr lang="de-DE" sz="2000" dirty="0" smtClean="0">
                <a:latin typeface="Candara"/>
                <a:cs typeface="Candara"/>
                <a:sym typeface="Wingdings"/>
              </a:rPr>
              <a:t>t</a:t>
            </a:r>
            <a:r>
              <a:rPr lang="en-US" sz="2000" dirty="0" smtClean="0">
                <a:latin typeface="Candara"/>
                <a:cs typeface="Candara"/>
                <a:sym typeface="Wingdings"/>
              </a:rPr>
              <a:t> = time (s)</a:t>
            </a:r>
          </a:p>
          <a:p>
            <a:r>
              <a:rPr lang="en-US" sz="2000" dirty="0" smtClean="0">
                <a:latin typeface="Candara"/>
                <a:cs typeface="Candara"/>
                <a:sym typeface="Wingdings"/>
              </a:rPr>
              <a:t>n = moles</a:t>
            </a:r>
          </a:p>
          <a:p>
            <a:r>
              <a:rPr lang="en-US" sz="2000" dirty="0" smtClean="0">
                <a:latin typeface="Candara"/>
                <a:cs typeface="Candara"/>
                <a:sym typeface="Wingdings"/>
              </a:rPr>
              <a:t>F = Faraday constant (95,485 C/mole e-)</a:t>
            </a:r>
          </a:p>
        </p:txBody>
      </p:sp>
    </p:spTree>
    <p:extLst>
      <p:ext uri="{BB962C8B-B14F-4D97-AF65-F5344CB8AC3E}">
        <p14:creationId xmlns:p14="http://schemas.microsoft.com/office/powerpoint/2010/main" val="221697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392" y="914100"/>
            <a:ext cx="8624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To electroplate silver, a current of 10.23 A was passed through an electrolytic cell for 1 hour.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  <a:sym typeface="Wingdings"/>
              </a:rPr>
              <a:t>How many moles of electrons passed through the cell?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  <a:sym typeface="Wingdings"/>
              </a:rPr>
              <a:t>What mass of silver was deposited at the cathode from the silver nitrate solution?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7929" y="3040921"/>
            <a:ext cx="86035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n = 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Q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(10.23 C/s)(1 </a:t>
            </a:r>
            <a:r>
              <a:rPr lang="en-US" sz="24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hr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)(60 min/</a:t>
            </a:r>
            <a:r>
              <a:rPr lang="en-US" sz="24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hr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)(60 s/min)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 36,830 C      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.</a:t>
            </a:r>
            <a:endParaRPr lang="en-US" sz="2400" u="sng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F			96,485 C/mole e-			              96,485 C/mole e-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												= 0.3817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7929" y="4744078"/>
            <a:ext cx="8603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mass Ag = 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0.3817 </a:t>
            </a:r>
            <a:r>
              <a:rPr lang="en-US" sz="24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     1 </a:t>
            </a:r>
            <a:r>
              <a:rPr lang="en-US" sz="24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4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Ag      107.9 g Ag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41.19 g Ag</a:t>
            </a:r>
            <a:endParaRPr lang="en-US" sz="2400" u="sng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					   1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	     1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Ag</a:t>
            </a:r>
          </a:p>
        </p:txBody>
      </p:sp>
      <p:sp>
        <p:nvSpPr>
          <p:cNvPr id="10" name="Oval 9"/>
          <p:cNvSpPr/>
          <p:nvPr/>
        </p:nvSpPr>
        <p:spPr>
          <a:xfrm>
            <a:off x="7869966" y="2587273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11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3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Another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392" y="914100"/>
            <a:ext cx="862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  <a:sym typeface="Wingdings"/>
              </a:rPr>
              <a:t>Al metal can be made from Al</a:t>
            </a:r>
            <a:r>
              <a:rPr lang="en-US" sz="2800" baseline="30000" dirty="0" smtClean="0">
                <a:latin typeface="Candara"/>
                <a:cs typeface="Candara"/>
                <a:sym typeface="Wingdings"/>
              </a:rPr>
              <a:t>+3</a:t>
            </a:r>
            <a:r>
              <a:rPr lang="en-US" sz="2400" dirty="0" smtClean="0">
                <a:latin typeface="Candara"/>
                <a:cs typeface="Candara"/>
                <a:sym typeface="Wingdings"/>
              </a:rPr>
              <a:t> ions by electrolysis. 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  <a:sym typeface="Wingdings"/>
              </a:rPr>
              <a:t>What is the half-reaction at the cathode? 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latin typeface="Candara"/>
                <a:cs typeface="Candara"/>
                <a:sym typeface="Wingdings"/>
              </a:rPr>
              <a:t>What mass of Al would be recovered from 2.50E3 A passed through the solution for 15.0 minutes. Assume a 100% yield.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7929" y="3040921"/>
            <a:ext cx="8603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(a) Al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+3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+ 3e-  Al(s)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314" y="4707402"/>
            <a:ext cx="6665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mass Al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23.32 </a:t>
            </a:r>
            <a:r>
              <a:rPr lang="en-US" sz="20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     1 </a:t>
            </a:r>
            <a:r>
              <a:rPr lang="en-US" sz="2000" u="sng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Al      26.98 g Ag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209.72 g Al</a:t>
            </a:r>
            <a:endParaRPr lang="en-US" sz="2000" u="sng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		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      3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	     1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Ag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7929" y="3629339"/>
            <a:ext cx="860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(b) n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Q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(2.50 E3 C/s)(15 min)(60s/min)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</a:t>
            </a:r>
            <a:r>
              <a:rPr lang="en-US" sz="2000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2.25 E6 C    </a:t>
            </a:r>
            <a:r>
              <a:rPr lang="en-US" sz="2000" u="sng" dirty="0" smtClean="0">
                <a:solidFill>
                  <a:schemeClr val="bg1"/>
                </a:solidFill>
                <a:latin typeface="Candara"/>
                <a:cs typeface="Candara"/>
                <a:sym typeface="Wingdings"/>
              </a:rPr>
              <a:t>.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= 23.32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</a:t>
            </a:r>
            <a:endParaRPr lang="en-US" sz="2000" u="sng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F			96,485 C/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		 96,485 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C/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mol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e-</a:t>
            </a:r>
            <a:endParaRPr lang="en-US" sz="20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900049" y="1182040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12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7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Macintosh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2018-03-19T00:13:31Z</dcterms:created>
  <dcterms:modified xsi:type="dcterms:W3CDTF">2018-03-19T00:13:58Z</dcterms:modified>
</cp:coreProperties>
</file>