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2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4BE85-A3F8-2140-9880-96C1B596207F}" type="datetimeFigureOut">
              <a:rPr lang="en-US" smtClean="0"/>
              <a:t>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E0FF45-9E30-4744-B0B0-C37C0965CA47}" type="slidenum">
              <a:rPr lang="en-US" smtClean="0"/>
              <a:t>‹#›</a:t>
            </a:fld>
            <a:endParaRPr lang="en-US"/>
          </a:p>
        </p:txBody>
      </p:sp>
    </p:spTree>
    <p:extLst>
      <p:ext uri="{BB962C8B-B14F-4D97-AF65-F5344CB8AC3E}">
        <p14:creationId xmlns:p14="http://schemas.microsoft.com/office/powerpoint/2010/main" val="41293164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3224713-47E7-6244-9FC1-D3FE82CA74B8}" type="slidenum">
              <a:rPr lang="en-US"/>
              <a:pPr/>
              <a:t>1</a:t>
            </a:fld>
            <a:endParaRPr lang="en-US"/>
          </a:p>
        </p:txBody>
      </p:sp>
      <p:sp>
        <p:nvSpPr>
          <p:cNvPr id="15363" name="Rectangle 2"/>
          <p:cNvSpPr>
            <a:spLocks noGrp="1" noRot="1" noChangeAspect="1" noChangeArrowheads="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ＭＳ Ｐゴシック" pitchFamily="-112" charset="-128"/>
              <a:cs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169250-2994-6E46-A540-947C3778D6F1}" type="slidenum">
              <a:rPr lang="en-US" smtClean="0">
                <a:ea typeface="ＭＳ Ｐゴシック" pitchFamily="-112" charset="-128"/>
                <a:cs typeface="ＭＳ Ｐゴシック" pitchFamily="-112" charset="-128"/>
              </a:rPr>
              <a:pPr fontAlgn="base">
                <a:spcBef>
                  <a:spcPct val="0"/>
                </a:spcBef>
                <a:spcAft>
                  <a:spcPct val="0"/>
                </a:spcAft>
                <a:defRPr/>
              </a:pPr>
              <a:t>2</a:t>
            </a:fld>
            <a:endParaRPr lang="en-US" smtClean="0">
              <a:ea typeface="ＭＳ Ｐゴシック" pitchFamily="-112" charset="-128"/>
              <a:cs typeface="ＭＳ Ｐゴシック" pitchFamily="-112" charset="-128"/>
            </a:endParaRPr>
          </a:p>
        </p:txBody>
      </p:sp>
      <p:sp>
        <p:nvSpPr>
          <p:cNvPr id="7373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7373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0000FF"/>
                </a:solidFill>
                <a:latin typeface="Candara"/>
              </a:rPr>
              <a:t>PLEASE note that the formula calculates a weighted average, so there’s not need to add and then divide the sum by the number of isotopes in the problem. This is an incredibly common student error so don’t get caught!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071B6-EFCC-794C-854E-B7F60665BFC9}"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108715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071B6-EFCC-794C-854E-B7F60665BFC9}"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77844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071B6-EFCC-794C-854E-B7F60665BFC9}"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285532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071B6-EFCC-794C-854E-B7F60665BFC9}"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34923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071B6-EFCC-794C-854E-B7F60665BFC9}"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117619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071B6-EFCC-794C-854E-B7F60665BFC9}"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424696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071B6-EFCC-794C-854E-B7F60665BFC9}" type="datetimeFigureOut">
              <a:rPr lang="en-US" smtClean="0"/>
              <a:t>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398128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071B6-EFCC-794C-854E-B7F60665BFC9}" type="datetimeFigureOut">
              <a:rPr lang="en-US" smtClean="0"/>
              <a:t>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38220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071B6-EFCC-794C-854E-B7F60665BFC9}" type="datetimeFigureOut">
              <a:rPr lang="en-US" smtClean="0"/>
              <a:t>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252391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071B6-EFCC-794C-854E-B7F60665BFC9}"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373159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071B6-EFCC-794C-854E-B7F60665BFC9}"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158BE-9BBE-234B-B232-FBED8572A986}" type="slidenum">
              <a:rPr lang="en-US" smtClean="0"/>
              <a:t>‹#›</a:t>
            </a:fld>
            <a:endParaRPr lang="en-US"/>
          </a:p>
        </p:txBody>
      </p:sp>
    </p:spTree>
    <p:extLst>
      <p:ext uri="{BB962C8B-B14F-4D97-AF65-F5344CB8AC3E}">
        <p14:creationId xmlns:p14="http://schemas.microsoft.com/office/powerpoint/2010/main" val="2466378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071B6-EFCC-794C-854E-B7F60665BFC9}" type="datetimeFigureOut">
              <a:rPr lang="en-US" smtClean="0"/>
              <a:t>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158BE-9BBE-234B-B232-FBED8572A986}" type="slidenum">
              <a:rPr lang="en-US" smtClean="0"/>
              <a:t>‹#›</a:t>
            </a:fld>
            <a:endParaRPr lang="en-US"/>
          </a:p>
        </p:txBody>
      </p:sp>
    </p:spTree>
    <p:extLst>
      <p:ext uri="{BB962C8B-B14F-4D97-AF65-F5344CB8AC3E}">
        <p14:creationId xmlns:p14="http://schemas.microsoft.com/office/powerpoint/2010/main" val="3229934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dirty="0">
              <a:latin typeface="Candara"/>
              <a:cs typeface="Candara"/>
            </a:endParaRPr>
          </a:p>
        </p:txBody>
      </p:sp>
      <p:sp>
        <p:nvSpPr>
          <p:cNvPr id="8" name="Text Box 3"/>
          <p:cNvSpPr txBox="1">
            <a:spLocks noChangeArrowheads="1"/>
          </p:cNvSpPr>
          <p:nvPr/>
        </p:nvSpPr>
        <p:spPr bwMode="auto">
          <a:xfrm>
            <a:off x="381000" y="231775"/>
            <a:ext cx="4416594" cy="523220"/>
          </a:xfrm>
          <a:prstGeom prst="rect">
            <a:avLst/>
          </a:prstGeom>
          <a:noFill/>
          <a:ln w="9525">
            <a:noFill/>
            <a:miter lim="800000"/>
            <a:headEnd/>
            <a:tailEnd/>
          </a:ln>
        </p:spPr>
        <p:txBody>
          <a:bodyPr wrap="none">
            <a:prstTxWarp prst="textNoShape">
              <a:avLst/>
            </a:prstTxWarp>
            <a:spAutoFit/>
          </a:bodyPr>
          <a:lstStyle/>
          <a:p>
            <a:pPr>
              <a:defRPr/>
            </a:pPr>
            <a:r>
              <a:rPr lang="en-US" sz="2800" b="1" dirty="0" smtClean="0">
                <a:solidFill>
                  <a:srgbClr val="0000FF"/>
                </a:solidFill>
                <a:latin typeface="Candara"/>
                <a:ea typeface="Candara"/>
                <a:cs typeface="Candara"/>
              </a:rPr>
              <a:t>Lecture 8: </a:t>
            </a:r>
            <a:r>
              <a:rPr lang="en-US" sz="2800" b="1" dirty="0" smtClean="0">
                <a:solidFill>
                  <a:srgbClr val="0000FF"/>
                </a:solidFill>
                <a:latin typeface="Candara"/>
                <a:ea typeface="Candara"/>
                <a:cs typeface="Candara"/>
              </a:rPr>
              <a:t>Electrochemistry</a:t>
            </a:r>
            <a:endParaRPr lang="en-US" sz="2800" b="1" dirty="0">
              <a:solidFill>
                <a:srgbClr val="0000FF"/>
              </a:solidFill>
              <a:latin typeface="Candara"/>
              <a:ea typeface="Candara"/>
              <a:cs typeface="Candara"/>
            </a:endParaRPr>
          </a:p>
        </p:txBody>
      </p:sp>
      <p:pic>
        <p:nvPicPr>
          <p:cNvPr id="14341"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14344" name="Text Box 3"/>
          <p:cNvSpPr txBox="1">
            <a:spLocks noChangeArrowheads="1"/>
          </p:cNvSpPr>
          <p:nvPr/>
        </p:nvSpPr>
        <p:spPr bwMode="auto">
          <a:xfrm>
            <a:off x="471542" y="990600"/>
            <a:ext cx="7910458" cy="4585871"/>
          </a:xfrm>
          <a:prstGeom prst="rect">
            <a:avLst/>
          </a:prstGeom>
          <a:noFill/>
          <a:ln w="9525">
            <a:noFill/>
            <a:miter lim="800000"/>
            <a:headEnd/>
            <a:tailEnd/>
          </a:ln>
        </p:spPr>
        <p:txBody>
          <a:bodyPr wrap="square">
            <a:prstTxWarp prst="textNoShape">
              <a:avLst/>
            </a:prstTxWarp>
            <a:spAutoFit/>
          </a:bodyPr>
          <a:lstStyle/>
          <a:p>
            <a:r>
              <a:rPr lang="en-US" b="1" dirty="0" smtClean="0">
                <a:latin typeface="Candara"/>
              </a:rPr>
              <a:t>Lecture 8 Topic											Chapter 20</a:t>
            </a:r>
          </a:p>
          <a:p>
            <a:endParaRPr lang="en-US" sz="1000" dirty="0" smtClean="0">
              <a:latin typeface="Candara"/>
            </a:endParaRPr>
          </a:p>
          <a:p>
            <a:r>
              <a:rPr lang="en-US" dirty="0" smtClean="0">
                <a:latin typeface="Candara"/>
              </a:rPr>
              <a:t>1. Redox agents &amp; half-equations </a:t>
            </a:r>
          </a:p>
          <a:p>
            <a:pPr lvl="1">
              <a:buFont typeface="Arial"/>
              <a:buChar char="•"/>
            </a:pPr>
            <a:r>
              <a:rPr lang="en-US" dirty="0" smtClean="0">
                <a:latin typeface="Candara"/>
              </a:rPr>
              <a:t> Reducing </a:t>
            </a:r>
            <a:r>
              <a:rPr lang="en-US" dirty="0">
                <a:latin typeface="Candara"/>
              </a:rPr>
              <a:t>&amp; oxidizing </a:t>
            </a:r>
            <a:r>
              <a:rPr lang="en-US" u="sng" dirty="0">
                <a:latin typeface="Candara"/>
              </a:rPr>
              <a:t>agents</a:t>
            </a:r>
            <a:r>
              <a:rPr lang="en-US" dirty="0">
                <a:latin typeface="Candara"/>
              </a:rPr>
              <a:t> 	     </a:t>
            </a:r>
            <a:r>
              <a:rPr lang="en-US" dirty="0" smtClean="0">
                <a:latin typeface="Candara"/>
              </a:rPr>
              <a:t>  </a:t>
            </a:r>
            <a:r>
              <a:rPr lang="en-US" dirty="0" smtClean="0">
                <a:latin typeface="Candara"/>
              </a:rPr>
              <a:t>							20.1</a:t>
            </a:r>
            <a:endParaRPr lang="en-US" dirty="0">
              <a:latin typeface="Candara"/>
            </a:endParaRPr>
          </a:p>
          <a:p>
            <a:pPr lvl="1">
              <a:buFont typeface="Arial" pitchFamily="-112" charset="0"/>
              <a:buChar char="•"/>
            </a:pPr>
            <a:r>
              <a:rPr lang="en-US" dirty="0">
                <a:latin typeface="Candara"/>
              </a:rPr>
              <a:t> Solving redox by half-equation	  </a:t>
            </a:r>
            <a:r>
              <a:rPr lang="en-US" dirty="0" smtClean="0">
                <a:latin typeface="Candara"/>
              </a:rPr>
              <a:t>     </a:t>
            </a:r>
            <a:r>
              <a:rPr lang="en-US" dirty="0" smtClean="0">
                <a:latin typeface="Candara"/>
              </a:rPr>
              <a:t>							20.2</a:t>
            </a:r>
            <a:endParaRPr lang="en-US" dirty="0">
              <a:latin typeface="Candara"/>
            </a:endParaRPr>
          </a:p>
          <a:p>
            <a:pPr lvl="1">
              <a:buFont typeface="Arial" pitchFamily="-112" charset="0"/>
              <a:buChar char="•"/>
            </a:pPr>
            <a:r>
              <a:rPr lang="en-US" dirty="0">
                <a:latin typeface="Candara"/>
              </a:rPr>
              <a:t> Steps!</a:t>
            </a:r>
          </a:p>
          <a:p>
            <a:endParaRPr lang="en-US" sz="1000" dirty="0" smtClean="0">
              <a:latin typeface="Candara"/>
            </a:endParaRPr>
          </a:p>
          <a:p>
            <a:r>
              <a:rPr lang="en-US" dirty="0" smtClean="0">
                <a:latin typeface="Candara"/>
              </a:rPr>
              <a:t>2. </a:t>
            </a:r>
            <a:r>
              <a:rPr lang="en-US" dirty="0" smtClean="0">
                <a:latin typeface="Candara"/>
              </a:rPr>
              <a:t>Voltaic </a:t>
            </a:r>
            <a:r>
              <a:rPr lang="en-US" dirty="0">
                <a:latin typeface="Candara"/>
              </a:rPr>
              <a:t>cells are redox reactions	       </a:t>
            </a:r>
            <a:r>
              <a:rPr lang="en-US" dirty="0" smtClean="0">
                <a:latin typeface="Candara"/>
              </a:rPr>
              <a:t>							20.3</a:t>
            </a:r>
            <a:endParaRPr lang="en-US" dirty="0">
              <a:latin typeface="Candara"/>
            </a:endParaRPr>
          </a:p>
          <a:p>
            <a:pPr lvl="1">
              <a:buFontTx/>
              <a:buChar char="•"/>
            </a:pPr>
            <a:r>
              <a:rPr lang="en-US" dirty="0">
                <a:latin typeface="Candara"/>
              </a:rPr>
              <a:t> Separate “half-cells”</a:t>
            </a:r>
          </a:p>
          <a:p>
            <a:endParaRPr lang="en-US" sz="1000" dirty="0" smtClean="0">
              <a:latin typeface="Candara"/>
            </a:endParaRPr>
          </a:p>
          <a:p>
            <a:r>
              <a:rPr lang="en-US" dirty="0" smtClean="0">
                <a:latin typeface="Candara"/>
              </a:rPr>
              <a:t>3.  Batteries</a:t>
            </a:r>
          </a:p>
          <a:p>
            <a:pPr lvl="1">
              <a:buFontTx/>
              <a:buChar char="•"/>
            </a:pPr>
            <a:r>
              <a:rPr lang="en-US" dirty="0" smtClean="0">
                <a:latin typeface="Candara"/>
              </a:rPr>
              <a:t> </a:t>
            </a:r>
            <a:r>
              <a:rPr lang="en-US" dirty="0">
                <a:latin typeface="Candara"/>
              </a:rPr>
              <a:t>Electromotive force		       </a:t>
            </a:r>
            <a:r>
              <a:rPr lang="en-US" dirty="0" smtClean="0">
                <a:latin typeface="Candara"/>
              </a:rPr>
              <a:t>								20.4</a:t>
            </a:r>
            <a:endParaRPr lang="en-US" dirty="0">
              <a:latin typeface="Candara"/>
            </a:endParaRPr>
          </a:p>
          <a:p>
            <a:pPr lvl="1">
              <a:buFontTx/>
              <a:buChar char="•"/>
            </a:pPr>
            <a:r>
              <a:rPr lang="en-US" dirty="0">
                <a:latin typeface="Candara"/>
              </a:rPr>
              <a:t> Batteries &amp; Calculating </a:t>
            </a:r>
            <a:r>
              <a:rPr lang="en-US" dirty="0" err="1" smtClean="0">
                <a:latin typeface="Candara"/>
              </a:rPr>
              <a:t>Ecell</a:t>
            </a:r>
            <a:r>
              <a:rPr lang="en-US" dirty="0" smtClean="0">
                <a:latin typeface="Candara"/>
              </a:rPr>
              <a:t>	       </a:t>
            </a:r>
            <a:r>
              <a:rPr lang="en-US" dirty="0" smtClean="0">
                <a:latin typeface="Candara"/>
              </a:rPr>
              <a:t>							20.7</a:t>
            </a:r>
            <a:endParaRPr lang="en-US" dirty="0">
              <a:latin typeface="Candara"/>
            </a:endParaRPr>
          </a:p>
          <a:p>
            <a:pPr lvl="1">
              <a:buFontTx/>
              <a:buChar char="•"/>
            </a:pPr>
            <a:r>
              <a:rPr lang="en-US" dirty="0">
                <a:latin typeface="Candara"/>
              </a:rPr>
              <a:t> Fuel </a:t>
            </a:r>
            <a:r>
              <a:rPr lang="en-US" dirty="0" smtClean="0">
                <a:latin typeface="Candara"/>
              </a:rPr>
              <a:t>Cells</a:t>
            </a:r>
          </a:p>
          <a:p>
            <a:pPr lvl="1"/>
            <a:endParaRPr lang="en-US" sz="1000" dirty="0">
              <a:latin typeface="Candara"/>
            </a:endParaRPr>
          </a:p>
          <a:p>
            <a:r>
              <a:rPr lang="en-US" dirty="0" smtClean="0">
                <a:latin typeface="Candara"/>
              </a:rPr>
              <a:t>4. Corrosion &amp; Electrolysis</a:t>
            </a:r>
            <a:endParaRPr lang="en-US" dirty="0">
              <a:latin typeface="Candara"/>
            </a:endParaRPr>
          </a:p>
          <a:p>
            <a:pPr lvl="1">
              <a:buFontTx/>
              <a:buChar char="•"/>
            </a:pPr>
            <a:r>
              <a:rPr lang="en-US" dirty="0" smtClean="0">
                <a:latin typeface="Candara"/>
              </a:rPr>
              <a:t> </a:t>
            </a:r>
            <a:r>
              <a:rPr lang="en-US" dirty="0">
                <a:latin typeface="Candara"/>
              </a:rPr>
              <a:t>Corrosion			      </a:t>
            </a:r>
            <a:r>
              <a:rPr lang="en-US" dirty="0" smtClean="0">
                <a:latin typeface="Candara"/>
              </a:rPr>
              <a:t>									 </a:t>
            </a:r>
            <a:r>
              <a:rPr lang="en-US" dirty="0">
                <a:latin typeface="Candara"/>
              </a:rPr>
              <a:t>20.8</a:t>
            </a:r>
          </a:p>
          <a:p>
            <a:pPr lvl="1">
              <a:buFontTx/>
              <a:buChar char="•"/>
            </a:pPr>
            <a:r>
              <a:rPr lang="en-US" dirty="0">
                <a:latin typeface="Candara"/>
              </a:rPr>
              <a:t> Electrolysis			     </a:t>
            </a:r>
            <a:r>
              <a:rPr lang="en-US" dirty="0" smtClean="0">
                <a:latin typeface="Candara"/>
              </a:rPr>
              <a:t>	</a:t>
            </a:r>
            <a:r>
              <a:rPr lang="en-US" smtClean="0">
                <a:latin typeface="Candara"/>
              </a:rPr>
              <a:t>								 </a:t>
            </a:r>
            <a:r>
              <a:rPr lang="en-US" dirty="0" smtClean="0">
                <a:latin typeface="Candara"/>
              </a:rPr>
              <a:t>20.9</a:t>
            </a:r>
            <a:endParaRPr lang="en-US" dirty="0">
              <a:latin typeface="Candara"/>
            </a:endParaRPr>
          </a:p>
        </p:txBody>
      </p:sp>
    </p:spTree>
    <p:extLst>
      <p:ext uri="{BB962C8B-B14F-4D97-AF65-F5344CB8AC3E}">
        <p14:creationId xmlns:p14="http://schemas.microsoft.com/office/powerpoint/2010/main" val="1978293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45059" name="Text Box 3"/>
          <p:cNvSpPr txBox="1">
            <a:spLocks noChangeArrowheads="1"/>
          </p:cNvSpPr>
          <p:nvPr/>
        </p:nvSpPr>
        <p:spPr bwMode="auto">
          <a:xfrm>
            <a:off x="485775" y="231775"/>
            <a:ext cx="4108817" cy="523220"/>
          </a:xfrm>
          <a:prstGeom prst="rect">
            <a:avLst/>
          </a:prstGeom>
          <a:noFill/>
          <a:ln w="9525">
            <a:noFill/>
            <a:miter lim="800000"/>
            <a:headEnd/>
            <a:tailEnd/>
          </a:ln>
        </p:spPr>
        <p:txBody>
          <a:bodyPr wrap="none">
            <a:prstTxWarp prst="textNoShape">
              <a:avLst/>
            </a:prstTxWarp>
            <a:spAutoFit/>
          </a:bodyPr>
          <a:lstStyle/>
          <a:p>
            <a:pPr fontAlgn="auto">
              <a:spcBef>
                <a:spcPts val="0"/>
              </a:spcBef>
              <a:spcAft>
                <a:spcPts val="0"/>
              </a:spcAft>
              <a:defRPr/>
            </a:pPr>
            <a:r>
              <a:rPr lang="en-US" sz="2800" b="1" dirty="0" smtClean="0">
                <a:solidFill>
                  <a:srgbClr val="0000FF"/>
                </a:solidFill>
                <a:latin typeface="Candara"/>
                <a:ea typeface="+mn-ea"/>
                <a:cs typeface="Candara"/>
              </a:rPr>
              <a:t>Lecture 8: </a:t>
            </a:r>
            <a:r>
              <a:rPr lang="en-US" sz="2800" b="1" dirty="0">
                <a:solidFill>
                  <a:srgbClr val="0000FF"/>
                </a:solidFill>
                <a:latin typeface="Candara"/>
                <a:ea typeface="+mn-ea"/>
                <a:cs typeface="Candara"/>
              </a:rPr>
              <a:t>Terms to Know</a:t>
            </a:r>
            <a:r>
              <a:rPr lang="en-US" sz="2800" b="1" dirty="0" smtClean="0">
                <a:solidFill>
                  <a:srgbClr val="0000FF"/>
                </a:solidFill>
                <a:latin typeface="Candara"/>
                <a:ea typeface="+mn-ea"/>
                <a:cs typeface="Candara"/>
              </a:rPr>
              <a:t> </a:t>
            </a:r>
            <a:endParaRPr lang="en-US" sz="2800" b="1" dirty="0">
              <a:solidFill>
                <a:srgbClr val="0000FF"/>
              </a:solidFill>
              <a:latin typeface="Candara"/>
              <a:ea typeface="+mn-ea"/>
              <a:cs typeface="Candara"/>
            </a:endParaRPr>
          </a:p>
        </p:txBody>
      </p:sp>
      <p:sp>
        <p:nvSpPr>
          <p:cNvPr id="72708" name="Text Box 4"/>
          <p:cNvSpPr txBox="1">
            <a:spLocks noChangeArrowheads="1"/>
          </p:cNvSpPr>
          <p:nvPr/>
        </p:nvSpPr>
        <p:spPr bwMode="auto">
          <a:xfrm>
            <a:off x="609600" y="914400"/>
            <a:ext cx="4114800" cy="5632311"/>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Oxidizing agent</a:t>
            </a:r>
          </a:p>
          <a:p>
            <a:pPr indent="6350">
              <a:buFont typeface="Arial" pitchFamily="-112" charset="0"/>
              <a:buChar char="•"/>
            </a:pPr>
            <a:r>
              <a:rPr lang="en-US" dirty="0" smtClean="0">
                <a:latin typeface="Candara"/>
                <a:ea typeface="Optima" pitchFamily="-112" charset="0"/>
                <a:cs typeface="Optima" pitchFamily="-112" charset="0"/>
              </a:rPr>
              <a:t> Reducing agent</a:t>
            </a:r>
          </a:p>
          <a:p>
            <a:pPr indent="6350">
              <a:buFont typeface="Arial" pitchFamily="-112" charset="0"/>
              <a:buChar char="•"/>
            </a:pPr>
            <a:r>
              <a:rPr lang="en-US" dirty="0" smtClean="0">
                <a:latin typeface="Candara"/>
                <a:ea typeface="Optima" pitchFamily="-112" charset="0"/>
                <a:cs typeface="Optima" pitchFamily="-112" charset="0"/>
              </a:rPr>
              <a:t> Half equation</a:t>
            </a:r>
          </a:p>
          <a:p>
            <a:pPr indent="6350">
              <a:buFont typeface="Arial" pitchFamily="-112" charset="0"/>
              <a:buChar char="•"/>
            </a:pPr>
            <a:r>
              <a:rPr lang="en-US" dirty="0" smtClean="0">
                <a:latin typeface="Candara"/>
                <a:ea typeface="Optima" pitchFamily="-112" charset="0"/>
                <a:cs typeface="Optima" pitchFamily="-112" charset="0"/>
              </a:rPr>
              <a:t> Voltaic cell</a:t>
            </a:r>
          </a:p>
          <a:p>
            <a:pPr indent="6350">
              <a:buFont typeface="Arial" pitchFamily="-112" charset="0"/>
              <a:buChar char="•"/>
            </a:pPr>
            <a:r>
              <a:rPr lang="en-US" dirty="0" smtClean="0">
                <a:latin typeface="Candara"/>
                <a:ea typeface="Optima" pitchFamily="-112" charset="0"/>
                <a:cs typeface="Optima" pitchFamily="-112" charset="0"/>
              </a:rPr>
              <a:t> Half cell</a:t>
            </a:r>
          </a:p>
          <a:p>
            <a:pPr indent="6350">
              <a:buFont typeface="Arial" pitchFamily="-112" charset="0"/>
              <a:buChar char="•"/>
            </a:pPr>
            <a:r>
              <a:rPr lang="en-US" dirty="0" smtClean="0">
                <a:latin typeface="Candara"/>
                <a:ea typeface="Optima" pitchFamily="-112" charset="0"/>
                <a:cs typeface="Optima" pitchFamily="-112" charset="0"/>
              </a:rPr>
              <a:t> Anode</a:t>
            </a:r>
          </a:p>
          <a:p>
            <a:pPr indent="6350">
              <a:buFont typeface="Arial" pitchFamily="-112" charset="0"/>
              <a:buChar char="•"/>
            </a:pPr>
            <a:r>
              <a:rPr lang="en-US" dirty="0" smtClean="0">
                <a:latin typeface="Candara"/>
                <a:ea typeface="Optima" pitchFamily="-112" charset="0"/>
                <a:cs typeface="Optima" pitchFamily="-112" charset="0"/>
              </a:rPr>
              <a:t> Cathode</a:t>
            </a:r>
          </a:p>
          <a:p>
            <a:pPr indent="6350">
              <a:buFont typeface="Arial" pitchFamily="-112" charset="0"/>
              <a:buChar char="•"/>
            </a:pPr>
            <a:r>
              <a:rPr lang="en-US" dirty="0" smtClean="0">
                <a:latin typeface="Candara"/>
                <a:ea typeface="Optima" pitchFamily="-112" charset="0"/>
                <a:cs typeface="Optima" pitchFamily="-112" charset="0"/>
              </a:rPr>
              <a:t> Salt bridge</a:t>
            </a:r>
          </a:p>
          <a:p>
            <a:pPr indent="6350">
              <a:buFont typeface="Arial" pitchFamily="-112" charset="0"/>
              <a:buChar char="•"/>
            </a:pPr>
            <a:r>
              <a:rPr lang="en-US" dirty="0" smtClean="0">
                <a:latin typeface="Candara"/>
                <a:ea typeface="Optima" pitchFamily="-112" charset="0"/>
                <a:cs typeface="Optima" pitchFamily="-112" charset="0"/>
              </a:rPr>
              <a:t> Electromotive force (cell potential)</a:t>
            </a:r>
          </a:p>
          <a:p>
            <a:pPr indent="6350">
              <a:buFont typeface="Arial" pitchFamily="-112" charset="0"/>
              <a:buChar char="•"/>
            </a:pPr>
            <a:r>
              <a:rPr lang="en-US" dirty="0" smtClean="0">
                <a:latin typeface="Candara"/>
                <a:ea typeface="Optima" pitchFamily="-112" charset="0"/>
                <a:cs typeface="Optima" pitchFamily="-112" charset="0"/>
              </a:rPr>
              <a:t> Standard conditions</a:t>
            </a:r>
          </a:p>
          <a:p>
            <a:pPr indent="6350">
              <a:buFont typeface="Arial" pitchFamily="-112" charset="0"/>
              <a:buChar char="•"/>
            </a:pPr>
            <a:r>
              <a:rPr lang="en-US" dirty="0" smtClean="0">
                <a:latin typeface="Candara"/>
                <a:ea typeface="Optima" pitchFamily="-112" charset="0"/>
                <a:cs typeface="Optima" pitchFamily="-112" charset="0"/>
              </a:rPr>
              <a:t> Battery</a:t>
            </a:r>
          </a:p>
          <a:p>
            <a:pPr indent="6350">
              <a:buFont typeface="Arial" pitchFamily="-112" charset="0"/>
              <a:buChar char="•"/>
            </a:pPr>
            <a:r>
              <a:rPr lang="en-US" dirty="0" smtClean="0">
                <a:latin typeface="Candara"/>
                <a:ea typeface="Optima" pitchFamily="-112" charset="0"/>
                <a:cs typeface="Optima" pitchFamily="-112" charset="0"/>
              </a:rPr>
              <a:t> Fuel cell</a:t>
            </a:r>
          </a:p>
          <a:p>
            <a:pPr indent="6350">
              <a:buFont typeface="Arial" pitchFamily="-112" charset="0"/>
              <a:buChar char="•"/>
            </a:pPr>
            <a:r>
              <a:rPr lang="en-US" dirty="0" smtClean="0">
                <a:latin typeface="Candara"/>
                <a:ea typeface="Optima" pitchFamily="-112" charset="0"/>
                <a:cs typeface="Optima" pitchFamily="-112" charset="0"/>
              </a:rPr>
              <a:t> Corrosion</a:t>
            </a:r>
          </a:p>
          <a:p>
            <a:pPr indent="6350">
              <a:buFont typeface="Arial" pitchFamily="-112" charset="0"/>
              <a:buChar char="•"/>
            </a:pPr>
            <a:r>
              <a:rPr lang="en-US" dirty="0" smtClean="0">
                <a:latin typeface="Candara"/>
                <a:ea typeface="Optima" pitchFamily="-112" charset="0"/>
                <a:cs typeface="Optima" pitchFamily="-112" charset="0"/>
              </a:rPr>
              <a:t> Spontaneous</a:t>
            </a:r>
          </a:p>
          <a:p>
            <a:pPr indent="6350">
              <a:buFont typeface="Arial" pitchFamily="-112" charset="0"/>
              <a:buChar char="•"/>
            </a:pPr>
            <a:r>
              <a:rPr lang="en-US" dirty="0" smtClean="0">
                <a:latin typeface="Candara"/>
                <a:ea typeface="Optima" pitchFamily="-112" charset="0"/>
                <a:cs typeface="Optima" pitchFamily="-112" charset="0"/>
              </a:rPr>
              <a:t> Rust</a:t>
            </a:r>
          </a:p>
          <a:p>
            <a:pPr indent="6350">
              <a:buFont typeface="Arial" pitchFamily="-112" charset="0"/>
              <a:buChar char="•"/>
            </a:pPr>
            <a:r>
              <a:rPr lang="en-US" dirty="0" smtClean="0">
                <a:latin typeface="Candara"/>
                <a:ea typeface="Optima" pitchFamily="-112" charset="0"/>
                <a:cs typeface="Optima" pitchFamily="-112" charset="0"/>
              </a:rPr>
              <a:t> Galvanize</a:t>
            </a:r>
          </a:p>
          <a:p>
            <a:pPr indent="6350">
              <a:buFont typeface="Arial" pitchFamily="-112" charset="0"/>
              <a:buChar char="•"/>
            </a:pPr>
            <a:r>
              <a:rPr lang="en-US" dirty="0" smtClean="0">
                <a:latin typeface="Candara"/>
                <a:ea typeface="Optima" pitchFamily="-112" charset="0"/>
                <a:cs typeface="Optima" pitchFamily="-112" charset="0"/>
              </a:rPr>
              <a:t> Sacrificial anode</a:t>
            </a:r>
          </a:p>
          <a:p>
            <a:pPr indent="6350">
              <a:buFont typeface="Arial" pitchFamily="-112" charset="0"/>
              <a:buChar char="•"/>
            </a:pPr>
            <a:r>
              <a:rPr lang="en-US" dirty="0" smtClean="0">
                <a:latin typeface="Candara"/>
                <a:ea typeface="Optima" pitchFamily="-112" charset="0"/>
                <a:cs typeface="Optima" pitchFamily="-112" charset="0"/>
              </a:rPr>
              <a:t> </a:t>
            </a:r>
            <a:r>
              <a:rPr lang="en-US" dirty="0" err="1" smtClean="0">
                <a:latin typeface="Candara"/>
                <a:ea typeface="Optima" pitchFamily="-112" charset="0"/>
                <a:cs typeface="Optima" pitchFamily="-112" charset="0"/>
              </a:rPr>
              <a:t>Cathodic</a:t>
            </a:r>
            <a:r>
              <a:rPr lang="en-US" dirty="0" smtClean="0">
                <a:latin typeface="Candara"/>
                <a:ea typeface="Optima" pitchFamily="-112" charset="0"/>
                <a:cs typeface="Optima" pitchFamily="-112" charset="0"/>
              </a:rPr>
              <a:t> protection</a:t>
            </a:r>
          </a:p>
        </p:txBody>
      </p:sp>
      <p:pic>
        <p:nvPicPr>
          <p:cNvPr id="72709"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7" name="Text Box 4"/>
          <p:cNvSpPr txBox="1">
            <a:spLocks noChangeArrowheads="1"/>
          </p:cNvSpPr>
          <p:nvPr/>
        </p:nvSpPr>
        <p:spPr bwMode="auto">
          <a:xfrm>
            <a:off x="5181600" y="914400"/>
            <a:ext cx="3657600" cy="707886"/>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Electrolysis</a:t>
            </a:r>
          </a:p>
          <a:p>
            <a:pPr indent="6350">
              <a:buFont typeface="Arial" pitchFamily="-112" charset="0"/>
              <a:buChar char="•"/>
            </a:pPr>
            <a:r>
              <a:rPr lang="en-US" dirty="0" smtClean="0">
                <a:latin typeface="Candara"/>
                <a:ea typeface="Optima" pitchFamily="-112" charset="0"/>
                <a:cs typeface="Optima" pitchFamily="-112" charset="0"/>
              </a:rPr>
              <a:t> Plating</a:t>
            </a:r>
          </a:p>
        </p:txBody>
      </p:sp>
    </p:spTree>
    <p:extLst>
      <p:ext uri="{BB962C8B-B14F-4D97-AF65-F5344CB8AC3E}">
        <p14:creationId xmlns:p14="http://schemas.microsoft.com/office/powerpoint/2010/main" val="26070900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112</Words>
  <Application>Microsoft Macintosh PowerPoint</Application>
  <PresentationFormat>On-screen Show (4:3)</PresentationFormat>
  <Paragraphs>43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2016-01-15T20:19:08Z</dcterms:created>
  <dcterms:modified xsi:type="dcterms:W3CDTF">2016-01-15T20:19:53Z</dcterms:modified>
</cp:coreProperties>
</file>