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04" y="-9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96CFA-2865-A942-B6FA-0969FF6C7A11}" type="datetimeFigureOut">
              <a:rPr lang="en-US" smtClean="0"/>
              <a:t>1/15/16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906E-02A3-5546-886D-CE7B8427C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8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224713-47E7-6244-9FC1-D3FE82CA74B8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2CE41-1C19-3247-AA5D-6639F0ED461F}" type="slidenum">
              <a:rPr lang="en-US">
                <a:ea typeface="ＭＳ Ｐゴシック" pitchFamily="31" charset="-128"/>
                <a:cs typeface="ＭＳ Ｐゴシック" pitchFamily="31" charset="-128"/>
              </a:rPr>
              <a:pPr/>
              <a:t>2</a:t>
            </a:fld>
            <a:endParaRPr lang="en-US" dirty="0">
              <a:ea typeface="ＭＳ Ｐゴシック" pitchFamily="31" charset="-128"/>
              <a:cs typeface="ＭＳ Ｐゴシック" pitchFamily="31" charset="-128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The general process of advancing scientific knowledge by making experimental observations and by formulating hypotheses, theories, and laws.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It’s a systematic problems solving process AND it’s hands-on….. Experiments must be done, data generated, conclusions made.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This method is “iterative”; it requires looping back and starting over if needed. </a:t>
            </a:r>
            <a:r>
              <a:rPr lang="en-US" i="1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[Why do you think they call it </a:t>
            </a:r>
            <a:r>
              <a:rPr lang="en-US" i="1" dirty="0" err="1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REsearch</a:t>
            </a:r>
            <a:r>
              <a:rPr lang="en-US" i="1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?]</a:t>
            </a:r>
            <a:r>
              <a:rPr lang="en-US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 Often years, decades or more of experiments are required to prove a theory.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While it’s possible to prove a hypothesis wrong, it’s actually NOT possible to absolutely prove a hypothesis correct as the outcome may have had a cause that the scientist hasn’t considered.</a:t>
            </a:r>
            <a:endParaRPr lang="en-US" dirty="0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3BB8-767E-AD48-9BD4-3DAF878BF83F}" type="datetimeFigureOut">
              <a:rPr lang="en-US" smtClean="0"/>
              <a:t>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5AFA-C204-8D44-B411-E3CEF56A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4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3BB8-767E-AD48-9BD4-3DAF878BF83F}" type="datetimeFigureOut">
              <a:rPr lang="en-US" smtClean="0"/>
              <a:t>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5AFA-C204-8D44-B411-E3CEF56A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3BB8-767E-AD48-9BD4-3DAF878BF83F}" type="datetimeFigureOut">
              <a:rPr lang="en-US" smtClean="0"/>
              <a:t>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5AFA-C204-8D44-B411-E3CEF56A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3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3BB8-767E-AD48-9BD4-3DAF878BF83F}" type="datetimeFigureOut">
              <a:rPr lang="en-US" smtClean="0"/>
              <a:t>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5AFA-C204-8D44-B411-E3CEF56A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9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3BB8-767E-AD48-9BD4-3DAF878BF83F}" type="datetimeFigureOut">
              <a:rPr lang="en-US" smtClean="0"/>
              <a:t>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5AFA-C204-8D44-B411-E3CEF56A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9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3BB8-767E-AD48-9BD4-3DAF878BF83F}" type="datetimeFigureOut">
              <a:rPr lang="en-US" smtClean="0"/>
              <a:t>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5AFA-C204-8D44-B411-E3CEF56A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81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3BB8-767E-AD48-9BD4-3DAF878BF83F}" type="datetimeFigureOut">
              <a:rPr lang="en-US" smtClean="0"/>
              <a:t>1/15/16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5AFA-C204-8D44-B411-E3CEF56A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3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3BB8-767E-AD48-9BD4-3DAF878BF83F}" type="datetimeFigureOut">
              <a:rPr lang="en-US" smtClean="0"/>
              <a:t>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5AFA-C204-8D44-B411-E3CEF56A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1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3BB8-767E-AD48-9BD4-3DAF878BF83F}" type="datetimeFigureOut">
              <a:rPr lang="en-US" smtClean="0"/>
              <a:t>1/15/16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5AFA-C204-8D44-B411-E3CEF56A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4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3BB8-767E-AD48-9BD4-3DAF878BF83F}" type="datetimeFigureOut">
              <a:rPr lang="en-US" smtClean="0"/>
              <a:t>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5AFA-C204-8D44-B411-E3CEF56A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6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3BB8-767E-AD48-9BD4-3DAF878BF83F}" type="datetimeFigureOut">
              <a:rPr lang="en-US" smtClean="0"/>
              <a:t>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5AFA-C204-8D44-B411-E3CEF56A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9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43BB8-767E-AD48-9BD4-3DAF878BF83F}" type="datetimeFigureOut">
              <a:rPr lang="en-US" smtClean="0"/>
              <a:t>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A5AFA-C204-8D44-B411-E3CEF56A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6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1000" y="391180"/>
            <a:ext cx="67805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Lecture 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6: 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Sub-atomic &amp; quantum structure</a:t>
            </a:r>
            <a:endParaRPr lang="en-US" sz="2800" b="1" dirty="0">
              <a:solidFill>
                <a:srgbClr val="0000FF"/>
              </a:solidFill>
              <a:latin typeface="Candara"/>
              <a:ea typeface="Candara"/>
              <a:cs typeface="Candara"/>
            </a:endParaRPr>
          </a:p>
        </p:txBody>
      </p:sp>
      <p:pic>
        <p:nvPicPr>
          <p:cNvPr id="14341" name="Picture 5" descr="ato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52400"/>
            <a:ext cx="1066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1534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smtClean="0">
                <a:latin typeface="Candara"/>
              </a:rPr>
              <a:t>Lecture </a:t>
            </a:r>
            <a:r>
              <a:rPr lang="en-US" sz="2000" b="1" smtClean="0">
                <a:latin typeface="Candara"/>
              </a:rPr>
              <a:t>6 </a:t>
            </a:r>
            <a:r>
              <a:rPr lang="en-US" sz="2000" b="1" dirty="0" smtClean="0">
                <a:latin typeface="Candara"/>
              </a:rPr>
              <a:t>Topics:				   				Brown, chapter 6 &amp; 7</a:t>
            </a:r>
          </a:p>
          <a:p>
            <a:endParaRPr lang="en-US" sz="1000" dirty="0">
              <a:solidFill>
                <a:schemeClr val="bg1">
                  <a:lumMod val="50000"/>
                </a:schemeClr>
              </a:solidFill>
              <a:latin typeface="Candara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ndara"/>
              </a:rPr>
              <a:t>1.  Atomic properties from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ndara"/>
              </a:rPr>
              <a:t>e-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ndara"/>
              </a:rPr>
              <a:t>configuration					7.1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ndara"/>
              </a:rPr>
              <a:t>    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ndara"/>
              </a:rPr>
              <a:t>2.  The true nature of the atom?							6.1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ndara"/>
              </a:rPr>
              <a:t>Light (and electrons) behave as waves &amp; particles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ndara"/>
              </a:rPr>
              <a:t>					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ndara"/>
              </a:rPr>
              <a:t>3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ndara"/>
              </a:rPr>
              <a:t>. Developing a new physics for atoms						6.2 – 6.4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ndara"/>
              </a:rPr>
              <a:t>A quick tour of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ndara"/>
              </a:rPr>
              <a:t>q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ndara"/>
              </a:rPr>
              <a:t>uantum mechanics</a:t>
            </a:r>
          </a:p>
          <a:p>
            <a:pPr lvl="1"/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ndara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ndara"/>
              </a:rPr>
              <a:t>4.  Bohr’s quantum planetary model						6.2</a:t>
            </a:r>
          </a:p>
          <a:p>
            <a:endParaRPr lang="en-US" sz="2000" dirty="0" smtClean="0">
              <a:solidFill>
                <a:srgbClr val="000000"/>
              </a:solidFill>
              <a:latin typeface="Candara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Candara"/>
              </a:rPr>
              <a:t>5.  Applying quantum mechanics to the atom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Candara"/>
              </a:rPr>
              <a:t>Electrons inhabit orbitals	            					6.6 – 6.7</a:t>
            </a:r>
          </a:p>
          <a:p>
            <a:pPr lvl="1"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Candara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andara"/>
              </a:rPr>
              <a:t>6.  Orbital filling and electron configuration          	</a:t>
            </a:r>
            <a:r>
              <a:rPr lang="en-US" sz="2000" dirty="0">
                <a:solidFill>
                  <a:srgbClr val="000000"/>
                </a:solidFill>
                <a:latin typeface="Candara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Candara"/>
              </a:rPr>
              <a:t>	6.8 – 6.9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latin typeface="Candara"/>
              </a:rPr>
              <a:t>Aufbau</a:t>
            </a:r>
            <a:r>
              <a:rPr lang="en-US" sz="2000" dirty="0" smtClean="0">
                <a:solidFill>
                  <a:srgbClr val="000000"/>
                </a:solidFill>
                <a:latin typeface="Candara"/>
              </a:rPr>
              <a:t> &amp; </a:t>
            </a:r>
            <a:r>
              <a:rPr lang="en-US" sz="2000" dirty="0">
                <a:solidFill>
                  <a:srgbClr val="000000"/>
                </a:solidFill>
                <a:latin typeface="Candara"/>
              </a:rPr>
              <a:t>o</a:t>
            </a:r>
            <a:r>
              <a:rPr lang="en-US" sz="2000" dirty="0" smtClean="0">
                <a:solidFill>
                  <a:srgbClr val="000000"/>
                </a:solidFill>
                <a:latin typeface="Candara"/>
              </a:rPr>
              <a:t>rbital diagrams</a:t>
            </a: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533400" y="990600"/>
            <a:ext cx="8001000" cy="0"/>
          </a:xfrm>
          <a:prstGeom prst="line">
            <a:avLst/>
          </a:prstGeom>
          <a:noFill/>
          <a:ln w="38100" cap="flat" cmpd="sng" algn="ctr">
            <a:solidFill>
              <a:srgbClr val="EB0202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64094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533400" y="838200"/>
            <a:ext cx="8001000" cy="0"/>
          </a:xfrm>
          <a:prstGeom prst="line">
            <a:avLst/>
          </a:prstGeom>
          <a:noFill/>
          <a:ln w="38100" cap="flat" cmpd="sng" algn="ctr">
            <a:solidFill>
              <a:srgbClr val="EB0202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Candara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07526" name="Picture 6" descr="ato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52400"/>
            <a:ext cx="1066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89445" y="1371600"/>
            <a:ext cx="7386269" cy="4950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dirty="0">
                <a:latin typeface="Candara"/>
                <a:cs typeface="Candara"/>
              </a:rPr>
              <a:t>Applying quantum mechanics to the </a:t>
            </a:r>
            <a:r>
              <a:rPr lang="en-US" sz="3200" b="1" i="1" dirty="0" smtClean="0">
                <a:latin typeface="Candara"/>
                <a:cs typeface="Candara"/>
              </a:rPr>
              <a:t>atom</a:t>
            </a:r>
            <a:endParaRPr lang="en-US" sz="3200" b="1" i="1" dirty="0">
              <a:latin typeface="Candara"/>
              <a:cs typeface="Candara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latin typeface="Candara"/>
              <a:cs typeface="Candara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latin typeface="Candara"/>
              <a:cs typeface="Candara"/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 smtClean="0">
                <a:latin typeface="Candara"/>
                <a:cs typeface="Candara"/>
              </a:rPr>
              <a:t>Electrons inhabit orbitals.</a:t>
            </a:r>
            <a:endParaRPr lang="en-US" sz="2800" i="1" dirty="0">
              <a:latin typeface="Candara"/>
              <a:cs typeface="Candara"/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 smtClean="0">
                <a:latin typeface="Candara"/>
                <a:cs typeface="Candara"/>
              </a:rPr>
              <a:t>Orbitals are 3D shapes.</a:t>
            </a:r>
          </a:p>
          <a:p>
            <a:pPr algn="ctr">
              <a:lnSpc>
                <a:spcPct val="150000"/>
              </a:lnSpc>
            </a:pPr>
            <a:r>
              <a:rPr lang="en-US" sz="2800" i="1" dirty="0" smtClean="0">
                <a:latin typeface="Candara"/>
                <a:cs typeface="Candara"/>
              </a:rPr>
              <a:t>Orbitals have energy levels.</a:t>
            </a:r>
          </a:p>
          <a:p>
            <a:pPr algn="ctr">
              <a:lnSpc>
                <a:spcPct val="150000"/>
              </a:lnSpc>
            </a:pPr>
            <a:r>
              <a:rPr lang="en-US" sz="2800" i="1" dirty="0" smtClean="0">
                <a:latin typeface="Candara"/>
                <a:cs typeface="Candara"/>
              </a:rPr>
              <a:t>Orbitals have orientation.</a:t>
            </a:r>
          </a:p>
          <a:p>
            <a:pPr algn="ctr">
              <a:lnSpc>
                <a:spcPct val="150000"/>
              </a:lnSpc>
            </a:pPr>
            <a:r>
              <a:rPr lang="en-US" sz="2800" i="1" dirty="0" smtClean="0">
                <a:latin typeface="Candara"/>
                <a:cs typeface="Candara"/>
              </a:rPr>
              <a:t>Electrons have spin.</a:t>
            </a:r>
            <a:endParaRPr lang="en-US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25162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47675" y="228600"/>
            <a:ext cx="31224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andara"/>
              </a:rPr>
              <a:t>Shells with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Candara"/>
              </a:rPr>
              <a:t>orbitals</a:t>
            </a:r>
            <a:endParaRPr lang="en-US" sz="2800" b="1" dirty="0">
              <a:solidFill>
                <a:srgbClr val="0000FF"/>
              </a:solidFill>
              <a:latin typeface="Candara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077200" y="1295400"/>
            <a:ext cx="774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ndara"/>
              </a:rPr>
              <a:t>p.228-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79361" y="892314"/>
            <a:ext cx="72168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ndara"/>
              </a:rPr>
              <a:t>A simple modification of Bohr’s model allows us to see one effect </a:t>
            </a:r>
            <a:br>
              <a:rPr lang="en-US" sz="2000" dirty="0">
                <a:latin typeface="Candara"/>
              </a:rPr>
            </a:br>
            <a:r>
              <a:rPr lang="en-US" sz="2000" dirty="0">
                <a:latin typeface="Candara"/>
              </a:rPr>
              <a:t>of </a:t>
            </a:r>
            <a:r>
              <a:rPr lang="en-US" sz="2000" dirty="0" err="1">
                <a:latin typeface="Candara"/>
              </a:rPr>
              <a:t>orbitals</a:t>
            </a:r>
            <a:r>
              <a:rPr lang="en-US" sz="2000" dirty="0">
                <a:latin typeface="Candara"/>
              </a:rPr>
              <a:t> on the configuration of electrons around the nucleus.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2819400" y="1498600"/>
            <a:ext cx="5638800" cy="5130800"/>
            <a:chOff x="0" y="773"/>
            <a:chExt cx="3552" cy="3232"/>
          </a:xfrm>
        </p:grpSpPr>
        <p:sp>
          <p:nvSpPr>
            <p:cNvPr id="36880" name="Oval 6"/>
            <p:cNvSpPr>
              <a:spLocks noChangeArrowheads="1"/>
            </p:cNvSpPr>
            <p:nvPr/>
          </p:nvSpPr>
          <p:spPr bwMode="auto">
            <a:xfrm>
              <a:off x="1403" y="2109"/>
              <a:ext cx="710" cy="69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Candara"/>
                </a:rPr>
                <a:t>p/n</a:t>
              </a:r>
              <a:endParaRPr lang="en-US" sz="2000" dirty="0">
                <a:latin typeface="Candara"/>
              </a:endParaRPr>
            </a:p>
          </p:txBody>
        </p:sp>
        <p:sp>
          <p:nvSpPr>
            <p:cNvPr id="36881" name="Oval 7"/>
            <p:cNvSpPr>
              <a:spLocks noChangeArrowheads="1"/>
            </p:cNvSpPr>
            <p:nvPr/>
          </p:nvSpPr>
          <p:spPr bwMode="auto">
            <a:xfrm>
              <a:off x="1148" y="1913"/>
              <a:ext cx="1202" cy="10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2" name="Oval 8"/>
            <p:cNvSpPr>
              <a:spLocks noChangeArrowheads="1"/>
            </p:cNvSpPr>
            <p:nvPr/>
          </p:nvSpPr>
          <p:spPr bwMode="auto">
            <a:xfrm>
              <a:off x="929" y="1681"/>
              <a:ext cx="1658" cy="1496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latin typeface="Candara"/>
              </a:endParaRPr>
            </a:p>
          </p:txBody>
        </p:sp>
        <p:sp>
          <p:nvSpPr>
            <p:cNvPr id="36883" name="Oval 9"/>
            <p:cNvSpPr>
              <a:spLocks noChangeArrowheads="1"/>
            </p:cNvSpPr>
            <p:nvPr/>
          </p:nvSpPr>
          <p:spPr bwMode="auto">
            <a:xfrm>
              <a:off x="2240" y="2589"/>
              <a:ext cx="110" cy="1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4" name="Oval 10"/>
            <p:cNvSpPr>
              <a:spLocks noChangeArrowheads="1"/>
            </p:cNvSpPr>
            <p:nvPr/>
          </p:nvSpPr>
          <p:spPr bwMode="auto">
            <a:xfrm>
              <a:off x="2277" y="2322"/>
              <a:ext cx="109" cy="1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5" name="Oval 11"/>
            <p:cNvSpPr>
              <a:spLocks noChangeArrowheads="1"/>
            </p:cNvSpPr>
            <p:nvPr/>
          </p:nvSpPr>
          <p:spPr bwMode="auto">
            <a:xfrm>
              <a:off x="2514" y="2269"/>
              <a:ext cx="109" cy="1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6" name="Oval 12"/>
            <p:cNvSpPr>
              <a:spLocks noChangeArrowheads="1"/>
            </p:cNvSpPr>
            <p:nvPr/>
          </p:nvSpPr>
          <p:spPr bwMode="auto">
            <a:xfrm>
              <a:off x="2496" y="2616"/>
              <a:ext cx="109" cy="1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7" name="Oval 13"/>
            <p:cNvSpPr>
              <a:spLocks noChangeArrowheads="1"/>
            </p:cNvSpPr>
            <p:nvPr/>
          </p:nvSpPr>
          <p:spPr bwMode="auto">
            <a:xfrm>
              <a:off x="765" y="1521"/>
              <a:ext cx="1967" cy="1869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latin typeface="Candara"/>
              </a:endParaRPr>
            </a:p>
          </p:txBody>
        </p:sp>
        <p:sp>
          <p:nvSpPr>
            <p:cNvPr id="36888" name="Oval 14"/>
            <p:cNvSpPr>
              <a:spLocks noChangeArrowheads="1"/>
            </p:cNvSpPr>
            <p:nvPr/>
          </p:nvSpPr>
          <p:spPr bwMode="auto">
            <a:xfrm>
              <a:off x="2022" y="3284"/>
              <a:ext cx="109" cy="10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9" name="Oval 15"/>
            <p:cNvSpPr>
              <a:spLocks noChangeArrowheads="1"/>
            </p:cNvSpPr>
            <p:nvPr/>
          </p:nvSpPr>
          <p:spPr bwMode="auto">
            <a:xfrm>
              <a:off x="2186" y="3230"/>
              <a:ext cx="109" cy="1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0" name="Oval 16"/>
            <p:cNvSpPr>
              <a:spLocks noChangeArrowheads="1"/>
            </p:cNvSpPr>
            <p:nvPr/>
          </p:nvSpPr>
          <p:spPr bwMode="auto">
            <a:xfrm>
              <a:off x="2568" y="2803"/>
              <a:ext cx="110" cy="1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1" name="Oval 17"/>
            <p:cNvSpPr>
              <a:spLocks noChangeArrowheads="1"/>
            </p:cNvSpPr>
            <p:nvPr/>
          </p:nvSpPr>
          <p:spPr bwMode="auto">
            <a:xfrm>
              <a:off x="2514" y="2910"/>
              <a:ext cx="109" cy="1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2" name="Oval 18"/>
            <p:cNvSpPr>
              <a:spLocks noChangeArrowheads="1"/>
            </p:cNvSpPr>
            <p:nvPr/>
          </p:nvSpPr>
          <p:spPr bwMode="auto">
            <a:xfrm>
              <a:off x="2404" y="1735"/>
              <a:ext cx="110" cy="1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3" name="Oval 19"/>
            <p:cNvSpPr>
              <a:spLocks noChangeArrowheads="1"/>
            </p:cNvSpPr>
            <p:nvPr/>
          </p:nvSpPr>
          <p:spPr bwMode="auto">
            <a:xfrm>
              <a:off x="2240" y="1628"/>
              <a:ext cx="110" cy="1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4" name="Oval 20"/>
            <p:cNvSpPr>
              <a:spLocks noChangeArrowheads="1"/>
            </p:cNvSpPr>
            <p:nvPr/>
          </p:nvSpPr>
          <p:spPr bwMode="auto">
            <a:xfrm>
              <a:off x="492" y="1254"/>
              <a:ext cx="2514" cy="23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latin typeface="Candara"/>
              </a:endParaRPr>
            </a:p>
          </p:txBody>
        </p:sp>
        <p:sp>
          <p:nvSpPr>
            <p:cNvPr id="36895" name="Oval 21"/>
            <p:cNvSpPr>
              <a:spLocks noChangeArrowheads="1"/>
            </p:cNvSpPr>
            <p:nvPr/>
          </p:nvSpPr>
          <p:spPr bwMode="auto">
            <a:xfrm>
              <a:off x="237" y="1049"/>
              <a:ext cx="3042" cy="273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latin typeface="Candara"/>
              </a:endParaRPr>
            </a:p>
          </p:txBody>
        </p:sp>
        <p:sp>
          <p:nvSpPr>
            <p:cNvPr id="36896" name="Oval 22"/>
            <p:cNvSpPr>
              <a:spLocks noChangeArrowheads="1"/>
            </p:cNvSpPr>
            <p:nvPr/>
          </p:nvSpPr>
          <p:spPr bwMode="auto">
            <a:xfrm>
              <a:off x="0" y="773"/>
              <a:ext cx="3525" cy="32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dirty="0">
                <a:latin typeface="Candara"/>
              </a:endParaRPr>
            </a:p>
          </p:txBody>
        </p:sp>
        <p:sp>
          <p:nvSpPr>
            <p:cNvPr id="36897" name="Oval 23"/>
            <p:cNvSpPr>
              <a:spLocks noChangeArrowheads="1"/>
            </p:cNvSpPr>
            <p:nvPr/>
          </p:nvSpPr>
          <p:spPr bwMode="auto">
            <a:xfrm>
              <a:off x="2942" y="2482"/>
              <a:ext cx="109" cy="1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8" name="Oval 24"/>
            <p:cNvSpPr>
              <a:spLocks noChangeArrowheads="1"/>
            </p:cNvSpPr>
            <p:nvPr/>
          </p:nvSpPr>
          <p:spPr bwMode="auto">
            <a:xfrm>
              <a:off x="2942" y="2215"/>
              <a:ext cx="109" cy="1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9" name="Oval 25"/>
            <p:cNvSpPr>
              <a:spLocks noChangeArrowheads="1"/>
            </p:cNvSpPr>
            <p:nvPr/>
          </p:nvSpPr>
          <p:spPr bwMode="auto">
            <a:xfrm>
              <a:off x="2514" y="3497"/>
              <a:ext cx="109" cy="1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0" name="Oval 26"/>
            <p:cNvSpPr>
              <a:spLocks noChangeArrowheads="1"/>
            </p:cNvSpPr>
            <p:nvPr/>
          </p:nvSpPr>
          <p:spPr bwMode="auto">
            <a:xfrm>
              <a:off x="2732" y="3337"/>
              <a:ext cx="110" cy="1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1" name="Oval 27"/>
            <p:cNvSpPr>
              <a:spLocks noChangeArrowheads="1"/>
            </p:cNvSpPr>
            <p:nvPr/>
          </p:nvSpPr>
          <p:spPr bwMode="auto">
            <a:xfrm>
              <a:off x="3169" y="2696"/>
              <a:ext cx="110" cy="1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2" name="Oval 28"/>
            <p:cNvSpPr>
              <a:spLocks noChangeArrowheads="1"/>
            </p:cNvSpPr>
            <p:nvPr/>
          </p:nvSpPr>
          <p:spPr bwMode="auto">
            <a:xfrm>
              <a:off x="3060" y="2963"/>
              <a:ext cx="109" cy="1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3" name="Oval 29"/>
            <p:cNvSpPr>
              <a:spLocks noChangeArrowheads="1"/>
            </p:cNvSpPr>
            <p:nvPr/>
          </p:nvSpPr>
          <p:spPr bwMode="auto">
            <a:xfrm>
              <a:off x="3169" y="2002"/>
              <a:ext cx="110" cy="1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4" name="Oval 30"/>
            <p:cNvSpPr>
              <a:spLocks noChangeArrowheads="1"/>
            </p:cNvSpPr>
            <p:nvPr/>
          </p:nvSpPr>
          <p:spPr bwMode="auto">
            <a:xfrm>
              <a:off x="3060" y="1735"/>
              <a:ext cx="109" cy="1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5" name="Oval 31"/>
            <p:cNvSpPr>
              <a:spLocks noChangeArrowheads="1"/>
            </p:cNvSpPr>
            <p:nvPr/>
          </p:nvSpPr>
          <p:spPr bwMode="auto">
            <a:xfrm>
              <a:off x="2350" y="3818"/>
              <a:ext cx="109" cy="1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6" name="Oval 32"/>
            <p:cNvSpPr>
              <a:spLocks noChangeArrowheads="1"/>
            </p:cNvSpPr>
            <p:nvPr/>
          </p:nvSpPr>
          <p:spPr bwMode="auto">
            <a:xfrm>
              <a:off x="2568" y="3746"/>
              <a:ext cx="110" cy="1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7" name="Oval 33"/>
            <p:cNvSpPr>
              <a:spLocks noChangeArrowheads="1"/>
            </p:cNvSpPr>
            <p:nvPr/>
          </p:nvSpPr>
          <p:spPr bwMode="auto">
            <a:xfrm>
              <a:off x="3115" y="3337"/>
              <a:ext cx="109" cy="1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8" name="Oval 34"/>
            <p:cNvSpPr>
              <a:spLocks noChangeArrowheads="1"/>
            </p:cNvSpPr>
            <p:nvPr/>
          </p:nvSpPr>
          <p:spPr bwMode="auto">
            <a:xfrm>
              <a:off x="2951" y="3497"/>
              <a:ext cx="109" cy="1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9" name="Oval 35"/>
            <p:cNvSpPr>
              <a:spLocks noChangeArrowheads="1"/>
            </p:cNvSpPr>
            <p:nvPr/>
          </p:nvSpPr>
          <p:spPr bwMode="auto">
            <a:xfrm>
              <a:off x="3388" y="2856"/>
              <a:ext cx="109" cy="1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0" name="Oval 36"/>
            <p:cNvSpPr>
              <a:spLocks noChangeArrowheads="1"/>
            </p:cNvSpPr>
            <p:nvPr/>
          </p:nvSpPr>
          <p:spPr bwMode="auto">
            <a:xfrm>
              <a:off x="3443" y="2643"/>
              <a:ext cx="109" cy="1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1" name="Oval 37"/>
            <p:cNvSpPr>
              <a:spLocks noChangeArrowheads="1"/>
            </p:cNvSpPr>
            <p:nvPr/>
          </p:nvSpPr>
          <p:spPr bwMode="auto">
            <a:xfrm>
              <a:off x="3443" y="2055"/>
              <a:ext cx="109" cy="1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2" name="Oval 38"/>
            <p:cNvSpPr>
              <a:spLocks noChangeArrowheads="1"/>
            </p:cNvSpPr>
            <p:nvPr/>
          </p:nvSpPr>
          <p:spPr bwMode="auto">
            <a:xfrm>
              <a:off x="3388" y="1788"/>
              <a:ext cx="109" cy="1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3" name="Oval 39"/>
            <p:cNvSpPr>
              <a:spLocks noChangeArrowheads="1"/>
            </p:cNvSpPr>
            <p:nvPr/>
          </p:nvSpPr>
          <p:spPr bwMode="auto">
            <a:xfrm>
              <a:off x="3060" y="1307"/>
              <a:ext cx="109" cy="1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4" name="Oval 40"/>
            <p:cNvSpPr>
              <a:spLocks noChangeArrowheads="1"/>
            </p:cNvSpPr>
            <p:nvPr/>
          </p:nvSpPr>
          <p:spPr bwMode="auto">
            <a:xfrm>
              <a:off x="2896" y="1147"/>
              <a:ext cx="110" cy="10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5" name="Text Box 41"/>
            <p:cNvSpPr txBox="1">
              <a:spLocks noChangeArrowheads="1"/>
            </p:cNvSpPr>
            <p:nvPr/>
          </p:nvSpPr>
          <p:spPr bwMode="auto">
            <a:xfrm>
              <a:off x="1824" y="1851"/>
              <a:ext cx="242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Candara"/>
                </a:rPr>
                <a:t>1s</a:t>
              </a:r>
            </a:p>
          </p:txBody>
        </p:sp>
        <p:sp>
          <p:nvSpPr>
            <p:cNvPr id="36916" name="Text Box 42"/>
            <p:cNvSpPr txBox="1">
              <a:spLocks noChangeArrowheads="1"/>
            </p:cNvSpPr>
            <p:nvPr/>
          </p:nvSpPr>
          <p:spPr bwMode="auto">
            <a:xfrm>
              <a:off x="2272" y="1931"/>
              <a:ext cx="26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chemeClr val="accent2"/>
                  </a:solidFill>
                  <a:latin typeface="Candara"/>
                </a:rPr>
                <a:t>2s</a:t>
              </a:r>
            </a:p>
          </p:txBody>
        </p:sp>
        <p:sp>
          <p:nvSpPr>
            <p:cNvPr id="36917" name="Text Box 43"/>
            <p:cNvSpPr txBox="1">
              <a:spLocks noChangeArrowheads="1"/>
            </p:cNvSpPr>
            <p:nvPr/>
          </p:nvSpPr>
          <p:spPr bwMode="auto">
            <a:xfrm>
              <a:off x="1824" y="1403"/>
              <a:ext cx="287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chemeClr val="accent2"/>
                  </a:solidFill>
                  <a:latin typeface="Candara"/>
                </a:rPr>
                <a:t>2p</a:t>
              </a:r>
            </a:p>
          </p:txBody>
        </p:sp>
        <p:sp>
          <p:nvSpPr>
            <p:cNvPr id="36918" name="Text Box 44"/>
            <p:cNvSpPr txBox="1">
              <a:spLocks noChangeArrowheads="1"/>
            </p:cNvSpPr>
            <p:nvPr/>
          </p:nvSpPr>
          <p:spPr bwMode="auto">
            <a:xfrm>
              <a:off x="2592" y="1547"/>
              <a:ext cx="263" cy="2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Candara"/>
                </a:rPr>
                <a:t>3s</a:t>
              </a:r>
            </a:p>
          </p:txBody>
        </p:sp>
        <p:sp>
          <p:nvSpPr>
            <p:cNvPr id="36919" name="Text Box 45"/>
            <p:cNvSpPr txBox="1">
              <a:spLocks noChangeArrowheads="1"/>
            </p:cNvSpPr>
            <p:nvPr/>
          </p:nvSpPr>
          <p:spPr bwMode="auto">
            <a:xfrm>
              <a:off x="2448" y="1163"/>
              <a:ext cx="285" cy="2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Candara"/>
                </a:rPr>
                <a:t>3p</a:t>
              </a:r>
            </a:p>
          </p:txBody>
        </p:sp>
        <p:sp>
          <p:nvSpPr>
            <p:cNvPr id="36920" name="Text Box 46"/>
            <p:cNvSpPr txBox="1">
              <a:spLocks noChangeArrowheads="1"/>
            </p:cNvSpPr>
            <p:nvPr/>
          </p:nvSpPr>
          <p:spPr bwMode="auto">
            <a:xfrm>
              <a:off x="2352" y="779"/>
              <a:ext cx="286" cy="2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Candara"/>
                </a:rPr>
                <a:t>3d</a:t>
              </a:r>
            </a:p>
          </p:txBody>
        </p:sp>
      </p:grpSp>
      <p:sp>
        <p:nvSpPr>
          <p:cNvPr id="36870" name="Text Box 47"/>
          <p:cNvSpPr txBox="1">
            <a:spLocks noChangeArrowheads="1"/>
          </p:cNvSpPr>
          <p:nvPr/>
        </p:nvSpPr>
        <p:spPr bwMode="auto">
          <a:xfrm>
            <a:off x="3810000" y="1660525"/>
            <a:ext cx="4662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u="sng" dirty="0">
                <a:latin typeface="Candara"/>
              </a:rPr>
              <a:t>Shells</a:t>
            </a:r>
            <a:r>
              <a:rPr lang="en-US" sz="2000" b="1" dirty="0">
                <a:latin typeface="Candara"/>
              </a:rPr>
              <a:t>	</a:t>
            </a:r>
            <a:r>
              <a:rPr lang="en-US" sz="2000" b="1" u="sng" dirty="0" err="1">
                <a:latin typeface="Candara"/>
              </a:rPr>
              <a:t>Subshells</a:t>
            </a:r>
            <a:r>
              <a:rPr lang="en-US" sz="2000" b="1" dirty="0">
                <a:latin typeface="Candara"/>
              </a:rPr>
              <a:t>	</a:t>
            </a:r>
            <a:r>
              <a:rPr lang="en-US" sz="2000" b="1" u="sng" dirty="0">
                <a:latin typeface="Candara"/>
              </a:rPr>
              <a:t>#</a:t>
            </a:r>
            <a:r>
              <a:rPr lang="en-US" sz="2000" b="1" u="sng" dirty="0" err="1">
                <a:latin typeface="Candara"/>
              </a:rPr>
              <a:t>e</a:t>
            </a:r>
            <a:r>
              <a:rPr lang="en-US" sz="2000" b="1" u="sng" dirty="0">
                <a:latin typeface="Candara"/>
              </a:rPr>
              <a:t>-</a:t>
            </a:r>
            <a:r>
              <a:rPr lang="en-US" sz="2000" b="1" dirty="0">
                <a:latin typeface="Candara"/>
              </a:rPr>
              <a:t>	</a:t>
            </a:r>
            <a:r>
              <a:rPr lang="en-US" sz="2000" b="1" u="sng" dirty="0" err="1">
                <a:latin typeface="Candara"/>
              </a:rPr>
              <a:t>e</a:t>
            </a:r>
            <a:r>
              <a:rPr lang="en-US" sz="2000" b="1" u="sng" dirty="0">
                <a:latin typeface="Candara"/>
              </a:rPr>
              <a:t>- pairs</a:t>
            </a:r>
            <a:endParaRPr lang="en-US" sz="2000" b="1" dirty="0">
              <a:latin typeface="Candara"/>
            </a:endParaRPr>
          </a:p>
        </p:txBody>
      </p:sp>
      <p:sp>
        <p:nvSpPr>
          <p:cNvPr id="36871" name="Text Box 48"/>
          <p:cNvSpPr txBox="1">
            <a:spLocks noChangeArrowheads="1"/>
          </p:cNvSpPr>
          <p:nvPr/>
        </p:nvSpPr>
        <p:spPr bwMode="auto">
          <a:xfrm>
            <a:off x="4019550" y="1981200"/>
            <a:ext cx="3938588" cy="396875"/>
          </a:xfrm>
          <a:prstGeom prst="rect">
            <a:avLst/>
          </a:prstGeom>
          <a:noFill/>
          <a:ln w="9525">
            <a:solidFill>
              <a:srgbClr val="0000FF"/>
            </a:solidFill>
            <a:prstDash val="dot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</a:rPr>
              <a:t>1	</a:t>
            </a:r>
            <a:r>
              <a:rPr lang="en-US" sz="2000" dirty="0" err="1">
                <a:solidFill>
                  <a:srgbClr val="0000FF"/>
                </a:solidFill>
                <a:latin typeface="Candara"/>
              </a:rPr>
              <a:t>s</a:t>
            </a:r>
            <a:r>
              <a:rPr lang="en-US" sz="2000" dirty="0">
                <a:solidFill>
                  <a:srgbClr val="0000FF"/>
                </a:solidFill>
                <a:latin typeface="Candara"/>
              </a:rPr>
              <a:t>		2	1</a:t>
            </a:r>
          </a:p>
        </p:txBody>
      </p:sp>
      <p:sp>
        <p:nvSpPr>
          <p:cNvPr id="36872" name="Text Box 49"/>
          <p:cNvSpPr txBox="1">
            <a:spLocks noChangeArrowheads="1"/>
          </p:cNvSpPr>
          <p:nvPr/>
        </p:nvSpPr>
        <p:spPr bwMode="auto">
          <a:xfrm>
            <a:off x="4029075" y="2489537"/>
            <a:ext cx="4058197" cy="707886"/>
          </a:xfrm>
          <a:prstGeom prst="rect">
            <a:avLst/>
          </a:prstGeom>
          <a:noFill/>
          <a:ln w="9525">
            <a:solidFill>
              <a:srgbClr val="0000FF"/>
            </a:solidFill>
            <a:prstDash val="dot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</a:rPr>
              <a:t>2	</a:t>
            </a:r>
            <a:r>
              <a:rPr lang="en-US" sz="2000" dirty="0" err="1">
                <a:solidFill>
                  <a:srgbClr val="0000FF"/>
                </a:solidFill>
                <a:latin typeface="Candara"/>
              </a:rPr>
              <a:t>s</a:t>
            </a:r>
            <a:r>
              <a:rPr lang="en-US" sz="2000" dirty="0">
                <a:solidFill>
                  <a:srgbClr val="0000FF"/>
                </a:solidFill>
                <a:latin typeface="Candara"/>
              </a:rPr>
              <a:t>		2	1</a:t>
            </a:r>
            <a:br>
              <a:rPr lang="en-US" sz="2000" dirty="0">
                <a:solidFill>
                  <a:srgbClr val="0000FF"/>
                </a:solidFill>
                <a:latin typeface="Candara"/>
              </a:rPr>
            </a:br>
            <a:r>
              <a:rPr lang="en-US" sz="2000" dirty="0">
                <a:solidFill>
                  <a:srgbClr val="0000FF"/>
                </a:solidFill>
                <a:latin typeface="Candara"/>
              </a:rPr>
              <a:t>	</a:t>
            </a:r>
            <a:r>
              <a:rPr lang="en-US" sz="2000" dirty="0" err="1">
                <a:solidFill>
                  <a:srgbClr val="0000FF"/>
                </a:solidFill>
                <a:latin typeface="Candara"/>
              </a:rPr>
              <a:t>p</a:t>
            </a:r>
            <a:r>
              <a:rPr lang="en-US" sz="2000" dirty="0">
                <a:solidFill>
                  <a:srgbClr val="0000FF"/>
                </a:solidFill>
                <a:latin typeface="Candara"/>
              </a:rPr>
              <a:t>		6</a:t>
            </a:r>
            <a:r>
              <a:rPr lang="en-US" sz="2000" dirty="0" smtClean="0">
                <a:solidFill>
                  <a:srgbClr val="0000FF"/>
                </a:solidFill>
                <a:latin typeface="Candara"/>
              </a:rPr>
              <a:t>	3</a:t>
            </a:r>
            <a:endParaRPr lang="en-US" sz="2000" dirty="0">
              <a:solidFill>
                <a:srgbClr val="0000FF"/>
              </a:solidFill>
              <a:latin typeface="Candara"/>
            </a:endParaRPr>
          </a:p>
        </p:txBody>
      </p:sp>
      <p:sp>
        <p:nvSpPr>
          <p:cNvPr id="36873" name="Text Box 50"/>
          <p:cNvSpPr txBox="1">
            <a:spLocks noChangeArrowheads="1"/>
          </p:cNvSpPr>
          <p:nvPr/>
        </p:nvSpPr>
        <p:spPr bwMode="auto">
          <a:xfrm>
            <a:off x="4029075" y="3327737"/>
            <a:ext cx="4058197" cy="1015663"/>
          </a:xfrm>
          <a:prstGeom prst="rect">
            <a:avLst/>
          </a:prstGeom>
          <a:noFill/>
          <a:ln w="9525">
            <a:solidFill>
              <a:srgbClr val="0000FF"/>
            </a:solidFill>
            <a:prstDash val="dot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 typeface="Times" pitchFamily="-112" charset="0"/>
              <a:buAutoNum type="arabicPlain" startAt="3"/>
            </a:pPr>
            <a:r>
              <a:rPr lang="en-US" sz="2000" dirty="0">
                <a:solidFill>
                  <a:srgbClr val="0000FF"/>
                </a:solidFill>
                <a:latin typeface="Candara"/>
              </a:rPr>
              <a:t>       </a:t>
            </a:r>
            <a:r>
              <a:rPr lang="en-US" sz="2000" dirty="0" err="1">
                <a:solidFill>
                  <a:srgbClr val="0000FF"/>
                </a:solidFill>
                <a:latin typeface="Candara"/>
              </a:rPr>
              <a:t>s</a:t>
            </a:r>
            <a:r>
              <a:rPr lang="en-US" sz="2000" dirty="0">
                <a:solidFill>
                  <a:srgbClr val="0000FF"/>
                </a:solidFill>
                <a:latin typeface="Candara"/>
              </a:rPr>
              <a:t>		2	1</a:t>
            </a:r>
            <a:br>
              <a:rPr lang="en-US" sz="2000" dirty="0">
                <a:solidFill>
                  <a:srgbClr val="0000FF"/>
                </a:solidFill>
                <a:latin typeface="Candara"/>
              </a:rPr>
            </a:br>
            <a:r>
              <a:rPr lang="en-US" sz="2000" dirty="0">
                <a:solidFill>
                  <a:srgbClr val="0000FF"/>
                </a:solidFill>
                <a:latin typeface="Candara"/>
              </a:rPr>
              <a:t>	</a:t>
            </a:r>
            <a:r>
              <a:rPr lang="en-US" sz="2000" dirty="0" err="1">
                <a:solidFill>
                  <a:srgbClr val="0000FF"/>
                </a:solidFill>
                <a:latin typeface="Candara"/>
              </a:rPr>
              <a:t>p</a:t>
            </a:r>
            <a:r>
              <a:rPr lang="en-US" sz="2000" dirty="0">
                <a:solidFill>
                  <a:srgbClr val="0000FF"/>
                </a:solidFill>
                <a:latin typeface="Candara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andara"/>
              </a:rPr>
              <a:t>	6	3</a:t>
            </a:r>
            <a:r>
              <a:rPr lang="en-US" sz="2000" dirty="0">
                <a:solidFill>
                  <a:srgbClr val="0000FF"/>
                </a:solidFill>
                <a:latin typeface="Candara"/>
              </a:rPr>
              <a:t/>
            </a:r>
            <a:br>
              <a:rPr lang="en-US" sz="2000" dirty="0">
                <a:solidFill>
                  <a:srgbClr val="0000FF"/>
                </a:solidFill>
                <a:latin typeface="Candara"/>
              </a:rPr>
            </a:br>
            <a:r>
              <a:rPr lang="en-US" sz="2000" dirty="0">
                <a:solidFill>
                  <a:srgbClr val="0000FF"/>
                </a:solidFill>
                <a:latin typeface="Candara"/>
              </a:rPr>
              <a:t>  	</a:t>
            </a:r>
            <a:r>
              <a:rPr lang="en-US" sz="2000" dirty="0" err="1">
                <a:solidFill>
                  <a:srgbClr val="0000FF"/>
                </a:solidFill>
                <a:latin typeface="Candara"/>
              </a:rPr>
              <a:t>d</a:t>
            </a:r>
            <a:r>
              <a:rPr lang="en-US" sz="2000" dirty="0">
                <a:solidFill>
                  <a:srgbClr val="0000FF"/>
                </a:solidFill>
                <a:latin typeface="Candara"/>
              </a:rPr>
              <a:t>		10	5</a:t>
            </a:r>
          </a:p>
        </p:txBody>
      </p:sp>
      <p:sp>
        <p:nvSpPr>
          <p:cNvPr id="36874" name="Text Box 51"/>
          <p:cNvSpPr txBox="1">
            <a:spLocks noChangeArrowheads="1"/>
          </p:cNvSpPr>
          <p:nvPr/>
        </p:nvSpPr>
        <p:spPr bwMode="auto">
          <a:xfrm>
            <a:off x="2971800" y="5619690"/>
            <a:ext cx="5610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ndara"/>
              </a:rPr>
              <a:t>Which is the valance shell?  </a:t>
            </a:r>
            <a:r>
              <a:rPr lang="en-US" sz="1800" dirty="0">
                <a:solidFill>
                  <a:srgbClr val="0000FF"/>
                </a:solidFill>
                <a:latin typeface="Candara"/>
              </a:rPr>
              <a:t>Outermost; here 3rd shell</a:t>
            </a:r>
          </a:p>
        </p:txBody>
      </p:sp>
      <p:sp>
        <p:nvSpPr>
          <p:cNvPr id="36875" name="Text Box 52"/>
          <p:cNvSpPr txBox="1">
            <a:spLocks noChangeArrowheads="1"/>
          </p:cNvSpPr>
          <p:nvPr/>
        </p:nvSpPr>
        <p:spPr bwMode="auto">
          <a:xfrm>
            <a:off x="3124200" y="5176619"/>
            <a:ext cx="46005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ndara"/>
              </a:rPr>
              <a:t>How many electrons in an atom? </a:t>
            </a:r>
            <a:r>
              <a:rPr lang="en-US" sz="1800" dirty="0">
                <a:solidFill>
                  <a:srgbClr val="0000FF"/>
                </a:solidFill>
                <a:latin typeface="Candara"/>
              </a:rPr>
              <a:t>Atomic #  </a:t>
            </a:r>
          </a:p>
        </p:txBody>
      </p:sp>
      <p:sp>
        <p:nvSpPr>
          <p:cNvPr id="36876" name="Text Box 53"/>
          <p:cNvSpPr txBox="1">
            <a:spLocks noChangeArrowheads="1"/>
          </p:cNvSpPr>
          <p:nvPr/>
        </p:nvSpPr>
        <p:spPr bwMode="auto">
          <a:xfrm>
            <a:off x="2209800" y="5983069"/>
            <a:ext cx="682932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ndara"/>
              </a:rPr>
              <a:t>What causes chemical bonding?</a:t>
            </a:r>
            <a:br>
              <a:rPr lang="en-US" sz="2000" dirty="0">
                <a:latin typeface="Candara"/>
              </a:rPr>
            </a:br>
            <a:r>
              <a:rPr lang="en-US" sz="1800" dirty="0">
                <a:solidFill>
                  <a:srgbClr val="0000FF"/>
                </a:solidFill>
                <a:latin typeface="Candara"/>
              </a:rPr>
              <a:t>Overlapping, or interaction, of electrons in</a:t>
            </a:r>
            <a:r>
              <a:rPr lang="en-US" sz="1800" dirty="0" smtClean="0">
                <a:solidFill>
                  <a:srgbClr val="0000FF"/>
                </a:solidFill>
                <a:latin typeface="Candara"/>
              </a:rPr>
              <a:t> valence </a:t>
            </a:r>
            <a:r>
              <a:rPr lang="en-US" sz="1800" dirty="0">
                <a:solidFill>
                  <a:srgbClr val="0000FF"/>
                </a:solidFill>
                <a:latin typeface="Candara"/>
              </a:rPr>
              <a:t>shells of 2 atoms.</a:t>
            </a:r>
            <a:endParaRPr lang="en-US" dirty="0">
              <a:latin typeface="Candara"/>
            </a:endParaRPr>
          </a:p>
        </p:txBody>
      </p:sp>
      <p:sp>
        <p:nvSpPr>
          <p:cNvPr id="36877" name="Text Box 54"/>
          <p:cNvSpPr txBox="1">
            <a:spLocks noChangeArrowheads="1"/>
          </p:cNvSpPr>
          <p:nvPr/>
        </p:nvSpPr>
        <p:spPr bwMode="auto">
          <a:xfrm>
            <a:off x="3124200" y="4459069"/>
            <a:ext cx="5719234" cy="646331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dot"/>
            <a:miter lim="800000"/>
            <a:headEnd type="none" w="med" len="med"/>
            <a:tailEnd type="non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ndara"/>
              </a:rPr>
              <a:t>Notice that each </a:t>
            </a:r>
            <a:r>
              <a:rPr lang="en-US" sz="1800" dirty="0" err="1">
                <a:solidFill>
                  <a:srgbClr val="0000FF"/>
                </a:solidFill>
                <a:latin typeface="Candara"/>
              </a:rPr>
              <a:t>subshell</a:t>
            </a:r>
            <a:r>
              <a:rPr lang="en-US" sz="1800" dirty="0">
                <a:solidFill>
                  <a:srgbClr val="0000FF"/>
                </a:solidFill>
                <a:latin typeface="Candara"/>
              </a:rPr>
              <a:t> (or orbital) can only </a:t>
            </a:r>
            <a:r>
              <a:rPr lang="en-US" sz="1800" dirty="0" smtClean="0">
                <a:solidFill>
                  <a:srgbClr val="0000FF"/>
                </a:solidFill>
                <a:latin typeface="Candara"/>
              </a:rPr>
              <a:t>hold a max</a:t>
            </a:r>
            <a:br>
              <a:rPr lang="en-US" sz="1800" dirty="0" smtClean="0">
                <a:solidFill>
                  <a:srgbClr val="0000FF"/>
                </a:solidFill>
                <a:latin typeface="Candara"/>
              </a:rPr>
            </a:br>
            <a:r>
              <a:rPr lang="en-US" sz="1800" dirty="0" smtClean="0">
                <a:solidFill>
                  <a:srgbClr val="0000FF"/>
                </a:solidFill>
                <a:latin typeface="Candara"/>
              </a:rPr>
              <a:t>of 2 electrons.</a:t>
            </a:r>
            <a:endParaRPr lang="en-US" sz="1800" dirty="0">
              <a:solidFill>
                <a:srgbClr val="0000FF"/>
              </a:solidFill>
              <a:latin typeface="Candara"/>
            </a:endParaRPr>
          </a:p>
        </p:txBody>
      </p:sp>
      <p:sp>
        <p:nvSpPr>
          <p:cNvPr id="58" name="Line 2"/>
          <p:cNvSpPr>
            <a:spLocks noChangeShapeType="1"/>
          </p:cNvSpPr>
          <p:nvPr/>
        </p:nvSpPr>
        <p:spPr bwMode="auto">
          <a:xfrm>
            <a:off x="533400" y="838200"/>
            <a:ext cx="8001000" cy="0"/>
          </a:xfrm>
          <a:prstGeom prst="line">
            <a:avLst/>
          </a:prstGeom>
          <a:noFill/>
          <a:ln w="38100" cap="flat" cmpd="sng" algn="ctr">
            <a:solidFill>
              <a:srgbClr val="EB0202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ndara"/>
              <a:cs typeface="Candara"/>
            </a:endParaRPr>
          </a:p>
        </p:txBody>
      </p:sp>
      <p:pic>
        <p:nvPicPr>
          <p:cNvPr id="59" name="Picture 5" descr="ato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152400"/>
            <a:ext cx="1066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01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34275" y="238780"/>
            <a:ext cx="49223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Candara"/>
              </a:rPr>
              <a:t>Orbitals</a:t>
            </a:r>
            <a:r>
              <a:rPr lang="en-US" sz="2800" b="1" dirty="0">
                <a:solidFill>
                  <a:srgbClr val="0000FF"/>
                </a:solidFill>
                <a:latin typeface="Candara"/>
              </a:rPr>
              <a:t>: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</a:rPr>
              <a:t> electron </a:t>
            </a:r>
            <a:r>
              <a:rPr lang="en-US" sz="2800" b="1" dirty="0">
                <a:solidFill>
                  <a:srgbClr val="0000FF"/>
                </a:solidFill>
                <a:latin typeface="Candara"/>
              </a:rPr>
              <a:t>d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</a:rPr>
              <a:t>ensity plots</a:t>
            </a:r>
            <a:endParaRPr lang="en-US" sz="2800" b="1" dirty="0">
              <a:solidFill>
                <a:srgbClr val="0000FF"/>
              </a:solidFill>
              <a:latin typeface="Candara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8229600" y="109538"/>
            <a:ext cx="78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ndara"/>
              </a:rPr>
              <a:t>p.232-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/>
          <a:srcRect l="34734" t="9576" r="14343" b="68878"/>
          <a:stretch>
            <a:fillRect/>
          </a:stretch>
        </p:blipFill>
        <p:spPr bwMode="auto">
          <a:xfrm>
            <a:off x="381000" y="2163762"/>
            <a:ext cx="381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/>
          <a:srcRect l="34734" t="42294" r="14343" b="32170"/>
          <a:stretch>
            <a:fillRect/>
          </a:stretch>
        </p:blipFill>
        <p:spPr bwMode="auto">
          <a:xfrm>
            <a:off x="4876800" y="213360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4114800" y="3505200"/>
            <a:ext cx="9906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84396" y="4549914"/>
            <a:ext cx="81996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ndara"/>
              </a:rPr>
              <a:t>Imagine drawing a probability map of your whereabouts for a given day of</a:t>
            </a:r>
            <a:br>
              <a:rPr lang="en-US" sz="2000" dirty="0">
                <a:latin typeface="Candara"/>
              </a:rPr>
            </a:br>
            <a:r>
              <a:rPr lang="en-US" sz="2000" dirty="0">
                <a:latin typeface="Candara"/>
              </a:rPr>
              <a:t>the week.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78046" y="5276671"/>
            <a:ext cx="84049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ndara"/>
              </a:rPr>
              <a:t>Imagine drawing a probability map of your whereabouts for a given day of the week.</a:t>
            </a:r>
            <a:br>
              <a:rPr lang="en-US" sz="1800" dirty="0">
                <a:solidFill>
                  <a:srgbClr val="0000FF"/>
                </a:solidFill>
                <a:latin typeface="Candara"/>
              </a:rPr>
            </a:br>
            <a:r>
              <a:rPr lang="en-US" sz="1800" dirty="0">
                <a:solidFill>
                  <a:srgbClr val="0000FF"/>
                </a:solidFill>
                <a:latin typeface="Candara"/>
              </a:rPr>
              <a:t>Sure you’re going to take unexpected trips, but for the most part it’s pretty simple</a:t>
            </a:r>
            <a:br>
              <a:rPr lang="en-US" sz="1800" dirty="0">
                <a:solidFill>
                  <a:srgbClr val="0000FF"/>
                </a:solidFill>
                <a:latin typeface="Candara"/>
              </a:rPr>
            </a:br>
            <a:r>
              <a:rPr lang="en-US" sz="1800" dirty="0">
                <a:solidFill>
                  <a:srgbClr val="0000FF"/>
                </a:solidFill>
                <a:latin typeface="Candara"/>
              </a:rPr>
              <a:t>to predict where you’ll be. Imagine carrying a transmitter all day. If it sent a signal</a:t>
            </a:r>
            <a:r>
              <a:rPr lang="en-US" sz="1800" dirty="0" smtClean="0">
                <a:solidFill>
                  <a:srgbClr val="0000FF"/>
                </a:solidFill>
                <a:latin typeface="Candara"/>
              </a:rPr>
              <a:t> </a:t>
            </a:r>
            <a:br>
              <a:rPr lang="en-US" sz="1800" dirty="0" smtClean="0">
                <a:solidFill>
                  <a:srgbClr val="0000FF"/>
                </a:solidFill>
                <a:latin typeface="Candara"/>
              </a:rPr>
            </a:br>
            <a:r>
              <a:rPr lang="en-US" sz="1800" dirty="0" smtClean="0">
                <a:solidFill>
                  <a:srgbClr val="0000FF"/>
                </a:solidFill>
                <a:latin typeface="Candara"/>
              </a:rPr>
              <a:t>every minute </a:t>
            </a:r>
            <a:r>
              <a:rPr lang="en-US" sz="1800" dirty="0">
                <a:solidFill>
                  <a:srgbClr val="0000FF"/>
                </a:solidFill>
                <a:latin typeface="Candara"/>
              </a:rPr>
              <a:t>or two you’d have a pretty good dot plot or “probability map”.</a:t>
            </a:r>
          </a:p>
        </p:txBody>
      </p:sp>
      <p:sp>
        <p:nvSpPr>
          <p:cNvPr id="37900" name="Text Box 3"/>
          <p:cNvSpPr txBox="1">
            <a:spLocks noChangeArrowheads="1"/>
          </p:cNvSpPr>
          <p:nvPr/>
        </p:nvSpPr>
        <p:spPr bwMode="auto">
          <a:xfrm>
            <a:off x="8077200" y="6411913"/>
            <a:ext cx="774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ndara"/>
              </a:rPr>
              <a:t>p.224-</a:t>
            </a: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>
            <a:off x="533400" y="838200"/>
            <a:ext cx="8001000" cy="0"/>
          </a:xfrm>
          <a:prstGeom prst="line">
            <a:avLst/>
          </a:prstGeom>
          <a:noFill/>
          <a:ln w="38100" cap="flat" cmpd="sng" algn="ctr">
            <a:solidFill>
              <a:srgbClr val="EB0202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ndara"/>
              <a:cs typeface="Candara"/>
            </a:endParaRPr>
          </a:p>
        </p:txBody>
      </p:sp>
      <p:pic>
        <p:nvPicPr>
          <p:cNvPr id="14" name="Picture 5" descr="ato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52400"/>
            <a:ext cx="1066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74925" y="950893"/>
            <a:ext cx="81564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ndara"/>
              </a:rPr>
              <a:t>Since </a:t>
            </a:r>
            <a:r>
              <a:rPr lang="en-US" sz="2000" dirty="0" err="1">
                <a:latin typeface="Candara"/>
              </a:rPr>
              <a:t>orbitals</a:t>
            </a:r>
            <a:r>
              <a:rPr lang="en-US" sz="2000" dirty="0">
                <a:latin typeface="Candara"/>
              </a:rPr>
              <a:t> are wave functions, they are also </a:t>
            </a:r>
            <a:r>
              <a:rPr lang="en-US" sz="2000" b="1" u="sng" dirty="0">
                <a:latin typeface="Candara"/>
              </a:rPr>
              <a:t>probabilities</a:t>
            </a:r>
            <a:r>
              <a:rPr lang="en-US" sz="2000" dirty="0">
                <a:latin typeface="Candara"/>
              </a:rPr>
              <a:t>.</a:t>
            </a:r>
            <a:br>
              <a:rPr lang="en-US" sz="2000" dirty="0">
                <a:latin typeface="Candara"/>
              </a:rPr>
            </a:br>
            <a:r>
              <a:rPr lang="en-US" sz="1800" dirty="0">
                <a:solidFill>
                  <a:srgbClr val="0000FF"/>
                </a:solidFill>
                <a:latin typeface="Candara"/>
              </a:rPr>
              <a:t>The energy and shape of an orbital describe the space in which you will most</a:t>
            </a:r>
            <a:r>
              <a:rPr lang="en-US" sz="1800" dirty="0" smtClean="0">
                <a:solidFill>
                  <a:srgbClr val="0000FF"/>
                </a:solidFill>
                <a:latin typeface="Candara"/>
              </a:rPr>
              <a:t> likely </a:t>
            </a:r>
            <a:br>
              <a:rPr lang="en-US" sz="1800" dirty="0" smtClean="0">
                <a:solidFill>
                  <a:srgbClr val="0000FF"/>
                </a:solidFill>
                <a:latin typeface="Candara"/>
              </a:rPr>
            </a:br>
            <a:r>
              <a:rPr lang="en-US" sz="1800" dirty="0" smtClean="0">
                <a:solidFill>
                  <a:srgbClr val="0000FF"/>
                </a:solidFill>
                <a:latin typeface="Candara"/>
              </a:rPr>
              <a:t>find the </a:t>
            </a:r>
            <a:r>
              <a:rPr lang="en-US" sz="1800" dirty="0">
                <a:solidFill>
                  <a:srgbClr val="0000FF"/>
                </a:solidFill>
                <a:latin typeface="Candara"/>
              </a:rPr>
              <a:t>electron at any one time; 90% of the time. </a:t>
            </a:r>
            <a:r>
              <a:rPr lang="en-US" sz="1800" b="1" dirty="0">
                <a:solidFill>
                  <a:srgbClr val="0000FF"/>
                </a:solidFill>
                <a:latin typeface="Candara"/>
              </a:rPr>
              <a:t>AKA electron density map</a:t>
            </a:r>
            <a:endParaRPr lang="en-US" sz="1800" dirty="0">
              <a:solidFill>
                <a:srgbClr val="0000FF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83190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nimBg="1"/>
      <p:bldP spid="37896" grpId="0"/>
      <p:bldP spid="378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9" descr="06_19a-c.JPG"/>
          <p:cNvPicPr>
            <a:picLocks noChangeAspect="1"/>
          </p:cNvPicPr>
          <p:nvPr/>
        </p:nvPicPr>
        <p:blipFill>
          <a:blip r:embed="rId2"/>
          <a:srcRect b="13382"/>
          <a:stretch>
            <a:fillRect/>
          </a:stretch>
        </p:blipFill>
        <p:spPr bwMode="auto">
          <a:xfrm>
            <a:off x="179388" y="3733800"/>
            <a:ext cx="7593012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23863" y="228600"/>
            <a:ext cx="50253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Candara"/>
              </a:rPr>
              <a:t>Orbitals</a:t>
            </a:r>
            <a:r>
              <a:rPr lang="en-US" sz="2800" b="1" dirty="0">
                <a:solidFill>
                  <a:srgbClr val="0000FF"/>
                </a:solidFill>
                <a:latin typeface="Candara"/>
              </a:rPr>
              <a:t>: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</a:rPr>
              <a:t> density </a:t>
            </a:r>
            <a:r>
              <a:rPr lang="en-US" sz="2800" b="1" dirty="0">
                <a:solidFill>
                  <a:srgbClr val="0000FF"/>
                </a:solidFill>
                <a:latin typeface="Candara"/>
              </a:rPr>
              <a:t>d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</a:rPr>
              <a:t>ictates </a:t>
            </a:r>
            <a:r>
              <a:rPr lang="en-US" sz="2800" b="1" dirty="0">
                <a:solidFill>
                  <a:srgbClr val="0000FF"/>
                </a:solidFill>
                <a:latin typeface="Candara"/>
              </a:rPr>
              <a:t>s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</a:rPr>
              <a:t>hape</a:t>
            </a:r>
            <a:endParaRPr lang="en-US" sz="2800" b="1" dirty="0">
              <a:solidFill>
                <a:srgbClr val="0000FF"/>
              </a:solidFill>
              <a:latin typeface="Candara"/>
            </a:endParaRP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8229600" y="109538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ndara"/>
              </a:rPr>
              <a:t>p.225-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73063" y="892175"/>
            <a:ext cx="7056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ndara"/>
              </a:rPr>
              <a:t>Of course, the shape of the space occupied by the electrons is </a:t>
            </a:r>
            <a:br>
              <a:rPr lang="en-US" sz="2000" dirty="0">
                <a:latin typeface="Candara"/>
              </a:rPr>
            </a:br>
            <a:r>
              <a:rPr lang="en-US" sz="2000" dirty="0">
                <a:latin typeface="Candara"/>
              </a:rPr>
              <a:t>shown by the probability plot as seen here:</a:t>
            </a:r>
          </a:p>
        </p:txBody>
      </p:sp>
      <p:pic>
        <p:nvPicPr>
          <p:cNvPr id="38926" name="Picture 21" descr="06_17.JPG"/>
          <p:cNvPicPr>
            <a:picLocks noChangeAspect="1"/>
          </p:cNvPicPr>
          <p:nvPr/>
        </p:nvPicPr>
        <p:blipFill>
          <a:blip r:embed="rId3"/>
          <a:srcRect b="4306"/>
          <a:stretch>
            <a:fillRect/>
          </a:stretch>
        </p:blipFill>
        <p:spPr bwMode="auto">
          <a:xfrm>
            <a:off x="6781800" y="1460500"/>
            <a:ext cx="21336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7" name="Text Box 6"/>
          <p:cNvSpPr txBox="1">
            <a:spLocks noChangeArrowheads="1"/>
          </p:cNvSpPr>
          <p:nvPr/>
        </p:nvSpPr>
        <p:spPr bwMode="auto">
          <a:xfrm>
            <a:off x="381000" y="1674673"/>
            <a:ext cx="6669501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ndara"/>
              </a:rPr>
              <a:t>Here probability is shown on the y-axis and radial distance from</a:t>
            </a:r>
            <a:r>
              <a:rPr lang="en-US" sz="1800" dirty="0" smtClean="0">
                <a:solidFill>
                  <a:srgbClr val="0000FF"/>
                </a:solidFill>
                <a:latin typeface="Candara"/>
              </a:rPr>
              <a:t> </a:t>
            </a:r>
            <a:br>
              <a:rPr lang="en-US" sz="1800" dirty="0" smtClean="0">
                <a:solidFill>
                  <a:srgbClr val="0000FF"/>
                </a:solidFill>
                <a:latin typeface="Candara"/>
              </a:rPr>
            </a:br>
            <a:r>
              <a:rPr lang="en-US" sz="1800" dirty="0" smtClean="0">
                <a:solidFill>
                  <a:srgbClr val="0000FF"/>
                </a:solidFill>
                <a:latin typeface="Candara"/>
              </a:rPr>
              <a:t>the</a:t>
            </a:r>
            <a:r>
              <a:rPr lang="en-US" sz="1800" dirty="0">
                <a:solidFill>
                  <a:srgbClr val="0000FF"/>
                </a:solidFill>
                <a:latin typeface="Candara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Candara"/>
              </a:rPr>
              <a:t>nucleus </a:t>
            </a:r>
            <a:r>
              <a:rPr lang="en-US" sz="1800" dirty="0">
                <a:solidFill>
                  <a:srgbClr val="0000FF"/>
                </a:solidFill>
                <a:latin typeface="Candara"/>
              </a:rPr>
              <a:t>for </a:t>
            </a:r>
            <a:r>
              <a:rPr lang="en-US" sz="1800" dirty="0" err="1">
                <a:solidFill>
                  <a:srgbClr val="0000FF"/>
                </a:solidFill>
                <a:latin typeface="Candara"/>
              </a:rPr>
              <a:t>s</a:t>
            </a:r>
            <a:r>
              <a:rPr lang="en-US" sz="1800" dirty="0">
                <a:solidFill>
                  <a:srgbClr val="0000FF"/>
                </a:solidFill>
                <a:latin typeface="Candara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Candara"/>
              </a:rPr>
              <a:t>orbitals</a:t>
            </a:r>
            <a:r>
              <a:rPr lang="en-US" sz="1800" dirty="0">
                <a:solidFill>
                  <a:srgbClr val="0000FF"/>
                </a:solidFill>
                <a:latin typeface="Candara"/>
              </a:rPr>
              <a:t> in shells 1, 2 &amp; 3.</a:t>
            </a:r>
            <a:r>
              <a:rPr lang="en-US" sz="1800" dirty="0" smtClean="0">
                <a:solidFill>
                  <a:srgbClr val="0000FF"/>
                </a:solidFill>
                <a:latin typeface="Candara"/>
              </a:rPr>
              <a:t> </a:t>
            </a:r>
            <a:br>
              <a:rPr lang="en-US" sz="1800" dirty="0" smtClean="0">
                <a:solidFill>
                  <a:srgbClr val="0000FF"/>
                </a:solidFill>
                <a:latin typeface="Candara"/>
              </a:rPr>
            </a:br>
            <a:r>
              <a:rPr lang="en-US" sz="1800" dirty="0" smtClean="0">
                <a:solidFill>
                  <a:srgbClr val="0000FF"/>
                </a:solidFill>
                <a:latin typeface="Candara"/>
              </a:rPr>
              <a:t>Notice </a:t>
            </a:r>
            <a:r>
              <a:rPr lang="en-US" sz="1800" dirty="0">
                <a:solidFill>
                  <a:srgbClr val="0000FF"/>
                </a:solidFill>
                <a:latin typeface="Candara"/>
              </a:rPr>
              <a:t>that the bulk of </a:t>
            </a:r>
            <a:r>
              <a:rPr lang="en-US" sz="1800" dirty="0" smtClean="0">
                <a:solidFill>
                  <a:srgbClr val="0000FF"/>
                </a:solidFill>
                <a:latin typeface="Candara"/>
              </a:rPr>
              <a:t>electrons are </a:t>
            </a:r>
            <a:r>
              <a:rPr lang="en-US" sz="1800" dirty="0">
                <a:solidFill>
                  <a:srgbClr val="0000FF"/>
                </a:solidFill>
                <a:latin typeface="Candara"/>
              </a:rPr>
              <a:t>located in the same</a:t>
            </a:r>
            <a:r>
              <a:rPr lang="en-US" sz="1800" dirty="0" smtClean="0">
                <a:solidFill>
                  <a:srgbClr val="0000FF"/>
                </a:solidFill>
                <a:latin typeface="Candara"/>
              </a:rPr>
              <a:t> </a:t>
            </a:r>
            <a:br>
              <a:rPr lang="en-US" sz="1800" dirty="0" smtClean="0">
                <a:solidFill>
                  <a:srgbClr val="0000FF"/>
                </a:solidFill>
                <a:latin typeface="Candara"/>
              </a:rPr>
            </a:br>
            <a:r>
              <a:rPr lang="en-US" sz="1800" dirty="0" smtClean="0">
                <a:solidFill>
                  <a:srgbClr val="0000FF"/>
                </a:solidFill>
                <a:latin typeface="Candara"/>
              </a:rPr>
              <a:t>type </a:t>
            </a:r>
            <a:r>
              <a:rPr lang="en-US" sz="1800" dirty="0">
                <a:solidFill>
                  <a:srgbClr val="0000FF"/>
                </a:solidFill>
                <a:latin typeface="Candara"/>
              </a:rPr>
              <a:t>of ‘shape’, but further from the </a:t>
            </a:r>
            <a:r>
              <a:rPr lang="en-US" sz="1800" dirty="0" smtClean="0">
                <a:solidFill>
                  <a:srgbClr val="0000FF"/>
                </a:solidFill>
                <a:latin typeface="Candara"/>
              </a:rPr>
              <a:t>nucleus in </a:t>
            </a:r>
            <a:r>
              <a:rPr lang="en-US" sz="1800" dirty="0">
                <a:solidFill>
                  <a:srgbClr val="0000FF"/>
                </a:solidFill>
                <a:latin typeface="Candara"/>
              </a:rPr>
              <a:t>each</a:t>
            </a:r>
            <a:r>
              <a:rPr lang="en-US" sz="1800" dirty="0" smtClean="0">
                <a:solidFill>
                  <a:srgbClr val="0000FF"/>
                </a:solidFill>
                <a:latin typeface="Candara"/>
              </a:rPr>
              <a:t> </a:t>
            </a:r>
            <a:br>
              <a:rPr lang="en-US" sz="1800" dirty="0" smtClean="0">
                <a:solidFill>
                  <a:srgbClr val="0000FF"/>
                </a:solidFill>
                <a:latin typeface="Candara"/>
              </a:rPr>
            </a:br>
            <a:r>
              <a:rPr lang="en-US" sz="1800" dirty="0" smtClean="0">
                <a:solidFill>
                  <a:srgbClr val="0000FF"/>
                </a:solidFill>
                <a:latin typeface="Candara"/>
              </a:rPr>
              <a:t>successive </a:t>
            </a:r>
            <a:r>
              <a:rPr lang="en-US" sz="1800" dirty="0">
                <a:solidFill>
                  <a:srgbClr val="0000FF"/>
                </a:solidFill>
                <a:latin typeface="Candara"/>
              </a:rPr>
              <a:t>shell.</a:t>
            </a:r>
            <a:r>
              <a:rPr lang="en-US" sz="1800" dirty="0" smtClean="0">
                <a:solidFill>
                  <a:srgbClr val="0000FF"/>
                </a:solidFill>
                <a:latin typeface="Candara"/>
              </a:rPr>
              <a:t> </a:t>
            </a:r>
          </a:p>
          <a:p>
            <a:r>
              <a:rPr lang="en-US" sz="1800" dirty="0" smtClean="0">
                <a:solidFill>
                  <a:srgbClr val="0000FF"/>
                </a:solidFill>
                <a:latin typeface="Candara"/>
              </a:rPr>
              <a:t>Total </a:t>
            </a:r>
            <a:r>
              <a:rPr lang="en-US" sz="1800" dirty="0">
                <a:solidFill>
                  <a:srgbClr val="0000FF"/>
                </a:solidFill>
                <a:latin typeface="Candara"/>
              </a:rPr>
              <a:t>densities are the same, but distributed</a:t>
            </a:r>
            <a:r>
              <a:rPr lang="en-US" sz="1800" dirty="0" smtClean="0">
                <a:solidFill>
                  <a:srgbClr val="0000FF"/>
                </a:solidFill>
                <a:latin typeface="Candara"/>
              </a:rPr>
              <a:t> more  </a:t>
            </a:r>
            <a:r>
              <a:rPr lang="en-US" sz="1800" dirty="0">
                <a:solidFill>
                  <a:srgbClr val="0000FF"/>
                </a:solidFill>
                <a:latin typeface="Candara"/>
              </a:rPr>
              <a:t>broadly in 2 &amp; 3.</a:t>
            </a:r>
          </a:p>
        </p:txBody>
      </p:sp>
      <p:sp>
        <p:nvSpPr>
          <p:cNvPr id="38928" name="Text Box 3"/>
          <p:cNvSpPr txBox="1">
            <a:spLocks noChangeArrowheads="1"/>
          </p:cNvSpPr>
          <p:nvPr/>
        </p:nvSpPr>
        <p:spPr bwMode="auto">
          <a:xfrm>
            <a:off x="8077200" y="6411913"/>
            <a:ext cx="9843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ndara"/>
              </a:rPr>
              <a:t>p.224-32</a:t>
            </a:r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>
            <a:off x="533400" y="838200"/>
            <a:ext cx="8001000" cy="0"/>
          </a:xfrm>
          <a:prstGeom prst="line">
            <a:avLst/>
          </a:prstGeom>
          <a:noFill/>
          <a:ln w="38100" cap="flat" cmpd="sng" algn="ctr">
            <a:solidFill>
              <a:srgbClr val="EB0202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ndara"/>
              <a:cs typeface="Candara"/>
            </a:endParaRPr>
          </a:p>
        </p:txBody>
      </p:sp>
      <p:pic>
        <p:nvPicPr>
          <p:cNvPr id="19" name="Picture 5" descr="atom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152400"/>
            <a:ext cx="1066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/>
          <p:nvPr/>
        </p:nvGrpSpPr>
        <p:grpSpPr>
          <a:xfrm>
            <a:off x="7010400" y="3581400"/>
            <a:ext cx="1600200" cy="1614904"/>
            <a:chOff x="7239000" y="3810000"/>
            <a:chExt cx="1600200" cy="1614904"/>
          </a:xfrm>
        </p:grpSpPr>
        <p:sp>
          <p:nvSpPr>
            <p:cNvPr id="38918" name="Oval 10"/>
            <p:cNvSpPr>
              <a:spLocks noChangeArrowheads="1"/>
            </p:cNvSpPr>
            <p:nvPr/>
          </p:nvSpPr>
          <p:spPr bwMode="auto">
            <a:xfrm>
              <a:off x="7239000" y="3810000"/>
              <a:ext cx="1600200" cy="1600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50195"/>
              </a:schemeClr>
            </a:solidFill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19" name="Oval 11"/>
            <p:cNvSpPr>
              <a:spLocks noChangeArrowheads="1"/>
            </p:cNvSpPr>
            <p:nvPr/>
          </p:nvSpPr>
          <p:spPr bwMode="auto">
            <a:xfrm>
              <a:off x="7696200" y="4295775"/>
              <a:ext cx="685800" cy="685800"/>
            </a:xfrm>
            <a:prstGeom prst="ellipse">
              <a:avLst/>
            </a:prstGeom>
            <a:solidFill>
              <a:srgbClr val="00008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0" name="Oval 12"/>
            <p:cNvSpPr>
              <a:spLocks noChangeArrowheads="1"/>
            </p:cNvSpPr>
            <p:nvPr/>
          </p:nvSpPr>
          <p:spPr bwMode="auto">
            <a:xfrm>
              <a:off x="7481888" y="4124325"/>
              <a:ext cx="1143000" cy="1047750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1" name="Text Box 13"/>
            <p:cNvSpPr txBox="1">
              <a:spLocks noChangeArrowheads="1"/>
            </p:cNvSpPr>
            <p:nvPr/>
          </p:nvSpPr>
          <p:spPr bwMode="auto">
            <a:xfrm>
              <a:off x="7848600" y="4464050"/>
              <a:ext cx="3444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andara"/>
                </a:rPr>
                <a:t>1s</a:t>
              </a:r>
            </a:p>
          </p:txBody>
        </p:sp>
        <p:sp>
          <p:nvSpPr>
            <p:cNvPr id="38922" name="Text Box 14"/>
            <p:cNvSpPr txBox="1">
              <a:spLocks noChangeArrowheads="1"/>
            </p:cNvSpPr>
            <p:nvPr/>
          </p:nvSpPr>
          <p:spPr bwMode="auto">
            <a:xfrm>
              <a:off x="7953375" y="4876800"/>
              <a:ext cx="377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latin typeface="Candara"/>
                </a:rPr>
                <a:t>2s</a:t>
              </a:r>
            </a:p>
          </p:txBody>
        </p:sp>
        <p:sp>
          <p:nvSpPr>
            <p:cNvPr id="38923" name="Text Box 15"/>
            <p:cNvSpPr txBox="1">
              <a:spLocks noChangeArrowheads="1"/>
            </p:cNvSpPr>
            <p:nvPr/>
          </p:nvSpPr>
          <p:spPr bwMode="auto">
            <a:xfrm>
              <a:off x="8081963" y="5086350"/>
              <a:ext cx="3770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latin typeface="Candara"/>
                </a:rPr>
                <a:t>3s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7816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55613" y="242887"/>
            <a:ext cx="24891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andara"/>
              </a:rPr>
              <a:t>Orbital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</a:rPr>
              <a:t> shapes</a:t>
            </a:r>
            <a:r>
              <a:rPr lang="en-US" sz="2800" b="1" dirty="0">
                <a:solidFill>
                  <a:srgbClr val="0000FF"/>
                </a:solidFill>
                <a:latin typeface="Candara"/>
              </a:rPr>
              <a:t>: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8001000" y="6411913"/>
            <a:ext cx="988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ndara"/>
              </a:rPr>
              <a:t>p.228-32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8001000" y="9144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7543800" y="1414463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V="1">
            <a:off x="7543800" y="13716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/>
          <a:srcRect b="11186"/>
          <a:stretch>
            <a:fillRect/>
          </a:stretch>
        </p:blipFill>
        <p:spPr bwMode="auto">
          <a:xfrm>
            <a:off x="3962400" y="2590800"/>
            <a:ext cx="472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7862888" y="1447800"/>
            <a:ext cx="290512" cy="333375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0" y="4654550"/>
            <a:ext cx="7315200" cy="1898650"/>
            <a:chOff x="768" y="2932"/>
            <a:chExt cx="4608" cy="1196"/>
          </a:xfrm>
        </p:grpSpPr>
        <p:pic>
          <p:nvPicPr>
            <p:cNvPr id="39952" name="Picture 10"/>
            <p:cNvPicPr>
              <a:picLocks noChangeAspect="1" noChangeArrowheads="1"/>
            </p:cNvPicPr>
            <p:nvPr/>
          </p:nvPicPr>
          <p:blipFill>
            <a:blip r:embed="rId3"/>
            <a:srcRect b="45094"/>
            <a:stretch>
              <a:fillRect/>
            </a:stretch>
          </p:blipFill>
          <p:spPr bwMode="auto">
            <a:xfrm>
              <a:off x="768" y="2932"/>
              <a:ext cx="2646" cy="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3" name="Picture 11"/>
            <p:cNvPicPr>
              <a:picLocks noChangeAspect="1" noChangeArrowheads="1"/>
            </p:cNvPicPr>
            <p:nvPr/>
          </p:nvPicPr>
          <p:blipFill>
            <a:blip r:embed="rId3"/>
            <a:srcRect l="16982" t="52609" r="14517"/>
            <a:stretch>
              <a:fillRect/>
            </a:stretch>
          </p:blipFill>
          <p:spPr bwMode="auto">
            <a:xfrm>
              <a:off x="3564" y="2932"/>
              <a:ext cx="1812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946" name="Text Box 12"/>
          <p:cNvSpPr txBox="1">
            <a:spLocks noChangeArrowheads="1"/>
          </p:cNvSpPr>
          <p:nvPr/>
        </p:nvSpPr>
        <p:spPr bwMode="auto">
          <a:xfrm>
            <a:off x="441325" y="1295400"/>
            <a:ext cx="109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ndara"/>
              </a:rPr>
              <a:t>s</a:t>
            </a:r>
            <a:r>
              <a:rPr lang="en-US" sz="2000" b="1" dirty="0">
                <a:latin typeface="Candara"/>
              </a:rPr>
              <a:t> orbital</a:t>
            </a:r>
          </a:p>
        </p:txBody>
      </p:sp>
      <p:sp>
        <p:nvSpPr>
          <p:cNvPr id="39947" name="Text Box 13"/>
          <p:cNvSpPr txBox="1">
            <a:spLocks noChangeArrowheads="1"/>
          </p:cNvSpPr>
          <p:nvPr/>
        </p:nvSpPr>
        <p:spPr bwMode="auto">
          <a:xfrm>
            <a:off x="449263" y="3336925"/>
            <a:ext cx="1136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ndara"/>
              </a:rPr>
              <a:t>p</a:t>
            </a:r>
            <a:r>
              <a:rPr lang="en-US" sz="2000" b="1" dirty="0">
                <a:latin typeface="Candara"/>
              </a:rPr>
              <a:t> orbital</a:t>
            </a:r>
          </a:p>
        </p:txBody>
      </p:sp>
      <p:sp>
        <p:nvSpPr>
          <p:cNvPr id="39948" name="Text Box 14"/>
          <p:cNvSpPr txBox="1">
            <a:spLocks noChangeArrowheads="1"/>
          </p:cNvSpPr>
          <p:nvPr/>
        </p:nvSpPr>
        <p:spPr bwMode="auto">
          <a:xfrm>
            <a:off x="457200" y="4632325"/>
            <a:ext cx="1136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ndara"/>
              </a:rPr>
              <a:t>d</a:t>
            </a:r>
            <a:r>
              <a:rPr lang="en-US" sz="2000" b="1" dirty="0">
                <a:latin typeface="Candara"/>
              </a:rPr>
              <a:t> orbital</a:t>
            </a:r>
          </a:p>
        </p:txBody>
      </p:sp>
      <p:sp>
        <p:nvSpPr>
          <p:cNvPr id="39949" name="Text Box 15"/>
          <p:cNvSpPr txBox="1">
            <a:spLocks noChangeArrowheads="1"/>
          </p:cNvSpPr>
          <p:nvPr/>
        </p:nvSpPr>
        <p:spPr bwMode="auto">
          <a:xfrm>
            <a:off x="2286000" y="1113472"/>
            <a:ext cx="4202455" cy="1477328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dot"/>
            <a:miter lim="800000"/>
            <a:headEnd type="none" w="med" len="med"/>
            <a:tailEnd type="non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 dirty="0">
                <a:solidFill>
                  <a:srgbClr val="0000FF"/>
                </a:solidFill>
                <a:latin typeface="Candara"/>
              </a:rPr>
              <a:t>Remember that each orbital can contain,</a:t>
            </a:r>
            <a:br>
              <a:rPr lang="en-US" sz="1800" i="1" dirty="0">
                <a:solidFill>
                  <a:srgbClr val="0000FF"/>
                </a:solidFill>
                <a:latin typeface="Candara"/>
              </a:rPr>
            </a:br>
            <a:r>
              <a:rPr lang="en-US" sz="1800" i="1" dirty="0">
                <a:solidFill>
                  <a:srgbClr val="0000FF"/>
                </a:solidFill>
                <a:latin typeface="Candara"/>
              </a:rPr>
              <a:t>at most, 2 electrons. So the single </a:t>
            </a:r>
            <a:r>
              <a:rPr lang="en-US" sz="1800" i="1" dirty="0" err="1">
                <a:solidFill>
                  <a:srgbClr val="0000FF"/>
                </a:solidFill>
                <a:latin typeface="Candara"/>
              </a:rPr>
              <a:t>s</a:t>
            </a:r>
            <a:r>
              <a:rPr lang="en-US" sz="1800" i="1" dirty="0">
                <a:solidFill>
                  <a:srgbClr val="0000FF"/>
                </a:solidFill>
                <a:latin typeface="Candara"/>
              </a:rPr>
              <a:t> orbital </a:t>
            </a:r>
            <a:br>
              <a:rPr lang="en-US" sz="1800" i="1" dirty="0">
                <a:solidFill>
                  <a:srgbClr val="0000FF"/>
                </a:solidFill>
                <a:latin typeface="Candara"/>
              </a:rPr>
            </a:br>
            <a:r>
              <a:rPr lang="en-US" sz="1800" i="1" dirty="0">
                <a:solidFill>
                  <a:srgbClr val="0000FF"/>
                </a:solidFill>
                <a:latin typeface="Candara"/>
              </a:rPr>
              <a:t>holds 2. But there are 3 </a:t>
            </a:r>
            <a:r>
              <a:rPr lang="en-US" sz="1800" i="1" dirty="0" err="1">
                <a:solidFill>
                  <a:srgbClr val="0000FF"/>
                </a:solidFill>
                <a:latin typeface="Candara"/>
              </a:rPr>
              <a:t>p</a:t>
            </a:r>
            <a:r>
              <a:rPr lang="en-US" sz="1800" i="1" dirty="0">
                <a:solidFill>
                  <a:srgbClr val="0000FF"/>
                </a:solidFill>
                <a:latin typeface="Candara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Candara"/>
              </a:rPr>
              <a:t>orbitals</a:t>
            </a:r>
            <a:r>
              <a:rPr lang="en-US" sz="1800" i="1" dirty="0">
                <a:solidFill>
                  <a:srgbClr val="0000FF"/>
                </a:solidFill>
                <a:latin typeface="Candara"/>
              </a:rPr>
              <a:t>, that can</a:t>
            </a:r>
            <a:br>
              <a:rPr lang="en-US" sz="1800" i="1" dirty="0">
                <a:solidFill>
                  <a:srgbClr val="0000FF"/>
                </a:solidFill>
                <a:latin typeface="Candara"/>
              </a:rPr>
            </a:br>
            <a:r>
              <a:rPr lang="en-US" sz="1800" i="1" dirty="0">
                <a:solidFill>
                  <a:srgbClr val="0000FF"/>
                </a:solidFill>
                <a:latin typeface="Candara"/>
              </a:rPr>
              <a:t>hold a total of 6 electrons. And the 5 </a:t>
            </a:r>
            <a:r>
              <a:rPr lang="en-US" sz="1800" i="1" dirty="0" err="1">
                <a:solidFill>
                  <a:srgbClr val="0000FF"/>
                </a:solidFill>
                <a:latin typeface="Candara"/>
              </a:rPr>
              <a:t>d</a:t>
            </a:r>
            <a:r>
              <a:rPr lang="en-US" sz="1800" i="1" dirty="0">
                <a:solidFill>
                  <a:srgbClr val="0000FF"/>
                </a:solidFill>
                <a:latin typeface="Candara"/>
              </a:rPr>
              <a:t> </a:t>
            </a:r>
            <a:br>
              <a:rPr lang="en-US" sz="1800" i="1" dirty="0">
                <a:solidFill>
                  <a:srgbClr val="0000FF"/>
                </a:solidFill>
                <a:latin typeface="Candara"/>
              </a:rPr>
            </a:br>
            <a:r>
              <a:rPr lang="en-US" sz="1800" i="1" dirty="0" err="1">
                <a:solidFill>
                  <a:srgbClr val="0000FF"/>
                </a:solidFill>
                <a:latin typeface="Candara"/>
              </a:rPr>
              <a:t>orbitals</a:t>
            </a:r>
            <a:r>
              <a:rPr lang="en-US" sz="1800" i="1" dirty="0">
                <a:solidFill>
                  <a:srgbClr val="0000FF"/>
                </a:solidFill>
                <a:latin typeface="Candara"/>
              </a:rPr>
              <a:t> can hold a total of 10 electrons.</a:t>
            </a:r>
          </a:p>
        </p:txBody>
      </p:sp>
      <p:sp>
        <p:nvSpPr>
          <p:cNvPr id="19" name="Line 2"/>
          <p:cNvSpPr>
            <a:spLocks noChangeShapeType="1"/>
          </p:cNvSpPr>
          <p:nvPr/>
        </p:nvSpPr>
        <p:spPr bwMode="auto">
          <a:xfrm>
            <a:off x="533400" y="838200"/>
            <a:ext cx="8001000" cy="0"/>
          </a:xfrm>
          <a:prstGeom prst="line">
            <a:avLst/>
          </a:prstGeom>
          <a:noFill/>
          <a:ln w="38100" cap="flat" cmpd="sng" algn="ctr">
            <a:solidFill>
              <a:srgbClr val="EB0202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ndara"/>
              <a:cs typeface="Candara"/>
            </a:endParaRPr>
          </a:p>
        </p:txBody>
      </p:sp>
      <p:pic>
        <p:nvPicPr>
          <p:cNvPr id="20" name="Picture 5" descr="atom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152400"/>
            <a:ext cx="1066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1860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2" descr="06_30.JPG"/>
          <p:cNvPicPr>
            <a:picLocks noChangeAspect="1"/>
          </p:cNvPicPr>
          <p:nvPr/>
        </p:nvPicPr>
        <p:blipFill>
          <a:blip r:embed="rId2"/>
          <a:srcRect b="4259"/>
          <a:stretch>
            <a:fillRect/>
          </a:stretch>
        </p:blipFill>
        <p:spPr bwMode="auto">
          <a:xfrm>
            <a:off x="4343400" y="3262313"/>
            <a:ext cx="4648200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36986" y="238780"/>
            <a:ext cx="33730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andara"/>
              </a:rPr>
              <a:t>Orbital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andara"/>
              </a:rPr>
              <a:t>e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</a:rPr>
              <a:t>nergy levels</a:t>
            </a:r>
            <a:endParaRPr lang="en-US" sz="2800" b="1" dirty="0">
              <a:solidFill>
                <a:srgbClr val="0000FF"/>
              </a:solidFill>
              <a:latin typeface="Candara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620000" y="6411913"/>
            <a:ext cx="13424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ndara"/>
              </a:rPr>
              <a:t>p.232-4, 240</a:t>
            </a:r>
          </a:p>
        </p:txBody>
      </p:sp>
      <p:sp>
        <p:nvSpPr>
          <p:cNvPr id="40965" name="Text Box 36"/>
          <p:cNvSpPr txBox="1">
            <a:spLocks noChangeArrowheads="1"/>
          </p:cNvSpPr>
          <p:nvPr/>
        </p:nvSpPr>
        <p:spPr bwMode="auto">
          <a:xfrm>
            <a:off x="429267" y="968514"/>
            <a:ext cx="72669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ndara"/>
              </a:rPr>
              <a:t>The energy levels of </a:t>
            </a:r>
            <a:r>
              <a:rPr lang="en-US" sz="2000" dirty="0" err="1">
                <a:latin typeface="Candara"/>
              </a:rPr>
              <a:t>orbitals</a:t>
            </a:r>
            <a:r>
              <a:rPr lang="en-US" sz="2000" dirty="0">
                <a:latin typeface="Candara"/>
              </a:rPr>
              <a:t> increase in a straightforward manner </a:t>
            </a:r>
            <a:br>
              <a:rPr lang="en-US" sz="2000" dirty="0">
                <a:latin typeface="Candara"/>
              </a:rPr>
            </a:br>
            <a:r>
              <a:rPr lang="en-US" sz="2000" dirty="0">
                <a:latin typeface="Candara"/>
              </a:rPr>
              <a:t>until we reach the junction of the 3rd &amp; 4th shells.</a:t>
            </a:r>
          </a:p>
        </p:txBody>
      </p:sp>
      <p:sp>
        <p:nvSpPr>
          <p:cNvPr id="40966" name="Text Box 37"/>
          <p:cNvSpPr txBox="1">
            <a:spLocks noChangeArrowheads="1"/>
          </p:cNvSpPr>
          <p:nvPr/>
        </p:nvSpPr>
        <p:spPr bwMode="auto">
          <a:xfrm>
            <a:off x="4953000" y="1723072"/>
            <a:ext cx="3911773" cy="1477328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dot"/>
            <a:miter lim="800000"/>
            <a:headEnd type="none" w="med" len="med"/>
            <a:tailEnd type="non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 dirty="0">
                <a:solidFill>
                  <a:srgbClr val="0000FF"/>
                </a:solidFill>
                <a:latin typeface="Candara"/>
              </a:rPr>
              <a:t>This table shows which </a:t>
            </a:r>
            <a:r>
              <a:rPr lang="en-US" sz="1800" i="1" dirty="0" err="1">
                <a:solidFill>
                  <a:srgbClr val="0000FF"/>
                </a:solidFill>
                <a:latin typeface="Candara"/>
              </a:rPr>
              <a:t>orbitals</a:t>
            </a:r>
            <a:r>
              <a:rPr lang="en-US" sz="1800" i="1" dirty="0">
                <a:solidFill>
                  <a:srgbClr val="0000FF"/>
                </a:solidFill>
                <a:latin typeface="Candara"/>
              </a:rPr>
              <a:t> are</a:t>
            </a:r>
            <a:br>
              <a:rPr lang="en-US" sz="1800" i="1" dirty="0">
                <a:solidFill>
                  <a:srgbClr val="0000FF"/>
                </a:solidFill>
                <a:latin typeface="Candara"/>
              </a:rPr>
            </a:br>
            <a:r>
              <a:rPr lang="en-US" sz="1800" i="1" dirty="0">
                <a:solidFill>
                  <a:srgbClr val="0000FF"/>
                </a:solidFill>
                <a:latin typeface="Candara"/>
              </a:rPr>
              <a:t>filled for each column of elements</a:t>
            </a:r>
            <a:r>
              <a:rPr lang="en-US" sz="1800" i="1" dirty="0" smtClean="0">
                <a:solidFill>
                  <a:srgbClr val="0000FF"/>
                </a:solidFill>
                <a:latin typeface="Candara"/>
              </a:rPr>
              <a:t>.</a:t>
            </a:r>
            <a:br>
              <a:rPr lang="en-US" sz="1800" i="1" dirty="0" smtClean="0">
                <a:solidFill>
                  <a:srgbClr val="0000FF"/>
                </a:solidFill>
                <a:latin typeface="Candara"/>
              </a:rPr>
            </a:br>
            <a:r>
              <a:rPr lang="en-US" sz="1800" i="1" dirty="0">
                <a:solidFill>
                  <a:srgbClr val="0000FF"/>
                </a:solidFill>
                <a:latin typeface="Candara"/>
              </a:rPr>
              <a:t>1) electropositive metals (IA, IIA)</a:t>
            </a:r>
            <a:br>
              <a:rPr lang="en-US" sz="1800" i="1" dirty="0">
                <a:solidFill>
                  <a:srgbClr val="0000FF"/>
                </a:solidFill>
                <a:latin typeface="Candara"/>
              </a:rPr>
            </a:br>
            <a:r>
              <a:rPr lang="en-US" sz="1800" i="1" dirty="0">
                <a:solidFill>
                  <a:srgbClr val="0000FF"/>
                </a:solidFill>
                <a:latin typeface="Candara"/>
              </a:rPr>
              <a:t>2) transition metals (</a:t>
            </a:r>
            <a:r>
              <a:rPr lang="en-US" sz="1800" i="1" dirty="0" err="1">
                <a:solidFill>
                  <a:srgbClr val="0000FF"/>
                </a:solidFill>
                <a:latin typeface="Candara"/>
              </a:rPr>
              <a:t>d</a:t>
            </a:r>
            <a:r>
              <a:rPr lang="en-US" sz="1800" i="1" dirty="0">
                <a:solidFill>
                  <a:srgbClr val="0000FF"/>
                </a:solidFill>
                <a:latin typeface="Candara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Candara"/>
              </a:rPr>
              <a:t>orbitals</a:t>
            </a:r>
            <a:r>
              <a:rPr lang="en-US" sz="1800" i="1" dirty="0">
                <a:solidFill>
                  <a:srgbClr val="0000FF"/>
                </a:solidFill>
                <a:latin typeface="Candara"/>
              </a:rPr>
              <a:t>)</a:t>
            </a:r>
            <a:br>
              <a:rPr lang="en-US" sz="1800" i="1" dirty="0">
                <a:solidFill>
                  <a:srgbClr val="0000FF"/>
                </a:solidFill>
                <a:latin typeface="Candara"/>
              </a:rPr>
            </a:br>
            <a:r>
              <a:rPr lang="en-US" sz="1800" i="1" dirty="0">
                <a:solidFill>
                  <a:srgbClr val="0000FF"/>
                </a:solidFill>
                <a:latin typeface="Candara"/>
              </a:rPr>
              <a:t>3) non-metals (&amp; metalloids) (other As) </a:t>
            </a:r>
          </a:p>
        </p:txBody>
      </p:sp>
      <p:pic>
        <p:nvPicPr>
          <p:cNvPr id="40969" name="Picture 41" descr="06_25.JPG"/>
          <p:cNvPicPr>
            <a:picLocks noChangeAspect="1"/>
          </p:cNvPicPr>
          <p:nvPr/>
        </p:nvPicPr>
        <p:blipFill>
          <a:blip r:embed="rId3"/>
          <a:srcRect b="5069"/>
          <a:stretch>
            <a:fillRect/>
          </a:stretch>
        </p:blipFill>
        <p:spPr bwMode="auto">
          <a:xfrm>
            <a:off x="328613" y="2057400"/>
            <a:ext cx="364633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533400" y="838200"/>
            <a:ext cx="8001000" cy="0"/>
          </a:xfrm>
          <a:prstGeom prst="line">
            <a:avLst/>
          </a:prstGeom>
          <a:noFill/>
          <a:ln w="38100" cap="flat" cmpd="sng" algn="ctr">
            <a:solidFill>
              <a:srgbClr val="EB0202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ndara"/>
              <a:cs typeface="Candara"/>
            </a:endParaRPr>
          </a:p>
        </p:txBody>
      </p:sp>
      <p:pic>
        <p:nvPicPr>
          <p:cNvPr id="11" name="Picture 5" descr="atom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152400"/>
            <a:ext cx="1066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6754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72"/>
          <p:cNvSpPr txBox="1">
            <a:spLocks noChangeArrowheads="1"/>
          </p:cNvSpPr>
          <p:nvPr/>
        </p:nvSpPr>
        <p:spPr bwMode="auto">
          <a:xfrm>
            <a:off x="457200" y="228600"/>
            <a:ext cx="21932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andara"/>
              </a:rPr>
              <a:t>Electron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</a:rPr>
              <a:t> spin</a:t>
            </a:r>
            <a:endParaRPr lang="en-US" sz="2800" b="1" dirty="0">
              <a:solidFill>
                <a:srgbClr val="0000FF"/>
              </a:solidFill>
              <a:latin typeface="Candara"/>
            </a:endParaRPr>
          </a:p>
        </p:txBody>
      </p:sp>
      <p:sp>
        <p:nvSpPr>
          <p:cNvPr id="41987" name="Text Box 73"/>
          <p:cNvSpPr txBox="1">
            <a:spLocks noChangeArrowheads="1"/>
          </p:cNvSpPr>
          <p:nvPr/>
        </p:nvSpPr>
        <p:spPr bwMode="auto">
          <a:xfrm>
            <a:off x="8229600" y="109538"/>
            <a:ext cx="774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ndara"/>
              </a:rPr>
              <a:t>p.242-</a:t>
            </a:r>
          </a:p>
        </p:txBody>
      </p:sp>
      <p:sp>
        <p:nvSpPr>
          <p:cNvPr id="41990" name="Text Box 3"/>
          <p:cNvSpPr txBox="1">
            <a:spLocks noChangeArrowheads="1"/>
          </p:cNvSpPr>
          <p:nvPr/>
        </p:nvSpPr>
        <p:spPr bwMode="auto">
          <a:xfrm>
            <a:off x="8289925" y="6411912"/>
            <a:ext cx="73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ndara"/>
              </a:rPr>
              <a:t>p.234</a:t>
            </a:r>
          </a:p>
        </p:txBody>
      </p:sp>
      <p:sp>
        <p:nvSpPr>
          <p:cNvPr id="41991" name="Text Box 36"/>
          <p:cNvSpPr txBox="1">
            <a:spLocks noChangeArrowheads="1"/>
          </p:cNvSpPr>
          <p:nvPr/>
        </p:nvSpPr>
        <p:spPr bwMode="auto">
          <a:xfrm>
            <a:off x="465713" y="905470"/>
            <a:ext cx="77593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ndara"/>
              </a:rPr>
              <a:t>Pauli’s exclusion principle states that each orbital can contain no more </a:t>
            </a:r>
            <a:br>
              <a:rPr lang="en-US" sz="2000" dirty="0">
                <a:latin typeface="Candara"/>
              </a:rPr>
            </a:br>
            <a:r>
              <a:rPr lang="en-US" sz="2000" dirty="0">
                <a:latin typeface="Candara"/>
              </a:rPr>
              <a:t>than two electrons. And if two electrons occupy a single orbital they </a:t>
            </a:r>
          </a:p>
          <a:p>
            <a:r>
              <a:rPr lang="en-US" sz="2000" dirty="0">
                <a:latin typeface="Candara"/>
              </a:rPr>
              <a:t>must have opposite spin.</a:t>
            </a:r>
          </a:p>
        </p:txBody>
      </p:sp>
      <p:pic>
        <p:nvPicPr>
          <p:cNvPr id="41992" name="Picture 78" descr="06_27.JPG"/>
          <p:cNvPicPr>
            <a:picLocks noChangeAspect="1"/>
          </p:cNvPicPr>
          <p:nvPr/>
        </p:nvPicPr>
        <p:blipFill>
          <a:blip r:embed="rId2"/>
          <a:srcRect b="4514"/>
          <a:stretch>
            <a:fillRect/>
          </a:stretch>
        </p:blipFill>
        <p:spPr bwMode="auto">
          <a:xfrm>
            <a:off x="2543175" y="2078693"/>
            <a:ext cx="5305425" cy="333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1993" name="Text Box 36"/>
          <p:cNvSpPr txBox="1">
            <a:spLocks noChangeArrowheads="1"/>
          </p:cNvSpPr>
          <p:nvPr/>
        </p:nvSpPr>
        <p:spPr bwMode="auto">
          <a:xfrm>
            <a:off x="1066800" y="2209800"/>
            <a:ext cx="923600" cy="923330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dot"/>
            <a:miter lim="800000"/>
            <a:headEnd type="none" w="med" len="med"/>
            <a:tailEnd type="non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i="1" dirty="0">
                <a:solidFill>
                  <a:srgbClr val="0000FF"/>
                </a:solidFill>
                <a:latin typeface="Candara"/>
              </a:rPr>
              <a:t>Stern-</a:t>
            </a:r>
            <a:br>
              <a:rPr lang="en-US" sz="1800" i="1" dirty="0">
                <a:solidFill>
                  <a:srgbClr val="0000FF"/>
                </a:solidFill>
                <a:latin typeface="Candara"/>
              </a:rPr>
            </a:br>
            <a:r>
              <a:rPr lang="en-US" sz="1800" i="1" dirty="0" err="1">
                <a:solidFill>
                  <a:srgbClr val="0000FF"/>
                </a:solidFill>
                <a:latin typeface="Candara"/>
              </a:rPr>
              <a:t>Gerlach</a:t>
            </a:r>
            <a:r>
              <a:rPr lang="en-US" sz="1800" i="1" dirty="0">
                <a:solidFill>
                  <a:srgbClr val="0000FF"/>
                </a:solidFill>
                <a:latin typeface="Candara"/>
              </a:rPr>
              <a:t/>
            </a:r>
            <a:br>
              <a:rPr lang="en-US" sz="1800" i="1" dirty="0">
                <a:solidFill>
                  <a:srgbClr val="0000FF"/>
                </a:solidFill>
                <a:latin typeface="Candara"/>
              </a:rPr>
            </a:br>
            <a:r>
              <a:rPr lang="en-US" sz="1800" i="1" dirty="0" err="1">
                <a:solidFill>
                  <a:srgbClr val="0000FF"/>
                </a:solidFill>
                <a:latin typeface="Candara"/>
              </a:rPr>
              <a:t>exp’t</a:t>
            </a:r>
            <a:endParaRPr lang="en-US" sz="1800" i="1" dirty="0">
              <a:solidFill>
                <a:srgbClr val="0000FF"/>
              </a:solidFill>
              <a:latin typeface="Candara"/>
            </a:endParaRPr>
          </a:p>
        </p:txBody>
      </p:sp>
      <p:sp>
        <p:nvSpPr>
          <p:cNvPr id="41994" name="Text Box 36"/>
          <p:cNvSpPr txBox="1">
            <a:spLocks noChangeArrowheads="1"/>
          </p:cNvSpPr>
          <p:nvPr/>
        </p:nvSpPr>
        <p:spPr bwMode="auto">
          <a:xfrm>
            <a:off x="304800" y="5461337"/>
            <a:ext cx="79939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ndara"/>
              </a:rPr>
              <a:t>This gives rise to the intrinsic spin of some molecules – particularly those</a:t>
            </a:r>
            <a:br>
              <a:rPr lang="en-US" sz="2000" dirty="0">
                <a:latin typeface="Candara"/>
              </a:rPr>
            </a:br>
            <a:r>
              <a:rPr lang="en-US" sz="2000" dirty="0">
                <a:latin typeface="Candara"/>
              </a:rPr>
              <a:t>with a single valence electron. This allows NMR &amp; MRI.</a:t>
            </a:r>
            <a:endParaRPr lang="en-US" sz="800" dirty="0" smtClean="0">
              <a:latin typeface="Candara"/>
            </a:endParaRPr>
          </a:p>
          <a:p>
            <a:r>
              <a:rPr lang="en-US" sz="2000" dirty="0" smtClean="0">
                <a:latin typeface="Candara"/>
              </a:rPr>
              <a:t>And so we use </a:t>
            </a:r>
            <a:r>
              <a:rPr lang="en-US" sz="2000" dirty="0">
                <a:latin typeface="Candara"/>
              </a:rPr>
              <a:t>“up” &amp; “down” arrows when describing configuration.</a:t>
            </a:r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533400" y="838200"/>
            <a:ext cx="8001000" cy="0"/>
          </a:xfrm>
          <a:prstGeom prst="line">
            <a:avLst/>
          </a:prstGeom>
          <a:noFill/>
          <a:ln w="38100" cap="flat" cmpd="sng" algn="ctr">
            <a:solidFill>
              <a:srgbClr val="EB0202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ndara"/>
              <a:cs typeface="Candara"/>
            </a:endParaRPr>
          </a:p>
        </p:txBody>
      </p:sp>
      <p:pic>
        <p:nvPicPr>
          <p:cNvPr id="12" name="Picture 5" descr="ato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52400"/>
            <a:ext cx="1066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771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Microsoft Macintosh PowerPoint</Application>
  <PresentationFormat>On-screen Show (4:3)</PresentationFormat>
  <Paragraphs>83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3</cp:revision>
  <dcterms:created xsi:type="dcterms:W3CDTF">2016-01-13T19:05:47Z</dcterms:created>
  <dcterms:modified xsi:type="dcterms:W3CDTF">2016-01-15T22:53:07Z</dcterms:modified>
</cp:coreProperties>
</file>