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96" y="-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2D63A-E071-424A-BB4F-E0A285E55314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E3670-9A89-CB4B-B181-A26FD1DF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1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24713-47E7-6244-9FC1-D3FE82CA74B8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0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8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1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6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9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0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4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B0A9-350F-9442-B6EC-03600BC639AE}" type="datetimeFigureOut">
              <a:rPr lang="en-US" smtClean="0"/>
              <a:t>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BC41-C3CE-FA47-A9DA-078C8216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1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391180"/>
            <a:ext cx="67805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Lecture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6: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Sub-atomic &amp; quantum structure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pic>
        <p:nvPicPr>
          <p:cNvPr id="1434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153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smtClean="0">
                <a:latin typeface="Candara"/>
              </a:rPr>
              <a:t>Lecture </a:t>
            </a:r>
            <a:r>
              <a:rPr lang="en-US" sz="2000" b="1" smtClean="0">
                <a:latin typeface="Candara"/>
              </a:rPr>
              <a:t>6 </a:t>
            </a:r>
            <a:r>
              <a:rPr lang="en-US" sz="2000" b="1" dirty="0" smtClean="0">
                <a:latin typeface="Candara"/>
              </a:rPr>
              <a:t>Topics:				   				Brown, chapter 6 &amp; 7</a:t>
            </a:r>
          </a:p>
          <a:p>
            <a:endParaRPr lang="en-US" sz="1000" dirty="0">
              <a:solidFill>
                <a:schemeClr val="bg1">
                  <a:lumMod val="50000"/>
                </a:schemeClr>
              </a:solidFill>
              <a:latin typeface="Candara"/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1.  Atomic properties from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</a:rPr>
              <a:t>e-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configuration					7.1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    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2.  The true nature of the atom?							6.1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Light (and electrons) behave as waves &amp; particles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					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</a:rPr>
              <a:t>3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. Developing a new physics for atoms						6.2 – 6.4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A quick tour of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</a:rPr>
              <a:t>q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uantum mechanics</a:t>
            </a:r>
          </a:p>
          <a:p>
            <a:pPr lvl="1"/>
            <a:endParaRPr lang="en-US" sz="2000" dirty="0" smtClean="0">
              <a:solidFill>
                <a:schemeClr val="bg1">
                  <a:lumMod val="50000"/>
                </a:schemeClr>
              </a:solidFill>
              <a:latin typeface="Candara"/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4.  Bohr’s quantum planetary model						6.2</a:t>
            </a:r>
          </a:p>
          <a:p>
            <a:endParaRPr lang="en-US" sz="2000" dirty="0" smtClean="0">
              <a:solidFill>
                <a:schemeClr val="bg1">
                  <a:lumMod val="50000"/>
                </a:schemeClr>
              </a:solidFill>
              <a:latin typeface="Candara"/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5.  Applying quantum mechanics to the atom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</a:rPr>
              <a:t>Electrons inhabit orbitals	            					6.6 – 6.7</a:t>
            </a:r>
          </a:p>
          <a:p>
            <a:pPr lvl="1">
              <a:buFontTx/>
              <a:buChar char="•"/>
            </a:pPr>
            <a:endParaRPr lang="en-US" sz="2000" dirty="0">
              <a:solidFill>
                <a:srgbClr val="000000"/>
              </a:solidFill>
              <a:latin typeface="Candara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andara"/>
              </a:rPr>
              <a:t>6.  Orbital filling and electron configuration          	</a:t>
            </a:r>
            <a:r>
              <a:rPr lang="en-US" sz="2000" b="1" dirty="0">
                <a:solidFill>
                  <a:srgbClr val="0000FF"/>
                </a:solidFill>
                <a:latin typeface="Candara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</a:rPr>
              <a:t>	6.8 – 6.9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 err="1" smtClean="0">
                <a:solidFill>
                  <a:srgbClr val="0000FF"/>
                </a:solidFill>
                <a:latin typeface="Candara"/>
              </a:rPr>
              <a:t>Aufbau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</a:rPr>
              <a:t> &amp; </a:t>
            </a:r>
            <a:r>
              <a:rPr lang="en-US" sz="2000" b="1" dirty="0">
                <a:solidFill>
                  <a:srgbClr val="0000FF"/>
                </a:solidFill>
                <a:latin typeface="Candara"/>
              </a:rPr>
              <a:t>o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</a:rPr>
              <a:t>rbital diagrams</a:t>
            </a: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9906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0867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04781" y="1371600"/>
            <a:ext cx="6755581" cy="4673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Orbital filling &amp; electron configuration</a:t>
            </a:r>
          </a:p>
          <a:p>
            <a:pPr algn="ctr">
              <a:lnSpc>
                <a:spcPct val="150000"/>
              </a:lnSpc>
            </a:pPr>
            <a:endParaRPr lang="en-US" sz="28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r>
              <a:rPr lang="en-US" sz="2800" i="1" dirty="0" err="1" smtClean="0">
                <a:latin typeface="Candara"/>
                <a:cs typeface="Candara"/>
              </a:rPr>
              <a:t>Hund’s</a:t>
            </a:r>
            <a:r>
              <a:rPr lang="en-US" sz="2800" i="1" dirty="0" smtClean="0">
                <a:latin typeface="Candara"/>
                <a:cs typeface="Candara"/>
              </a:rPr>
              <a:t> rule: electrons fill one at a time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Pauli’s exclusion principle: opposite spin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Configuration &amp; the periodic table</a:t>
            </a:r>
            <a:endParaRPr lang="en-US" sz="28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6508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64219" y="238780"/>
            <a:ext cx="27640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Orbital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diagrams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7848600" y="1524000"/>
            <a:ext cx="706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p.235</a:t>
            </a:r>
          </a:p>
        </p:txBody>
      </p:sp>
      <p:sp>
        <p:nvSpPr>
          <p:cNvPr id="43012" name="Text Box 93"/>
          <p:cNvSpPr txBox="1">
            <a:spLocks noChangeArrowheads="1"/>
          </p:cNvSpPr>
          <p:nvPr/>
        </p:nvSpPr>
        <p:spPr bwMode="auto">
          <a:xfrm>
            <a:off x="336381" y="5334000"/>
            <a:ext cx="809991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Notice that the orbital ‘boxes’ fill 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one electron (</a:t>
            </a:r>
            <a:r>
              <a:rPr lang="en-US" sz="1800" u="sng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-) at a time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 What property of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explains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their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desire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to be ‘alone’?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Negative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charge -&gt; repulsion. Notice that the two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occupying an orbital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have </a:t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u="sng" dirty="0" smtClean="0">
                <a:solidFill>
                  <a:srgbClr val="0000FF"/>
                </a:solidFill>
                <a:latin typeface="Candara"/>
              </a:rPr>
              <a:t>opposite 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‘spin’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 Electron spin creates magnetic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fields, minimized by opposite spin. </a:t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Two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with opposite spin are ‘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paired’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</a:p>
        </p:txBody>
      </p:sp>
      <p:pic>
        <p:nvPicPr>
          <p:cNvPr id="43013" name="Picture 95" descr="06_T03.JPG"/>
          <p:cNvPicPr>
            <a:picLocks noChangeAspect="1"/>
          </p:cNvPicPr>
          <p:nvPr/>
        </p:nvPicPr>
        <p:blipFill>
          <a:blip r:embed="rId2"/>
          <a:srcRect b="5185"/>
          <a:stretch>
            <a:fillRect/>
          </a:stretch>
        </p:blipFill>
        <p:spPr bwMode="auto">
          <a:xfrm>
            <a:off x="1219200" y="990600"/>
            <a:ext cx="6019800" cy="430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9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678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3113" y="3994150"/>
            <a:ext cx="3138487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904875"/>
            <a:ext cx="5461000" cy="4278313"/>
            <a:chOff x="2112" y="830"/>
            <a:chExt cx="3440" cy="2695"/>
          </a:xfrm>
        </p:grpSpPr>
        <p:sp>
          <p:nvSpPr>
            <p:cNvPr id="44041" name="Text Box 4"/>
            <p:cNvSpPr txBox="1">
              <a:spLocks noChangeArrowheads="1"/>
            </p:cNvSpPr>
            <p:nvPr/>
          </p:nvSpPr>
          <p:spPr bwMode="auto">
            <a:xfrm>
              <a:off x="2112" y="830"/>
              <a:ext cx="303" cy="2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latin typeface="Candara"/>
                </a:rPr>
                <a:t>H</a:t>
              </a: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>
                  <a:latin typeface="Candara"/>
                </a:rPr>
                <a:t>Li</a:t>
              </a: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>
                  <a:latin typeface="Candara"/>
                </a:rPr>
                <a:t>Na</a:t>
              </a: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>
                  <a:latin typeface="Candara"/>
                </a:rPr>
                <a:t>K</a:t>
              </a: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 err="1">
                  <a:latin typeface="Candara"/>
                </a:rPr>
                <a:t>Rb</a:t>
              </a:r>
              <a:endParaRPr lang="en-US" sz="2000" b="1" dirty="0">
                <a:latin typeface="Candara"/>
              </a:endParaRP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>
                  <a:latin typeface="Candara"/>
                </a:rPr>
                <a:t>Cs</a:t>
              </a: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>
                  <a:latin typeface="Candara"/>
                </a:rPr>
                <a:t>Fr</a:t>
              </a:r>
            </a:p>
          </p:txBody>
        </p:sp>
        <p:sp>
          <p:nvSpPr>
            <p:cNvPr id="44042" name="Text Box 5"/>
            <p:cNvSpPr txBox="1">
              <a:spLocks noChangeArrowheads="1"/>
            </p:cNvSpPr>
            <p:nvPr/>
          </p:nvSpPr>
          <p:spPr bwMode="auto">
            <a:xfrm>
              <a:off x="5234" y="834"/>
              <a:ext cx="318" cy="2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latin typeface="Candara"/>
                </a:rPr>
                <a:t>He</a:t>
              </a: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>
                  <a:latin typeface="Candara"/>
                </a:rPr>
                <a:t>Ne</a:t>
              </a: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 err="1">
                  <a:latin typeface="Candara"/>
                </a:rPr>
                <a:t>Ar</a:t>
              </a:r>
              <a:endParaRPr lang="en-US" sz="2000" b="1" dirty="0">
                <a:latin typeface="Candara"/>
              </a:endParaRP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>
                  <a:latin typeface="Candara"/>
                </a:rPr>
                <a:t>Kr</a:t>
              </a: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 err="1">
                  <a:latin typeface="Candara"/>
                </a:rPr>
                <a:t>Xe</a:t>
              </a:r>
              <a:endParaRPr lang="en-US" sz="2000" b="1" dirty="0">
                <a:latin typeface="Candara"/>
              </a:endParaRP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 err="1">
                  <a:latin typeface="Candara"/>
                </a:rPr>
                <a:t>Rn</a:t>
              </a:r>
              <a:endParaRPr lang="en-US" sz="2000" b="1" dirty="0">
                <a:latin typeface="Candara"/>
              </a:endParaRPr>
            </a:p>
            <a:p>
              <a:endParaRPr lang="en-US" sz="2000" b="1" dirty="0">
                <a:latin typeface="Candara"/>
              </a:endParaRPr>
            </a:p>
            <a:p>
              <a:r>
                <a:rPr lang="en-US" sz="2000" b="1" dirty="0">
                  <a:latin typeface="Candara"/>
                </a:rPr>
                <a:t>??</a:t>
              </a:r>
            </a:p>
          </p:txBody>
        </p:sp>
        <p:sp>
          <p:nvSpPr>
            <p:cNvPr id="44043" name="Rectangle 6"/>
            <p:cNvSpPr>
              <a:spLocks noChangeArrowheads="1"/>
            </p:cNvSpPr>
            <p:nvPr/>
          </p:nvSpPr>
          <p:spPr bwMode="auto">
            <a:xfrm>
              <a:off x="3648" y="9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4" name="Rectangle 7"/>
            <p:cNvSpPr>
              <a:spLocks noChangeArrowheads="1"/>
            </p:cNvSpPr>
            <p:nvPr/>
          </p:nvSpPr>
          <p:spPr bwMode="auto">
            <a:xfrm>
              <a:off x="3408" y="1248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5" name="Rectangle 8"/>
            <p:cNvSpPr>
              <a:spLocks noChangeArrowheads="1"/>
            </p:cNvSpPr>
            <p:nvPr/>
          </p:nvSpPr>
          <p:spPr bwMode="auto">
            <a:xfrm>
              <a:off x="3696" y="1248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6" name="Rectangle 9"/>
            <p:cNvSpPr>
              <a:spLocks noChangeArrowheads="1"/>
            </p:cNvSpPr>
            <p:nvPr/>
          </p:nvSpPr>
          <p:spPr bwMode="auto">
            <a:xfrm>
              <a:off x="3840" y="1248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7" name="Rectangle 10"/>
            <p:cNvSpPr>
              <a:spLocks noChangeArrowheads="1"/>
            </p:cNvSpPr>
            <p:nvPr/>
          </p:nvSpPr>
          <p:spPr bwMode="auto">
            <a:xfrm>
              <a:off x="3984" y="1248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8" name="Rectangle 11"/>
            <p:cNvSpPr>
              <a:spLocks noChangeArrowheads="1"/>
            </p:cNvSpPr>
            <p:nvPr/>
          </p:nvSpPr>
          <p:spPr bwMode="auto">
            <a:xfrm>
              <a:off x="3408" y="1632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9" name="Rectangle 12"/>
            <p:cNvSpPr>
              <a:spLocks noChangeArrowheads="1"/>
            </p:cNvSpPr>
            <p:nvPr/>
          </p:nvSpPr>
          <p:spPr bwMode="auto">
            <a:xfrm>
              <a:off x="3696" y="1632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0" name="Rectangle 13"/>
            <p:cNvSpPr>
              <a:spLocks noChangeArrowheads="1"/>
            </p:cNvSpPr>
            <p:nvPr/>
          </p:nvSpPr>
          <p:spPr bwMode="auto">
            <a:xfrm>
              <a:off x="3840" y="1632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1" name="Rectangle 14"/>
            <p:cNvSpPr>
              <a:spLocks noChangeArrowheads="1"/>
            </p:cNvSpPr>
            <p:nvPr/>
          </p:nvSpPr>
          <p:spPr bwMode="auto">
            <a:xfrm>
              <a:off x="3984" y="1632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2" name="Rectangle 15"/>
            <p:cNvSpPr>
              <a:spLocks noChangeArrowheads="1"/>
            </p:cNvSpPr>
            <p:nvPr/>
          </p:nvSpPr>
          <p:spPr bwMode="auto">
            <a:xfrm>
              <a:off x="3024" y="201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3" name="Rectangle 16"/>
            <p:cNvSpPr>
              <a:spLocks noChangeArrowheads="1"/>
            </p:cNvSpPr>
            <p:nvPr/>
          </p:nvSpPr>
          <p:spPr bwMode="auto">
            <a:xfrm>
              <a:off x="3312" y="201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4" name="Rectangle 17"/>
            <p:cNvSpPr>
              <a:spLocks noChangeArrowheads="1"/>
            </p:cNvSpPr>
            <p:nvPr/>
          </p:nvSpPr>
          <p:spPr bwMode="auto">
            <a:xfrm>
              <a:off x="3456" y="201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5" name="Rectangle 18"/>
            <p:cNvSpPr>
              <a:spLocks noChangeArrowheads="1"/>
            </p:cNvSpPr>
            <p:nvPr/>
          </p:nvSpPr>
          <p:spPr bwMode="auto">
            <a:xfrm>
              <a:off x="3600" y="201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6" name="Rectangle 19"/>
            <p:cNvSpPr>
              <a:spLocks noChangeArrowheads="1"/>
            </p:cNvSpPr>
            <p:nvPr/>
          </p:nvSpPr>
          <p:spPr bwMode="auto">
            <a:xfrm>
              <a:off x="3744" y="201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7" name="Rectangle 20"/>
            <p:cNvSpPr>
              <a:spLocks noChangeArrowheads="1"/>
            </p:cNvSpPr>
            <p:nvPr/>
          </p:nvSpPr>
          <p:spPr bwMode="auto">
            <a:xfrm>
              <a:off x="3888" y="201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8" name="Rectangle 21"/>
            <p:cNvSpPr>
              <a:spLocks noChangeArrowheads="1"/>
            </p:cNvSpPr>
            <p:nvPr/>
          </p:nvSpPr>
          <p:spPr bwMode="auto">
            <a:xfrm>
              <a:off x="4206" y="201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9" name="Rectangle 22"/>
            <p:cNvSpPr>
              <a:spLocks noChangeArrowheads="1"/>
            </p:cNvSpPr>
            <p:nvPr/>
          </p:nvSpPr>
          <p:spPr bwMode="auto">
            <a:xfrm>
              <a:off x="4350" y="201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0" name="Rectangle 23"/>
            <p:cNvSpPr>
              <a:spLocks noChangeArrowheads="1"/>
            </p:cNvSpPr>
            <p:nvPr/>
          </p:nvSpPr>
          <p:spPr bwMode="auto">
            <a:xfrm>
              <a:off x="4494" y="201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1" name="Rectangle 24"/>
            <p:cNvSpPr>
              <a:spLocks noChangeArrowheads="1"/>
            </p:cNvSpPr>
            <p:nvPr/>
          </p:nvSpPr>
          <p:spPr bwMode="auto">
            <a:xfrm>
              <a:off x="3024" y="24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2" name="Rectangle 25"/>
            <p:cNvSpPr>
              <a:spLocks noChangeArrowheads="1"/>
            </p:cNvSpPr>
            <p:nvPr/>
          </p:nvSpPr>
          <p:spPr bwMode="auto">
            <a:xfrm>
              <a:off x="3312" y="24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3" name="Rectangle 26"/>
            <p:cNvSpPr>
              <a:spLocks noChangeArrowheads="1"/>
            </p:cNvSpPr>
            <p:nvPr/>
          </p:nvSpPr>
          <p:spPr bwMode="auto">
            <a:xfrm>
              <a:off x="3456" y="24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4" name="Rectangle 27"/>
            <p:cNvSpPr>
              <a:spLocks noChangeArrowheads="1"/>
            </p:cNvSpPr>
            <p:nvPr/>
          </p:nvSpPr>
          <p:spPr bwMode="auto">
            <a:xfrm>
              <a:off x="3600" y="24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5" name="Rectangle 28"/>
            <p:cNvSpPr>
              <a:spLocks noChangeArrowheads="1"/>
            </p:cNvSpPr>
            <p:nvPr/>
          </p:nvSpPr>
          <p:spPr bwMode="auto">
            <a:xfrm>
              <a:off x="3744" y="24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6" name="Rectangle 29"/>
            <p:cNvSpPr>
              <a:spLocks noChangeArrowheads="1"/>
            </p:cNvSpPr>
            <p:nvPr/>
          </p:nvSpPr>
          <p:spPr bwMode="auto">
            <a:xfrm>
              <a:off x="3888" y="24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7" name="Rectangle 30"/>
            <p:cNvSpPr>
              <a:spLocks noChangeArrowheads="1"/>
            </p:cNvSpPr>
            <p:nvPr/>
          </p:nvSpPr>
          <p:spPr bwMode="auto">
            <a:xfrm>
              <a:off x="4206" y="24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8" name="Rectangle 31"/>
            <p:cNvSpPr>
              <a:spLocks noChangeArrowheads="1"/>
            </p:cNvSpPr>
            <p:nvPr/>
          </p:nvSpPr>
          <p:spPr bwMode="auto">
            <a:xfrm>
              <a:off x="4350" y="24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9" name="Rectangle 32"/>
            <p:cNvSpPr>
              <a:spLocks noChangeArrowheads="1"/>
            </p:cNvSpPr>
            <p:nvPr/>
          </p:nvSpPr>
          <p:spPr bwMode="auto">
            <a:xfrm>
              <a:off x="4494" y="2400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0" name="Rectangle 33"/>
            <p:cNvSpPr>
              <a:spLocks noChangeArrowheads="1"/>
            </p:cNvSpPr>
            <p:nvPr/>
          </p:nvSpPr>
          <p:spPr bwMode="auto">
            <a:xfrm>
              <a:off x="2448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1" name="Rectangle 34"/>
            <p:cNvSpPr>
              <a:spLocks noChangeArrowheads="1"/>
            </p:cNvSpPr>
            <p:nvPr/>
          </p:nvSpPr>
          <p:spPr bwMode="auto">
            <a:xfrm>
              <a:off x="3858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2" name="Rectangle 35"/>
            <p:cNvSpPr>
              <a:spLocks noChangeArrowheads="1"/>
            </p:cNvSpPr>
            <p:nvPr/>
          </p:nvSpPr>
          <p:spPr bwMode="auto">
            <a:xfrm>
              <a:off x="4002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3" name="Rectangle 36"/>
            <p:cNvSpPr>
              <a:spLocks noChangeArrowheads="1"/>
            </p:cNvSpPr>
            <p:nvPr/>
          </p:nvSpPr>
          <p:spPr bwMode="auto">
            <a:xfrm>
              <a:off x="4146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4" name="Rectangle 37"/>
            <p:cNvSpPr>
              <a:spLocks noChangeArrowheads="1"/>
            </p:cNvSpPr>
            <p:nvPr/>
          </p:nvSpPr>
          <p:spPr bwMode="auto">
            <a:xfrm>
              <a:off x="4290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5" name="Rectangle 38"/>
            <p:cNvSpPr>
              <a:spLocks noChangeArrowheads="1"/>
            </p:cNvSpPr>
            <p:nvPr/>
          </p:nvSpPr>
          <p:spPr bwMode="auto">
            <a:xfrm>
              <a:off x="4434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6" name="Rectangle 39"/>
            <p:cNvSpPr>
              <a:spLocks noChangeArrowheads="1"/>
            </p:cNvSpPr>
            <p:nvPr/>
          </p:nvSpPr>
          <p:spPr bwMode="auto">
            <a:xfrm>
              <a:off x="4752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7" name="Rectangle 40"/>
            <p:cNvSpPr>
              <a:spLocks noChangeArrowheads="1"/>
            </p:cNvSpPr>
            <p:nvPr/>
          </p:nvSpPr>
          <p:spPr bwMode="auto">
            <a:xfrm>
              <a:off x="4896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8" name="Rectangle 41"/>
            <p:cNvSpPr>
              <a:spLocks noChangeArrowheads="1"/>
            </p:cNvSpPr>
            <p:nvPr/>
          </p:nvSpPr>
          <p:spPr bwMode="auto">
            <a:xfrm>
              <a:off x="5040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9" name="Rectangle 42"/>
            <p:cNvSpPr>
              <a:spLocks noChangeArrowheads="1"/>
            </p:cNvSpPr>
            <p:nvPr/>
          </p:nvSpPr>
          <p:spPr bwMode="auto">
            <a:xfrm>
              <a:off x="2726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0" name="Rectangle 43"/>
            <p:cNvSpPr>
              <a:spLocks noChangeArrowheads="1"/>
            </p:cNvSpPr>
            <p:nvPr/>
          </p:nvSpPr>
          <p:spPr bwMode="auto">
            <a:xfrm>
              <a:off x="2870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1" name="Rectangle 44"/>
            <p:cNvSpPr>
              <a:spLocks noChangeArrowheads="1"/>
            </p:cNvSpPr>
            <p:nvPr/>
          </p:nvSpPr>
          <p:spPr bwMode="auto">
            <a:xfrm>
              <a:off x="3014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2" name="Rectangle 45"/>
            <p:cNvSpPr>
              <a:spLocks noChangeArrowheads="1"/>
            </p:cNvSpPr>
            <p:nvPr/>
          </p:nvSpPr>
          <p:spPr bwMode="auto">
            <a:xfrm>
              <a:off x="3158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3" name="Rectangle 46"/>
            <p:cNvSpPr>
              <a:spLocks noChangeArrowheads="1"/>
            </p:cNvSpPr>
            <p:nvPr/>
          </p:nvSpPr>
          <p:spPr bwMode="auto">
            <a:xfrm>
              <a:off x="3302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4" name="Rectangle 47"/>
            <p:cNvSpPr>
              <a:spLocks noChangeArrowheads="1"/>
            </p:cNvSpPr>
            <p:nvPr/>
          </p:nvSpPr>
          <p:spPr bwMode="auto">
            <a:xfrm>
              <a:off x="3446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5" name="Rectangle 48"/>
            <p:cNvSpPr>
              <a:spLocks noChangeArrowheads="1"/>
            </p:cNvSpPr>
            <p:nvPr/>
          </p:nvSpPr>
          <p:spPr bwMode="auto">
            <a:xfrm>
              <a:off x="3591" y="2784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6" name="Rectangle 49"/>
            <p:cNvSpPr>
              <a:spLocks noChangeArrowheads="1"/>
            </p:cNvSpPr>
            <p:nvPr/>
          </p:nvSpPr>
          <p:spPr bwMode="auto">
            <a:xfrm>
              <a:off x="2448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7" name="Rectangle 50"/>
            <p:cNvSpPr>
              <a:spLocks noChangeArrowheads="1"/>
            </p:cNvSpPr>
            <p:nvPr/>
          </p:nvSpPr>
          <p:spPr bwMode="auto">
            <a:xfrm>
              <a:off x="3858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8" name="Rectangle 51"/>
            <p:cNvSpPr>
              <a:spLocks noChangeArrowheads="1"/>
            </p:cNvSpPr>
            <p:nvPr/>
          </p:nvSpPr>
          <p:spPr bwMode="auto">
            <a:xfrm>
              <a:off x="4002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9" name="Rectangle 52"/>
            <p:cNvSpPr>
              <a:spLocks noChangeArrowheads="1"/>
            </p:cNvSpPr>
            <p:nvPr/>
          </p:nvSpPr>
          <p:spPr bwMode="auto">
            <a:xfrm>
              <a:off x="4146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0" name="Rectangle 53"/>
            <p:cNvSpPr>
              <a:spLocks noChangeArrowheads="1"/>
            </p:cNvSpPr>
            <p:nvPr/>
          </p:nvSpPr>
          <p:spPr bwMode="auto">
            <a:xfrm>
              <a:off x="4290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1" name="Rectangle 54"/>
            <p:cNvSpPr>
              <a:spLocks noChangeArrowheads="1"/>
            </p:cNvSpPr>
            <p:nvPr/>
          </p:nvSpPr>
          <p:spPr bwMode="auto">
            <a:xfrm>
              <a:off x="4434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2" name="Rectangle 55"/>
            <p:cNvSpPr>
              <a:spLocks noChangeArrowheads="1"/>
            </p:cNvSpPr>
            <p:nvPr/>
          </p:nvSpPr>
          <p:spPr bwMode="auto">
            <a:xfrm>
              <a:off x="4752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3" name="Rectangle 56"/>
            <p:cNvSpPr>
              <a:spLocks noChangeArrowheads="1"/>
            </p:cNvSpPr>
            <p:nvPr/>
          </p:nvSpPr>
          <p:spPr bwMode="auto">
            <a:xfrm>
              <a:off x="4896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4" name="Rectangle 57"/>
            <p:cNvSpPr>
              <a:spLocks noChangeArrowheads="1"/>
            </p:cNvSpPr>
            <p:nvPr/>
          </p:nvSpPr>
          <p:spPr bwMode="auto">
            <a:xfrm>
              <a:off x="5040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5" name="Rectangle 58"/>
            <p:cNvSpPr>
              <a:spLocks noChangeArrowheads="1"/>
            </p:cNvSpPr>
            <p:nvPr/>
          </p:nvSpPr>
          <p:spPr bwMode="auto">
            <a:xfrm>
              <a:off x="2726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6" name="Rectangle 59"/>
            <p:cNvSpPr>
              <a:spLocks noChangeArrowheads="1"/>
            </p:cNvSpPr>
            <p:nvPr/>
          </p:nvSpPr>
          <p:spPr bwMode="auto">
            <a:xfrm>
              <a:off x="2870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7" name="Rectangle 60"/>
            <p:cNvSpPr>
              <a:spLocks noChangeArrowheads="1"/>
            </p:cNvSpPr>
            <p:nvPr/>
          </p:nvSpPr>
          <p:spPr bwMode="auto">
            <a:xfrm>
              <a:off x="3014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8" name="Rectangle 61"/>
            <p:cNvSpPr>
              <a:spLocks noChangeArrowheads="1"/>
            </p:cNvSpPr>
            <p:nvPr/>
          </p:nvSpPr>
          <p:spPr bwMode="auto">
            <a:xfrm>
              <a:off x="3158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9" name="Rectangle 62"/>
            <p:cNvSpPr>
              <a:spLocks noChangeArrowheads="1"/>
            </p:cNvSpPr>
            <p:nvPr/>
          </p:nvSpPr>
          <p:spPr bwMode="auto">
            <a:xfrm>
              <a:off x="3302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0" name="Rectangle 63"/>
            <p:cNvSpPr>
              <a:spLocks noChangeArrowheads="1"/>
            </p:cNvSpPr>
            <p:nvPr/>
          </p:nvSpPr>
          <p:spPr bwMode="auto">
            <a:xfrm>
              <a:off x="3446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1" name="Rectangle 64"/>
            <p:cNvSpPr>
              <a:spLocks noChangeArrowheads="1"/>
            </p:cNvSpPr>
            <p:nvPr/>
          </p:nvSpPr>
          <p:spPr bwMode="auto">
            <a:xfrm>
              <a:off x="3591" y="3186"/>
              <a:ext cx="144" cy="14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2" name="Text Box 65"/>
            <p:cNvSpPr txBox="1">
              <a:spLocks noChangeArrowheads="1"/>
            </p:cNvSpPr>
            <p:nvPr/>
          </p:nvSpPr>
          <p:spPr bwMode="auto">
            <a:xfrm>
              <a:off x="3596" y="1008"/>
              <a:ext cx="2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Candara"/>
                </a:rPr>
                <a:t>1s</a:t>
              </a:r>
              <a:r>
                <a:rPr lang="en-US" sz="1600" baseline="30000" dirty="0">
                  <a:latin typeface="Candara"/>
                </a:rPr>
                <a:t>2</a:t>
              </a:r>
              <a:endParaRPr lang="en-US" sz="1600" dirty="0">
                <a:latin typeface="Candara"/>
              </a:endParaRPr>
            </a:p>
          </p:txBody>
        </p:sp>
        <p:sp>
          <p:nvSpPr>
            <p:cNvPr id="44103" name="Text Box 66"/>
            <p:cNvSpPr txBox="1">
              <a:spLocks noChangeArrowheads="1"/>
            </p:cNvSpPr>
            <p:nvPr/>
          </p:nvSpPr>
          <p:spPr bwMode="auto">
            <a:xfrm>
              <a:off x="3360" y="1374"/>
              <a:ext cx="6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Candara"/>
                </a:rPr>
                <a:t>2s</a:t>
              </a:r>
              <a:r>
                <a:rPr lang="en-US" sz="1600" baseline="30000" dirty="0">
                  <a:latin typeface="Candara"/>
                </a:rPr>
                <a:t>2            </a:t>
              </a:r>
              <a:r>
                <a:rPr lang="en-US" sz="1600" dirty="0">
                  <a:latin typeface="Candara"/>
                </a:rPr>
                <a:t>2p</a:t>
              </a:r>
              <a:r>
                <a:rPr lang="en-US" sz="1600" baseline="30000" dirty="0">
                  <a:latin typeface="Candara"/>
                </a:rPr>
                <a:t>6</a:t>
              </a:r>
              <a:endParaRPr lang="en-US" sz="1600" dirty="0">
                <a:latin typeface="Candara"/>
              </a:endParaRPr>
            </a:p>
          </p:txBody>
        </p:sp>
        <p:sp>
          <p:nvSpPr>
            <p:cNvPr id="44104" name="Text Box 67"/>
            <p:cNvSpPr txBox="1">
              <a:spLocks noChangeArrowheads="1"/>
            </p:cNvSpPr>
            <p:nvPr/>
          </p:nvSpPr>
          <p:spPr bwMode="auto">
            <a:xfrm>
              <a:off x="3360" y="1756"/>
              <a:ext cx="67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Candara"/>
                </a:rPr>
                <a:t>3s</a:t>
              </a:r>
              <a:r>
                <a:rPr lang="en-US" sz="1600" baseline="30000" dirty="0">
                  <a:latin typeface="Candara"/>
                </a:rPr>
                <a:t>2            </a:t>
              </a:r>
              <a:r>
                <a:rPr lang="en-US" sz="1600" dirty="0">
                  <a:latin typeface="Candara"/>
                </a:rPr>
                <a:t>3p</a:t>
              </a:r>
              <a:r>
                <a:rPr lang="en-US" sz="1600" baseline="30000" dirty="0">
                  <a:latin typeface="Candara"/>
                </a:rPr>
                <a:t>6</a:t>
              </a:r>
              <a:endParaRPr lang="en-US" sz="1600" dirty="0">
                <a:latin typeface="Candara"/>
              </a:endParaRPr>
            </a:p>
          </p:txBody>
        </p:sp>
        <p:sp>
          <p:nvSpPr>
            <p:cNvPr id="44105" name="Text Box 68"/>
            <p:cNvSpPr txBox="1">
              <a:spLocks noChangeArrowheads="1"/>
            </p:cNvSpPr>
            <p:nvPr/>
          </p:nvSpPr>
          <p:spPr bwMode="auto">
            <a:xfrm>
              <a:off x="2976" y="2140"/>
              <a:ext cx="14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Candara"/>
                </a:rPr>
                <a:t>4s</a:t>
              </a:r>
              <a:r>
                <a:rPr lang="en-US" sz="1600" baseline="30000" dirty="0">
                  <a:latin typeface="Candara"/>
                </a:rPr>
                <a:t>2                 </a:t>
              </a:r>
              <a:r>
                <a:rPr lang="en-US" sz="1600" dirty="0">
                  <a:latin typeface="Candara"/>
                </a:rPr>
                <a:t>3d</a:t>
              </a:r>
              <a:r>
                <a:rPr lang="en-US" sz="1600" baseline="30000" dirty="0">
                  <a:latin typeface="Candara"/>
                </a:rPr>
                <a:t>10  </a:t>
              </a:r>
              <a:r>
                <a:rPr lang="en-US" sz="1600" dirty="0">
                  <a:latin typeface="Candara"/>
                </a:rPr>
                <a:t>                4p</a:t>
              </a:r>
              <a:r>
                <a:rPr lang="en-US" sz="1600" baseline="30000" dirty="0">
                  <a:latin typeface="Candara"/>
                </a:rPr>
                <a:t>6</a:t>
              </a:r>
              <a:endParaRPr lang="en-US" sz="1600" dirty="0">
                <a:latin typeface="Candara"/>
              </a:endParaRPr>
            </a:p>
          </p:txBody>
        </p:sp>
        <p:sp>
          <p:nvSpPr>
            <p:cNvPr id="44106" name="Text Box 69"/>
            <p:cNvSpPr txBox="1">
              <a:spLocks noChangeArrowheads="1"/>
            </p:cNvSpPr>
            <p:nvPr/>
          </p:nvSpPr>
          <p:spPr bwMode="auto">
            <a:xfrm>
              <a:off x="2976" y="2515"/>
              <a:ext cx="14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Candara"/>
                </a:rPr>
                <a:t>5s</a:t>
              </a:r>
              <a:r>
                <a:rPr lang="en-US" sz="1600" baseline="30000" dirty="0">
                  <a:latin typeface="Candara"/>
                </a:rPr>
                <a:t>2                 </a:t>
              </a:r>
              <a:r>
                <a:rPr lang="en-US" sz="1600" dirty="0">
                  <a:latin typeface="Candara"/>
                </a:rPr>
                <a:t>4d</a:t>
              </a:r>
              <a:r>
                <a:rPr lang="en-US" sz="1600" baseline="30000" dirty="0">
                  <a:latin typeface="Candara"/>
                </a:rPr>
                <a:t>10  </a:t>
              </a:r>
              <a:r>
                <a:rPr lang="en-US" sz="1600" dirty="0">
                  <a:latin typeface="Candara"/>
                </a:rPr>
                <a:t>                5p</a:t>
              </a:r>
              <a:r>
                <a:rPr lang="en-US" sz="1600" baseline="30000" dirty="0">
                  <a:latin typeface="Candara"/>
                </a:rPr>
                <a:t>6</a:t>
              </a:r>
              <a:endParaRPr lang="en-US" sz="1600" dirty="0">
                <a:latin typeface="Candara"/>
              </a:endParaRPr>
            </a:p>
          </p:txBody>
        </p:sp>
        <p:sp>
          <p:nvSpPr>
            <p:cNvPr id="44107" name="Text Box 70"/>
            <p:cNvSpPr txBox="1">
              <a:spLocks noChangeArrowheads="1"/>
            </p:cNvSpPr>
            <p:nvPr/>
          </p:nvSpPr>
          <p:spPr bwMode="auto">
            <a:xfrm>
              <a:off x="2400" y="2905"/>
              <a:ext cx="25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Candara"/>
                </a:rPr>
                <a:t>6s</a:t>
              </a:r>
              <a:r>
                <a:rPr lang="en-US" sz="1600" baseline="30000" dirty="0">
                  <a:latin typeface="Candara"/>
                </a:rPr>
                <a:t>2                      </a:t>
              </a:r>
              <a:r>
                <a:rPr lang="en-US" sz="1600" dirty="0">
                  <a:latin typeface="Candara"/>
                </a:rPr>
                <a:t>4f</a:t>
              </a:r>
              <a:r>
                <a:rPr lang="en-US" sz="1600" baseline="30000" dirty="0">
                  <a:latin typeface="Candara"/>
                </a:rPr>
                <a:t>14  </a:t>
              </a:r>
              <a:r>
                <a:rPr lang="en-US" sz="1600" dirty="0">
                  <a:latin typeface="Candara"/>
                </a:rPr>
                <a:t>                        5d</a:t>
              </a:r>
              <a:r>
                <a:rPr lang="en-US" sz="1600" baseline="30000" dirty="0">
                  <a:latin typeface="Candara"/>
                </a:rPr>
                <a:t>10</a:t>
              </a:r>
              <a:r>
                <a:rPr lang="en-US" sz="1600" dirty="0">
                  <a:latin typeface="Candara"/>
                </a:rPr>
                <a:t>                 6p</a:t>
              </a:r>
              <a:r>
                <a:rPr lang="en-US" sz="1600" baseline="30000" dirty="0">
                  <a:latin typeface="Candara"/>
                </a:rPr>
                <a:t>6</a:t>
              </a:r>
              <a:endParaRPr lang="en-US" sz="1600" dirty="0">
                <a:latin typeface="Candara"/>
              </a:endParaRPr>
            </a:p>
          </p:txBody>
        </p:sp>
        <p:sp>
          <p:nvSpPr>
            <p:cNvPr id="44108" name="Text Box 71"/>
            <p:cNvSpPr txBox="1">
              <a:spLocks noChangeArrowheads="1"/>
            </p:cNvSpPr>
            <p:nvPr/>
          </p:nvSpPr>
          <p:spPr bwMode="auto">
            <a:xfrm>
              <a:off x="2400" y="3312"/>
              <a:ext cx="254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Candara"/>
                </a:rPr>
                <a:t>7s</a:t>
              </a:r>
              <a:r>
                <a:rPr lang="en-US" sz="1600" baseline="30000" dirty="0">
                  <a:latin typeface="Candara"/>
                </a:rPr>
                <a:t>2                      </a:t>
              </a:r>
              <a:r>
                <a:rPr lang="en-US" sz="1600" dirty="0">
                  <a:latin typeface="Candara"/>
                </a:rPr>
                <a:t>5f</a:t>
              </a:r>
              <a:r>
                <a:rPr lang="en-US" sz="1600" baseline="30000" dirty="0">
                  <a:latin typeface="Candara"/>
                </a:rPr>
                <a:t>14  </a:t>
              </a:r>
              <a:r>
                <a:rPr lang="en-US" sz="1600" dirty="0">
                  <a:latin typeface="Candara"/>
                </a:rPr>
                <a:t>                        6d</a:t>
              </a:r>
              <a:r>
                <a:rPr lang="en-US" sz="1600" baseline="30000" dirty="0">
                  <a:latin typeface="Candara"/>
                </a:rPr>
                <a:t>10</a:t>
              </a:r>
              <a:r>
                <a:rPr lang="en-US" sz="1600" dirty="0">
                  <a:latin typeface="Candara"/>
                </a:rPr>
                <a:t>                 7p</a:t>
              </a:r>
              <a:r>
                <a:rPr lang="en-US" sz="1600" baseline="30000" dirty="0">
                  <a:latin typeface="Candara"/>
                </a:rPr>
                <a:t>6</a:t>
              </a:r>
              <a:endParaRPr lang="en-US" sz="1600" dirty="0">
                <a:latin typeface="Candara"/>
              </a:endParaRPr>
            </a:p>
          </p:txBody>
        </p:sp>
      </p:grpSp>
      <p:sp>
        <p:nvSpPr>
          <p:cNvPr id="44036" name="Text Box 72"/>
          <p:cNvSpPr txBox="1">
            <a:spLocks noChangeArrowheads="1"/>
          </p:cNvSpPr>
          <p:nvPr/>
        </p:nvSpPr>
        <p:spPr bwMode="auto">
          <a:xfrm>
            <a:off x="434975" y="242887"/>
            <a:ext cx="3499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Orbital filling: 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Aufbau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44040" name="Text Box 3"/>
          <p:cNvSpPr txBox="1">
            <a:spLocks noChangeArrowheads="1"/>
          </p:cNvSpPr>
          <p:nvPr/>
        </p:nvSpPr>
        <p:spPr bwMode="auto">
          <a:xfrm>
            <a:off x="8289925" y="6324600"/>
            <a:ext cx="70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p.233</a:t>
            </a:r>
          </a:p>
        </p:txBody>
      </p:sp>
      <p:sp>
        <p:nvSpPr>
          <p:cNvPr id="7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78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941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71441" y="238780"/>
            <a:ext cx="3814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Examples: orbital filling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153400" y="6248400"/>
            <a:ext cx="78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p.235-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61287" y="911225"/>
            <a:ext cx="4186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Draw the orbital diagram for oxygen.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836863" y="1444625"/>
            <a:ext cx="381000" cy="304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522663" y="1444625"/>
            <a:ext cx="381000" cy="304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132263" y="1444625"/>
            <a:ext cx="381000" cy="304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4513263" y="1444625"/>
            <a:ext cx="381000" cy="304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4894263" y="1444625"/>
            <a:ext cx="381000" cy="304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5580063" y="1444625"/>
            <a:ext cx="381000" cy="304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3079750" y="1495425"/>
            <a:ext cx="0" cy="234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2955925" y="1473200"/>
            <a:ext cx="0" cy="234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3784600" y="1481138"/>
            <a:ext cx="0" cy="234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3660775" y="1458913"/>
            <a:ext cx="0" cy="234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4284663" y="1458913"/>
            <a:ext cx="0" cy="234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V="1">
            <a:off x="4703763" y="1452563"/>
            <a:ext cx="0" cy="234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V="1">
            <a:off x="5075238" y="1446213"/>
            <a:ext cx="0" cy="234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627063" y="1412875"/>
            <a:ext cx="1632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O is element 8: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6342063" y="1416050"/>
            <a:ext cx="10245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1s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4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4394200" y="1473200"/>
            <a:ext cx="0" cy="2349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457200" y="2209800"/>
            <a:ext cx="8077200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459809" y="2362200"/>
            <a:ext cx="54963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Draw the electron configuration of phosphorous.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600200" y="2819400"/>
            <a:ext cx="478812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Atomic number 15:	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1s</a:t>
            </a:r>
            <a:r>
              <a:rPr lang="en-US" sz="1800" baseline="30000" dirty="0" smtClean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2s</a:t>
            </a:r>
            <a:r>
              <a:rPr lang="en-US" sz="1800" baseline="30000" dirty="0" smtClean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2p</a:t>
            </a:r>
            <a:r>
              <a:rPr lang="en-US" sz="1800" baseline="30000" dirty="0" smtClean="0">
                <a:solidFill>
                  <a:srgbClr val="0000FF"/>
                </a:solidFill>
                <a:latin typeface="Candara"/>
              </a:rPr>
              <a:t>6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3s</a:t>
            </a:r>
            <a:r>
              <a:rPr lang="en-US" sz="1800" baseline="30000" dirty="0" smtClean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3p</a:t>
            </a:r>
            <a:r>
              <a:rPr lang="en-US" sz="1800" baseline="30000" dirty="0" smtClean="0">
                <a:solidFill>
                  <a:srgbClr val="0000FF"/>
                </a:solidFill>
                <a:latin typeface="Candara"/>
              </a:rPr>
              <a:t>3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  <a:p>
            <a:endParaRPr lang="en-US" sz="800" dirty="0" smtClean="0">
              <a:solidFill>
                <a:srgbClr val="0000FF"/>
              </a:solidFill>
              <a:latin typeface="Candara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Notice that three of the electrons are unpaired.</a:t>
            </a: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457200" y="3962400"/>
            <a:ext cx="8077200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459809" y="4038600"/>
            <a:ext cx="7083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What valence electron configuration is common to all halogens?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10165" y="4343400"/>
            <a:ext cx="741463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Halogens are the elements found in column VIIA.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Their valence (or outermost) electron shell has 7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ve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- (column number).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Let’s try them:	F #9	 1s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5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		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Cl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#17	 1s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6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3s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3p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5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		Br #35 	 1s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6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3s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3p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6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4s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3d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10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4p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5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		I #53	 1s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6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3s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3p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6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4s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3d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10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4p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6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5s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4d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10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5p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5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So the common valence configuration is p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5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Soon, we’ll see that all halogen ions have a charge of -1 to fill that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p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orbital.</a:t>
            </a:r>
            <a:endParaRPr lang="en-US" sz="1800" baseline="300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31" name="Picture 5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712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431800" y="242887"/>
            <a:ext cx="68439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/>
              </a:rPr>
              <a:t>Electron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configuration &amp;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the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periodic table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46083" name="Picture 7" descr="06_31.JPG"/>
          <p:cNvPicPr>
            <a:picLocks noChangeAspect="1"/>
          </p:cNvPicPr>
          <p:nvPr/>
        </p:nvPicPr>
        <p:blipFill>
          <a:blip r:embed="rId2"/>
          <a:srcRect b="4443"/>
          <a:stretch>
            <a:fillRect/>
          </a:stretch>
        </p:blipFill>
        <p:spPr bwMode="auto">
          <a:xfrm>
            <a:off x="457200" y="730250"/>
            <a:ext cx="7315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007350" y="6338888"/>
            <a:ext cx="707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p.242</a:t>
            </a: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8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189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Macintosh PowerPoint</Application>
  <PresentationFormat>On-screen Show (4:3)</PresentationFormat>
  <Paragraphs>87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3</cp:revision>
  <dcterms:created xsi:type="dcterms:W3CDTF">2016-01-13T19:06:36Z</dcterms:created>
  <dcterms:modified xsi:type="dcterms:W3CDTF">2016-01-15T22:53:14Z</dcterms:modified>
</cp:coreProperties>
</file>