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5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D7E5-3D71-FB49-8989-85A57C59D44B}" type="datetimeFigureOut">
              <a:rPr lang="en-US" smtClean="0"/>
              <a:t>4/8/18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B1AF-BE20-E14A-A87F-83C74AD5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50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D7E5-3D71-FB49-8989-85A57C59D44B}" type="datetimeFigureOut">
              <a:rPr lang="en-US" smtClean="0"/>
              <a:t>4/8/18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B1AF-BE20-E14A-A87F-83C74AD5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1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D7E5-3D71-FB49-8989-85A57C59D44B}" type="datetimeFigureOut">
              <a:rPr lang="en-US" smtClean="0"/>
              <a:t>4/8/18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B1AF-BE20-E14A-A87F-83C74AD5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67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D7E5-3D71-FB49-8989-85A57C59D44B}" type="datetimeFigureOut">
              <a:rPr lang="en-US" smtClean="0"/>
              <a:t>4/8/18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B1AF-BE20-E14A-A87F-83C74AD5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8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D7E5-3D71-FB49-8989-85A57C59D44B}" type="datetimeFigureOut">
              <a:rPr lang="en-US" smtClean="0"/>
              <a:t>4/8/18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B1AF-BE20-E14A-A87F-83C74AD5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0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D7E5-3D71-FB49-8989-85A57C59D44B}" type="datetimeFigureOut">
              <a:rPr lang="en-US" smtClean="0"/>
              <a:t>4/8/18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B1AF-BE20-E14A-A87F-83C74AD5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4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D7E5-3D71-FB49-8989-85A57C59D44B}" type="datetimeFigureOut">
              <a:rPr lang="en-US" smtClean="0"/>
              <a:t>4/8/18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B1AF-BE20-E14A-A87F-83C74AD5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5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D7E5-3D71-FB49-8989-85A57C59D44B}" type="datetimeFigureOut">
              <a:rPr lang="en-US" smtClean="0"/>
              <a:t>4/8/18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B1AF-BE20-E14A-A87F-83C74AD5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2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D7E5-3D71-FB49-8989-85A57C59D44B}" type="datetimeFigureOut">
              <a:rPr lang="en-US" smtClean="0"/>
              <a:t>4/8/18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B1AF-BE20-E14A-A87F-83C74AD5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35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D7E5-3D71-FB49-8989-85A57C59D44B}" type="datetimeFigureOut">
              <a:rPr lang="en-US" smtClean="0"/>
              <a:t>4/8/18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B1AF-BE20-E14A-A87F-83C74AD5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2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D7E5-3D71-FB49-8989-85A57C59D44B}" type="datetimeFigureOut">
              <a:rPr lang="en-US" smtClean="0"/>
              <a:t>4/8/18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B1AF-BE20-E14A-A87F-83C74AD5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4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9D7E5-3D71-FB49-8989-85A57C59D44B}" type="datetimeFigureOut">
              <a:rPr lang="en-US" smtClean="0"/>
              <a:t>4/8/18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5B1AF-BE20-E14A-A87F-83C74AD5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0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326"/>
            <a:ext cx="8274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white"/>
                </a:solidFill>
                <a:cs typeface="Avenir Heavy"/>
              </a:rPr>
              <a:t>6. Electronic structure, periodic properties</a:t>
            </a:r>
            <a:endParaRPr lang="en-US" sz="3600" b="1" dirty="0">
              <a:solidFill>
                <a:prstClr val="white"/>
              </a:solidFill>
              <a:cs typeface="Avenir Heavy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085" y="939994"/>
            <a:ext cx="7582038" cy="4585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8" lvl="1">
              <a:lnSpc>
                <a:spcPct val="120000"/>
              </a:lnSpc>
            </a:pPr>
            <a:r>
              <a:rPr lang="en-US" sz="2800" b="1" dirty="0" smtClean="0">
                <a:latin typeface="Candara"/>
                <a:cs typeface="Candara"/>
              </a:rPr>
              <a:t>6.1: Electromagnetic energy</a:t>
            </a:r>
            <a:endParaRPr lang="en-US" sz="2800" b="1" dirty="0">
              <a:latin typeface="Candara"/>
              <a:cs typeface="Candara"/>
            </a:endParaRPr>
          </a:p>
          <a:p>
            <a:pPr lvl="1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Explain the basics behavior of waves, including travelling &amp; standing waves</a:t>
            </a:r>
          </a:p>
          <a:p>
            <a:pPr lvl="1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Describe the wave nature of light</a:t>
            </a:r>
          </a:p>
          <a:p>
            <a:pPr lvl="1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Use appropriate equations to calculate related light-wave properties such as period, frequency, wavelength &amp; energy</a:t>
            </a:r>
          </a:p>
          <a:p>
            <a:pPr lvl="1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Distinguish between line and continuous emission spectra</a:t>
            </a:r>
          </a:p>
          <a:p>
            <a:pPr lvl="1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Describe the particle nature of light</a:t>
            </a:r>
          </a:p>
        </p:txBody>
      </p:sp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6085" y="5846531"/>
            <a:ext cx="7202916" cy="830997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00FF"/>
                </a:solidFill>
                <a:latin typeface="Candara"/>
                <a:cs typeface="Candara"/>
              </a:rPr>
              <a:t>Before this section, please check for a Flip exercise!</a:t>
            </a:r>
            <a:endParaRPr lang="en-US" sz="2400" b="1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pPr algn="ctr"/>
            <a:r>
              <a:rPr lang="en-US" sz="2400" i="1" dirty="0" smtClean="0">
                <a:solidFill>
                  <a:srgbClr val="0000FF"/>
                </a:solidFill>
                <a:latin typeface="Candara"/>
                <a:cs typeface="Candara"/>
              </a:rPr>
              <a:t>(Posted on the Module 6 page)</a:t>
            </a:r>
            <a:endParaRPr lang="en-US" sz="2400" i="1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22070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5126"/>
            <a:ext cx="9144000" cy="44664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3966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Standing waves: 1D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885" y="746360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ndara"/>
                <a:cs typeface="Candara"/>
              </a:rPr>
              <a:t>Standing waves </a:t>
            </a:r>
            <a:r>
              <a:rPr lang="en-US" sz="2400" dirty="0" smtClean="0">
                <a:latin typeface="Candara"/>
                <a:cs typeface="Candara"/>
              </a:rPr>
              <a:t>don</a:t>
            </a:r>
            <a:r>
              <a:rPr lang="uk-UA" sz="2400" dirty="0" smtClean="0">
                <a:latin typeface="Candara"/>
                <a:cs typeface="Candara"/>
              </a:rPr>
              <a:t>’</a:t>
            </a:r>
            <a:r>
              <a:rPr lang="en-US" sz="2400" dirty="0" smtClean="0">
                <a:latin typeface="Candara"/>
                <a:cs typeface="Candara"/>
              </a:rPr>
              <a:t>t move but remain fixed in place</a:t>
            </a:r>
            <a:r>
              <a:rPr lang="en-US" sz="2400" i="1" dirty="0" smtClean="0">
                <a:latin typeface="Candara"/>
                <a:cs typeface="Candara"/>
              </a:rPr>
              <a:t>; </a:t>
            </a:r>
            <a:r>
              <a:rPr lang="en-US" sz="2400" dirty="0" smtClean="0">
                <a:latin typeface="Candara"/>
                <a:cs typeface="Candara"/>
              </a:rPr>
              <a:t>one-dimensional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15859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Avenir Medium"/>
                <a:cs typeface="Avenir Medium"/>
              </a:rPr>
              <a:t>Chemistry </a:t>
            </a:r>
            <a:r>
              <a:rPr lang="en-US" sz="1400" dirty="0" err="1" smtClean="0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885" y="1511495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Only </a:t>
            </a:r>
            <a:r>
              <a:rPr lang="en-US" sz="2400" b="1" dirty="0" smtClean="0">
                <a:latin typeface="Candara"/>
                <a:cs typeface="Candara"/>
              </a:rPr>
              <a:t>integer number </a:t>
            </a:r>
            <a:r>
              <a:rPr lang="en-US" sz="2400" dirty="0" smtClean="0">
                <a:latin typeface="Candara"/>
                <a:cs typeface="Candara"/>
              </a:rPr>
              <a:t>(n) of (half) waves can form.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latin typeface="Candara"/>
                <a:cs typeface="Candara"/>
              </a:rPr>
              <a:t>Nodes</a:t>
            </a:r>
            <a:r>
              <a:rPr lang="en-US" sz="2400" dirty="0" smtClean="0">
                <a:latin typeface="Candara"/>
                <a:cs typeface="Candara"/>
              </a:rPr>
              <a:t> (places where no motion occurs form (n– 1).</a:t>
            </a:r>
          </a:p>
        </p:txBody>
      </p:sp>
      <p:sp>
        <p:nvSpPr>
          <p:cNvPr id="11" name="TextBox 10"/>
          <p:cNvSpPr txBox="1"/>
          <p:nvPr/>
        </p:nvSpPr>
        <p:spPr>
          <a:xfrm rot="21188134">
            <a:off x="1420325" y="3865415"/>
            <a:ext cx="676382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Candara"/>
                <a:cs typeface="Candara"/>
              </a:rPr>
              <a:t>Quantization!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Candara"/>
                <a:cs typeface="Candara"/>
              </a:rPr>
              <a:t>Only discrete values are observed.</a:t>
            </a:r>
          </a:p>
        </p:txBody>
      </p:sp>
    </p:spTree>
    <p:extLst>
      <p:ext uri="{BB962C8B-B14F-4D97-AF65-F5344CB8AC3E}">
        <p14:creationId xmlns:p14="http://schemas.microsoft.com/office/powerpoint/2010/main" val="3210329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4" y="887498"/>
            <a:ext cx="8715375" cy="59733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4033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Standing waves: 2D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5260" y="2651360"/>
            <a:ext cx="1779865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Candara"/>
                <a:cs typeface="Candara"/>
              </a:rPr>
              <a:t>radial nodes</a:t>
            </a:r>
            <a:endParaRPr lang="en-US" sz="2400" i="1" dirty="0" smtClean="0">
              <a:latin typeface="Candara"/>
              <a:cs typeface="Candar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07250" y="6547955"/>
            <a:ext cx="193675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Avenir Medium"/>
                <a:cs typeface="Avenir Medium"/>
              </a:rPr>
              <a:t>Chemistry </a:t>
            </a:r>
            <a:r>
              <a:rPr lang="en-US" sz="1400" dirty="0" err="1" smtClean="0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49" y="3641493"/>
            <a:ext cx="862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ndara"/>
                <a:cs typeface="Candara"/>
              </a:rPr>
              <a:t>Sand at the nodes of standing waves caused by vibration.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11026" y="6177842"/>
            <a:ext cx="200025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Candara"/>
                <a:cs typeface="Candara"/>
              </a:rPr>
              <a:t>angular nodes</a:t>
            </a:r>
            <a:endParaRPr lang="en-US" sz="2400" i="1" dirty="0" smtClean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323112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7675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The 3 paradoxes that led to ‘quantum’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780487"/>
            <a:ext cx="86241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ndara"/>
                <a:cs typeface="Candara"/>
              </a:rPr>
              <a:t>In the late 1800s to early 1900s, physicists observed, and struggled to explain, three </a:t>
            </a:r>
            <a:r>
              <a:rPr lang="en-US" sz="2400" b="1" dirty="0" smtClean="0">
                <a:latin typeface="Candara"/>
                <a:cs typeface="Candara"/>
              </a:rPr>
              <a:t>paradoxical phenomena</a:t>
            </a:r>
            <a:r>
              <a:rPr lang="en-US" sz="2400" dirty="0" smtClean="0">
                <a:latin typeface="Candara"/>
                <a:cs typeface="Candara"/>
              </a:rPr>
              <a:t>:</a:t>
            </a:r>
          </a:p>
          <a:p>
            <a:endParaRPr lang="en-US" sz="2400" dirty="0">
              <a:latin typeface="Candara"/>
              <a:cs typeface="Candara"/>
            </a:endParaRPr>
          </a:p>
          <a:p>
            <a:pPr marL="457200" indent="-457200">
              <a:buAutoNum type="arabicParenBoth"/>
            </a:pPr>
            <a:r>
              <a:rPr lang="en-US" sz="2400" dirty="0" smtClean="0">
                <a:latin typeface="Candara"/>
                <a:cs typeface="Candara"/>
              </a:rPr>
              <a:t>Black-body radiation;</a:t>
            </a:r>
          </a:p>
          <a:p>
            <a:endParaRPr lang="en-US" sz="2400" dirty="0" smtClean="0">
              <a:latin typeface="Candara"/>
              <a:cs typeface="Candara"/>
            </a:endParaRPr>
          </a:p>
          <a:p>
            <a:pPr marL="457200" indent="-457200">
              <a:buAutoNum type="arabicParenBoth"/>
            </a:pPr>
            <a:r>
              <a:rPr lang="en-US" sz="2400" dirty="0" smtClean="0">
                <a:latin typeface="Candara"/>
                <a:cs typeface="Candara"/>
              </a:rPr>
              <a:t>Photoelectric effect; &amp; </a:t>
            </a:r>
          </a:p>
          <a:p>
            <a:pPr marL="457200" indent="-457200">
              <a:buAutoNum type="arabicParenBoth"/>
            </a:pPr>
            <a:endParaRPr lang="en-US" sz="2400" dirty="0" smtClean="0">
              <a:latin typeface="Candara"/>
              <a:cs typeface="Candara"/>
            </a:endParaRPr>
          </a:p>
          <a:p>
            <a:pPr marL="457200" indent="-457200">
              <a:buAutoNum type="arabicParenBoth"/>
            </a:pPr>
            <a:r>
              <a:rPr lang="en-US" sz="2400" dirty="0" smtClean="0">
                <a:latin typeface="Candara"/>
                <a:cs typeface="Candara"/>
              </a:rPr>
              <a:t>Line-spectra.</a:t>
            </a:r>
          </a:p>
        </p:txBody>
      </p:sp>
    </p:spTree>
    <p:extLst>
      <p:ext uri="{BB962C8B-B14F-4D97-AF65-F5344CB8AC3E}">
        <p14:creationId xmlns:p14="http://schemas.microsoft.com/office/powerpoint/2010/main" val="1138709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521"/>
          <a:stretch/>
        </p:blipFill>
        <p:spPr>
          <a:xfrm>
            <a:off x="0" y="1190539"/>
            <a:ext cx="9144000" cy="56486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4832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(1) Black-body radiation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16200000">
            <a:off x="6592609" y="3451190"/>
            <a:ext cx="4400829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Avenir Medium"/>
                <a:cs typeface="Avenir Medium"/>
              </a:rPr>
              <a:t>Chemistry </a:t>
            </a:r>
            <a:r>
              <a:rPr lang="en-US" sz="1400" dirty="0" err="1" smtClean="0">
                <a:latin typeface="Avenir Medium"/>
                <a:cs typeface="Avenir Medium"/>
              </a:rPr>
              <a:t>Openstax</a:t>
            </a:r>
            <a:r>
              <a:rPr lang="en-US" sz="1400" dirty="0" smtClean="0">
                <a:latin typeface="Avenir Medium"/>
                <a:cs typeface="Avenir Medium"/>
              </a:rPr>
              <a:t>; </a:t>
            </a:r>
          </a:p>
          <a:p>
            <a:pPr algn="r"/>
            <a:r>
              <a:rPr lang="en-US" sz="1400" dirty="0" smtClean="0">
                <a:latin typeface="Avenir Medium"/>
                <a:cs typeface="Avenir Medium"/>
              </a:rPr>
              <a:t>https://</a:t>
            </a:r>
            <a:r>
              <a:rPr lang="en-US" sz="1400" dirty="0" err="1" smtClean="0">
                <a:latin typeface="Avenir Medium"/>
                <a:cs typeface="Avenir Medium"/>
              </a:rPr>
              <a:t>en.wikipedia.org</a:t>
            </a:r>
            <a:r>
              <a:rPr lang="en-US" sz="1400" dirty="0" smtClean="0">
                <a:latin typeface="Avenir Medium"/>
                <a:cs typeface="Avenir Medium"/>
              </a:rPr>
              <a:t>/wiki/Black-</a:t>
            </a:r>
            <a:r>
              <a:rPr lang="en-US" sz="1400" dirty="0" err="1" smtClean="0">
                <a:latin typeface="Avenir Medium"/>
                <a:cs typeface="Avenir Medium"/>
              </a:rPr>
              <a:t>body_radiation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22" y="715514"/>
            <a:ext cx="9694726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ndara"/>
                <a:cs typeface="Candara"/>
              </a:rPr>
              <a:t>Note the overlap of the spectra of sunlight &amp; </a:t>
            </a:r>
            <a:r>
              <a:rPr lang="en-US" sz="2400" b="1" dirty="0" smtClean="0">
                <a:latin typeface="Candara"/>
                <a:cs typeface="Candara"/>
              </a:rPr>
              <a:t>black-body radiation</a:t>
            </a:r>
            <a:r>
              <a:rPr lang="en-US" sz="2400" dirty="0" smtClean="0">
                <a:latin typeface="Candara"/>
                <a:cs typeface="Candara"/>
              </a:rPr>
              <a:t>.</a:t>
            </a:r>
          </a:p>
        </p:txBody>
      </p:sp>
      <p:pic>
        <p:nvPicPr>
          <p:cNvPr id="6" name="Picture 5" descr="Pahoehoe_to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8"/>
          <a:stretch/>
        </p:blipFill>
        <p:spPr>
          <a:xfrm>
            <a:off x="4868195" y="4087517"/>
            <a:ext cx="3683064" cy="18256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11671" y="1762008"/>
            <a:ext cx="4657421" cy="120032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ndara"/>
                <a:cs typeface="Candara"/>
              </a:rPr>
              <a:t>Black-body radiation</a:t>
            </a:r>
            <a:r>
              <a:rPr lang="en-US" sz="2400" dirty="0" smtClean="0">
                <a:latin typeface="Candara"/>
                <a:cs typeface="Candara"/>
              </a:rPr>
              <a:t>: the color of the lava correlates with its temperature.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709727" y="2608947"/>
            <a:ext cx="0" cy="17881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glow rad="101600">
              <a:srgbClr val="FFFF00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924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6765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Black-body observation </a:t>
            </a:r>
            <a:r>
              <a:rPr lang="en-US" sz="3600" b="1" dirty="0" err="1" smtClean="0">
                <a:solidFill>
                  <a:prstClr val="white"/>
                </a:solidFill>
                <a:latin typeface="Candara"/>
                <a:cs typeface="Candara"/>
              </a:rPr>
              <a:t>vs</a:t>
            </a:r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 theory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16200000">
            <a:off x="6592609" y="3451190"/>
            <a:ext cx="4400829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Avenir Medium"/>
                <a:cs typeface="Avenir Medium"/>
              </a:rPr>
              <a:t>Chemistry </a:t>
            </a:r>
            <a:r>
              <a:rPr lang="en-US" sz="1400" dirty="0" err="1" smtClean="0">
                <a:latin typeface="Avenir Medium"/>
                <a:cs typeface="Avenir Medium"/>
              </a:rPr>
              <a:t>Openstax</a:t>
            </a:r>
            <a:r>
              <a:rPr lang="en-US" sz="1400" dirty="0" smtClean="0">
                <a:latin typeface="Avenir Medium"/>
                <a:cs typeface="Avenir Medium"/>
              </a:rPr>
              <a:t>; </a:t>
            </a:r>
          </a:p>
          <a:p>
            <a:pPr algn="r"/>
            <a:r>
              <a:rPr lang="en-US" sz="1400" dirty="0" smtClean="0">
                <a:latin typeface="Avenir Medium"/>
                <a:cs typeface="Avenir Medium"/>
              </a:rPr>
              <a:t>https://</a:t>
            </a:r>
            <a:r>
              <a:rPr lang="en-US" sz="1400" dirty="0" err="1" smtClean="0">
                <a:latin typeface="Avenir Medium"/>
                <a:cs typeface="Avenir Medium"/>
              </a:rPr>
              <a:t>en.wikipedia.org</a:t>
            </a:r>
            <a:r>
              <a:rPr lang="en-US" sz="1400" dirty="0" smtClean="0">
                <a:latin typeface="Avenir Medium"/>
                <a:cs typeface="Avenir Medium"/>
              </a:rPr>
              <a:t>/wiki/Black-</a:t>
            </a:r>
            <a:r>
              <a:rPr lang="en-US" sz="1400" dirty="0" err="1" smtClean="0">
                <a:latin typeface="Avenir Medium"/>
                <a:cs typeface="Avenir Medium"/>
              </a:rPr>
              <a:t>body_radiation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726" y="852802"/>
            <a:ext cx="8448201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Candara"/>
                <a:cs typeface="Candara"/>
              </a:rPr>
              <a:t>Observation</a:t>
            </a:r>
            <a:r>
              <a:rPr lang="en-US" sz="2400" dirty="0" smtClean="0">
                <a:latin typeface="Candara"/>
                <a:cs typeface="Candara"/>
              </a:rPr>
              <a:t>: each temperature corresponds to one peak </a:t>
            </a:r>
            <a:r>
              <a:rPr lang="en-US" sz="2400" dirty="0" err="1" smtClean="0">
                <a:latin typeface="Candara"/>
                <a:cs typeface="Candara"/>
              </a:rPr>
              <a:t>λ</a:t>
            </a:r>
            <a:r>
              <a:rPr lang="en-US" sz="2400" dirty="0" smtClean="0">
                <a:latin typeface="Candara"/>
                <a:cs typeface="Candara"/>
              </a:rPr>
              <a:t>. </a:t>
            </a:r>
          </a:p>
        </p:txBody>
      </p:sp>
      <p:pic>
        <p:nvPicPr>
          <p:cNvPr id="6" name="Picture 5" descr="Pahoehoe_to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8"/>
          <a:stretch/>
        </p:blipFill>
        <p:spPr>
          <a:xfrm>
            <a:off x="4868195" y="4087517"/>
            <a:ext cx="3683064" cy="18256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11671" y="1762008"/>
            <a:ext cx="4657421" cy="120032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ndara"/>
                <a:cs typeface="Candara"/>
              </a:rPr>
              <a:t>Black-body radiation</a:t>
            </a:r>
            <a:r>
              <a:rPr lang="en-US" sz="2400" dirty="0" smtClean="0">
                <a:latin typeface="Candara"/>
                <a:cs typeface="Candara"/>
              </a:rPr>
              <a:t>: the color of the lava correlates with its temperature.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709727" y="2608947"/>
            <a:ext cx="0" cy="17881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glow rad="101600">
              <a:srgbClr val="FFFF00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50498"/>
            <a:ext cx="9144000" cy="55075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15859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Avenir Medium"/>
                <a:cs typeface="Avenir Medium"/>
              </a:rPr>
              <a:t>Chemistry </a:t>
            </a:r>
            <a:r>
              <a:rPr lang="en-US" sz="1400" dirty="0" err="1" smtClean="0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0030" y="1929228"/>
            <a:ext cx="580065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Candara"/>
                <a:cs typeface="Candara"/>
              </a:rPr>
              <a:t>Theory</a:t>
            </a:r>
            <a:r>
              <a:rPr lang="en-US" sz="2400" dirty="0" smtClean="0">
                <a:latin typeface="Candara"/>
                <a:cs typeface="Candara"/>
              </a:rPr>
              <a:t>: physicists were unable to model, or explain, blackbody radiation using existing ideas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68195" y="3367226"/>
            <a:ext cx="40548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Candara"/>
                <a:cs typeface="Candara"/>
              </a:rPr>
              <a:t>Ultraviolet catastrophe</a:t>
            </a:r>
            <a:r>
              <a:rPr lang="en-US" sz="2400" dirty="0" smtClean="0">
                <a:latin typeface="Candara"/>
                <a:cs typeface="Candara"/>
              </a:rPr>
              <a:t>:</a:t>
            </a:r>
            <a:br>
              <a:rPr lang="en-US" sz="2400" dirty="0" smtClean="0">
                <a:latin typeface="Candara"/>
                <a:cs typeface="Candara"/>
              </a:rPr>
            </a:br>
            <a:r>
              <a:rPr lang="en-US" sz="2400" dirty="0" smtClean="0">
                <a:latin typeface="Candara"/>
                <a:cs typeface="Candara"/>
              </a:rPr>
              <a:t>modeling predicted that room temp objects should         </a:t>
            </a:r>
          </a:p>
          <a:p>
            <a:r>
              <a:rPr lang="en-US" sz="2400" dirty="0">
                <a:latin typeface="Candara"/>
                <a:cs typeface="Candara"/>
              </a:rPr>
              <a:t> </a:t>
            </a:r>
            <a:r>
              <a:rPr lang="en-US" sz="2400" dirty="0" smtClean="0">
                <a:latin typeface="Candara"/>
                <a:cs typeface="Candara"/>
              </a:rPr>
              <a:t>         emit lots of </a:t>
            </a:r>
            <a:r>
              <a:rPr lang="en-US" sz="2400" dirty="0" err="1" smtClean="0">
                <a:latin typeface="Candara"/>
                <a:cs typeface="Candara"/>
              </a:rPr>
              <a:t>uv</a:t>
            </a:r>
            <a:r>
              <a:rPr lang="en-US" sz="2400" dirty="0" smtClean="0">
                <a:latin typeface="Candara"/>
                <a:cs typeface="Candara"/>
              </a:rPr>
              <a:t> light; </a:t>
            </a:r>
          </a:p>
          <a:p>
            <a:r>
              <a:rPr lang="en-US" sz="2400" dirty="0">
                <a:latin typeface="Candara"/>
                <a:cs typeface="Candara"/>
              </a:rPr>
              <a:t> </a:t>
            </a:r>
            <a:r>
              <a:rPr lang="en-US" sz="2400" dirty="0" smtClean="0">
                <a:latin typeface="Candara"/>
                <a:cs typeface="Candara"/>
              </a:rPr>
              <a:t>                                     wrong!</a:t>
            </a:r>
          </a:p>
        </p:txBody>
      </p:sp>
    </p:spTree>
    <p:extLst>
      <p:ext uri="{BB962C8B-B14F-4D97-AF65-F5344CB8AC3E}">
        <p14:creationId xmlns:p14="http://schemas.microsoft.com/office/powerpoint/2010/main" val="13648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7445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Black-body radiation is also quantum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1562" y="801319"/>
            <a:ext cx="8448201" cy="120032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ndara"/>
                <a:cs typeface="Candara"/>
              </a:rPr>
              <a:t>After years of study, and self-doubt, in 1900, German physicist Max Planck found a theoretical explanation of the black-body phenomenon.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15859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Avenir Medium"/>
                <a:cs typeface="Avenir Medium"/>
              </a:rPr>
              <a:t>Chemistry </a:t>
            </a:r>
            <a:r>
              <a:rPr lang="en-US" sz="1400" dirty="0" err="1" smtClean="0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1657" y="1891964"/>
            <a:ext cx="1522105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ndara"/>
                <a:cs typeface="Candara"/>
              </a:rPr>
              <a:t>E = </a:t>
            </a:r>
            <a:r>
              <a:rPr lang="en-US" sz="2400" b="1" dirty="0" err="1" smtClean="0">
                <a:latin typeface="Candara"/>
                <a:cs typeface="Candara"/>
              </a:rPr>
              <a:t>n</a:t>
            </a:r>
            <a:r>
              <a:rPr lang="en-US" sz="2400" b="1" i="1" dirty="0" err="1" smtClean="0">
                <a:latin typeface="Candara"/>
                <a:cs typeface="Candara"/>
              </a:rPr>
              <a:t>hν</a:t>
            </a:r>
            <a:endParaRPr lang="en-US" sz="2400" b="1" i="1" dirty="0" smtClean="0">
              <a:latin typeface="Candara"/>
              <a:cs typeface="Candara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2362916" y="2507017"/>
            <a:ext cx="968351" cy="673913"/>
          </a:xfrm>
          <a:prstGeom prst="wedgeRoundRectCallout">
            <a:avLst>
              <a:gd name="adj1" fmla="val 116704"/>
              <a:gd name="adj2" fmla="val -90289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energy </a:t>
            </a:r>
            <a:r>
              <a:rPr lang="en-US" sz="2000" dirty="0" smtClean="0">
                <a:solidFill>
                  <a:srgbClr val="0000FF"/>
                </a:solidFill>
              </a:rPr>
              <a:t>(J)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539896" y="2657847"/>
            <a:ext cx="1065186" cy="380406"/>
          </a:xfrm>
          <a:prstGeom prst="wedgeRoundRectCallout">
            <a:avLst>
              <a:gd name="adj1" fmla="val 41345"/>
              <a:gd name="adj2" fmla="val -142145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integer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4279265" y="3180930"/>
            <a:ext cx="2283322" cy="741304"/>
          </a:xfrm>
          <a:prstGeom prst="wedgeRoundRectCallout">
            <a:avLst>
              <a:gd name="adj1" fmla="val -31732"/>
              <a:gd name="adj2" fmla="val -167811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Planck’s constant </a:t>
            </a:r>
            <a:r>
              <a:rPr lang="en-US" sz="2000" dirty="0" smtClean="0">
                <a:solidFill>
                  <a:srgbClr val="0000FF"/>
                </a:solidFill>
              </a:rPr>
              <a:t>(6.626 E-34 J-s)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5476097" y="2437747"/>
            <a:ext cx="1417764" cy="673913"/>
          </a:xfrm>
          <a:prstGeom prst="wedgeRoundRectCallout">
            <a:avLst>
              <a:gd name="adj1" fmla="val -96307"/>
              <a:gd name="adj2" fmla="val -81231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frequency</a:t>
            </a:r>
            <a:br>
              <a:rPr lang="en-US" sz="2000" b="1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(cycles/s)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4360170"/>
            <a:ext cx="8448201" cy="187743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Candara"/>
                <a:cs typeface="Candara"/>
              </a:rPr>
              <a:t>Two critical points</a:t>
            </a:r>
            <a:r>
              <a:rPr lang="en-US" sz="2400" dirty="0" smtClean="0">
                <a:latin typeface="Candara"/>
                <a:cs typeface="Candara"/>
              </a:rPr>
              <a:t>:</a:t>
            </a:r>
          </a:p>
          <a:p>
            <a:endParaRPr lang="en-US" sz="1000" dirty="0" smtClean="0">
              <a:latin typeface="Candara"/>
              <a:cs typeface="Candar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n</a:t>
            </a:r>
            <a:r>
              <a:rPr lang="en-US" sz="2400" dirty="0" smtClean="0">
                <a:latin typeface="Candara"/>
                <a:cs typeface="Candara"/>
              </a:rPr>
              <a:t> must be an </a:t>
            </a:r>
            <a:r>
              <a:rPr lang="en-US" sz="2400" b="1" dirty="0" smtClean="0">
                <a:latin typeface="Candara"/>
                <a:cs typeface="Candara"/>
              </a:rPr>
              <a:t>integer</a:t>
            </a:r>
            <a:r>
              <a:rPr lang="en-US" sz="2400" dirty="0" smtClean="0">
                <a:latin typeface="Candara"/>
                <a:cs typeface="Candara"/>
              </a:rPr>
              <a:t>; discrete thus </a:t>
            </a:r>
            <a:r>
              <a:rPr lang="en-US" sz="2400" b="1" dirty="0" smtClean="0">
                <a:latin typeface="Candara"/>
                <a:cs typeface="Candara"/>
              </a:rPr>
              <a:t>quantum</a:t>
            </a:r>
            <a:r>
              <a:rPr lang="en-US" sz="2400" dirty="0" smtClean="0">
                <a:latin typeface="Candara"/>
                <a:cs typeface="Candara"/>
              </a:rPr>
              <a:t>.</a:t>
            </a:r>
          </a:p>
          <a:p>
            <a:endParaRPr lang="en-US" sz="1000" dirty="0" smtClean="0">
              <a:latin typeface="Candara"/>
              <a:cs typeface="Candar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Quantization of energy is only observed at a very microscopic </a:t>
            </a:r>
            <a:r>
              <a:rPr lang="en-US" sz="2400" u="sng" dirty="0" smtClean="0">
                <a:latin typeface="Candara"/>
                <a:cs typeface="Candara"/>
              </a:rPr>
              <a:t>scale</a:t>
            </a:r>
            <a:r>
              <a:rPr lang="en-US" sz="2400" dirty="0" smtClean="0">
                <a:latin typeface="Candara"/>
                <a:cs typeface="Candara"/>
              </a:rPr>
              <a:t>; note the exponent of Planck’s constant.</a:t>
            </a:r>
          </a:p>
        </p:txBody>
      </p:sp>
    </p:spTree>
    <p:extLst>
      <p:ext uri="{BB962C8B-B14F-4D97-AF65-F5344CB8AC3E}">
        <p14:creationId xmlns:p14="http://schemas.microsoft.com/office/powerpoint/2010/main" val="1886848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5573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(2) The photoelectric effect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1562" y="801319"/>
            <a:ext cx="8448201" cy="193899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ndara"/>
                <a:cs typeface="Candara"/>
              </a:rPr>
              <a:t>Photoelectric effect: </a:t>
            </a:r>
            <a:r>
              <a:rPr lang="en-US" sz="2400" dirty="0" smtClean="0">
                <a:latin typeface="Candara"/>
                <a:cs typeface="Candara"/>
              </a:rPr>
              <a:t>electrons are ejected from a metal surface if light with a frequency greater than a certain threshold is shined on that surface.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The light must have more energy than than is holding the electrons onto the metal surface to eject them.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16377" y="6532080"/>
            <a:ext cx="7427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Avenir Medium"/>
                <a:cs typeface="Avenir Medium"/>
              </a:rPr>
              <a:t>https://</a:t>
            </a:r>
            <a:r>
              <a:rPr lang="en-US" sz="1400" dirty="0" err="1" smtClean="0">
                <a:latin typeface="Avenir Medium"/>
                <a:cs typeface="Avenir Medium"/>
              </a:rPr>
              <a:t>energy.gov</a:t>
            </a:r>
            <a:r>
              <a:rPr lang="en-US" sz="1400" dirty="0" smtClean="0">
                <a:latin typeface="Avenir Medium"/>
                <a:cs typeface="Avenir Medium"/>
              </a:rPr>
              <a:t>/</a:t>
            </a:r>
            <a:r>
              <a:rPr lang="en-US" sz="1400" dirty="0" err="1" smtClean="0">
                <a:latin typeface="Avenir Medium"/>
                <a:cs typeface="Avenir Medium"/>
              </a:rPr>
              <a:t>eere</a:t>
            </a:r>
            <a:r>
              <a:rPr lang="en-US" sz="1400" dirty="0" smtClean="0">
                <a:latin typeface="Avenir Medium"/>
                <a:cs typeface="Avenir Medium"/>
              </a:rPr>
              <a:t>/solar/downloads/oak-ridge-visitors-center-solar-array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3" name="Picture 2" descr="photo_pv_federal_ornl_2007_high_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79" y="3020492"/>
            <a:ext cx="5287110" cy="35115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1562" y="3020492"/>
            <a:ext cx="3234029" cy="120032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Candara"/>
                <a:cs typeface="Candara"/>
              </a:rPr>
              <a:t>Observation</a:t>
            </a:r>
            <a:r>
              <a:rPr lang="en-US" sz="2400" dirty="0" smtClean="0">
                <a:latin typeface="Candara"/>
                <a:cs typeface="Candara"/>
              </a:rPr>
              <a:t>:</a:t>
            </a:r>
          </a:p>
          <a:p>
            <a:r>
              <a:rPr lang="en-US" sz="2400" dirty="0" smtClean="0">
                <a:latin typeface="Candara"/>
                <a:cs typeface="Candara"/>
              </a:rPr>
              <a:t>Frequency matters but intensity does not.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1562" y="4614424"/>
            <a:ext cx="3234029" cy="156966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Candara"/>
                <a:cs typeface="Candara"/>
              </a:rPr>
              <a:t>Classic wave theory</a:t>
            </a:r>
            <a:r>
              <a:rPr lang="en-US" sz="2400" dirty="0" smtClean="0">
                <a:latin typeface="Candara"/>
                <a:cs typeface="Candara"/>
              </a:rPr>
              <a:t>:</a:t>
            </a:r>
          </a:p>
          <a:p>
            <a:r>
              <a:rPr lang="en-US" sz="2400" dirty="0">
                <a:latin typeface="Candara"/>
                <a:cs typeface="Candara"/>
              </a:rPr>
              <a:t>I</a:t>
            </a:r>
            <a:r>
              <a:rPr lang="en-US" sz="2400" dirty="0" smtClean="0">
                <a:latin typeface="Candara"/>
                <a:cs typeface="Candara"/>
              </a:rPr>
              <a:t>ntensity should matter, frequency should not.</a:t>
            </a:r>
          </a:p>
        </p:txBody>
      </p:sp>
    </p:spTree>
    <p:extLst>
      <p:ext uri="{BB962C8B-B14F-4D97-AF65-F5344CB8AC3E}">
        <p14:creationId xmlns:p14="http://schemas.microsoft.com/office/powerpoint/2010/main" val="168277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3522"/>
          <a:stretch/>
        </p:blipFill>
        <p:spPr>
          <a:xfrm>
            <a:off x="12330" y="4186536"/>
            <a:ext cx="9144000" cy="24999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7222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The photoelectric effect is quantum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1562" y="722919"/>
            <a:ext cx="8962438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ndara"/>
                <a:cs typeface="Candara"/>
              </a:rPr>
              <a:t>In 1905, Albert Einstein was able to explain the photoelectric effect by applying Planck’s work and the concept of quantization.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15859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Avenir Medium"/>
                <a:cs typeface="Avenir Medium"/>
              </a:rPr>
              <a:t>Chemistry </a:t>
            </a:r>
            <a:r>
              <a:rPr lang="en-US" sz="1400" dirty="0" err="1" smtClean="0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4121" y="1547004"/>
            <a:ext cx="1522105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ndara"/>
                <a:cs typeface="Candara"/>
              </a:rPr>
              <a:t>E = </a:t>
            </a:r>
            <a:r>
              <a:rPr lang="en-US" sz="2400" b="1" i="1" dirty="0" err="1" smtClean="0">
                <a:latin typeface="Candara"/>
                <a:cs typeface="Candara"/>
              </a:rPr>
              <a:t>hν</a:t>
            </a:r>
            <a:endParaRPr lang="en-US" sz="2400" b="1" i="1" dirty="0" smtClean="0">
              <a:latin typeface="Candara"/>
              <a:cs typeface="Candara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228600" y="1867550"/>
            <a:ext cx="968351" cy="673913"/>
          </a:xfrm>
          <a:prstGeom prst="wedgeRoundRectCallout">
            <a:avLst>
              <a:gd name="adj1" fmla="val 131275"/>
              <a:gd name="adj2" fmla="val -57715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energy </a:t>
            </a:r>
            <a:r>
              <a:rPr lang="en-US" sz="2000" dirty="0" smtClean="0">
                <a:solidFill>
                  <a:srgbClr val="0000FF"/>
                </a:solidFill>
              </a:rPr>
              <a:t>(J)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1376740" y="2131823"/>
            <a:ext cx="2283322" cy="741304"/>
          </a:xfrm>
          <a:prstGeom prst="wedgeRoundRectCallout">
            <a:avLst>
              <a:gd name="adj1" fmla="val 1225"/>
              <a:gd name="adj2" fmla="val -72628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Planck’s constant </a:t>
            </a:r>
            <a:r>
              <a:rPr lang="en-US" sz="2000" dirty="0" smtClean="0">
                <a:solidFill>
                  <a:srgbClr val="0000FF"/>
                </a:solidFill>
              </a:rPr>
              <a:t>(6.626 E-34 J-s)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3827799" y="1755830"/>
            <a:ext cx="1417764" cy="673913"/>
          </a:xfrm>
          <a:prstGeom prst="wedgeRoundRectCallout">
            <a:avLst>
              <a:gd name="adj1" fmla="val -118423"/>
              <a:gd name="adj2" fmla="val -41677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frequency</a:t>
            </a:r>
            <a:br>
              <a:rPr lang="en-US" sz="2000" b="1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(cycles/s)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596" y="2998567"/>
            <a:ext cx="8962438" cy="156966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Candara"/>
                <a:cs typeface="Candara"/>
              </a:rPr>
              <a:t>Here, light behaves like particles </a:t>
            </a:r>
            <a:r>
              <a:rPr lang="en-US" sz="2400" dirty="0" smtClean="0">
                <a:latin typeface="Candara"/>
                <a:cs typeface="Candara"/>
              </a:rPr>
              <a:t>(called photons) not as a wave.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Each photon (greater than threshold </a:t>
            </a:r>
            <a:r>
              <a:rPr lang="en-US" sz="2400" dirty="0" err="1" smtClean="0">
                <a:latin typeface="Candara"/>
                <a:cs typeface="Candara"/>
              </a:rPr>
              <a:t>ν</a:t>
            </a:r>
            <a:r>
              <a:rPr lang="en-US" sz="2400" dirty="0" smtClean="0">
                <a:latin typeface="Candara"/>
                <a:cs typeface="Candara"/>
              </a:rPr>
              <a:t>) can eject one electron from the surface. (</a:t>
            </a:r>
            <a:r>
              <a:rPr lang="en-US" sz="2400" dirty="0" err="1" smtClean="0">
                <a:latin typeface="Candara"/>
                <a:cs typeface="Candara"/>
              </a:rPr>
              <a:t>ν</a:t>
            </a:r>
            <a:r>
              <a:rPr lang="en-US" sz="2400" dirty="0" smtClean="0">
                <a:latin typeface="Candara"/>
                <a:cs typeface="Candara"/>
              </a:rPr>
              <a:t> corresponds to </a:t>
            </a:r>
            <a:r>
              <a:rPr lang="en-US" sz="2400" dirty="0" err="1" smtClean="0">
                <a:latin typeface="Candara"/>
                <a:cs typeface="Candara"/>
              </a:rPr>
              <a:t>vmax</a:t>
            </a:r>
            <a:r>
              <a:rPr lang="en-US" sz="2400" dirty="0" smtClean="0">
                <a:latin typeface="Candara"/>
                <a:cs typeface="Candara"/>
              </a:rPr>
              <a:t>.)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The more photons (brighter light), the more e- can be ejected.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22558" y="1526957"/>
            <a:ext cx="1522105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ndara"/>
                <a:cs typeface="Candara"/>
              </a:rPr>
              <a:t>E = </a:t>
            </a:r>
            <a:r>
              <a:rPr lang="en-US" sz="2400" b="1" i="1" dirty="0" err="1" smtClean="0">
                <a:latin typeface="Candara"/>
                <a:cs typeface="Candara"/>
              </a:rPr>
              <a:t>hc</a:t>
            </a:r>
            <a:r>
              <a:rPr lang="en-US" sz="2400" b="1" i="1" dirty="0" smtClean="0">
                <a:latin typeface="Candara"/>
                <a:cs typeface="Candara"/>
              </a:rPr>
              <a:t>/</a:t>
            </a:r>
            <a:r>
              <a:rPr lang="en-US" sz="2400" b="1" i="1" dirty="0" err="1" smtClean="0">
                <a:latin typeface="Candara"/>
                <a:cs typeface="Candara"/>
              </a:rPr>
              <a:t>λ</a:t>
            </a:r>
            <a:endParaRPr lang="en-US" sz="2400" b="1" i="1" dirty="0" smtClean="0">
              <a:latin typeface="Candara"/>
              <a:cs typeface="Candara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7514249" y="1646070"/>
            <a:ext cx="1559540" cy="673913"/>
          </a:xfrm>
          <a:prstGeom prst="wedgeRoundRectCallout">
            <a:avLst>
              <a:gd name="adj1" fmla="val -92387"/>
              <a:gd name="adj2" fmla="val -27717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wavelength</a:t>
            </a:r>
            <a:br>
              <a:rPr lang="en-US" sz="2000" b="1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(nm)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5457620" y="2181924"/>
            <a:ext cx="1887043" cy="741304"/>
          </a:xfrm>
          <a:prstGeom prst="wedgeRoundRectCallout">
            <a:avLst>
              <a:gd name="adj1" fmla="val 9533"/>
              <a:gd name="adj2" fmla="val -83204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speed of light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(2.998 E8 </a:t>
            </a:r>
            <a:r>
              <a:rPr lang="en-US" sz="2000" dirty="0">
                <a:solidFill>
                  <a:srgbClr val="0000FF"/>
                </a:solidFill>
              </a:rPr>
              <a:t>m</a:t>
            </a:r>
            <a:r>
              <a:rPr lang="en-US" sz="2000" dirty="0" smtClean="0">
                <a:solidFill>
                  <a:srgbClr val="0000FF"/>
                </a:solidFill>
              </a:rPr>
              <a:t>/s)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55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8047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So, we can calculate energy of radiation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1562" y="722919"/>
            <a:ext cx="8962438" cy="120032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ndara"/>
                <a:cs typeface="Candara"/>
              </a:rPr>
              <a:t>Neon lights are created by exciting Ne atoms with electricity. </a:t>
            </a:r>
            <a:br>
              <a:rPr lang="en-US" sz="2400" dirty="0" smtClean="0">
                <a:latin typeface="Candara"/>
                <a:cs typeface="Candara"/>
              </a:rPr>
            </a:br>
            <a:r>
              <a:rPr lang="en-US" sz="2400" dirty="0" smtClean="0">
                <a:latin typeface="Candara"/>
                <a:cs typeface="Candara"/>
              </a:rPr>
              <a:t>If the wavelength of neon light is 640 nm, what is the energy of the photon being emitted by the light?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887" y="1988621"/>
            <a:ext cx="1522105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E = </a:t>
            </a:r>
            <a:r>
              <a:rPr lang="en-US" sz="2400" i="1" dirty="0" err="1" smtClean="0">
                <a:solidFill>
                  <a:srgbClr val="0000FF"/>
                </a:solidFill>
                <a:latin typeface="Candara"/>
                <a:cs typeface="Candara"/>
              </a:rPr>
              <a:t>hc</a:t>
            </a:r>
            <a:r>
              <a:rPr lang="en-US" sz="2400" i="1" dirty="0" smtClean="0">
                <a:solidFill>
                  <a:srgbClr val="0000FF"/>
                </a:solidFill>
                <a:latin typeface="Candara"/>
                <a:cs typeface="Candara"/>
              </a:rPr>
              <a:t>/</a:t>
            </a:r>
            <a:r>
              <a:rPr lang="en-US" sz="2400" i="1" dirty="0" err="1" smtClean="0">
                <a:solidFill>
                  <a:srgbClr val="0000FF"/>
                </a:solidFill>
                <a:latin typeface="Candara"/>
                <a:cs typeface="Candara"/>
              </a:rPr>
              <a:t>λ</a:t>
            </a:r>
            <a:endParaRPr lang="en-US" sz="2400" i="1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2221" y="1988621"/>
            <a:ext cx="6112548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E = </a:t>
            </a:r>
            <a:r>
              <a:rPr lang="en-US" sz="2400" u="sng" dirty="0" smtClean="0">
                <a:solidFill>
                  <a:srgbClr val="0000FF"/>
                </a:solidFill>
                <a:latin typeface="Candara"/>
                <a:cs typeface="Candara"/>
              </a:rPr>
              <a:t>(6.626 E-34 J/s)(2.998 E8 m/s)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 = 3.10 E-19 J</a:t>
            </a:r>
            <a:endParaRPr lang="en-US" sz="2400" u="sng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	(640 nm)(1 m/1 E9 nm)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7240" y="3583792"/>
            <a:ext cx="8962438" cy="156966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ndara"/>
                <a:cs typeface="Candara"/>
              </a:rPr>
              <a:t>Microwaves have a wavelength that heats water molecules in food, but not materials with low water contents. Microwave frequency is about 3 E9 Hz.</a:t>
            </a:r>
          </a:p>
          <a:p>
            <a:r>
              <a:rPr lang="en-US" sz="2400" i="1" dirty="0" smtClean="0">
                <a:latin typeface="Candara"/>
                <a:cs typeface="Candara"/>
              </a:rPr>
              <a:t>What is the energy of a microwave photon?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45575" y="5180740"/>
            <a:ext cx="6112548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E = (6.626 E-34 J-s)(3 E9 s) = 2 E-24 J</a:t>
            </a:r>
            <a:endParaRPr lang="en-US" sz="2400" u="sng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0057" y="5192575"/>
            <a:ext cx="1522105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E = </a:t>
            </a:r>
            <a:r>
              <a:rPr lang="en-US" sz="2400" i="1" dirty="0" err="1" smtClean="0">
                <a:solidFill>
                  <a:srgbClr val="0000FF"/>
                </a:solidFill>
                <a:latin typeface="Candara"/>
                <a:cs typeface="Candara"/>
              </a:rPr>
              <a:t>hν</a:t>
            </a:r>
            <a:endParaRPr lang="en-US" sz="2400" i="1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973182" y="1566880"/>
            <a:ext cx="441891" cy="453648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52D128"/>
                </a:solidFill>
              </a:rPr>
              <a:t>3</a:t>
            </a:r>
            <a:endParaRPr lang="en-US" b="1" dirty="0">
              <a:solidFill>
                <a:srgbClr val="52D128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973182" y="4387438"/>
            <a:ext cx="441891" cy="453648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52D128"/>
                </a:solidFill>
              </a:rPr>
              <a:t>4</a:t>
            </a:r>
            <a:endParaRPr lang="en-US" b="1" dirty="0">
              <a:solidFill>
                <a:srgbClr val="52D1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183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8058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Understanding the photoelectric effect?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1562" y="722919"/>
            <a:ext cx="8962438" cy="120032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ndara"/>
                <a:cs typeface="Candara"/>
              </a:rPr>
              <a:t>Read these statements of the photoelectric effect.</a:t>
            </a:r>
          </a:p>
          <a:p>
            <a:pPr marL="457200" indent="-457200">
              <a:buAutoNum type="alphaLcParenBoth"/>
            </a:pPr>
            <a:r>
              <a:rPr lang="en-US" sz="2400" dirty="0" smtClean="0">
                <a:latin typeface="Candara"/>
                <a:cs typeface="Candara"/>
              </a:rPr>
              <a:t>Identify those that are false.</a:t>
            </a:r>
          </a:p>
          <a:p>
            <a:pPr marL="457200" indent="-457200">
              <a:buAutoNum type="alphaLcParenBoth"/>
            </a:pPr>
            <a:r>
              <a:rPr lang="en-US" sz="2400" dirty="0" smtClean="0">
                <a:latin typeface="Candara"/>
                <a:cs typeface="Candara"/>
              </a:rPr>
              <a:t>Change them to make them true.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4080" y="2108419"/>
            <a:ext cx="8962438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460375" indent="-460375"/>
            <a:r>
              <a:rPr lang="en-US" sz="2400" dirty="0" smtClean="0">
                <a:latin typeface="Candara"/>
                <a:cs typeface="Candara"/>
              </a:rPr>
              <a:t>(1) Increasing the brightness of incoming light increases the kinetic energy of ejected electrons.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3376" y="3258436"/>
            <a:ext cx="8962438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460375" indent="-460375"/>
            <a:r>
              <a:rPr lang="en-US" sz="2400" dirty="0" smtClean="0">
                <a:latin typeface="Candara"/>
                <a:cs typeface="Candara"/>
              </a:rPr>
              <a:t>(2) Increasing the wavelength of incoming light increases the kinetic energy of ejected electrons.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2672" y="4408453"/>
            <a:ext cx="8962438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460375" indent="-460375"/>
            <a:r>
              <a:rPr lang="en-US" sz="2400" dirty="0" smtClean="0">
                <a:latin typeface="Candara"/>
                <a:cs typeface="Candara"/>
              </a:rPr>
              <a:t>(3) Increasing the brightness of incoming light increases the number of ejected electrons.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1968" y="5558470"/>
            <a:ext cx="8962438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460375" indent="-460375"/>
            <a:r>
              <a:rPr lang="en-US" sz="2400" dirty="0" smtClean="0">
                <a:latin typeface="Candara"/>
                <a:cs typeface="Candara"/>
              </a:rPr>
              <a:t>(4) Increasing the frequency of incoming light can increase the number of ejected electrons.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19601" y="2488507"/>
            <a:ext cx="4172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False: only if light energy is increased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9601" y="3655457"/>
            <a:ext cx="3621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False: only increasing frequency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23734" y="4839340"/>
            <a:ext cx="5186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True: increasing brightness increases collisions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3912" y="6395067"/>
            <a:ext cx="816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True if this increases the number of photons over the threshold frequency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973182" y="1182040"/>
            <a:ext cx="441891" cy="453648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52D128"/>
                </a:solidFill>
              </a:rPr>
              <a:t>5</a:t>
            </a:r>
            <a:endParaRPr lang="en-US" b="1" dirty="0">
              <a:solidFill>
                <a:srgbClr val="52D1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83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7272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Thinking about light: a quick history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3885" y="806828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ndara"/>
                <a:cs typeface="Candara"/>
              </a:rPr>
              <a:t>Newton: </a:t>
            </a:r>
            <a:r>
              <a:rPr lang="en-US" sz="2400" i="1" dirty="0" smtClean="0">
                <a:latin typeface="Candara"/>
                <a:cs typeface="Candara"/>
              </a:rPr>
              <a:t>light is corpuscular: tiny particles traveling at very high     </a:t>
            </a:r>
          </a:p>
          <a:p>
            <a:r>
              <a:rPr lang="en-US" sz="2400" i="1" dirty="0">
                <a:latin typeface="Candara"/>
                <a:cs typeface="Candara"/>
              </a:rPr>
              <a:t> </a:t>
            </a:r>
            <a:r>
              <a:rPr lang="en-US" sz="2400" i="1" dirty="0" smtClean="0">
                <a:latin typeface="Candara"/>
                <a:cs typeface="Candara"/>
              </a:rPr>
              <a:t>                  speed</a:t>
            </a:r>
            <a:endParaRPr lang="en-US" sz="2400" i="1" dirty="0"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5021" y="1684844"/>
            <a:ext cx="862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ndara"/>
                <a:cs typeface="Candara"/>
              </a:rPr>
              <a:t>Huygens: </a:t>
            </a:r>
            <a:r>
              <a:rPr lang="en-US" sz="2400" i="1" dirty="0" smtClean="0">
                <a:latin typeface="Candara"/>
                <a:cs typeface="Candara"/>
              </a:rPr>
              <a:t>light is waves traveling through ‘</a:t>
            </a:r>
            <a:r>
              <a:rPr lang="en-US" sz="2400" i="1" dirty="0" err="1" smtClean="0">
                <a:latin typeface="Candara"/>
                <a:cs typeface="Candara"/>
              </a:rPr>
              <a:t>luminiferous</a:t>
            </a:r>
            <a:r>
              <a:rPr lang="en-US" sz="2400" i="1" dirty="0" smtClean="0">
                <a:latin typeface="Candara"/>
                <a:cs typeface="Candara"/>
              </a:rPr>
              <a:t> </a:t>
            </a:r>
            <a:r>
              <a:rPr lang="en-US" sz="2400" i="1" dirty="0" err="1" smtClean="0">
                <a:latin typeface="Candara"/>
                <a:cs typeface="Candara"/>
              </a:rPr>
              <a:t>aether</a:t>
            </a:r>
            <a:r>
              <a:rPr lang="en-US" sz="2400" i="1" dirty="0" smtClean="0">
                <a:latin typeface="Candara"/>
                <a:cs typeface="Candara"/>
              </a:rPr>
              <a:t>’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157" y="2320988"/>
            <a:ext cx="862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ndara"/>
                <a:cs typeface="Candara"/>
              </a:rPr>
              <a:t>Young: </a:t>
            </a:r>
            <a:r>
              <a:rPr lang="en-US" sz="2400" i="1" dirty="0" smtClean="0">
                <a:latin typeface="Candara"/>
                <a:cs typeface="Candara"/>
              </a:rPr>
              <a:t>definitely waves rather than particles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293" y="2957132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ndara"/>
                <a:cs typeface="Candara"/>
              </a:rPr>
              <a:t>Maxell: </a:t>
            </a:r>
            <a:r>
              <a:rPr lang="en-US" sz="2400" i="1" dirty="0" smtClean="0">
                <a:latin typeface="Candara"/>
                <a:cs typeface="Candara"/>
              </a:rPr>
              <a:t>light is the visible part of the huge spectrum of </a:t>
            </a:r>
          </a:p>
          <a:p>
            <a:r>
              <a:rPr lang="en-US" sz="2400" i="1" dirty="0">
                <a:latin typeface="Candara"/>
                <a:cs typeface="Candara"/>
              </a:rPr>
              <a:t> </a:t>
            </a:r>
            <a:r>
              <a:rPr lang="en-US" sz="2400" i="1" dirty="0" smtClean="0">
                <a:latin typeface="Candara"/>
                <a:cs typeface="Candara"/>
              </a:rPr>
              <a:t>               electromagnetic radiation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3885" y="6225706"/>
            <a:ext cx="862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ndara"/>
                <a:cs typeface="Candara"/>
              </a:rPr>
              <a:t>Today? </a:t>
            </a:r>
            <a:r>
              <a:rPr lang="en-US" sz="2400" i="1" dirty="0" smtClean="0">
                <a:latin typeface="Candara"/>
                <a:cs typeface="Candara"/>
              </a:rPr>
              <a:t>Wave-particle duality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456267" y="3911600"/>
            <a:ext cx="863600" cy="2195575"/>
          </a:xfrm>
          <a:prstGeom prst="downArrow">
            <a:avLst/>
          </a:prstGeom>
          <a:solidFill>
            <a:srgbClr val="FFFF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879600" y="4064004"/>
            <a:ext cx="1456267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35867" y="3799305"/>
            <a:ext cx="3565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</a:t>
            </a:r>
            <a:r>
              <a:rPr lang="en-US" sz="2400" dirty="0" smtClean="0">
                <a:solidFill>
                  <a:srgbClr val="0000FF"/>
                </a:solidFill>
              </a:rPr>
              <a:t>aves (moving &amp; standing)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879600" y="4542602"/>
            <a:ext cx="1456267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35867" y="4277903"/>
            <a:ext cx="3469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electromagnetic spectrum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879600" y="5033662"/>
            <a:ext cx="1456267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52803" y="4768963"/>
            <a:ext cx="1733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interference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879600" y="5473923"/>
            <a:ext cx="1456267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69739" y="5209224"/>
            <a:ext cx="1704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3 paradoxes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93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3" grpId="0" animBg="1"/>
      <p:bldP spid="8" grpId="0"/>
      <p:bldP spid="18" grpId="0"/>
      <p:bldP spid="20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643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1562" y="722919"/>
            <a:ext cx="8962438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ndara"/>
                <a:cs typeface="Candara"/>
              </a:rPr>
              <a:t>Calculate the threshold energy (kJ/</a:t>
            </a:r>
            <a:r>
              <a:rPr lang="en-US" sz="2400" dirty="0" err="1" smtClean="0">
                <a:latin typeface="Candara"/>
                <a:cs typeface="Candara"/>
              </a:rPr>
              <a:t>mol</a:t>
            </a:r>
            <a:r>
              <a:rPr lang="en-US" sz="2400" dirty="0" smtClean="0">
                <a:latin typeface="Candara"/>
                <a:cs typeface="Candara"/>
              </a:rPr>
              <a:t>) of electrons in Al if the lowest frequency for the photoelectric effect is 9.87 E14 Hz.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2790" y="2319013"/>
            <a:ext cx="6353849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E = (6.626 E-34 J-s)(9.87 E14 s) = 6.54 E-19 J </a:t>
            </a:r>
            <a:endParaRPr lang="en-US" sz="2400" u="sng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790" y="1636580"/>
            <a:ext cx="701641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The energy for one photon is given by E = </a:t>
            </a:r>
            <a:r>
              <a:rPr lang="en-US" sz="2400" i="1" dirty="0" err="1" smtClean="0">
                <a:solidFill>
                  <a:srgbClr val="0000FF"/>
                </a:solidFill>
                <a:latin typeface="Candara"/>
                <a:cs typeface="Candara"/>
              </a:rPr>
              <a:t>hν</a:t>
            </a:r>
            <a:r>
              <a:rPr lang="en-US" sz="2400" i="1" dirty="0" smtClean="0">
                <a:solidFill>
                  <a:srgbClr val="0000FF"/>
                </a:solidFill>
                <a:latin typeface="Candara"/>
                <a:cs typeface="Candara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2790" y="2962483"/>
            <a:ext cx="8195732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0000FF"/>
                </a:solidFill>
                <a:latin typeface="Candara"/>
                <a:cs typeface="Candara"/>
              </a:rPr>
              <a:t>6.54 E-19 J     6.02 E23 photons  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=  3.94 E5 J/</a:t>
            </a:r>
            <a:r>
              <a:rPr lang="en-US" sz="2400" dirty="0" err="1" smtClean="0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  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 394 kJ/</a:t>
            </a:r>
            <a:r>
              <a:rPr lang="en-US" sz="24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mol</a:t>
            </a:r>
            <a:endParaRPr lang="en-US" sz="2400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1 photon 			1 mole</a:t>
            </a:r>
            <a:endParaRPr lang="en-US" sz="2400" u="sng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973182" y="1335976"/>
            <a:ext cx="441891" cy="453648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52D128"/>
                </a:solidFill>
              </a:rPr>
              <a:t>6</a:t>
            </a:r>
            <a:endParaRPr lang="en-US" b="1" dirty="0">
              <a:solidFill>
                <a:srgbClr val="52D1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960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820" y="1891605"/>
            <a:ext cx="7060180" cy="49692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3223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(3) Line spectra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1562" y="722919"/>
            <a:ext cx="8962438" cy="120032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ndara"/>
                <a:cs typeface="Candara"/>
              </a:rPr>
              <a:t>When matter is heated sufficiently it will radiate excess energy as light; as photons. The sun is a mixture of many elements, and sunlight is a </a:t>
            </a:r>
            <a:r>
              <a:rPr lang="en-US" sz="2400" u="sng" dirty="0" smtClean="0">
                <a:latin typeface="Candara"/>
                <a:cs typeface="Candara"/>
              </a:rPr>
              <a:t>continuous spectrum </a:t>
            </a:r>
            <a:r>
              <a:rPr lang="en-US" sz="2400" dirty="0" smtClean="0">
                <a:latin typeface="Candara"/>
                <a:cs typeface="Candara"/>
              </a:rPr>
              <a:t>of wavelengths.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0793" y="2507743"/>
            <a:ext cx="2035712" cy="393954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ndara"/>
                <a:cs typeface="Candara"/>
              </a:rPr>
              <a:t>Heating, or excitation, of a single element produces </a:t>
            </a:r>
            <a:r>
              <a:rPr lang="en-US" sz="2400" b="1" dirty="0" smtClean="0">
                <a:latin typeface="Candara"/>
                <a:cs typeface="Candara"/>
              </a:rPr>
              <a:t>line spectra </a:t>
            </a:r>
            <a:r>
              <a:rPr lang="en-US" sz="2400" dirty="0" smtClean="0">
                <a:latin typeface="Candara"/>
                <a:cs typeface="Candara"/>
              </a:rPr>
              <a:t>at discrete &amp; characteristic wavelengths.</a:t>
            </a:r>
          </a:p>
          <a:p>
            <a:endParaRPr lang="en-US" sz="1000" dirty="0">
              <a:latin typeface="Candara"/>
              <a:cs typeface="Candara"/>
            </a:endParaRPr>
          </a:p>
          <a:p>
            <a:r>
              <a:rPr lang="en-US" sz="2400" dirty="0" smtClean="0">
                <a:latin typeface="Candara"/>
                <a:cs typeface="Candara"/>
              </a:rPr>
              <a:t>	quantum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15859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Avenir Medium"/>
                <a:cs typeface="Avenir Medium"/>
              </a:rPr>
              <a:t>Chemistry </a:t>
            </a:r>
            <a:r>
              <a:rPr lang="en-US" sz="1400" dirty="0" err="1" smtClean="0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6077951"/>
            <a:ext cx="290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6076415"/>
            <a:ext cx="290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9593" y="5944597"/>
            <a:ext cx="290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87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7606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(3) Line spectra of the aurora borealis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" y="653208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Avenir Medium"/>
                <a:cs typeface="Avenir Medium"/>
              </a:rPr>
              <a:t>https://www.windows2universe.org/earth/Magnetosphere/tour/tour_earth_magnetosphere_09.html</a:t>
            </a:r>
          </a:p>
        </p:txBody>
      </p:sp>
      <p:pic>
        <p:nvPicPr>
          <p:cNvPr id="6" name="Picture 5" descr="Screen Shot 2018-04-08 at 3.08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9" y="837424"/>
            <a:ext cx="7899401" cy="5107645"/>
          </a:xfrm>
          <a:prstGeom prst="rect">
            <a:avLst/>
          </a:prstGeom>
        </p:spPr>
      </p:pic>
      <p:pic>
        <p:nvPicPr>
          <p:cNvPr id="7" name="Picture 6" descr="Screen Shot 2018-04-08 at 3.09.5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95" y="1746475"/>
            <a:ext cx="7439305" cy="47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99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2506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schemeClr val="bg1"/>
                </a:solidFill>
                <a:latin typeface="Candara"/>
                <a:cs typeface="Candara"/>
              </a:rPr>
              <a:t>Can you?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28599" y="692670"/>
            <a:ext cx="8750027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sz="2400" dirty="0" smtClean="0">
                <a:latin typeface="Candara"/>
                <a:cs typeface="Candara"/>
              </a:rPr>
              <a:t>Explain the difference between waves and particles and define critical characteristics of each?</a:t>
            </a:r>
          </a:p>
          <a:p>
            <a:endParaRPr lang="en-US" sz="2400" dirty="0">
              <a:latin typeface="Candara"/>
              <a:cs typeface="Candara"/>
            </a:endParaRPr>
          </a:p>
          <a:p>
            <a:r>
              <a:rPr lang="en-US" sz="2400" dirty="0" smtClean="0">
                <a:latin typeface="Candara"/>
                <a:cs typeface="Candara"/>
              </a:rPr>
              <a:t>(2) Describe the phenomena of wave interference and standing </a:t>
            </a:r>
            <a:br>
              <a:rPr lang="en-US" sz="2400" dirty="0" smtClean="0">
                <a:latin typeface="Candara"/>
                <a:cs typeface="Candara"/>
              </a:rPr>
            </a:br>
            <a:r>
              <a:rPr lang="en-US" sz="2400" dirty="0" smtClean="0">
                <a:latin typeface="Candara"/>
                <a:cs typeface="Candara"/>
              </a:rPr>
              <a:t>       waves?</a:t>
            </a:r>
          </a:p>
          <a:p>
            <a:endParaRPr lang="en-US" sz="2400" dirty="0">
              <a:latin typeface="Candara"/>
              <a:cs typeface="Candara"/>
            </a:endParaRPr>
          </a:p>
          <a:p>
            <a:pPr marL="458788" indent="-458788"/>
            <a:r>
              <a:rPr lang="en-US" sz="2400" dirty="0" smtClean="0">
                <a:latin typeface="Candara"/>
                <a:cs typeface="Candara"/>
              </a:rPr>
              <a:t>(3) List and describe the three phenomena that demonstrate that Newtonian physics isn’t able to explain the behavior of light and subatomic particles?</a:t>
            </a:r>
          </a:p>
          <a:p>
            <a:endParaRPr lang="en-US" sz="2400" dirty="0">
              <a:latin typeface="Candara"/>
              <a:cs typeface="Candara"/>
            </a:endParaRPr>
          </a:p>
          <a:p>
            <a:pPr marL="406400" indent="-406400"/>
            <a:r>
              <a:rPr lang="en-US" sz="2400" dirty="0" smtClean="0">
                <a:latin typeface="Candara"/>
                <a:cs typeface="Candara"/>
              </a:rPr>
              <a:t>(4) Use equations provided to calculate basic parameters of waves, light, electrons and atoms?</a:t>
            </a:r>
          </a:p>
          <a:p>
            <a:endParaRPr lang="en-US" sz="2400" dirty="0">
              <a:latin typeface="Candara"/>
              <a:cs typeface="Candara"/>
            </a:endParaRPr>
          </a:p>
          <a:p>
            <a:endParaRPr lang="en-US" sz="2400" dirty="0" smtClean="0">
              <a:latin typeface="Candara"/>
              <a:cs typeface="Candara"/>
            </a:endParaRPr>
          </a:p>
          <a:p>
            <a:endParaRPr lang="en-US" sz="2400" dirty="0" smtClean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053928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48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Waves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3885" y="806828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ndara"/>
                <a:cs typeface="Candara"/>
              </a:rPr>
              <a:t>Wave: (traveling waves) </a:t>
            </a:r>
            <a:r>
              <a:rPr lang="en-US" sz="2400" i="1" dirty="0" smtClean="0">
                <a:latin typeface="Candara"/>
                <a:cs typeface="Candara"/>
              </a:rPr>
              <a:t>oscillation or periodic movement that can transport energy from one point in space to another</a:t>
            </a:r>
            <a:endParaRPr lang="en-US" sz="2400" i="1" dirty="0"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5021" y="1684844"/>
            <a:ext cx="86241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A shaken rope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Ripples caused by a pebble thrown into a pond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Thunder (waves of sound)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‘the wave’ by a crowd of people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3885" y="5548386"/>
            <a:ext cx="862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ndara"/>
                <a:cs typeface="Candara"/>
              </a:rPr>
              <a:t>https://</a:t>
            </a:r>
            <a:r>
              <a:rPr lang="en-US" b="1" dirty="0" err="1" smtClean="0">
                <a:latin typeface="Candara"/>
                <a:cs typeface="Candara"/>
              </a:rPr>
              <a:t>www.youtube.com</a:t>
            </a:r>
            <a:r>
              <a:rPr lang="en-US" b="1" dirty="0" smtClean="0">
                <a:latin typeface="Candara"/>
                <a:cs typeface="Candara"/>
              </a:rPr>
              <a:t>/</a:t>
            </a:r>
            <a:r>
              <a:rPr lang="en-US" b="1" dirty="0" err="1" smtClean="0">
                <a:latin typeface="Candara"/>
                <a:cs typeface="Candara"/>
              </a:rPr>
              <a:t>watch?v</a:t>
            </a:r>
            <a:r>
              <a:rPr lang="en-US" b="1" dirty="0" smtClean="0">
                <a:latin typeface="Candara"/>
                <a:cs typeface="Candara"/>
              </a:rPr>
              <a:t>=bpojDpZ4m7Y</a:t>
            </a:r>
            <a:endParaRPr lang="en-US" i="1" dirty="0">
              <a:latin typeface="Candara"/>
              <a:cs typeface="Candar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043" y="3477464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Candara"/>
                <a:cs typeface="Candara"/>
              </a:rPr>
              <a:t>Kinetic energy is transferred </a:t>
            </a:r>
            <a:r>
              <a:rPr lang="en-US" sz="2400" dirty="0" smtClean="0">
                <a:latin typeface="Candara"/>
                <a:cs typeface="Candara"/>
              </a:rPr>
              <a:t>through matter, along the wave, though the matter doesn’t move.</a:t>
            </a:r>
            <a:endParaRPr lang="en-US" sz="2400" dirty="0">
              <a:latin typeface="Candara"/>
              <a:cs typeface="Candara"/>
            </a:endParaRPr>
          </a:p>
        </p:txBody>
      </p:sp>
      <p:pic>
        <p:nvPicPr>
          <p:cNvPr id="3" name="Picture 2" descr="Screen Shot 2018-03-19 at 3.38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469" y="4079204"/>
            <a:ext cx="3617666" cy="251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31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3636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Describing waves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3885" y="746360"/>
            <a:ext cx="862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ndara"/>
                <a:cs typeface="Candara"/>
              </a:rPr>
              <a:t>Wavelength (</a:t>
            </a:r>
            <a:r>
              <a:rPr lang="en-US" sz="2400" b="1" dirty="0" err="1" smtClean="0">
                <a:latin typeface="Candara"/>
                <a:cs typeface="Candara"/>
              </a:rPr>
              <a:t>λ</a:t>
            </a:r>
            <a:r>
              <a:rPr lang="en-US" sz="2400" b="1" dirty="0" smtClean="0">
                <a:latin typeface="Candara"/>
                <a:cs typeface="Candara"/>
              </a:rPr>
              <a:t>): </a:t>
            </a:r>
            <a:r>
              <a:rPr lang="en-US" sz="2400" i="1" dirty="0" smtClean="0">
                <a:latin typeface="Candara"/>
                <a:cs typeface="Candara"/>
              </a:rPr>
              <a:t>trough-to-trough or peak-to-peak distance</a:t>
            </a:r>
            <a:endParaRPr lang="en-US" sz="2400" i="1" dirty="0"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15859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Avenir Medium"/>
                <a:cs typeface="Avenir Medium"/>
              </a:rPr>
              <a:t>Chemistry </a:t>
            </a:r>
            <a:r>
              <a:rPr lang="en-US" sz="1400" dirty="0" err="1" smtClean="0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05575"/>
            <a:ext cx="9144000" cy="44524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3885" y="1351308"/>
            <a:ext cx="862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ndara"/>
                <a:cs typeface="Candara"/>
              </a:rPr>
              <a:t>Frequency (</a:t>
            </a:r>
            <a:r>
              <a:rPr lang="en-US" sz="2400" b="1" dirty="0" err="1" smtClean="0">
                <a:latin typeface="Candara"/>
                <a:cs typeface="Candara"/>
              </a:rPr>
              <a:t>ν</a:t>
            </a:r>
            <a:r>
              <a:rPr lang="en-US" sz="2400" b="1" dirty="0" smtClean="0">
                <a:latin typeface="Candara"/>
                <a:cs typeface="Candara"/>
              </a:rPr>
              <a:t>): </a:t>
            </a:r>
            <a:r>
              <a:rPr lang="en-US" sz="2400" i="1" dirty="0" smtClean="0">
                <a:latin typeface="Candara"/>
                <a:cs typeface="Candara"/>
              </a:rPr>
              <a:t>number of cycles per unit time (Hz = cycles/s)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3885" y="1956256"/>
            <a:ext cx="862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ndara"/>
                <a:cs typeface="Candara"/>
              </a:rPr>
              <a:t>Amplitude: </a:t>
            </a:r>
            <a:r>
              <a:rPr lang="en-US" sz="2400" i="1" dirty="0" smtClean="0">
                <a:latin typeface="Candara"/>
                <a:cs typeface="Candara"/>
              </a:rPr>
              <a:t>(half) height of waves from origin to peak or trough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0359" y="5132021"/>
            <a:ext cx="35678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ndara"/>
                <a:cs typeface="Candara"/>
              </a:rPr>
              <a:t>Speed of electromagnetic radiation in a vacuum:</a:t>
            </a:r>
          </a:p>
          <a:p>
            <a:endParaRPr lang="en-US" sz="1000" dirty="0" smtClean="0">
              <a:latin typeface="Candara"/>
              <a:cs typeface="Candara"/>
            </a:endParaRPr>
          </a:p>
          <a:p>
            <a:r>
              <a:rPr lang="en-US" sz="2400" dirty="0" smtClean="0">
                <a:latin typeface="Candara"/>
                <a:cs typeface="Candara"/>
              </a:rPr>
              <a:t>c = 2.998 E8 m/s= (</a:t>
            </a:r>
            <a:r>
              <a:rPr lang="en-US" sz="2400" dirty="0" err="1" smtClean="0">
                <a:latin typeface="Candara"/>
                <a:cs typeface="Candara"/>
              </a:rPr>
              <a:t>λ</a:t>
            </a:r>
            <a:r>
              <a:rPr lang="en-US" sz="2400" dirty="0" smtClean="0">
                <a:latin typeface="Candara"/>
                <a:cs typeface="Candara"/>
              </a:rPr>
              <a:t>)(</a:t>
            </a:r>
            <a:r>
              <a:rPr lang="en-US" sz="2400" dirty="0" err="1" smtClean="0">
                <a:latin typeface="Candara"/>
                <a:cs typeface="Candara"/>
              </a:rPr>
              <a:t>ν</a:t>
            </a:r>
            <a:r>
              <a:rPr lang="en-US" sz="2400" dirty="0" smtClean="0">
                <a:latin typeface="Candara"/>
                <a:cs typeface="Candara"/>
              </a:rPr>
              <a:t>) </a:t>
            </a:r>
            <a:endParaRPr lang="en-US" sz="24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903441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130"/>
            <a:ext cx="9144000" cy="58721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5409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Electromagnetic spectrum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15859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Avenir Medium"/>
                <a:cs typeface="Avenir Medium"/>
              </a:rPr>
              <a:t>Chemistry </a:t>
            </a:r>
            <a:r>
              <a:rPr lang="en-US" sz="1400" dirty="0" err="1" smtClean="0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43524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6179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Determining </a:t>
            </a:r>
            <a:r>
              <a:rPr lang="en-US" sz="3600" b="1" dirty="0" err="1" smtClean="0">
                <a:solidFill>
                  <a:prstClr val="white"/>
                </a:solidFill>
                <a:latin typeface="Candara"/>
                <a:cs typeface="Candara"/>
              </a:rPr>
              <a:t>ν</a:t>
            </a:r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 &amp; </a:t>
            </a:r>
            <a:r>
              <a:rPr lang="en-US" sz="3600" b="1" dirty="0" err="1" smtClean="0">
                <a:solidFill>
                  <a:prstClr val="white"/>
                </a:solidFill>
                <a:latin typeface="Candara"/>
                <a:cs typeface="Candara"/>
              </a:rPr>
              <a:t>λ</a:t>
            </a:r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 of radiation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885" y="746360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ndara"/>
                <a:cs typeface="Candara"/>
              </a:rPr>
              <a:t>A sodium streetlight gives off yellow light with a </a:t>
            </a:r>
            <a:r>
              <a:rPr lang="en-US" sz="2400" dirty="0" err="1" smtClean="0">
                <a:latin typeface="Candara"/>
                <a:cs typeface="Candara"/>
              </a:rPr>
              <a:t>λ</a:t>
            </a:r>
            <a:r>
              <a:rPr lang="en-US" sz="2400" dirty="0" smtClean="0">
                <a:latin typeface="Candara"/>
                <a:cs typeface="Candara"/>
              </a:rPr>
              <a:t> of 589 nm.</a:t>
            </a:r>
          </a:p>
          <a:p>
            <a:r>
              <a:rPr lang="en-US" sz="2400" dirty="0" smtClean="0">
                <a:latin typeface="Candara"/>
                <a:cs typeface="Candara"/>
              </a:rPr>
              <a:t> </a:t>
            </a:r>
            <a:r>
              <a:rPr lang="en-US" sz="2400" i="1" dirty="0" smtClean="0">
                <a:latin typeface="Candara"/>
                <a:cs typeface="Candara"/>
              </a:rPr>
              <a:t>What is the frequency of the light?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4422" y="1595420"/>
            <a:ext cx="25379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c = (</a:t>
            </a:r>
            <a:r>
              <a:rPr lang="en-US" sz="2400" dirty="0" err="1" smtClean="0">
                <a:solidFill>
                  <a:srgbClr val="0000FF"/>
                </a:solidFill>
                <a:latin typeface="Candara"/>
                <a:cs typeface="Candara"/>
              </a:rPr>
              <a:t>λ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)(</a:t>
            </a:r>
            <a:r>
              <a:rPr lang="en-US" sz="2400" dirty="0" err="1" smtClean="0">
                <a:solidFill>
                  <a:srgbClr val="0000FF"/>
                </a:solidFill>
                <a:latin typeface="Candara"/>
                <a:cs typeface="Candara"/>
              </a:rPr>
              <a:t>ν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) 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  </a:t>
            </a:r>
            <a:r>
              <a:rPr lang="en-US" sz="2400" dirty="0" err="1" smtClean="0">
                <a:solidFill>
                  <a:srgbClr val="0000FF"/>
                </a:solidFill>
                <a:latin typeface="Candara"/>
                <a:cs typeface="Candara"/>
              </a:rPr>
              <a:t>ν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 = </a:t>
            </a:r>
            <a:r>
              <a:rPr lang="en-US" sz="2400" u="sng" dirty="0" smtClean="0">
                <a:solidFill>
                  <a:srgbClr val="0000FF"/>
                </a:solidFill>
                <a:latin typeface="Candara"/>
                <a:cs typeface="Candara"/>
              </a:rPr>
              <a:t>c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 	</a:t>
            </a:r>
            <a:r>
              <a:rPr lang="en-US" sz="2400" i="1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			     </a:t>
            </a:r>
            <a:r>
              <a:rPr lang="en-US" sz="2400" dirty="0" err="1" smtClean="0">
                <a:solidFill>
                  <a:srgbClr val="0000FF"/>
                </a:solidFill>
                <a:latin typeface="Candara"/>
                <a:cs typeface="Candara"/>
              </a:rPr>
              <a:t>λ</a:t>
            </a:r>
            <a:endParaRPr lang="en-US" sz="2400" i="1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1474" y="2467507"/>
            <a:ext cx="63050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Candara"/>
                <a:cs typeface="Candara"/>
              </a:rPr>
              <a:t>ν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 = </a:t>
            </a:r>
            <a:r>
              <a:rPr lang="en-US" sz="2400" u="sng" dirty="0" smtClean="0">
                <a:solidFill>
                  <a:srgbClr val="0000FF"/>
                </a:solidFill>
                <a:latin typeface="Candara"/>
                <a:cs typeface="Candara"/>
              </a:rPr>
              <a:t>2.998 E8 m     1 E9 nm			     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 =  5.09 E14/s </a:t>
            </a:r>
            <a:endParaRPr lang="en-US" sz="2400" u="sng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 	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         1 s			   1 m         589 nm</a:t>
            </a:r>
            <a:endParaRPr lang="en-US" sz="2400" i="1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3885" y="3845568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ndara"/>
                <a:cs typeface="Candara"/>
              </a:rPr>
              <a:t>A common US cell phone frequency is 850 </a:t>
            </a:r>
            <a:r>
              <a:rPr lang="en-US" sz="2400" dirty="0" err="1" smtClean="0">
                <a:latin typeface="Candara"/>
                <a:cs typeface="Candara"/>
              </a:rPr>
              <a:t>MHz.</a:t>
            </a:r>
            <a:r>
              <a:rPr lang="en-US" sz="2400" dirty="0">
                <a:latin typeface="Candara"/>
                <a:cs typeface="Candara"/>
              </a:rPr>
              <a:t/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i="1" dirty="0" smtClean="0">
                <a:latin typeface="Candara"/>
                <a:cs typeface="Candara"/>
              </a:rPr>
              <a:t>What is the wavelength of these radio waves?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240" y="4676305"/>
            <a:ext cx="24061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c = (</a:t>
            </a:r>
            <a:r>
              <a:rPr lang="en-US" sz="2400" dirty="0" err="1" smtClean="0">
                <a:solidFill>
                  <a:srgbClr val="0000FF"/>
                </a:solidFill>
                <a:latin typeface="Candara"/>
                <a:cs typeface="Candara"/>
              </a:rPr>
              <a:t>λ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)(</a:t>
            </a:r>
            <a:r>
              <a:rPr lang="en-US" sz="2400" dirty="0" err="1" smtClean="0">
                <a:solidFill>
                  <a:srgbClr val="0000FF"/>
                </a:solidFill>
                <a:latin typeface="Candara"/>
                <a:cs typeface="Candara"/>
              </a:rPr>
              <a:t>ν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) 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 </a:t>
            </a:r>
            <a:r>
              <a:rPr lang="en-US" sz="2400" dirty="0" err="1" smtClean="0">
                <a:solidFill>
                  <a:srgbClr val="0000FF"/>
                </a:solidFill>
                <a:latin typeface="Candara"/>
                <a:cs typeface="Candara"/>
              </a:rPr>
              <a:t>λ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 = </a:t>
            </a:r>
            <a:r>
              <a:rPr lang="en-US" sz="2400" u="sng" dirty="0" smtClean="0">
                <a:solidFill>
                  <a:srgbClr val="0000FF"/>
                </a:solidFill>
                <a:latin typeface="Candara"/>
                <a:cs typeface="Candara"/>
              </a:rPr>
              <a:t>c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 	</a:t>
            </a:r>
            <a:r>
              <a:rPr lang="en-US" sz="2400" i="1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			   </a:t>
            </a:r>
            <a:r>
              <a:rPr lang="en-US" sz="2400" dirty="0" err="1" smtClean="0">
                <a:solidFill>
                  <a:srgbClr val="0000FF"/>
                </a:solidFill>
                <a:latin typeface="Candara"/>
                <a:cs typeface="Candara"/>
              </a:rPr>
              <a:t>ν</a:t>
            </a:r>
            <a:endParaRPr lang="en-US" sz="2400" i="1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240" y="5471203"/>
            <a:ext cx="7695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Candara"/>
                <a:cs typeface="Candara"/>
              </a:rPr>
              <a:t>λ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 = </a:t>
            </a:r>
            <a:r>
              <a:rPr lang="en-US" sz="2400" u="sng" dirty="0" smtClean="0">
                <a:solidFill>
                  <a:srgbClr val="0000FF"/>
                </a:solidFill>
                <a:latin typeface="Candara"/>
                <a:cs typeface="Candara"/>
              </a:rPr>
              <a:t>2.998 E8 m      1 E9 nm          1 s     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 = 3.53 E8 nm = 0.352 m</a:t>
            </a:r>
            <a:endParaRPr lang="en-US" sz="2400" u="sng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 	</a:t>
            </a:r>
            <a:r>
              <a:rPr lang="en-US" sz="2400" i="1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1 s		  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       1 m         8.5o E8</a:t>
            </a:r>
            <a:endParaRPr lang="en-US" sz="2400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973182" y="1182040"/>
            <a:ext cx="441891" cy="453648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52D128"/>
                </a:solidFill>
              </a:rPr>
              <a:t>1</a:t>
            </a:r>
            <a:endParaRPr lang="en-US" b="1" dirty="0">
              <a:solidFill>
                <a:srgbClr val="52D128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973182" y="3982334"/>
            <a:ext cx="441891" cy="453648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52D128"/>
                </a:solidFill>
              </a:rPr>
              <a:t>2</a:t>
            </a:r>
            <a:endParaRPr lang="en-US" b="1" dirty="0">
              <a:solidFill>
                <a:srgbClr val="52D1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39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4444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Interference patterns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885" y="746360"/>
            <a:ext cx="86241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ndara"/>
                <a:cs typeface="Candara"/>
              </a:rPr>
              <a:t>Interference patterns </a:t>
            </a:r>
            <a:r>
              <a:rPr lang="en-US" sz="2400" dirty="0" smtClean="0">
                <a:latin typeface="Candara"/>
                <a:cs typeface="Candara"/>
              </a:rPr>
              <a:t>arise when light passes through two narrow slits placed about a </a:t>
            </a:r>
            <a:r>
              <a:rPr lang="en-US" sz="2400" dirty="0" err="1" smtClean="0">
                <a:latin typeface="Candara"/>
                <a:cs typeface="Candara"/>
              </a:rPr>
              <a:t>λ</a:t>
            </a:r>
            <a:r>
              <a:rPr lang="en-US" sz="2400" i="1" dirty="0" smtClean="0">
                <a:latin typeface="Candara"/>
                <a:cs typeface="Candara"/>
              </a:rPr>
              <a:t> </a:t>
            </a:r>
            <a:r>
              <a:rPr lang="en-US" sz="2400" dirty="0" smtClean="0">
                <a:latin typeface="Candara"/>
                <a:cs typeface="Candara"/>
              </a:rPr>
              <a:t>apart</a:t>
            </a:r>
            <a:r>
              <a:rPr lang="en-US" sz="2400" i="1" dirty="0" smtClean="0">
                <a:latin typeface="Candara"/>
                <a:cs typeface="Candara"/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Light forms two new wave as it passes through the slit.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The two waves collide and interfere either: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Constructively or;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Destructively.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15859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Avenir Medium"/>
                <a:cs typeface="Avenir Medium"/>
              </a:rPr>
              <a:t>Chemistry </a:t>
            </a:r>
            <a:r>
              <a:rPr lang="en-US" sz="1400" dirty="0" err="1" smtClean="0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289" r="6524"/>
          <a:stretch/>
        </p:blipFill>
        <p:spPr>
          <a:xfrm>
            <a:off x="33220" y="4505748"/>
            <a:ext cx="9110780" cy="206540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3885" y="3328216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ndara"/>
                <a:cs typeface="Candara"/>
              </a:rPr>
              <a:t>Red </a:t>
            </a:r>
            <a:r>
              <a:rPr lang="en-US" sz="2400" dirty="0" smtClean="0">
                <a:latin typeface="Candara"/>
                <a:cs typeface="Candara"/>
              </a:rPr>
              <a:t>= constructive interference = in-phase peaks adding</a:t>
            </a:r>
          </a:p>
          <a:p>
            <a:r>
              <a:rPr lang="en-US" sz="2400" b="1" dirty="0" smtClean="0">
                <a:latin typeface="Candara"/>
                <a:cs typeface="Candara"/>
              </a:rPr>
              <a:t>Black</a:t>
            </a:r>
            <a:r>
              <a:rPr lang="en-US" sz="2400" dirty="0" smtClean="0">
                <a:latin typeface="Candara"/>
                <a:cs typeface="Candara"/>
              </a:rPr>
              <a:t> = destructive interference = out-of-phase peaks adding</a:t>
            </a:r>
          </a:p>
        </p:txBody>
      </p:sp>
    </p:spTree>
    <p:extLst>
      <p:ext uri="{BB962C8B-B14F-4D97-AF65-F5344CB8AC3E}">
        <p14:creationId xmlns:p14="http://schemas.microsoft.com/office/powerpoint/2010/main" val="971954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structive-destructive-wav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3" y="967566"/>
            <a:ext cx="9165543" cy="58579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4856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Visualizing interference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08923" y="6532080"/>
            <a:ext cx="613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Avenir Medium"/>
                <a:cs typeface="Avenir Medium"/>
              </a:rPr>
              <a:t>http://</a:t>
            </a:r>
            <a:r>
              <a:rPr lang="en-US" sz="1400" dirty="0" err="1" smtClean="0">
                <a:latin typeface="Avenir Medium"/>
                <a:cs typeface="Avenir Medium"/>
              </a:rPr>
              <a:t>physics.tutorcircle.com</a:t>
            </a:r>
            <a:r>
              <a:rPr lang="en-US" sz="1400" dirty="0" smtClean="0">
                <a:latin typeface="Avenir Medium"/>
                <a:cs typeface="Avenir Medium"/>
              </a:rPr>
              <a:t>/waves/wave-</a:t>
            </a:r>
            <a:r>
              <a:rPr lang="en-US" sz="1400" dirty="0" err="1" smtClean="0">
                <a:latin typeface="Avenir Medium"/>
                <a:cs typeface="Avenir Medium"/>
              </a:rPr>
              <a:t>interference.html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53" y="3886788"/>
            <a:ext cx="9121347" cy="29387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81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5172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Interference ~ diffraction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6532080"/>
            <a:ext cx="613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https://</a:t>
            </a:r>
            <a:r>
              <a:rPr lang="en-US" sz="1400" dirty="0" err="1" smtClean="0">
                <a:latin typeface="Avenir Medium"/>
                <a:cs typeface="Avenir Medium"/>
              </a:rPr>
              <a:t>rampages.us</a:t>
            </a:r>
            <a:r>
              <a:rPr lang="en-US" sz="1400" dirty="0" smtClean="0">
                <a:latin typeface="Avenir Medium"/>
                <a:cs typeface="Avenir Medium"/>
              </a:rPr>
              <a:t>/</a:t>
            </a:r>
            <a:r>
              <a:rPr lang="en-US" sz="1400" dirty="0" err="1" smtClean="0">
                <a:latin typeface="Avenir Medium"/>
                <a:cs typeface="Avenir Medium"/>
              </a:rPr>
              <a:t>teclerh</a:t>
            </a:r>
            <a:r>
              <a:rPr lang="en-US" sz="1400" dirty="0" smtClean="0">
                <a:latin typeface="Avenir Medium"/>
                <a:cs typeface="Avenir Medium"/>
              </a:rPr>
              <a:t>/2016/02/29/</a:t>
            </a:r>
            <a:r>
              <a:rPr lang="en-US" sz="1400" dirty="0" err="1" smtClean="0">
                <a:latin typeface="Avenir Medium"/>
                <a:cs typeface="Avenir Medium"/>
              </a:rPr>
              <a:t>rosalind</a:t>
            </a:r>
            <a:r>
              <a:rPr lang="en-US" sz="1400" dirty="0" smtClean="0">
                <a:latin typeface="Avenir Medium"/>
                <a:cs typeface="Avenir Medium"/>
              </a:rPr>
              <a:t>-franklin/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5472794"/>
            <a:ext cx="507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https://</a:t>
            </a:r>
            <a:r>
              <a:rPr lang="en-US" b="1" dirty="0" err="1" smtClean="0"/>
              <a:t>www.youtube.com</a:t>
            </a:r>
            <a:r>
              <a:rPr lang="en-US" b="1" dirty="0" smtClean="0"/>
              <a:t>/</a:t>
            </a:r>
            <a:r>
              <a:rPr lang="en-US" b="1" dirty="0" err="1" smtClean="0"/>
              <a:t>watch?v</a:t>
            </a:r>
            <a:r>
              <a:rPr lang="en-US" b="1" dirty="0" smtClean="0"/>
              <a:t>=y0v2rZvNU2c</a:t>
            </a:r>
            <a:endParaRPr lang="en-US" b="1" dirty="0"/>
          </a:p>
        </p:txBody>
      </p:sp>
      <p:pic>
        <p:nvPicPr>
          <p:cNvPr id="3" name="Picture 2" descr="Photo-51-X-Ray-Diffraction-draw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193"/>
            <a:ext cx="7181952" cy="4201763"/>
          </a:xfrm>
          <a:prstGeom prst="rect">
            <a:avLst/>
          </a:prstGeom>
        </p:spPr>
      </p:pic>
      <p:pic>
        <p:nvPicPr>
          <p:cNvPr id="8" name="Picture 7" descr="frankli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263" y="3594427"/>
            <a:ext cx="3198987" cy="319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75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1484</Words>
  <Application>Microsoft Macintosh PowerPoint</Application>
  <PresentationFormat>On-screen Show (4:3)</PresentationFormat>
  <Paragraphs>188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2</cp:revision>
  <dcterms:created xsi:type="dcterms:W3CDTF">2018-04-09T01:39:17Z</dcterms:created>
  <dcterms:modified xsi:type="dcterms:W3CDTF">2018-04-09T01:42:27Z</dcterms:modified>
</cp:coreProperties>
</file>