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04" y="-9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C0D64-7F84-6D4B-BACD-8C6B9E6EB5C1}" type="datetimeFigureOut">
              <a:rPr lang="en-US" smtClean="0"/>
              <a:t>1/15/16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20AF9-7BD6-5B4B-BDC9-1A8FCC7DF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1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224713-47E7-6244-9FC1-D3FE82CA74B8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32CE41-1C19-3247-AA5D-6639F0ED461F}" type="slidenum">
              <a:rPr lang="en-US">
                <a:ea typeface="ＭＳ Ｐゴシック" pitchFamily="31" charset="-128"/>
                <a:cs typeface="ＭＳ Ｐゴシック" pitchFamily="31" charset="-128"/>
              </a:rPr>
              <a:pPr/>
              <a:t>2</a:t>
            </a:fld>
            <a:endParaRPr lang="en-US" dirty="0">
              <a:ea typeface="ＭＳ Ｐゴシック" pitchFamily="31" charset="-128"/>
              <a:cs typeface="ＭＳ Ｐゴシック" pitchFamily="31" charset="-128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FF"/>
                </a:solidFill>
                <a:latin typeface="Candara"/>
                <a:ea typeface="ＭＳ Ｐゴシック" pitchFamily="31" charset="-128"/>
                <a:cs typeface="ＭＳ Ｐゴシック" pitchFamily="31" charset="-128"/>
              </a:rPr>
              <a:t>The general process of advancing scientific knowledge by making experimental observations and by formulating hypotheses, theories, and laws.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Candara"/>
                <a:ea typeface="ＭＳ Ｐゴシック" pitchFamily="31" charset="-128"/>
                <a:cs typeface="ＭＳ Ｐゴシック" pitchFamily="31" charset="-128"/>
              </a:rPr>
              <a:t>It’s a systematic problems solving process AND it’s hands-on….. Experiments must be done, data generated, conclusions made.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Candara"/>
                <a:ea typeface="ＭＳ Ｐゴシック" pitchFamily="31" charset="-128"/>
                <a:cs typeface="ＭＳ Ｐゴシック" pitchFamily="31" charset="-128"/>
              </a:rPr>
              <a:t>This method is “iterative”; it requires looping back and starting over if needed. </a:t>
            </a:r>
            <a:r>
              <a:rPr lang="en-US" i="1" dirty="0">
                <a:solidFill>
                  <a:srgbClr val="0000FF"/>
                </a:solidFill>
                <a:latin typeface="Candara"/>
                <a:ea typeface="ＭＳ Ｐゴシック" pitchFamily="31" charset="-128"/>
                <a:cs typeface="ＭＳ Ｐゴシック" pitchFamily="31" charset="-128"/>
              </a:rPr>
              <a:t>[Why do you think they call it </a:t>
            </a:r>
            <a:r>
              <a:rPr lang="en-US" i="1" dirty="0" err="1">
                <a:solidFill>
                  <a:srgbClr val="0000FF"/>
                </a:solidFill>
                <a:latin typeface="Candara"/>
                <a:ea typeface="ＭＳ Ｐゴシック" pitchFamily="31" charset="-128"/>
                <a:cs typeface="ＭＳ Ｐゴシック" pitchFamily="31" charset="-128"/>
              </a:rPr>
              <a:t>REsearch</a:t>
            </a:r>
            <a:r>
              <a:rPr lang="en-US" i="1" dirty="0">
                <a:solidFill>
                  <a:srgbClr val="0000FF"/>
                </a:solidFill>
                <a:latin typeface="Candara"/>
                <a:ea typeface="ＭＳ Ｐゴシック" pitchFamily="31" charset="-128"/>
                <a:cs typeface="ＭＳ Ｐゴシック" pitchFamily="31" charset="-128"/>
              </a:rPr>
              <a:t>?]</a:t>
            </a:r>
            <a:r>
              <a:rPr lang="en-US" dirty="0">
                <a:solidFill>
                  <a:srgbClr val="0000FF"/>
                </a:solidFill>
                <a:latin typeface="Candara"/>
                <a:ea typeface="ＭＳ Ｐゴシック" pitchFamily="31" charset="-128"/>
                <a:cs typeface="ＭＳ Ｐゴシック" pitchFamily="31" charset="-128"/>
              </a:rPr>
              <a:t> Often years, decades or more of experiments are required to prove a theory.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Candara"/>
                <a:ea typeface="ＭＳ Ｐゴシック" pitchFamily="31" charset="-128"/>
                <a:cs typeface="ＭＳ Ｐゴシック" pitchFamily="31" charset="-128"/>
              </a:rPr>
              <a:t>While it’s possible to prove a hypothesis wrong, it’s actually NOT possible to absolutely prove a hypothesis correct as the outcome may have had a cause that the scientist hasn’t considered.</a:t>
            </a:r>
            <a:endParaRPr lang="en-US" dirty="0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CB1AFD-F0B2-9A4E-8394-0AEA347C7308}" type="slidenum">
              <a:rPr lang="en-US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pPr/>
              <a:t>3</a:t>
            </a:fld>
            <a:endParaRPr lang="en-US">
              <a:latin typeface="Arial" pitchFamily="32" charset="0"/>
              <a:ea typeface="ＭＳ Ｐゴシック" pitchFamily="32" charset="-128"/>
              <a:cs typeface="ＭＳ Ｐゴシック" pitchFamily="32" charset="-128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2" charset="0"/>
              <a:ea typeface="ＭＳ Ｐゴシック" pitchFamily="32" charset="-128"/>
              <a:cs typeface="ＭＳ Ｐゴシック" pitchFamily="32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CB1AFD-F0B2-9A4E-8394-0AEA347C7308}" type="slidenum">
              <a:rPr lang="en-US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pPr/>
              <a:t>4</a:t>
            </a:fld>
            <a:endParaRPr lang="en-US">
              <a:latin typeface="Arial" pitchFamily="32" charset="0"/>
              <a:ea typeface="ＭＳ Ｐゴシック" pitchFamily="32" charset="-128"/>
              <a:cs typeface="ＭＳ Ｐゴシック" pitchFamily="32" charset="-128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2" charset="0"/>
              <a:ea typeface="ＭＳ Ｐゴシック" pitchFamily="32" charset="-128"/>
              <a:cs typeface="ＭＳ Ｐゴシック" pitchFamily="32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32CE41-1C19-3247-AA5D-6639F0ED461F}" type="slidenum">
              <a:rPr lang="en-US">
                <a:ea typeface="ＭＳ Ｐゴシック" pitchFamily="31" charset="-128"/>
                <a:cs typeface="ＭＳ Ｐゴシック" pitchFamily="31" charset="-128"/>
              </a:rPr>
              <a:pPr/>
              <a:t>5</a:t>
            </a:fld>
            <a:endParaRPr lang="en-US" dirty="0">
              <a:ea typeface="ＭＳ Ｐゴシック" pitchFamily="31" charset="-128"/>
              <a:cs typeface="ＭＳ Ｐゴシック" pitchFamily="31" charset="-128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FF"/>
                </a:solidFill>
                <a:latin typeface="Candara"/>
                <a:ea typeface="ＭＳ Ｐゴシック" pitchFamily="31" charset="-128"/>
                <a:cs typeface="ＭＳ Ｐゴシック" pitchFamily="31" charset="-128"/>
              </a:rPr>
              <a:t>The general process of advancing scientific knowledge by making experimental observations and by formulating hypotheses, theories, and laws.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Candara"/>
                <a:ea typeface="ＭＳ Ｐゴシック" pitchFamily="31" charset="-128"/>
                <a:cs typeface="ＭＳ Ｐゴシック" pitchFamily="31" charset="-128"/>
              </a:rPr>
              <a:t>It’s a systematic problems solving process AND it’s hands-on….. Experiments must be done, data generated, conclusions made.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Candara"/>
                <a:ea typeface="ＭＳ Ｐゴシック" pitchFamily="31" charset="-128"/>
                <a:cs typeface="ＭＳ Ｐゴシック" pitchFamily="31" charset="-128"/>
              </a:rPr>
              <a:t>This method is “iterative”; it requires looping back and starting over if needed. </a:t>
            </a:r>
            <a:r>
              <a:rPr lang="en-US" i="1" dirty="0">
                <a:solidFill>
                  <a:srgbClr val="0000FF"/>
                </a:solidFill>
                <a:latin typeface="Candara"/>
                <a:ea typeface="ＭＳ Ｐゴシック" pitchFamily="31" charset="-128"/>
                <a:cs typeface="ＭＳ Ｐゴシック" pitchFamily="31" charset="-128"/>
              </a:rPr>
              <a:t>[Why do you think they call it </a:t>
            </a:r>
            <a:r>
              <a:rPr lang="en-US" i="1" dirty="0" err="1">
                <a:solidFill>
                  <a:srgbClr val="0000FF"/>
                </a:solidFill>
                <a:latin typeface="Candara"/>
                <a:ea typeface="ＭＳ Ｐゴシック" pitchFamily="31" charset="-128"/>
                <a:cs typeface="ＭＳ Ｐゴシック" pitchFamily="31" charset="-128"/>
              </a:rPr>
              <a:t>REsearch</a:t>
            </a:r>
            <a:r>
              <a:rPr lang="en-US" i="1" dirty="0">
                <a:solidFill>
                  <a:srgbClr val="0000FF"/>
                </a:solidFill>
                <a:latin typeface="Candara"/>
                <a:ea typeface="ＭＳ Ｐゴシック" pitchFamily="31" charset="-128"/>
                <a:cs typeface="ＭＳ Ｐゴシック" pitchFamily="31" charset="-128"/>
              </a:rPr>
              <a:t>?]</a:t>
            </a:r>
            <a:r>
              <a:rPr lang="en-US" dirty="0">
                <a:solidFill>
                  <a:srgbClr val="0000FF"/>
                </a:solidFill>
                <a:latin typeface="Candara"/>
                <a:ea typeface="ＭＳ Ｐゴシック" pitchFamily="31" charset="-128"/>
                <a:cs typeface="ＭＳ Ｐゴシック" pitchFamily="31" charset="-128"/>
              </a:rPr>
              <a:t> Often years, decades or more of experiments are required to prove a theory.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  <a:latin typeface="Candara"/>
                <a:ea typeface="ＭＳ Ｐゴシック" pitchFamily="31" charset="-128"/>
                <a:cs typeface="ＭＳ Ｐゴシック" pitchFamily="31" charset="-128"/>
              </a:rPr>
              <a:t>While it’s possible to prove a hypothesis wrong, it’s actually NOT possible to absolutely prove a hypothesis correct as the outcome may have had a cause that the scientist hasn’t considered.</a:t>
            </a:r>
            <a:endParaRPr lang="en-US" dirty="0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062E4B-407F-5043-9F25-E27B7FD959E2}" type="slidenum">
              <a:rPr lang="en-US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pPr/>
              <a:t>6</a:t>
            </a:fld>
            <a:endParaRPr lang="en-US">
              <a:latin typeface="Arial" pitchFamily="32" charset="0"/>
              <a:ea typeface="ＭＳ Ｐゴシック" pitchFamily="32" charset="-128"/>
              <a:cs typeface="ＭＳ Ｐゴシック" pitchFamily="32" charset="-128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2" charset="0"/>
              <a:ea typeface="ＭＳ Ｐゴシック" pitchFamily="32" charset="-128"/>
              <a:cs typeface="ＭＳ Ｐゴシック" pitchFamily="32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51BE04-047A-EF43-8517-ECAFDA9CA1FF}" type="slidenum">
              <a:rPr lang="en-US">
                <a:latin typeface="Arial" pitchFamily="32" charset="0"/>
                <a:ea typeface="ＭＳ Ｐゴシック" pitchFamily="32" charset="-128"/>
                <a:cs typeface="ＭＳ Ｐゴシック" pitchFamily="32" charset="-128"/>
              </a:rPr>
              <a:pPr/>
              <a:t>7</a:t>
            </a:fld>
            <a:endParaRPr lang="en-US">
              <a:latin typeface="Arial" pitchFamily="32" charset="0"/>
              <a:ea typeface="ＭＳ Ｐゴシック" pitchFamily="32" charset="-128"/>
              <a:cs typeface="ＭＳ Ｐゴシック" pitchFamily="32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2" charset="0"/>
              <a:ea typeface="ＭＳ Ｐゴシック" pitchFamily="32" charset="-128"/>
              <a:cs typeface="ＭＳ Ｐゴシック" pitchFamily="3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53BC-78FC-7342-B852-8A99ED8ADC6D}" type="datetimeFigureOut">
              <a:rPr lang="en-US" smtClean="0"/>
              <a:t>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2CB0-451C-984E-93CE-E52C93D13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03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53BC-78FC-7342-B852-8A99ED8ADC6D}" type="datetimeFigureOut">
              <a:rPr lang="en-US" smtClean="0"/>
              <a:t>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2CB0-451C-984E-93CE-E52C93D13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66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53BC-78FC-7342-B852-8A99ED8ADC6D}" type="datetimeFigureOut">
              <a:rPr lang="en-US" smtClean="0"/>
              <a:t>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2CB0-451C-984E-93CE-E52C93D13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9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53BC-78FC-7342-B852-8A99ED8ADC6D}" type="datetimeFigureOut">
              <a:rPr lang="en-US" smtClean="0"/>
              <a:t>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2CB0-451C-984E-93CE-E52C93D13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73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53BC-78FC-7342-B852-8A99ED8ADC6D}" type="datetimeFigureOut">
              <a:rPr lang="en-US" smtClean="0"/>
              <a:t>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2CB0-451C-984E-93CE-E52C93D13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09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53BC-78FC-7342-B852-8A99ED8ADC6D}" type="datetimeFigureOut">
              <a:rPr lang="en-US" smtClean="0"/>
              <a:t>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2CB0-451C-984E-93CE-E52C93D13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3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53BC-78FC-7342-B852-8A99ED8ADC6D}" type="datetimeFigureOut">
              <a:rPr lang="en-US" smtClean="0"/>
              <a:t>1/15/16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2CB0-451C-984E-93CE-E52C93D13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53BC-78FC-7342-B852-8A99ED8ADC6D}" type="datetimeFigureOut">
              <a:rPr lang="en-US" smtClean="0"/>
              <a:t>1/15/16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2CB0-451C-984E-93CE-E52C93D13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9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53BC-78FC-7342-B852-8A99ED8ADC6D}" type="datetimeFigureOut">
              <a:rPr lang="en-US" smtClean="0"/>
              <a:t>1/15/16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2CB0-451C-984E-93CE-E52C93D13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6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53BC-78FC-7342-B852-8A99ED8ADC6D}" type="datetimeFigureOut">
              <a:rPr lang="en-US" smtClean="0"/>
              <a:t>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2CB0-451C-984E-93CE-E52C93D13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3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53BC-78FC-7342-B852-8A99ED8ADC6D}" type="datetimeFigureOut">
              <a:rPr lang="en-US" smtClean="0"/>
              <a:t>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B2CB0-451C-984E-93CE-E52C93D13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1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C53BC-78FC-7342-B852-8A99ED8ADC6D}" type="datetimeFigureOut">
              <a:rPr lang="en-US" smtClean="0"/>
              <a:t>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B2CB0-451C-984E-93CE-E52C93D13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4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533400" y="838200"/>
            <a:ext cx="8001000" cy="0"/>
          </a:xfrm>
          <a:prstGeom prst="line">
            <a:avLst/>
          </a:prstGeom>
          <a:noFill/>
          <a:ln w="38100" cap="flat" cmpd="sng" algn="ctr">
            <a:solidFill>
              <a:srgbClr val="EB0202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ndara"/>
              <a:cs typeface="Candara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81000" y="231775"/>
            <a:ext cx="45163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Lecture </a:t>
            </a:r>
            <a:r>
              <a:rPr lang="en-US" sz="2800" b="1" dirty="0" smtClean="0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7: </a:t>
            </a:r>
            <a:r>
              <a:rPr lang="en-US" sz="2800" b="1" dirty="0" smtClean="0">
                <a:solidFill>
                  <a:srgbClr val="0000FF"/>
                </a:solidFill>
                <a:latin typeface="Candara"/>
                <a:ea typeface="Candara"/>
                <a:cs typeface="Candara"/>
              </a:rPr>
              <a:t>Chemical bonding</a:t>
            </a:r>
            <a:endParaRPr lang="en-US" sz="2800" b="1" dirty="0">
              <a:solidFill>
                <a:srgbClr val="0000FF"/>
              </a:solidFill>
              <a:latin typeface="Candara"/>
              <a:ea typeface="Candara"/>
              <a:cs typeface="Candara"/>
            </a:endParaRPr>
          </a:p>
        </p:txBody>
      </p:sp>
      <p:pic>
        <p:nvPicPr>
          <p:cNvPr id="14341" name="Picture 5" descr="ato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152400"/>
            <a:ext cx="10668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57200" y="990600"/>
            <a:ext cx="7434360" cy="569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smtClean="0">
                <a:latin typeface="Candara"/>
                <a:cs typeface="Candara"/>
              </a:rPr>
              <a:t>Lecture </a:t>
            </a:r>
            <a:r>
              <a:rPr lang="en-US" b="1" smtClean="0">
                <a:latin typeface="Candara"/>
                <a:cs typeface="Candara"/>
              </a:rPr>
              <a:t>7 </a:t>
            </a:r>
            <a:r>
              <a:rPr lang="en-US" b="1" dirty="0" smtClean="0">
                <a:latin typeface="Candara"/>
                <a:cs typeface="Candara"/>
              </a:rPr>
              <a:t>Topics									Brown, chapter 8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>
                <a:solidFill>
                  <a:srgbClr val="0000FF"/>
                </a:solidFill>
                <a:latin typeface="Candara"/>
                <a:cs typeface="Candara"/>
              </a:rPr>
              <a:t>Basic </a:t>
            </a:r>
            <a:r>
              <a:rPr lang="en-US" sz="1800" b="1" dirty="0">
                <a:solidFill>
                  <a:srgbClr val="0000FF"/>
                </a:solidFill>
                <a:latin typeface="Candara"/>
                <a:cs typeface="Candara"/>
              </a:rPr>
              <a:t>bonding background </a:t>
            </a:r>
            <a:r>
              <a:rPr lang="en-US" sz="1800" b="1" dirty="0" smtClean="0">
                <a:solidFill>
                  <a:srgbClr val="0000FF"/>
                </a:solidFill>
                <a:latin typeface="Candara"/>
                <a:cs typeface="Candara"/>
              </a:rPr>
              <a:t>information					8.1</a:t>
            </a:r>
            <a:endParaRPr lang="en-US" sz="1800" b="1" dirty="0">
              <a:solidFill>
                <a:srgbClr val="0000FF"/>
              </a:solidFill>
              <a:latin typeface="Candara"/>
              <a:cs typeface="Candara"/>
            </a:endParaRPr>
          </a:p>
          <a:p>
            <a:pPr lvl="1">
              <a:buFontTx/>
              <a:buChar char="•"/>
            </a:pPr>
            <a:r>
              <a:rPr lang="en-US" sz="1800" b="1" dirty="0">
                <a:solidFill>
                  <a:srgbClr val="0000FF"/>
                </a:solidFill>
                <a:latin typeface="Candara"/>
                <a:cs typeface="Candara"/>
              </a:rPr>
              <a:t> Types of chemical bonds</a:t>
            </a:r>
          </a:p>
          <a:p>
            <a:pPr lvl="1">
              <a:buFontTx/>
              <a:buChar char="•"/>
            </a:pPr>
            <a:r>
              <a:rPr lang="en-US" sz="1800" b="1" dirty="0">
                <a:solidFill>
                  <a:srgbClr val="0000FF"/>
                </a:solidFill>
                <a:latin typeface="Candara"/>
                <a:cs typeface="Candara"/>
              </a:rPr>
              <a:t> Valence electrons &amp; Lewis structures</a:t>
            </a:r>
          </a:p>
          <a:p>
            <a:pPr lvl="1">
              <a:buFontTx/>
              <a:buChar char="•"/>
            </a:pPr>
            <a:r>
              <a:rPr lang="en-US" sz="1800" b="1" dirty="0">
                <a:solidFill>
                  <a:srgbClr val="0000FF"/>
                </a:solidFill>
                <a:latin typeface="Candara"/>
                <a:cs typeface="Candara"/>
              </a:rPr>
              <a:t> The </a:t>
            </a:r>
            <a:r>
              <a:rPr lang="en-US" sz="1800" b="1" dirty="0" smtClean="0">
                <a:solidFill>
                  <a:srgbClr val="0000FF"/>
                </a:solidFill>
                <a:latin typeface="Candara"/>
                <a:cs typeface="Candara"/>
              </a:rPr>
              <a:t>‘octet </a:t>
            </a:r>
            <a:r>
              <a:rPr lang="en-US" sz="1800" b="1" dirty="0">
                <a:solidFill>
                  <a:srgbClr val="0000FF"/>
                </a:solidFill>
                <a:latin typeface="Candara"/>
                <a:cs typeface="Candara"/>
              </a:rPr>
              <a:t>rule’ </a:t>
            </a:r>
            <a:endParaRPr lang="en-US" sz="1800" b="1" dirty="0" smtClean="0">
              <a:solidFill>
                <a:srgbClr val="0000FF"/>
              </a:solidFill>
              <a:latin typeface="Candara"/>
              <a:cs typeface="Candara"/>
            </a:endParaRPr>
          </a:p>
          <a:p>
            <a:pPr lvl="1"/>
            <a:endParaRPr lang="en-US" sz="1000" dirty="0">
              <a:latin typeface="Candara"/>
              <a:cs typeface="Candara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Candara"/>
                <a:cs typeface="Candara"/>
              </a:rPr>
              <a:t>Ionic </a:t>
            </a:r>
            <a:r>
              <a:rPr lang="en-US" sz="1800" dirty="0" smtClean="0">
                <a:latin typeface="Candara"/>
                <a:cs typeface="Candara"/>
              </a:rPr>
              <a:t>bonding											8.2</a:t>
            </a:r>
            <a:endParaRPr lang="en-US" sz="1800" dirty="0">
              <a:latin typeface="Candara"/>
              <a:cs typeface="Candara"/>
            </a:endParaRPr>
          </a:p>
          <a:p>
            <a:pPr lvl="1">
              <a:buFontTx/>
              <a:buChar char="•"/>
            </a:pPr>
            <a:r>
              <a:rPr lang="en-US" sz="1800" dirty="0">
                <a:latin typeface="Candara"/>
                <a:cs typeface="Candara"/>
              </a:rPr>
              <a:t> Lattice energy</a:t>
            </a:r>
          </a:p>
          <a:p>
            <a:pPr lvl="1">
              <a:buFontTx/>
              <a:buChar char="•"/>
            </a:pPr>
            <a:r>
              <a:rPr lang="en-US" sz="1800" dirty="0">
                <a:latin typeface="Candara"/>
                <a:cs typeface="Candara"/>
              </a:rPr>
              <a:t> Charge &amp; size affect lattice energy</a:t>
            </a:r>
          </a:p>
          <a:p>
            <a:pPr lvl="1">
              <a:buFontTx/>
              <a:buChar char="•"/>
            </a:pPr>
            <a:r>
              <a:rPr lang="en-US" sz="1800" dirty="0">
                <a:latin typeface="Candara"/>
                <a:cs typeface="Candara"/>
              </a:rPr>
              <a:t> Transition metal </a:t>
            </a:r>
            <a:r>
              <a:rPr lang="en-US" sz="1800" dirty="0" smtClean="0">
                <a:latin typeface="Candara"/>
                <a:cs typeface="Candara"/>
              </a:rPr>
              <a:t>ions</a:t>
            </a:r>
          </a:p>
          <a:p>
            <a:pPr lvl="1">
              <a:buFontTx/>
              <a:buChar char="•"/>
            </a:pPr>
            <a:endParaRPr lang="en-US" sz="1000" dirty="0">
              <a:latin typeface="Candara"/>
              <a:cs typeface="Candara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latin typeface="Candara"/>
                <a:cs typeface="Candara"/>
              </a:rPr>
              <a:t>Covalent bonding										8.3</a:t>
            </a:r>
            <a:endParaRPr lang="en-US" sz="1800" dirty="0">
              <a:latin typeface="Candara"/>
              <a:cs typeface="Candara"/>
            </a:endParaRPr>
          </a:p>
          <a:p>
            <a:pPr lvl="1">
              <a:buFontTx/>
              <a:buChar char="•"/>
            </a:pPr>
            <a:r>
              <a:rPr lang="en-US" sz="1800" dirty="0">
                <a:latin typeface="Candara"/>
                <a:cs typeface="Candara"/>
              </a:rPr>
              <a:t> Lewis structures &amp; unequal sharing</a:t>
            </a:r>
          </a:p>
          <a:p>
            <a:pPr lvl="1">
              <a:buFontTx/>
              <a:buChar char="•"/>
            </a:pPr>
            <a:r>
              <a:rPr lang="en-US" sz="1800" dirty="0">
                <a:latin typeface="Candara"/>
                <a:cs typeface="Candara"/>
              </a:rPr>
              <a:t> Unequal sharing &amp; </a:t>
            </a:r>
            <a:r>
              <a:rPr lang="en-US" sz="1800" dirty="0" smtClean="0">
                <a:latin typeface="Candara"/>
                <a:cs typeface="Candara"/>
              </a:rPr>
              <a:t>electronegativity					8.4</a:t>
            </a:r>
            <a:endParaRPr lang="en-US" sz="1800" dirty="0">
              <a:latin typeface="Candara"/>
              <a:cs typeface="Candara"/>
            </a:endParaRPr>
          </a:p>
          <a:p>
            <a:pPr lvl="1">
              <a:buFontTx/>
              <a:buChar char="•"/>
            </a:pPr>
            <a:r>
              <a:rPr lang="en-US" sz="1800" dirty="0">
                <a:latin typeface="Candara"/>
                <a:cs typeface="Candara"/>
              </a:rPr>
              <a:t> Bond </a:t>
            </a:r>
            <a:r>
              <a:rPr lang="en-US" sz="1800" dirty="0" smtClean="0">
                <a:latin typeface="Candara"/>
                <a:cs typeface="Candara"/>
              </a:rPr>
              <a:t>polarity					</a:t>
            </a:r>
            <a:endParaRPr lang="en-US" sz="1800" dirty="0">
              <a:latin typeface="Candara"/>
              <a:cs typeface="Candara"/>
            </a:endParaRPr>
          </a:p>
          <a:p>
            <a:pPr lvl="1">
              <a:buFontTx/>
              <a:buChar char="•"/>
            </a:pPr>
            <a:r>
              <a:rPr lang="en-US" sz="1800" dirty="0">
                <a:latin typeface="Candara"/>
                <a:cs typeface="Candara"/>
              </a:rPr>
              <a:t> Guidelines for Lewis </a:t>
            </a:r>
            <a:r>
              <a:rPr lang="en-US" sz="1800" dirty="0" smtClean="0">
                <a:latin typeface="Candara"/>
                <a:cs typeface="Candara"/>
              </a:rPr>
              <a:t>Structures							8.5</a:t>
            </a:r>
            <a:endParaRPr lang="en-US" sz="1800" dirty="0">
              <a:latin typeface="Candara"/>
              <a:cs typeface="Candara"/>
            </a:endParaRPr>
          </a:p>
          <a:p>
            <a:pPr lvl="1">
              <a:buFontTx/>
              <a:buChar char="•"/>
            </a:pPr>
            <a:r>
              <a:rPr lang="en-US" sz="1800" dirty="0">
                <a:latin typeface="Candara"/>
                <a:cs typeface="Candara"/>
              </a:rPr>
              <a:t> Dipole moment &amp; overall molecular polarity</a:t>
            </a:r>
          </a:p>
          <a:p>
            <a:pPr lvl="1">
              <a:buFontTx/>
              <a:buChar char="•"/>
            </a:pPr>
            <a:r>
              <a:rPr lang="en-US" sz="1800" dirty="0">
                <a:latin typeface="Candara"/>
                <a:cs typeface="Candara"/>
              </a:rPr>
              <a:t> Multiple bonds &amp; formal </a:t>
            </a:r>
            <a:r>
              <a:rPr lang="en-US" sz="1800" dirty="0" smtClean="0">
                <a:latin typeface="Candara"/>
                <a:cs typeface="Candara"/>
              </a:rPr>
              <a:t>charge</a:t>
            </a:r>
          </a:p>
          <a:p>
            <a:pPr lvl="1">
              <a:buFontTx/>
              <a:buChar char="•"/>
            </a:pPr>
            <a:endParaRPr lang="en-US" sz="1000" dirty="0">
              <a:latin typeface="Candara"/>
              <a:cs typeface="Candara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Candara"/>
                <a:cs typeface="Candara"/>
              </a:rPr>
              <a:t> Resonance </a:t>
            </a:r>
            <a:r>
              <a:rPr lang="en-US" sz="1800" dirty="0" smtClean="0">
                <a:latin typeface="Candara"/>
                <a:cs typeface="Candara"/>
              </a:rPr>
              <a:t>structures									8.6</a:t>
            </a:r>
          </a:p>
          <a:p>
            <a:endParaRPr lang="en-US" sz="1000" dirty="0" smtClean="0">
              <a:latin typeface="Candara"/>
              <a:cs typeface="Candara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latin typeface="Candara"/>
                <a:cs typeface="Candara"/>
              </a:rPr>
              <a:t> Exceptions to the octet rule								8.7</a:t>
            </a:r>
            <a:endParaRPr lang="en-US" sz="18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898329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533400" y="838200"/>
            <a:ext cx="8001000" cy="0"/>
          </a:xfrm>
          <a:prstGeom prst="line">
            <a:avLst/>
          </a:prstGeom>
          <a:noFill/>
          <a:ln w="38100" cap="flat" cmpd="sng" algn="ctr">
            <a:solidFill>
              <a:srgbClr val="EB0202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Candara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07526" name="Picture 6" descr="ato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152400"/>
            <a:ext cx="10668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606285" y="1371600"/>
            <a:ext cx="5952577" cy="4026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1" dirty="0" smtClean="0">
                <a:latin typeface="Candara"/>
                <a:cs typeface="Candara"/>
              </a:rPr>
              <a:t>Types of chemical bonding</a:t>
            </a:r>
          </a:p>
          <a:p>
            <a:pPr algn="ctr">
              <a:lnSpc>
                <a:spcPct val="150000"/>
              </a:lnSpc>
            </a:pPr>
            <a:endParaRPr lang="en-US" sz="2800" b="1" i="1" dirty="0" smtClean="0">
              <a:latin typeface="Candara"/>
              <a:cs typeface="Candara"/>
            </a:endParaRPr>
          </a:p>
          <a:p>
            <a:pPr algn="ctr">
              <a:lnSpc>
                <a:spcPct val="150000"/>
              </a:lnSpc>
            </a:pPr>
            <a:endParaRPr lang="en-US" sz="2800" b="1" i="1" dirty="0" smtClean="0">
              <a:latin typeface="Candara"/>
              <a:cs typeface="Candara"/>
            </a:endParaRPr>
          </a:p>
          <a:p>
            <a:pPr algn="ctr">
              <a:lnSpc>
                <a:spcPct val="150000"/>
              </a:lnSpc>
            </a:pPr>
            <a:endParaRPr lang="en-US" sz="2800" b="1" i="1" dirty="0" smtClean="0">
              <a:latin typeface="Candara"/>
              <a:cs typeface="Candara"/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 smtClean="0">
                <a:latin typeface="Candara"/>
                <a:cs typeface="Candara"/>
              </a:rPr>
              <a:t>Ionic bonding creates salts</a:t>
            </a:r>
          </a:p>
          <a:p>
            <a:pPr algn="ctr">
              <a:lnSpc>
                <a:spcPct val="150000"/>
              </a:lnSpc>
            </a:pPr>
            <a:r>
              <a:rPr lang="en-US" sz="2800" i="1" dirty="0" smtClean="0">
                <a:latin typeface="Candara"/>
                <a:cs typeface="Candara"/>
              </a:rPr>
              <a:t>Covalent bonding creates biomolecules</a:t>
            </a:r>
            <a:endParaRPr lang="en-US" sz="28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63073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482600" y="971550"/>
            <a:ext cx="47316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ndara"/>
              </a:rPr>
              <a:t>There are </a:t>
            </a:r>
            <a:r>
              <a:rPr lang="en-US" u="sng" dirty="0">
                <a:solidFill>
                  <a:srgbClr val="000000"/>
                </a:solidFill>
                <a:latin typeface="Candara"/>
              </a:rPr>
              <a:t>3 basic types</a:t>
            </a:r>
            <a:r>
              <a:rPr lang="en-US" dirty="0">
                <a:solidFill>
                  <a:srgbClr val="000000"/>
                </a:solidFill>
                <a:latin typeface="Candara"/>
              </a:rPr>
              <a:t> of chemical bonds: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762000" y="990600"/>
            <a:ext cx="2438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dirty="0">
              <a:latin typeface="Candara"/>
            </a:endParaRPr>
          </a:p>
          <a:p>
            <a:r>
              <a:rPr lang="en-US" dirty="0">
                <a:latin typeface="Candara"/>
              </a:rPr>
              <a:t>	</a:t>
            </a:r>
          </a:p>
          <a:p>
            <a:r>
              <a:rPr lang="en-US" dirty="0" smtClean="0">
                <a:latin typeface="Candara"/>
              </a:rPr>
              <a:t>1. </a:t>
            </a:r>
            <a:r>
              <a:rPr lang="en-US" b="1" u="sng" dirty="0">
                <a:latin typeface="Candara"/>
              </a:rPr>
              <a:t>Ionic</a:t>
            </a:r>
            <a:endParaRPr lang="en-US" dirty="0">
              <a:latin typeface="Candara"/>
            </a:endParaRPr>
          </a:p>
          <a:p>
            <a:endParaRPr lang="en-US" dirty="0">
              <a:latin typeface="Candara"/>
            </a:endParaRPr>
          </a:p>
          <a:p>
            <a:endParaRPr lang="en-US" dirty="0">
              <a:latin typeface="Candara"/>
            </a:endParaRPr>
          </a:p>
          <a:p>
            <a:endParaRPr lang="en-US" dirty="0">
              <a:latin typeface="Candara"/>
            </a:endParaRPr>
          </a:p>
          <a:p>
            <a:endParaRPr lang="en-US" dirty="0">
              <a:latin typeface="Candara"/>
            </a:endParaRPr>
          </a:p>
          <a:p>
            <a:r>
              <a:rPr lang="en-US" dirty="0" smtClean="0">
                <a:latin typeface="Candara"/>
              </a:rPr>
              <a:t>2. </a:t>
            </a:r>
            <a:r>
              <a:rPr lang="en-US" b="1" u="sng" dirty="0" smtClean="0">
                <a:latin typeface="Candara"/>
              </a:rPr>
              <a:t>Covalent</a:t>
            </a:r>
            <a:endParaRPr lang="en-US" dirty="0">
              <a:latin typeface="Candara"/>
            </a:endParaRPr>
          </a:p>
          <a:p>
            <a:endParaRPr lang="en-US" dirty="0">
              <a:latin typeface="Candara"/>
            </a:endParaRPr>
          </a:p>
          <a:p>
            <a:endParaRPr lang="en-US" dirty="0">
              <a:latin typeface="Candara"/>
            </a:endParaRPr>
          </a:p>
          <a:p>
            <a:endParaRPr lang="en-US" dirty="0">
              <a:latin typeface="Candara"/>
            </a:endParaRPr>
          </a:p>
          <a:p>
            <a:endParaRPr lang="en-US" dirty="0">
              <a:latin typeface="Candara"/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Candara"/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ndara"/>
              </a:rPr>
              <a:t>3. </a:t>
            </a:r>
            <a:r>
              <a:rPr lang="en-US" b="1" u="sng" dirty="0">
                <a:solidFill>
                  <a:schemeClr val="bg1">
                    <a:lumMod val="50000"/>
                  </a:schemeClr>
                </a:solidFill>
                <a:latin typeface="Candara"/>
              </a:rPr>
              <a:t>Metallic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ndara"/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577975" y="1611313"/>
            <a:ext cx="54841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Candara"/>
              </a:rPr>
              <a:t>= electrostatic forces between </a:t>
            </a:r>
            <a:r>
              <a:rPr lang="en-US" sz="1800" dirty="0">
                <a:solidFill>
                  <a:srgbClr val="0000FF"/>
                </a:solidFill>
                <a:latin typeface="Candara"/>
              </a:rPr>
              <a:t>ions of opposite charge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1620838" y="2025650"/>
            <a:ext cx="53014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800" dirty="0">
                <a:solidFill>
                  <a:srgbClr val="0000FF"/>
                </a:solidFill>
                <a:latin typeface="Candara"/>
              </a:rPr>
              <a:t> formed by transfer of </a:t>
            </a:r>
            <a:r>
              <a:rPr lang="en-US" sz="1800" dirty="0" err="1">
                <a:solidFill>
                  <a:srgbClr val="0000FF"/>
                </a:solidFill>
                <a:latin typeface="Candara"/>
              </a:rPr>
              <a:t>e</a:t>
            </a:r>
            <a:r>
              <a:rPr lang="en-US" sz="1800" dirty="0">
                <a:solidFill>
                  <a:srgbClr val="0000FF"/>
                </a:solidFill>
                <a:latin typeface="Candara"/>
              </a:rPr>
              <a:t>- from one atom to another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1619250" y="2406650"/>
            <a:ext cx="3659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800" dirty="0">
                <a:solidFill>
                  <a:srgbClr val="0000FF"/>
                </a:solidFill>
                <a:latin typeface="Candara"/>
              </a:rPr>
              <a:t> generally a metal and a non-metal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2051050" y="3109913"/>
            <a:ext cx="3863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ndara"/>
              </a:rPr>
              <a:t>= sharing of electrons between atoms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2051050" y="3549650"/>
            <a:ext cx="36215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800" dirty="0">
                <a:solidFill>
                  <a:srgbClr val="0000FF"/>
                </a:solidFill>
                <a:latin typeface="Candara"/>
              </a:rPr>
              <a:t> commonly between 2 non-metals</a:t>
            </a: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2051050" y="4006850"/>
            <a:ext cx="3672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800" dirty="0">
                <a:solidFill>
                  <a:srgbClr val="0000FF"/>
                </a:solidFill>
                <a:latin typeface="Candara"/>
              </a:rPr>
              <a:t> organic compounds (C, H, O…..N)</a:t>
            </a:r>
          </a:p>
        </p:txBody>
      </p: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1974850" y="4972050"/>
            <a:ext cx="51344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ndara"/>
              </a:rPr>
              <a:t>= metal atoms bonded to neighboring metal atoms</a:t>
            </a:r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1974850" y="5378450"/>
            <a:ext cx="46987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800" dirty="0">
                <a:solidFill>
                  <a:srgbClr val="0000FF"/>
                </a:solidFill>
                <a:latin typeface="Candara"/>
              </a:rPr>
              <a:t> </a:t>
            </a:r>
            <a:r>
              <a:rPr lang="en-US" sz="1800" dirty="0" err="1">
                <a:solidFill>
                  <a:srgbClr val="0000FF"/>
                </a:solidFill>
                <a:latin typeface="Candara"/>
              </a:rPr>
              <a:t>e</a:t>
            </a:r>
            <a:r>
              <a:rPr lang="en-US" sz="1800" dirty="0">
                <a:solidFill>
                  <a:srgbClr val="0000FF"/>
                </a:solidFill>
                <a:latin typeface="Candara"/>
              </a:rPr>
              <a:t>- are free to move through the 3D structure</a:t>
            </a: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1974850" y="5759450"/>
            <a:ext cx="23903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800" dirty="0">
                <a:solidFill>
                  <a:srgbClr val="0000FF"/>
                </a:solidFill>
                <a:latin typeface="Candara"/>
              </a:rPr>
              <a:t> conductivity &amp; luster</a:t>
            </a: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444500" y="238125"/>
            <a:ext cx="29385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Candara"/>
              </a:rPr>
              <a:t>Chemical</a:t>
            </a:r>
            <a:r>
              <a:rPr lang="en-US" sz="2800" b="1" dirty="0" smtClean="0">
                <a:solidFill>
                  <a:srgbClr val="0000FF"/>
                </a:solidFill>
                <a:latin typeface="Candara"/>
              </a:rPr>
              <a:t> bonding</a:t>
            </a:r>
            <a:endParaRPr lang="en-US" sz="2800" b="1" dirty="0">
              <a:solidFill>
                <a:srgbClr val="0000FF"/>
              </a:solidFill>
              <a:latin typeface="Candara"/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533400" y="838200"/>
            <a:ext cx="8001000" cy="0"/>
          </a:xfrm>
          <a:prstGeom prst="line">
            <a:avLst/>
          </a:prstGeom>
          <a:noFill/>
          <a:ln w="38100" cap="flat" cmpd="sng" algn="ctr">
            <a:solidFill>
              <a:srgbClr val="EB0202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ndara"/>
              <a:ea typeface="ＭＳ Ｐゴシック" pitchFamily="-112" charset="-128"/>
              <a:cs typeface="Candara"/>
            </a:endParaRPr>
          </a:p>
        </p:txBody>
      </p:sp>
      <p:pic>
        <p:nvPicPr>
          <p:cNvPr id="57359" name="Picture 5" descr="ato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152400"/>
            <a:ext cx="10668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60" name="Text Box 3"/>
          <p:cNvSpPr txBox="1">
            <a:spLocks noChangeArrowheads="1"/>
          </p:cNvSpPr>
          <p:nvPr/>
        </p:nvSpPr>
        <p:spPr bwMode="auto">
          <a:xfrm>
            <a:off x="8001000" y="6338888"/>
            <a:ext cx="7313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ndara"/>
              </a:rPr>
              <a:t>p.</a:t>
            </a:r>
            <a:r>
              <a:rPr lang="en-US" sz="1800" dirty="0" smtClean="0">
                <a:latin typeface="Candara"/>
              </a:rPr>
              <a:t>289</a:t>
            </a:r>
            <a:endParaRPr lang="en-US" sz="1800" dirty="0"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29846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  <p:bldP spid="83973" grpId="0"/>
      <p:bldP spid="83974" grpId="0"/>
      <p:bldP spid="83975" grpId="0"/>
      <p:bldP spid="83976" grpId="0"/>
      <p:bldP spid="83977" grpId="0"/>
      <p:bldP spid="83978" grpId="0"/>
      <p:bldP spid="83979" grpId="0"/>
      <p:bldP spid="839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.290"/>
          <p:cNvPicPr>
            <a:picLocks noChangeAspect="1"/>
          </p:cNvPicPr>
          <p:nvPr/>
        </p:nvPicPr>
        <p:blipFill>
          <a:blip r:embed="rId3"/>
          <a:srcRect l="11816" t="11111" r="57637" b="42222"/>
          <a:stretch>
            <a:fillRect/>
          </a:stretch>
        </p:blipFill>
        <p:spPr>
          <a:xfrm>
            <a:off x="2819400" y="861060"/>
            <a:ext cx="2819400" cy="5920740"/>
          </a:xfrm>
          <a:prstGeom prst="rect">
            <a:avLst/>
          </a:prstGeom>
        </p:spPr>
      </p:pic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444500" y="238125"/>
            <a:ext cx="41784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Candara"/>
              </a:rPr>
              <a:t>Ionic vs. covalent bonding</a:t>
            </a:r>
            <a:endParaRPr lang="en-US" sz="2800" b="1" dirty="0">
              <a:solidFill>
                <a:srgbClr val="0000FF"/>
              </a:solidFill>
              <a:latin typeface="Candara"/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533400" y="838200"/>
            <a:ext cx="8001000" cy="0"/>
          </a:xfrm>
          <a:prstGeom prst="line">
            <a:avLst/>
          </a:prstGeom>
          <a:noFill/>
          <a:ln w="38100" cap="flat" cmpd="sng" algn="ctr">
            <a:solidFill>
              <a:srgbClr val="EB0202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ndara"/>
              <a:ea typeface="ＭＳ Ｐゴシック" pitchFamily="-112" charset="-128"/>
              <a:cs typeface="Candara"/>
            </a:endParaRPr>
          </a:p>
        </p:txBody>
      </p:sp>
      <p:pic>
        <p:nvPicPr>
          <p:cNvPr id="57359" name="Picture 5" descr="atom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152400"/>
            <a:ext cx="10668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60" name="Text Box 3"/>
          <p:cNvSpPr txBox="1">
            <a:spLocks noChangeArrowheads="1"/>
          </p:cNvSpPr>
          <p:nvPr/>
        </p:nvSpPr>
        <p:spPr bwMode="auto">
          <a:xfrm>
            <a:off x="8001000" y="6338888"/>
            <a:ext cx="7310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ndara"/>
              </a:rPr>
              <a:t>p.</a:t>
            </a:r>
            <a:r>
              <a:rPr lang="en-US" sz="1800" dirty="0" smtClean="0">
                <a:latin typeface="Candara"/>
              </a:rPr>
              <a:t>290</a:t>
            </a:r>
            <a:endParaRPr lang="en-US" sz="1800" dirty="0"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581237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533400" y="838200"/>
            <a:ext cx="8001000" cy="0"/>
          </a:xfrm>
          <a:prstGeom prst="line">
            <a:avLst/>
          </a:prstGeom>
          <a:noFill/>
          <a:ln w="38100" cap="flat" cmpd="sng" algn="ctr">
            <a:solidFill>
              <a:srgbClr val="EB0202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Candara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07526" name="Picture 6" descr="ato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152400"/>
            <a:ext cx="10668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03900" y="1371600"/>
            <a:ext cx="6957359" cy="4483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1" dirty="0" smtClean="0">
                <a:latin typeface="Candara"/>
                <a:cs typeface="Candara"/>
              </a:rPr>
              <a:t>Valence electrons &amp; the octet rule</a:t>
            </a:r>
          </a:p>
          <a:p>
            <a:pPr algn="ctr">
              <a:lnSpc>
                <a:spcPct val="150000"/>
              </a:lnSpc>
            </a:pPr>
            <a:endParaRPr lang="en-US" sz="3200" b="1" i="1" dirty="0" smtClean="0">
              <a:latin typeface="Candara"/>
              <a:cs typeface="Candara"/>
            </a:endParaRPr>
          </a:p>
          <a:p>
            <a:pPr algn="ctr">
              <a:lnSpc>
                <a:spcPct val="150000"/>
              </a:lnSpc>
            </a:pPr>
            <a:endParaRPr lang="en-US" sz="3200" b="1" i="1" dirty="0">
              <a:latin typeface="Candara"/>
              <a:cs typeface="Candara"/>
            </a:endParaRPr>
          </a:p>
          <a:p>
            <a:pPr algn="ctr">
              <a:lnSpc>
                <a:spcPct val="150000"/>
              </a:lnSpc>
            </a:pPr>
            <a:r>
              <a:rPr lang="en-US" sz="3200" i="1" dirty="0" smtClean="0">
                <a:latin typeface="Candara"/>
                <a:cs typeface="Candara"/>
              </a:rPr>
              <a:t>Bonding involves only valence electrons.</a:t>
            </a:r>
          </a:p>
          <a:p>
            <a:pPr algn="ctr">
              <a:lnSpc>
                <a:spcPct val="150000"/>
              </a:lnSpc>
            </a:pPr>
            <a:r>
              <a:rPr lang="en-US" sz="3200" i="1" dirty="0" smtClean="0">
                <a:latin typeface="Candara"/>
                <a:cs typeface="Candara"/>
              </a:rPr>
              <a:t>All atoms want a full valence shell…</a:t>
            </a:r>
          </a:p>
          <a:p>
            <a:pPr algn="ctr">
              <a:lnSpc>
                <a:spcPct val="150000"/>
              </a:lnSpc>
            </a:pPr>
            <a:r>
              <a:rPr lang="en-US" sz="3200" i="1" dirty="0" smtClean="0">
                <a:latin typeface="Candara"/>
                <a:cs typeface="Candara"/>
              </a:rPr>
              <a:t>… and they get it via bonding.</a:t>
            </a:r>
          </a:p>
        </p:txBody>
      </p:sp>
    </p:spTree>
    <p:extLst>
      <p:ext uri="{BB962C8B-B14F-4D97-AF65-F5344CB8AC3E}">
        <p14:creationId xmlns:p14="http://schemas.microsoft.com/office/powerpoint/2010/main" val="3304119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8" descr="08_T01.JPG"/>
          <p:cNvPicPr>
            <a:picLocks noChangeAspect="1"/>
          </p:cNvPicPr>
          <p:nvPr/>
        </p:nvPicPr>
        <p:blipFill>
          <a:blip r:embed="rId3"/>
          <a:srcRect r="50017" b="10693"/>
          <a:stretch>
            <a:fillRect/>
          </a:stretch>
        </p:blipFill>
        <p:spPr bwMode="auto">
          <a:xfrm>
            <a:off x="711200" y="1828800"/>
            <a:ext cx="6451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341313" y="242888"/>
            <a:ext cx="68546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Candara"/>
              </a:rPr>
              <a:t>Valence</a:t>
            </a:r>
            <a:r>
              <a:rPr lang="en-US" sz="2800" b="1" dirty="0" smtClean="0">
                <a:solidFill>
                  <a:srgbClr val="0000FF"/>
                </a:solidFill>
                <a:latin typeface="Candara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Candara"/>
              </a:rPr>
              <a:t>e</a:t>
            </a:r>
            <a:r>
              <a:rPr lang="en-US" sz="2800" b="1" dirty="0" smtClean="0">
                <a:solidFill>
                  <a:srgbClr val="0000FF"/>
                </a:solidFill>
                <a:latin typeface="Candara"/>
              </a:rPr>
              <a:t>lectrons: </a:t>
            </a:r>
            <a:r>
              <a:rPr lang="en-US" sz="2800" b="1" dirty="0">
                <a:solidFill>
                  <a:srgbClr val="0000FF"/>
                </a:solidFill>
                <a:latin typeface="Candara"/>
              </a:rPr>
              <a:t>s</a:t>
            </a:r>
            <a:r>
              <a:rPr lang="en-US" sz="2800" b="1" dirty="0" smtClean="0">
                <a:solidFill>
                  <a:srgbClr val="0000FF"/>
                </a:solidFill>
                <a:latin typeface="Candara"/>
              </a:rPr>
              <a:t>hown </a:t>
            </a:r>
            <a:r>
              <a:rPr lang="en-US" sz="2800" b="1" dirty="0">
                <a:solidFill>
                  <a:srgbClr val="0000FF"/>
                </a:solidFill>
                <a:latin typeface="Candara"/>
              </a:rPr>
              <a:t>by </a:t>
            </a:r>
            <a:r>
              <a:rPr lang="en-US" sz="2800" b="1" dirty="0" smtClean="0">
                <a:solidFill>
                  <a:srgbClr val="0000FF"/>
                </a:solidFill>
                <a:latin typeface="Candara"/>
              </a:rPr>
              <a:t>Lewis symbols</a:t>
            </a:r>
            <a:endParaRPr lang="en-US" sz="2800" b="1" dirty="0">
              <a:solidFill>
                <a:srgbClr val="0000FF"/>
              </a:solidFill>
              <a:latin typeface="Candara"/>
            </a:endParaRPr>
          </a:p>
        </p:txBody>
      </p:sp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8001000" y="6338888"/>
            <a:ext cx="869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ndara"/>
              </a:rPr>
              <a:t>p.</a:t>
            </a:r>
            <a:r>
              <a:rPr lang="en-US" sz="1800" dirty="0" smtClean="0">
                <a:latin typeface="Candara"/>
              </a:rPr>
              <a:t>290-1</a:t>
            </a:r>
            <a:endParaRPr lang="en-US" sz="1800" dirty="0">
              <a:latin typeface="Candara"/>
            </a:endParaRPr>
          </a:p>
        </p:txBody>
      </p:sp>
      <p:sp>
        <p:nvSpPr>
          <p:cNvPr id="59397" name="Text Box 15"/>
          <p:cNvSpPr txBox="1">
            <a:spLocks noChangeArrowheads="1"/>
          </p:cNvSpPr>
          <p:nvPr/>
        </p:nvSpPr>
        <p:spPr bwMode="auto">
          <a:xfrm>
            <a:off x="608012" y="6178550"/>
            <a:ext cx="9443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andara"/>
              </a:rPr>
              <a:t>Sulfur?</a:t>
            </a:r>
          </a:p>
        </p:txBody>
      </p:sp>
      <p:sp>
        <p:nvSpPr>
          <p:cNvPr id="59398" name="Text Box 16"/>
          <p:cNvSpPr txBox="1">
            <a:spLocks noChangeArrowheads="1"/>
          </p:cNvSpPr>
          <p:nvPr/>
        </p:nvSpPr>
        <p:spPr bwMode="auto">
          <a:xfrm>
            <a:off x="1751012" y="6178550"/>
            <a:ext cx="45320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800" dirty="0">
                <a:solidFill>
                  <a:srgbClr val="0000FF"/>
                </a:solidFill>
                <a:latin typeface="Candara"/>
              </a:rPr>
              <a:t> Sulfur is in column 6A of the periodic table.</a:t>
            </a:r>
          </a:p>
        </p:txBody>
      </p:sp>
      <p:sp>
        <p:nvSpPr>
          <p:cNvPr id="59399" name="Text Box 17"/>
          <p:cNvSpPr txBox="1">
            <a:spLocks noChangeArrowheads="1"/>
          </p:cNvSpPr>
          <p:nvPr/>
        </p:nvSpPr>
        <p:spPr bwMode="auto">
          <a:xfrm>
            <a:off x="1763712" y="6445250"/>
            <a:ext cx="38651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800" dirty="0">
                <a:solidFill>
                  <a:srgbClr val="0000FF"/>
                </a:solidFill>
                <a:latin typeface="Candara"/>
              </a:rPr>
              <a:t> Thus, sulfur has 6 valence electrons.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170612" y="5943600"/>
            <a:ext cx="534988" cy="923925"/>
            <a:chOff x="1928" y="3491"/>
            <a:chExt cx="337" cy="582"/>
          </a:xfrm>
        </p:grpSpPr>
        <p:sp>
          <p:nvSpPr>
            <p:cNvPr id="59405" name="Text Box 19"/>
            <p:cNvSpPr txBox="1">
              <a:spLocks noChangeArrowheads="1"/>
            </p:cNvSpPr>
            <p:nvPr/>
          </p:nvSpPr>
          <p:spPr bwMode="auto">
            <a:xfrm>
              <a:off x="2006" y="3491"/>
              <a:ext cx="191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andara"/>
                </a:rPr>
                <a:t>..</a:t>
              </a:r>
            </a:p>
            <a:p>
              <a:r>
                <a:rPr lang="en-US" sz="1800" dirty="0">
                  <a:solidFill>
                    <a:srgbClr val="0000FF"/>
                  </a:solidFill>
                  <a:latin typeface="Candara"/>
                </a:rPr>
                <a:t>S</a:t>
              </a:r>
            </a:p>
            <a:p>
              <a:endParaRPr lang="en-US" sz="1800" dirty="0">
                <a:solidFill>
                  <a:srgbClr val="0000FF"/>
                </a:solidFill>
                <a:latin typeface="Candara"/>
              </a:endParaRPr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1928" y="3632"/>
              <a:ext cx="337" cy="372"/>
              <a:chOff x="1928" y="3637"/>
              <a:chExt cx="337" cy="372"/>
            </a:xfrm>
          </p:grpSpPr>
          <p:sp>
            <p:nvSpPr>
              <p:cNvPr id="59407" name="Text Box 21"/>
              <p:cNvSpPr txBox="1">
                <a:spLocks noChangeArrowheads="1"/>
              </p:cNvSpPr>
              <p:nvPr/>
            </p:nvSpPr>
            <p:spPr bwMode="auto">
              <a:xfrm>
                <a:off x="1996" y="3776"/>
                <a:ext cx="19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dirty="0">
                    <a:solidFill>
                      <a:srgbClr val="0000FF"/>
                    </a:solidFill>
                    <a:latin typeface="Candara"/>
                  </a:rPr>
                  <a:t>..</a:t>
                </a:r>
              </a:p>
            </p:txBody>
          </p:sp>
          <p:sp>
            <p:nvSpPr>
              <p:cNvPr id="59408" name="Text Box 22"/>
              <p:cNvSpPr txBox="1">
                <a:spLocks noChangeArrowheads="1"/>
              </p:cNvSpPr>
              <p:nvPr/>
            </p:nvSpPr>
            <p:spPr bwMode="auto">
              <a:xfrm>
                <a:off x="2112" y="3648"/>
                <a:ext cx="153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dirty="0">
                    <a:solidFill>
                      <a:srgbClr val="0000FF"/>
                    </a:solidFill>
                    <a:latin typeface="Candara"/>
                  </a:rPr>
                  <a:t>.</a:t>
                </a:r>
              </a:p>
            </p:txBody>
          </p:sp>
          <p:sp>
            <p:nvSpPr>
              <p:cNvPr id="59409" name="Text Box 23"/>
              <p:cNvSpPr txBox="1">
                <a:spLocks noChangeArrowheads="1"/>
              </p:cNvSpPr>
              <p:nvPr/>
            </p:nvSpPr>
            <p:spPr bwMode="auto">
              <a:xfrm>
                <a:off x="1928" y="3637"/>
                <a:ext cx="153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dirty="0">
                    <a:solidFill>
                      <a:srgbClr val="0000FF"/>
                    </a:solidFill>
                    <a:latin typeface="Candara"/>
                  </a:rPr>
                  <a:t>.</a:t>
                </a:r>
              </a:p>
            </p:txBody>
          </p:sp>
        </p:grpSp>
      </p:grpSp>
      <p:sp>
        <p:nvSpPr>
          <p:cNvPr id="59401" name="Text Box 25"/>
          <p:cNvSpPr txBox="1">
            <a:spLocks noChangeArrowheads="1"/>
          </p:cNvSpPr>
          <p:nvPr/>
        </p:nvSpPr>
        <p:spPr bwMode="auto">
          <a:xfrm>
            <a:off x="508464" y="914400"/>
            <a:ext cx="780247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ndara"/>
              </a:rPr>
              <a:t>Remember that valence electrons are those in an atom’s outermost shell.</a:t>
            </a:r>
            <a:br>
              <a:rPr lang="en-US" sz="1800" dirty="0">
                <a:solidFill>
                  <a:srgbClr val="0000FF"/>
                </a:solidFill>
                <a:latin typeface="Candara"/>
              </a:rPr>
            </a:br>
            <a:r>
              <a:rPr lang="en-US" sz="1800" dirty="0">
                <a:solidFill>
                  <a:srgbClr val="0000FF"/>
                </a:solidFill>
                <a:latin typeface="Candara"/>
              </a:rPr>
              <a:t>Valence </a:t>
            </a:r>
            <a:r>
              <a:rPr lang="en-US" sz="1800" dirty="0" err="1">
                <a:solidFill>
                  <a:srgbClr val="0000FF"/>
                </a:solidFill>
                <a:latin typeface="Candara"/>
              </a:rPr>
              <a:t>e</a:t>
            </a:r>
            <a:r>
              <a:rPr lang="en-US" sz="1800" dirty="0">
                <a:solidFill>
                  <a:srgbClr val="0000FF"/>
                </a:solidFill>
                <a:latin typeface="Candara"/>
              </a:rPr>
              <a:t>- are the first to meet when two atoms come together, &amp; it is valence</a:t>
            </a:r>
            <a:r>
              <a:rPr lang="en-US" sz="1800" dirty="0" smtClean="0">
                <a:solidFill>
                  <a:srgbClr val="0000FF"/>
                </a:solidFill>
                <a:latin typeface="Candara"/>
              </a:rPr>
              <a:t> </a:t>
            </a:r>
            <a:br>
              <a:rPr lang="en-US" sz="1800" dirty="0" smtClean="0">
                <a:solidFill>
                  <a:srgbClr val="0000FF"/>
                </a:solidFill>
                <a:latin typeface="Candara"/>
              </a:rPr>
            </a:br>
            <a:r>
              <a:rPr lang="en-US" sz="1800" dirty="0" err="1" smtClean="0">
                <a:solidFill>
                  <a:srgbClr val="0000FF"/>
                </a:solidFill>
                <a:latin typeface="Candara"/>
              </a:rPr>
              <a:t>e</a:t>
            </a:r>
            <a:r>
              <a:rPr lang="en-US" sz="1800" dirty="0">
                <a:solidFill>
                  <a:srgbClr val="0000FF"/>
                </a:solidFill>
                <a:latin typeface="Candara"/>
              </a:rPr>
              <a:t>- that</a:t>
            </a:r>
            <a:r>
              <a:rPr lang="en-US" sz="1800" dirty="0" smtClean="0">
                <a:solidFill>
                  <a:srgbClr val="0000FF"/>
                </a:solidFill>
                <a:latin typeface="Candara"/>
              </a:rPr>
              <a:t> form </a:t>
            </a:r>
            <a:r>
              <a:rPr lang="en-US" sz="1800" dirty="0">
                <a:solidFill>
                  <a:srgbClr val="0000FF"/>
                </a:solidFill>
                <a:latin typeface="Candara"/>
              </a:rPr>
              <a:t>all chemical bonds.</a:t>
            </a:r>
          </a:p>
        </p:txBody>
      </p:sp>
      <p:sp>
        <p:nvSpPr>
          <p:cNvPr id="59402" name="Text Box 26"/>
          <p:cNvSpPr txBox="1">
            <a:spLocks noChangeArrowheads="1"/>
          </p:cNvSpPr>
          <p:nvPr/>
        </p:nvSpPr>
        <p:spPr bwMode="auto">
          <a:xfrm>
            <a:off x="6553200" y="3216275"/>
            <a:ext cx="251372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i="1" dirty="0">
                <a:solidFill>
                  <a:srgbClr val="0000FF"/>
                </a:solidFill>
                <a:latin typeface="Candara"/>
              </a:rPr>
              <a:t>How many valence</a:t>
            </a:r>
            <a:br>
              <a:rPr lang="en-US" sz="1800" b="1" i="1" dirty="0">
                <a:solidFill>
                  <a:srgbClr val="0000FF"/>
                </a:solidFill>
                <a:latin typeface="Candara"/>
              </a:rPr>
            </a:br>
            <a:r>
              <a:rPr lang="en-US" sz="1800" b="1" i="1" dirty="0">
                <a:solidFill>
                  <a:srgbClr val="0000FF"/>
                </a:solidFill>
                <a:latin typeface="Candara"/>
              </a:rPr>
              <a:t>electrons does an atom</a:t>
            </a:r>
            <a:br>
              <a:rPr lang="en-US" sz="1800" b="1" i="1" dirty="0">
                <a:solidFill>
                  <a:srgbClr val="0000FF"/>
                </a:solidFill>
                <a:latin typeface="Candara"/>
              </a:rPr>
            </a:br>
            <a:r>
              <a:rPr lang="en-US" sz="1800" b="1" i="1" dirty="0">
                <a:solidFill>
                  <a:srgbClr val="0000FF"/>
                </a:solidFill>
                <a:latin typeface="Candara"/>
              </a:rPr>
              <a:t>have?</a:t>
            </a:r>
            <a:br>
              <a:rPr lang="en-US" sz="1800" b="1" i="1" dirty="0">
                <a:solidFill>
                  <a:srgbClr val="0000FF"/>
                </a:solidFill>
                <a:latin typeface="Candara"/>
              </a:rPr>
            </a:br>
            <a:r>
              <a:rPr lang="en-US" sz="1800" dirty="0">
                <a:solidFill>
                  <a:srgbClr val="0000FF"/>
                </a:solidFill>
                <a:latin typeface="Candara"/>
              </a:rPr>
              <a:t/>
            </a:r>
            <a:br>
              <a:rPr lang="en-US" sz="1800" dirty="0">
                <a:solidFill>
                  <a:srgbClr val="0000FF"/>
                </a:solidFill>
                <a:latin typeface="Candara"/>
              </a:rPr>
            </a:br>
            <a:r>
              <a:rPr lang="en-US" sz="1800" dirty="0">
                <a:solidFill>
                  <a:srgbClr val="0000FF"/>
                </a:solidFill>
                <a:latin typeface="Candara"/>
              </a:rPr>
              <a:t>Use the group (or</a:t>
            </a:r>
            <a:br>
              <a:rPr lang="en-US" sz="1800" dirty="0">
                <a:solidFill>
                  <a:srgbClr val="0000FF"/>
                </a:solidFill>
                <a:latin typeface="Candara"/>
              </a:rPr>
            </a:br>
            <a:r>
              <a:rPr lang="en-US" sz="1800" dirty="0">
                <a:solidFill>
                  <a:srgbClr val="0000FF"/>
                </a:solidFill>
                <a:latin typeface="Candara"/>
              </a:rPr>
              <a:t>column) number;</a:t>
            </a:r>
          </a:p>
          <a:p>
            <a:r>
              <a:rPr lang="en-US" sz="1800" dirty="0">
                <a:solidFill>
                  <a:srgbClr val="0000FF"/>
                </a:solidFill>
                <a:latin typeface="Candara"/>
              </a:rPr>
              <a:t>it’s equal to the number</a:t>
            </a:r>
            <a:br>
              <a:rPr lang="en-US" sz="1800" dirty="0">
                <a:solidFill>
                  <a:srgbClr val="0000FF"/>
                </a:solidFill>
                <a:latin typeface="Candara"/>
              </a:rPr>
            </a:br>
            <a:r>
              <a:rPr lang="en-US" sz="1800" dirty="0">
                <a:solidFill>
                  <a:srgbClr val="0000FF"/>
                </a:solidFill>
                <a:latin typeface="Candara"/>
              </a:rPr>
              <a:t>of valence electrons.</a:t>
            </a:r>
          </a:p>
        </p:txBody>
      </p:sp>
      <p:sp>
        <p:nvSpPr>
          <p:cNvPr id="28" name="Line 2"/>
          <p:cNvSpPr>
            <a:spLocks noChangeShapeType="1"/>
          </p:cNvSpPr>
          <p:nvPr/>
        </p:nvSpPr>
        <p:spPr bwMode="auto">
          <a:xfrm>
            <a:off x="533400" y="838200"/>
            <a:ext cx="8001000" cy="0"/>
          </a:xfrm>
          <a:prstGeom prst="line">
            <a:avLst/>
          </a:prstGeom>
          <a:noFill/>
          <a:ln w="38100" cap="flat" cmpd="sng" algn="ctr">
            <a:solidFill>
              <a:srgbClr val="EB0202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ndara"/>
              <a:ea typeface="ＭＳ Ｐゴシック" pitchFamily="-112" charset="-128"/>
              <a:cs typeface="Candara"/>
            </a:endParaRPr>
          </a:p>
        </p:txBody>
      </p:sp>
      <p:pic>
        <p:nvPicPr>
          <p:cNvPr id="59404" name="Picture 5" descr="atom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152400"/>
            <a:ext cx="10668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7567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  <p:bldP spid="59398" grpId="0"/>
      <p:bldP spid="59399" grpId="0"/>
      <p:bldP spid="594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382588" y="242888"/>
            <a:ext cx="23243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Candara"/>
              </a:rPr>
              <a:t>The</a:t>
            </a:r>
            <a:r>
              <a:rPr lang="en-US" sz="2800" b="1" dirty="0" smtClean="0">
                <a:solidFill>
                  <a:srgbClr val="0000FF"/>
                </a:solidFill>
                <a:latin typeface="Candara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Candara"/>
              </a:rPr>
              <a:t>o</a:t>
            </a:r>
            <a:r>
              <a:rPr lang="en-US" sz="2800" b="1" dirty="0" smtClean="0">
                <a:solidFill>
                  <a:srgbClr val="0000FF"/>
                </a:solidFill>
                <a:latin typeface="Candara"/>
              </a:rPr>
              <a:t>ctet rule</a:t>
            </a:r>
            <a:endParaRPr lang="en-US" sz="2800" b="1" dirty="0">
              <a:solidFill>
                <a:srgbClr val="0000FF"/>
              </a:solidFill>
              <a:latin typeface="Candara"/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8077200" y="6248400"/>
            <a:ext cx="869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ndara"/>
              </a:rPr>
              <a:t>p.</a:t>
            </a:r>
            <a:r>
              <a:rPr lang="en-US" sz="1800" dirty="0" smtClean="0">
                <a:latin typeface="Candara"/>
              </a:rPr>
              <a:t>290-1</a:t>
            </a:r>
            <a:endParaRPr lang="en-US" sz="1800" dirty="0">
              <a:latin typeface="Candara"/>
            </a:endParaRP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431925" y="319405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>
              <a:latin typeface="Candara"/>
            </a:endParaRP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1336852" y="6073914"/>
            <a:ext cx="62069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 u="sng" dirty="0">
                <a:latin typeface="Candara"/>
              </a:rPr>
              <a:t>NOTE</a:t>
            </a:r>
            <a:r>
              <a:rPr lang="en-US" i="1" dirty="0">
                <a:latin typeface="Candara"/>
              </a:rPr>
              <a:t>:  There are many exceptions to the octet rule, but</a:t>
            </a:r>
            <a:br>
              <a:rPr lang="en-US" i="1" dirty="0">
                <a:latin typeface="Candara"/>
              </a:rPr>
            </a:br>
            <a:r>
              <a:rPr lang="en-US" i="1" dirty="0">
                <a:latin typeface="Candara"/>
              </a:rPr>
              <a:t>	 it will be our guiding principle.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499785" y="1981200"/>
            <a:ext cx="849181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u="sng" dirty="0">
                <a:latin typeface="Candara"/>
              </a:rPr>
              <a:t>Why</a:t>
            </a:r>
            <a:r>
              <a:rPr lang="en-US" sz="2400" dirty="0">
                <a:latin typeface="Candara"/>
              </a:rPr>
              <a:t>?</a:t>
            </a:r>
            <a:br>
              <a:rPr lang="en-US" sz="2400" dirty="0">
                <a:latin typeface="Candara"/>
              </a:rPr>
            </a:br>
            <a:r>
              <a:rPr lang="en-US" sz="1800" dirty="0">
                <a:solidFill>
                  <a:srgbClr val="0000FF"/>
                </a:solidFill>
                <a:latin typeface="Candara"/>
              </a:rPr>
              <a:t>Noble gases have stable electron configurations.</a:t>
            </a:r>
          </a:p>
          <a:p>
            <a:r>
              <a:rPr lang="en-US" sz="1800" dirty="0">
                <a:solidFill>
                  <a:srgbClr val="0000FF"/>
                </a:solidFill>
                <a:latin typeface="Candara"/>
              </a:rPr>
              <a:t>	(</a:t>
            </a:r>
            <a:r>
              <a:rPr lang="en-US" sz="1800" u="sng" dirty="0">
                <a:solidFill>
                  <a:srgbClr val="0000FF"/>
                </a:solidFill>
                <a:latin typeface="Candara"/>
              </a:rPr>
              <a:t>configurations</a:t>
            </a:r>
            <a:r>
              <a:rPr lang="en-US" sz="1800" dirty="0">
                <a:solidFill>
                  <a:srgbClr val="0000FF"/>
                </a:solidFill>
                <a:latin typeface="Candara"/>
              </a:rPr>
              <a:t> = arrangement of electrons around the atom’s nucleus)</a:t>
            </a:r>
          </a:p>
          <a:p>
            <a:endParaRPr lang="en-US" sz="800" dirty="0">
              <a:solidFill>
                <a:srgbClr val="0000FF"/>
              </a:solidFill>
              <a:latin typeface="Candara"/>
            </a:endParaRPr>
          </a:p>
          <a:p>
            <a:r>
              <a:rPr lang="en-US" sz="1800" dirty="0">
                <a:solidFill>
                  <a:srgbClr val="0000FF"/>
                </a:solidFill>
                <a:latin typeface="Candara"/>
              </a:rPr>
              <a:t>What makes for a stable electron configuration? A full valance shell! This is why atoms</a:t>
            </a:r>
            <a:br>
              <a:rPr lang="en-US" sz="1800" dirty="0">
                <a:solidFill>
                  <a:srgbClr val="0000FF"/>
                </a:solidFill>
                <a:latin typeface="Candara"/>
              </a:rPr>
            </a:br>
            <a:r>
              <a:rPr lang="en-US" sz="1800" dirty="0">
                <a:solidFill>
                  <a:srgbClr val="0000FF"/>
                </a:solidFill>
                <a:latin typeface="Candara"/>
              </a:rPr>
              <a:t>whose valence shells are not full will attempt to either gain or lose electrons to fill</a:t>
            </a:r>
            <a:br>
              <a:rPr lang="en-US" sz="1800" dirty="0">
                <a:solidFill>
                  <a:srgbClr val="0000FF"/>
                </a:solidFill>
                <a:latin typeface="Candara"/>
              </a:rPr>
            </a:br>
            <a:r>
              <a:rPr lang="en-US" sz="1800" dirty="0">
                <a:solidFill>
                  <a:srgbClr val="0000FF"/>
                </a:solidFill>
                <a:latin typeface="Candara"/>
              </a:rPr>
              <a:t>(or completely empty) their valence shell?</a:t>
            </a:r>
            <a:endParaRPr lang="en-US" sz="2400" u="sng" dirty="0">
              <a:latin typeface="Candara"/>
            </a:endParaRP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499785" y="4080808"/>
            <a:ext cx="443437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ndara"/>
              </a:rPr>
              <a:t>Will these atoms gain or lose electrons?</a:t>
            </a:r>
            <a:br>
              <a:rPr lang="en-US" dirty="0">
                <a:latin typeface="Candara"/>
              </a:rPr>
            </a:br>
            <a:r>
              <a:rPr lang="en-US" dirty="0">
                <a:latin typeface="Candara"/>
              </a:rPr>
              <a:t>K?	</a:t>
            </a:r>
          </a:p>
          <a:p>
            <a:r>
              <a:rPr lang="en-US" dirty="0">
                <a:latin typeface="Candara"/>
              </a:rPr>
              <a:t>C?	</a:t>
            </a:r>
            <a:endParaRPr lang="en-US" dirty="0" smtClean="0">
              <a:latin typeface="Candara"/>
            </a:endParaRPr>
          </a:p>
          <a:p>
            <a:r>
              <a:rPr lang="en-US" dirty="0" err="1" smtClean="0">
                <a:latin typeface="Candara"/>
              </a:rPr>
              <a:t>Ar</a:t>
            </a:r>
            <a:r>
              <a:rPr lang="en-US" dirty="0">
                <a:latin typeface="Candara"/>
              </a:rPr>
              <a:t>?	</a:t>
            </a:r>
            <a:r>
              <a:rPr lang="en-US" sz="1600" dirty="0">
                <a:solidFill>
                  <a:srgbClr val="0000FF"/>
                </a:solidFill>
                <a:latin typeface="Candara"/>
              </a:rPr>
              <a:t/>
            </a:r>
            <a:br>
              <a:rPr lang="en-US" sz="1600" dirty="0">
                <a:solidFill>
                  <a:srgbClr val="0000FF"/>
                </a:solidFill>
                <a:latin typeface="Candara"/>
              </a:rPr>
            </a:br>
            <a:r>
              <a:rPr lang="en-US" dirty="0">
                <a:latin typeface="Candara"/>
              </a:rPr>
              <a:t>N?	</a:t>
            </a:r>
            <a:endParaRPr lang="en-US" dirty="0" smtClean="0">
              <a:latin typeface="Candara"/>
            </a:endParaRPr>
          </a:p>
          <a:p>
            <a:r>
              <a:rPr lang="en-US" dirty="0" smtClean="0">
                <a:latin typeface="Candara"/>
              </a:rPr>
              <a:t>Fe?</a:t>
            </a:r>
            <a:endParaRPr lang="en-US" u="sng" dirty="0">
              <a:latin typeface="Candara"/>
            </a:endParaRP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5867400" y="4324350"/>
            <a:ext cx="3015970" cy="1477328"/>
          </a:xfrm>
          <a:prstGeom prst="rect">
            <a:avLst/>
          </a:prstGeom>
          <a:noFill/>
          <a:ln w="9525" cap="flat" cmpd="sng" algn="ctr">
            <a:solidFill>
              <a:srgbClr val="0000FF"/>
            </a:solidFill>
            <a:prstDash val="dot"/>
            <a:miter lim="800000"/>
            <a:headEnd type="none" w="med" len="med"/>
            <a:tailEnd type="non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ndara"/>
              </a:rPr>
              <a:t>Atoms whose valence shells</a:t>
            </a:r>
            <a:br>
              <a:rPr lang="en-US" sz="1800" dirty="0">
                <a:solidFill>
                  <a:srgbClr val="0000FF"/>
                </a:solidFill>
                <a:latin typeface="Candara"/>
              </a:rPr>
            </a:br>
            <a:r>
              <a:rPr lang="en-US" sz="1800" dirty="0">
                <a:solidFill>
                  <a:srgbClr val="0000FF"/>
                </a:solidFill>
                <a:latin typeface="Candara"/>
              </a:rPr>
              <a:t>are less than half-full (&lt;4)</a:t>
            </a:r>
            <a:br>
              <a:rPr lang="en-US" sz="1800" dirty="0">
                <a:solidFill>
                  <a:srgbClr val="0000FF"/>
                </a:solidFill>
                <a:latin typeface="Candara"/>
              </a:rPr>
            </a:br>
            <a:r>
              <a:rPr lang="en-US" sz="1800" dirty="0">
                <a:solidFill>
                  <a:srgbClr val="0000FF"/>
                </a:solidFill>
                <a:latin typeface="Candara"/>
              </a:rPr>
              <a:t>lose electrons;</a:t>
            </a:r>
            <a:br>
              <a:rPr lang="en-US" sz="1800" dirty="0">
                <a:solidFill>
                  <a:srgbClr val="0000FF"/>
                </a:solidFill>
                <a:latin typeface="Candara"/>
              </a:rPr>
            </a:br>
            <a:r>
              <a:rPr lang="en-US" sz="1800" dirty="0">
                <a:solidFill>
                  <a:srgbClr val="0000FF"/>
                </a:solidFill>
                <a:latin typeface="Candara"/>
              </a:rPr>
              <a:t>atoms whose shells are more</a:t>
            </a:r>
            <a:br>
              <a:rPr lang="en-US" sz="1800" dirty="0">
                <a:solidFill>
                  <a:srgbClr val="0000FF"/>
                </a:solidFill>
                <a:latin typeface="Candara"/>
              </a:rPr>
            </a:br>
            <a:r>
              <a:rPr lang="en-US" sz="1800" dirty="0">
                <a:solidFill>
                  <a:srgbClr val="0000FF"/>
                </a:solidFill>
                <a:latin typeface="Candara"/>
              </a:rPr>
              <a:t>than half-full gain electrons.</a:t>
            </a: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7315200" y="2057400"/>
            <a:ext cx="1619366" cy="369332"/>
          </a:xfrm>
          <a:prstGeom prst="rect">
            <a:avLst/>
          </a:prstGeom>
          <a:noFill/>
          <a:ln w="9525" cap="flat" cmpd="sng" algn="ctr">
            <a:solidFill>
              <a:srgbClr val="0000FF"/>
            </a:solidFill>
            <a:prstDash val="dot"/>
            <a:miter lim="800000"/>
            <a:headEnd type="none" w="med" len="med"/>
            <a:tailEnd type="non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ndara"/>
              </a:rPr>
              <a:t>What about H?</a:t>
            </a:r>
          </a:p>
        </p:txBody>
      </p:sp>
      <p:sp>
        <p:nvSpPr>
          <p:cNvPr id="12" name="Line 2"/>
          <p:cNvSpPr>
            <a:spLocks noChangeShapeType="1"/>
          </p:cNvSpPr>
          <p:nvPr/>
        </p:nvSpPr>
        <p:spPr bwMode="auto">
          <a:xfrm>
            <a:off x="533400" y="838200"/>
            <a:ext cx="8001000" cy="0"/>
          </a:xfrm>
          <a:prstGeom prst="line">
            <a:avLst/>
          </a:prstGeom>
          <a:noFill/>
          <a:ln w="38100" cap="flat" cmpd="sng" algn="ctr">
            <a:solidFill>
              <a:srgbClr val="EB0202"/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ndara"/>
              <a:ea typeface="ＭＳ Ｐゴシック" pitchFamily="-112" charset="-128"/>
              <a:cs typeface="Candara"/>
            </a:endParaRPr>
          </a:p>
        </p:txBody>
      </p:sp>
      <p:pic>
        <p:nvPicPr>
          <p:cNvPr id="61453" name="Picture 5" descr="ato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152400"/>
            <a:ext cx="10668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058" y="990600"/>
            <a:ext cx="6720334" cy="646331"/>
          </a:xfrm>
          <a:prstGeom prst="rect">
            <a:avLst/>
          </a:prstGeom>
          <a:noFill/>
          <a:ln w="9525" cap="flat" cmpd="sng" algn="ctr">
            <a:solidFill>
              <a:srgbClr val="0000FF"/>
            </a:solidFill>
            <a:prstDash val="dot"/>
            <a:miter lim="800000"/>
            <a:headEnd type="none" w="med" len="med"/>
            <a:tailEnd type="non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rgbClr val="0000FF"/>
                </a:solidFill>
                <a:latin typeface="Candara"/>
              </a:rPr>
              <a:t>‘Atoms tend to gain, lose or share e- in order to achieve the same</a:t>
            </a:r>
            <a:br>
              <a:rPr lang="en-US" sz="1800" dirty="0">
                <a:solidFill>
                  <a:srgbClr val="0000FF"/>
                </a:solidFill>
                <a:latin typeface="Candara"/>
              </a:rPr>
            </a:br>
            <a:r>
              <a:rPr lang="en-US" sz="1800" dirty="0">
                <a:solidFill>
                  <a:srgbClr val="0000FF"/>
                </a:solidFill>
                <a:latin typeface="Candara"/>
              </a:rPr>
              <a:t>number of e- as the noble gas </a:t>
            </a:r>
            <a:r>
              <a:rPr lang="en-US" sz="1800" dirty="0" smtClean="0">
                <a:solidFill>
                  <a:srgbClr val="0000FF"/>
                </a:solidFill>
                <a:latin typeface="Candara"/>
              </a:rPr>
              <a:t>in their row of </a:t>
            </a:r>
            <a:r>
              <a:rPr lang="en-US" sz="1800" dirty="0">
                <a:solidFill>
                  <a:srgbClr val="0000FF"/>
                </a:solidFill>
                <a:latin typeface="Candara"/>
              </a:rPr>
              <a:t>the periodic table.’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914400" y="1676400"/>
            <a:ext cx="6796276" cy="369332"/>
          </a:xfrm>
          <a:prstGeom prst="rect">
            <a:avLst/>
          </a:prstGeom>
          <a:noFill/>
          <a:ln w="9525" cap="flat" cmpd="sng" algn="ctr">
            <a:solidFill>
              <a:srgbClr val="0000FF"/>
            </a:solidFill>
            <a:prstDash val="dot"/>
            <a:miter lim="800000"/>
            <a:headEnd type="none" w="med" len="med"/>
            <a:tailEnd type="none" w="med" len="med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i="1" dirty="0">
                <a:solidFill>
                  <a:srgbClr val="0000FF"/>
                </a:solidFill>
                <a:latin typeface="Candara"/>
              </a:rPr>
              <a:t>‘Atoms try to be surrounded by 8 valance e-’</a:t>
            </a:r>
            <a:r>
              <a:rPr lang="en-US" sz="1800" b="1" i="1" dirty="0" smtClean="0">
                <a:solidFill>
                  <a:srgbClr val="0000FF"/>
                </a:solidFill>
                <a:latin typeface="Candara"/>
              </a:rPr>
              <a:t>s</a:t>
            </a:r>
            <a:r>
              <a:rPr lang="en-US" sz="1800" b="1" i="1" dirty="0">
                <a:solidFill>
                  <a:srgbClr val="0000FF"/>
                </a:solidFill>
                <a:latin typeface="Candara"/>
              </a:rPr>
              <a:t> </a:t>
            </a:r>
            <a:r>
              <a:rPr lang="en-US" sz="1800" b="1" i="1" dirty="0" smtClean="0">
                <a:solidFill>
                  <a:srgbClr val="0000FF"/>
                </a:solidFill>
                <a:latin typeface="Candara"/>
              </a:rPr>
              <a:t>(or a full valence shell).’</a:t>
            </a:r>
            <a:endParaRPr lang="en-US" sz="1800" b="1" i="1" dirty="0">
              <a:solidFill>
                <a:srgbClr val="0000FF"/>
              </a:solidFill>
              <a:latin typeface="Candara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219200" y="4408590"/>
            <a:ext cx="4226262" cy="161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 dirty="0" smtClean="0">
                <a:solidFill>
                  <a:srgbClr val="0000FF"/>
                </a:solidFill>
                <a:latin typeface="Candara"/>
              </a:rPr>
              <a:t>Lose</a:t>
            </a:r>
            <a:endParaRPr lang="en-US" dirty="0">
              <a:latin typeface="Candara"/>
            </a:endParaRPr>
          </a:p>
          <a:p>
            <a:pPr>
              <a:lnSpc>
                <a:spcPct val="110000"/>
              </a:lnSpc>
            </a:pPr>
            <a:r>
              <a:rPr lang="en-US" sz="1800" dirty="0" smtClean="0">
                <a:solidFill>
                  <a:srgbClr val="0000FF"/>
                </a:solidFill>
                <a:latin typeface="Candara"/>
              </a:rPr>
              <a:t>Neither</a:t>
            </a:r>
            <a:r>
              <a:rPr lang="en-US" sz="1800" dirty="0">
                <a:solidFill>
                  <a:srgbClr val="0000FF"/>
                </a:solidFill>
                <a:latin typeface="Candara"/>
              </a:rPr>
              <a:t>! Carbon is both half-full</a:t>
            </a:r>
            <a:r>
              <a:rPr lang="en-US" sz="1800" dirty="0" smtClean="0">
                <a:solidFill>
                  <a:srgbClr val="0000FF"/>
                </a:solidFill>
                <a:latin typeface="Candara"/>
              </a:rPr>
              <a:t> &amp; -</a:t>
            </a:r>
            <a:r>
              <a:rPr lang="en-US" sz="1800" dirty="0">
                <a:solidFill>
                  <a:srgbClr val="0000FF"/>
                </a:solidFill>
                <a:latin typeface="Candara"/>
              </a:rPr>
              <a:t>empty.</a:t>
            </a:r>
            <a:endParaRPr lang="en-US" dirty="0">
              <a:latin typeface="Candara"/>
            </a:endParaRPr>
          </a:p>
          <a:p>
            <a:pPr>
              <a:lnSpc>
                <a:spcPct val="110000"/>
              </a:lnSpc>
            </a:pPr>
            <a:r>
              <a:rPr lang="en-US" sz="1800" dirty="0" smtClean="0">
                <a:solidFill>
                  <a:srgbClr val="0000FF"/>
                </a:solidFill>
                <a:latin typeface="Candara"/>
              </a:rPr>
              <a:t>Neither</a:t>
            </a:r>
            <a:r>
              <a:rPr lang="en-US" sz="1800" dirty="0">
                <a:solidFill>
                  <a:srgbClr val="0000FF"/>
                </a:solidFill>
                <a:latin typeface="Candara"/>
              </a:rPr>
              <a:t>…</a:t>
            </a:r>
            <a:r>
              <a:rPr lang="en-US" sz="1800" dirty="0" smtClean="0">
                <a:solidFill>
                  <a:srgbClr val="0000FF"/>
                </a:solidFill>
                <a:latin typeface="Candara"/>
              </a:rPr>
              <a:t> already </a:t>
            </a:r>
            <a:r>
              <a:rPr lang="en-US" sz="1800" dirty="0">
                <a:solidFill>
                  <a:srgbClr val="0000FF"/>
                </a:solidFill>
                <a:latin typeface="Candara"/>
              </a:rPr>
              <a:t>has a full valence shell!</a:t>
            </a:r>
            <a:r>
              <a:rPr lang="en-US" sz="1600" dirty="0">
                <a:solidFill>
                  <a:srgbClr val="0000FF"/>
                </a:solidFill>
                <a:latin typeface="Candara"/>
              </a:rPr>
              <a:t/>
            </a:r>
            <a:br>
              <a:rPr lang="en-US" sz="1600" dirty="0">
                <a:solidFill>
                  <a:srgbClr val="0000FF"/>
                </a:solidFill>
                <a:latin typeface="Candara"/>
              </a:rPr>
            </a:br>
            <a:r>
              <a:rPr lang="en-US" sz="1800" dirty="0" smtClean="0">
                <a:solidFill>
                  <a:srgbClr val="0000FF"/>
                </a:solidFill>
                <a:latin typeface="Candara"/>
              </a:rPr>
              <a:t>Gain</a:t>
            </a:r>
            <a:endParaRPr lang="en-US" dirty="0">
              <a:latin typeface="Candara"/>
            </a:endParaRPr>
          </a:p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0000FF"/>
                </a:solidFill>
                <a:latin typeface="Candara"/>
              </a:rPr>
              <a:t>L</a:t>
            </a:r>
            <a:r>
              <a:rPr lang="en-US" sz="1800" dirty="0" smtClean="0">
                <a:solidFill>
                  <a:srgbClr val="0000FF"/>
                </a:solidFill>
                <a:latin typeface="Candara"/>
              </a:rPr>
              <a:t>ose</a:t>
            </a:r>
            <a:endParaRPr lang="en-US" u="sng" dirty="0"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288828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 build="allAtOnce"/>
      <p:bldP spid="61448" grpId="0"/>
      <p:bldP spid="61449" grpId="0"/>
      <p:bldP spid="61450" grpId="0" animBg="1"/>
      <p:bldP spid="61451" grpId="0" animBg="1"/>
      <p:bldP spid="61446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555</Words>
  <Application>Microsoft Macintosh PowerPoint</Application>
  <PresentationFormat>On-screen Show (4:3)</PresentationFormat>
  <Paragraphs>110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2</cp:revision>
  <dcterms:created xsi:type="dcterms:W3CDTF">2016-01-15T00:22:44Z</dcterms:created>
  <dcterms:modified xsi:type="dcterms:W3CDTF">2016-01-15T22:46:50Z</dcterms:modified>
</cp:coreProperties>
</file>