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04" y="-9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A53ACA-4039-3D4A-BBE1-FC62248F6CB6}" type="datetimeFigureOut">
              <a:rPr lang="en-US" smtClean="0"/>
              <a:t>1/15/16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5970C-CCB1-4447-838E-56D03BB81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72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224713-47E7-6244-9FC1-D3FE82CA74B8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A8667-2061-BA44-8E5B-8F2A73DD854E}" type="slidenum">
              <a:rPr lang="en-US">
                <a:latin typeface="Arial" pitchFamily="32" charset="0"/>
                <a:ea typeface="ＭＳ Ｐゴシック" pitchFamily="32" charset="-128"/>
                <a:cs typeface="ＭＳ Ｐゴシック" pitchFamily="32" charset="-128"/>
              </a:rPr>
              <a:pPr/>
              <a:t>10</a:t>
            </a:fld>
            <a:endParaRPr lang="en-US">
              <a:latin typeface="Arial" pitchFamily="32" charset="0"/>
              <a:ea typeface="ＭＳ Ｐゴシック" pitchFamily="32" charset="-128"/>
              <a:cs typeface="ＭＳ Ｐゴシック" pitchFamily="32" charset="-128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2" charset="0"/>
              <a:ea typeface="ＭＳ Ｐゴシック" pitchFamily="32" charset="-128"/>
              <a:cs typeface="ＭＳ Ｐゴシック" pitchFamily="32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EE12D-DD63-AA44-A66C-9CE48899862C}" type="slidenum">
              <a:rPr lang="en-US">
                <a:latin typeface="Arial" pitchFamily="32" charset="0"/>
                <a:ea typeface="ＭＳ Ｐゴシック" pitchFamily="32" charset="-128"/>
                <a:cs typeface="ＭＳ Ｐゴシック" pitchFamily="32" charset="-128"/>
              </a:rPr>
              <a:pPr/>
              <a:t>11</a:t>
            </a:fld>
            <a:endParaRPr lang="en-US">
              <a:latin typeface="Arial" pitchFamily="32" charset="0"/>
              <a:ea typeface="ＭＳ Ｐゴシック" pitchFamily="32" charset="-128"/>
              <a:cs typeface="ＭＳ Ｐゴシック" pitchFamily="32" charset="-128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2" charset="0"/>
              <a:ea typeface="ＭＳ Ｐゴシック" pitchFamily="32" charset="-128"/>
              <a:cs typeface="ＭＳ Ｐゴシック" pitchFamily="32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63882D-A4CA-4643-AE44-BD0CB195A35B}" type="slidenum">
              <a:rPr lang="en-US">
                <a:latin typeface="Arial" pitchFamily="32" charset="0"/>
                <a:ea typeface="ＭＳ Ｐゴシック" pitchFamily="32" charset="-128"/>
                <a:cs typeface="ＭＳ Ｐゴシック" pitchFamily="32" charset="-128"/>
              </a:rPr>
              <a:pPr/>
              <a:t>12</a:t>
            </a:fld>
            <a:endParaRPr lang="en-US">
              <a:latin typeface="Arial" pitchFamily="32" charset="0"/>
              <a:ea typeface="ＭＳ Ｐゴシック" pitchFamily="32" charset="-128"/>
              <a:cs typeface="ＭＳ Ｐゴシック" pitchFamily="32" charset="-128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2" charset="0"/>
              <a:ea typeface="ＭＳ Ｐゴシック" pitchFamily="32" charset="-128"/>
              <a:cs typeface="ＭＳ Ｐゴシック" pitchFamily="3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32CE41-1C19-3247-AA5D-6639F0ED461F}" type="slidenum">
              <a:rPr lang="en-US">
                <a:ea typeface="ＭＳ Ｐゴシック" pitchFamily="31" charset="-128"/>
                <a:cs typeface="ＭＳ Ｐゴシック" pitchFamily="31" charset="-128"/>
              </a:rPr>
              <a:pPr/>
              <a:t>2</a:t>
            </a:fld>
            <a:endParaRPr lang="en-US" dirty="0">
              <a:ea typeface="ＭＳ Ｐゴシック" pitchFamily="31" charset="-128"/>
              <a:cs typeface="ＭＳ Ｐゴシック" pitchFamily="31" charset="-128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The general process of advancing scientific knowledge by making experimental observations and by formulating hypotheses, theories, and laws.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It’s a systematic problems solving process AND it’s hands-on….. Experiments must be done, data generated, conclusions made.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This method is “iterative”; it requires looping back and starting over if needed. </a:t>
            </a:r>
            <a:r>
              <a:rPr lang="en-US" i="1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[Why do you think they call it </a:t>
            </a:r>
            <a:r>
              <a:rPr lang="en-US" i="1" dirty="0" err="1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REsearch</a:t>
            </a:r>
            <a:r>
              <a:rPr lang="en-US" i="1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?]</a:t>
            </a:r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 Often years, decades or more of experiments are required to prove a theory.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While it’s possible to prove a hypothesis wrong, it’s actually NOT possible to absolutely prove a hypothesis correct as the outcome may have had a cause that the scientist hasn’t considered.</a:t>
            </a:r>
            <a:endParaRPr lang="en-US" dirty="0">
              <a:latin typeface="Arial" pitchFamily="31" charset="0"/>
              <a:ea typeface="ＭＳ Ｐゴシック" pitchFamily="31" charset="-128"/>
              <a:cs typeface="ＭＳ Ｐゴシック" pitchFamily="3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21B294-CB3C-C149-9C2B-8095B65B8A70}" type="slidenum">
              <a:rPr lang="en-US">
                <a:latin typeface="Arial" pitchFamily="32" charset="0"/>
                <a:ea typeface="ＭＳ Ｐゴシック" pitchFamily="32" charset="-128"/>
                <a:cs typeface="ＭＳ Ｐゴシック" pitchFamily="32" charset="-128"/>
              </a:rPr>
              <a:pPr/>
              <a:t>3</a:t>
            </a:fld>
            <a:endParaRPr lang="en-US">
              <a:latin typeface="Arial" pitchFamily="32" charset="0"/>
              <a:ea typeface="ＭＳ Ｐゴシック" pitchFamily="32" charset="-128"/>
              <a:cs typeface="ＭＳ Ｐゴシック" pitchFamily="32" charset="-128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2" charset="0"/>
              <a:ea typeface="ＭＳ Ｐゴシック" pitchFamily="32" charset="-128"/>
              <a:cs typeface="ＭＳ Ｐゴシック" pitchFamily="32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B3D7FF-A4D5-1744-AC9F-E502A2373C8C}" type="slidenum">
              <a:rPr lang="en-US">
                <a:latin typeface="Arial" pitchFamily="32" charset="0"/>
                <a:ea typeface="ＭＳ Ｐゴシック" pitchFamily="32" charset="-128"/>
                <a:cs typeface="ＭＳ Ｐゴシック" pitchFamily="32" charset="-128"/>
              </a:rPr>
              <a:pPr/>
              <a:t>4</a:t>
            </a:fld>
            <a:endParaRPr lang="en-US">
              <a:latin typeface="Arial" pitchFamily="32" charset="0"/>
              <a:ea typeface="ＭＳ Ｐゴシック" pitchFamily="32" charset="-128"/>
              <a:cs typeface="ＭＳ Ｐゴシック" pitchFamily="32" charset="-128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2" charset="0"/>
              <a:ea typeface="ＭＳ Ｐゴシック" pitchFamily="32" charset="-128"/>
              <a:cs typeface="ＭＳ Ｐゴシック" pitchFamily="32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B3D7FF-A4D5-1744-AC9F-E502A2373C8C}" type="slidenum">
              <a:rPr lang="en-US">
                <a:latin typeface="Arial" pitchFamily="32" charset="0"/>
                <a:ea typeface="ＭＳ Ｐゴシック" pitchFamily="32" charset="-128"/>
                <a:cs typeface="ＭＳ Ｐゴシック" pitchFamily="32" charset="-128"/>
              </a:rPr>
              <a:pPr/>
              <a:t>5</a:t>
            </a:fld>
            <a:endParaRPr lang="en-US">
              <a:latin typeface="Arial" pitchFamily="32" charset="0"/>
              <a:ea typeface="ＭＳ Ｐゴシック" pitchFamily="32" charset="-128"/>
              <a:cs typeface="ＭＳ Ｐゴシック" pitchFamily="32" charset="-128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2" charset="0"/>
              <a:ea typeface="ＭＳ Ｐゴシック" pitchFamily="32" charset="-128"/>
              <a:cs typeface="ＭＳ Ｐゴシック" pitchFamily="32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B613BF-C7E5-DC4A-85B7-2B387BF4EF26}" type="slidenum">
              <a:rPr lang="en-US">
                <a:latin typeface="Arial" pitchFamily="32" charset="0"/>
                <a:ea typeface="ＭＳ Ｐゴシック" pitchFamily="32" charset="-128"/>
                <a:cs typeface="ＭＳ Ｐゴシック" pitchFamily="32" charset="-128"/>
              </a:rPr>
              <a:pPr/>
              <a:t>6</a:t>
            </a:fld>
            <a:endParaRPr lang="en-US">
              <a:latin typeface="Arial" pitchFamily="32" charset="0"/>
              <a:ea typeface="ＭＳ Ｐゴシック" pitchFamily="32" charset="-128"/>
              <a:cs typeface="ＭＳ Ｐゴシック" pitchFamily="32" charset="-128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2" charset="0"/>
              <a:ea typeface="ＭＳ Ｐゴシック" pitchFamily="32" charset="-128"/>
              <a:cs typeface="ＭＳ Ｐゴシック" pitchFamily="32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8401D5-5B03-8A42-BF90-8C170B687843}" type="slidenum">
              <a:rPr lang="en-US">
                <a:latin typeface="Arial" pitchFamily="32" charset="0"/>
                <a:ea typeface="ＭＳ Ｐゴシック" pitchFamily="32" charset="-128"/>
                <a:cs typeface="ＭＳ Ｐゴシック" pitchFamily="32" charset="-128"/>
              </a:rPr>
              <a:pPr/>
              <a:t>7</a:t>
            </a:fld>
            <a:endParaRPr lang="en-US">
              <a:latin typeface="Arial" pitchFamily="32" charset="0"/>
              <a:ea typeface="ＭＳ Ｐゴシック" pitchFamily="32" charset="-128"/>
              <a:cs typeface="ＭＳ Ｐゴシック" pitchFamily="32" charset="-128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2" charset="0"/>
              <a:ea typeface="ＭＳ Ｐゴシック" pitchFamily="32" charset="-128"/>
              <a:cs typeface="ＭＳ Ｐゴシック" pitchFamily="32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32CE41-1C19-3247-AA5D-6639F0ED461F}" type="slidenum">
              <a:rPr lang="en-US">
                <a:ea typeface="ＭＳ Ｐゴシック" pitchFamily="31" charset="-128"/>
                <a:cs typeface="ＭＳ Ｐゴシック" pitchFamily="31" charset="-128"/>
              </a:rPr>
              <a:pPr/>
              <a:t>8</a:t>
            </a:fld>
            <a:endParaRPr lang="en-US" dirty="0">
              <a:ea typeface="ＭＳ Ｐゴシック" pitchFamily="31" charset="-128"/>
              <a:cs typeface="ＭＳ Ｐゴシック" pitchFamily="31" charset="-128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The general process of advancing scientific knowledge by making experimental observations and by formulating hypotheses, theories, and laws.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It’s a systematic problems solving process AND it’s hands-on….. Experiments must be done, data generated, conclusions made.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This method is “iterative”; it requires looping back and starting over if needed. </a:t>
            </a:r>
            <a:r>
              <a:rPr lang="en-US" i="1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[Why do you think they call it </a:t>
            </a:r>
            <a:r>
              <a:rPr lang="en-US" i="1" dirty="0" err="1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REsearch</a:t>
            </a:r>
            <a:r>
              <a:rPr lang="en-US" i="1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?]</a:t>
            </a:r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 Often years, decades or more of experiments are required to prove a theory.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While it’s possible to prove a hypothesis wrong, it’s actually NOT possible to absolutely prove a hypothesis correct as the outcome may have had a cause that the scientist hasn’t considered.</a:t>
            </a:r>
            <a:endParaRPr lang="en-US" dirty="0">
              <a:latin typeface="Arial" pitchFamily="31" charset="0"/>
              <a:ea typeface="ＭＳ Ｐゴシック" pitchFamily="31" charset="-128"/>
              <a:cs typeface="ＭＳ Ｐゴシック" pitchFamily="3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70BFD2-63F8-AB4B-9B23-AE800ECCB1F1}" type="slidenum">
              <a:rPr lang="en-US">
                <a:latin typeface="Arial" pitchFamily="32" charset="0"/>
                <a:ea typeface="ＭＳ Ｐゴシック" pitchFamily="32" charset="-128"/>
                <a:cs typeface="ＭＳ Ｐゴシック" pitchFamily="32" charset="-128"/>
              </a:rPr>
              <a:pPr/>
              <a:t>9</a:t>
            </a:fld>
            <a:endParaRPr lang="en-US">
              <a:latin typeface="Arial" pitchFamily="32" charset="0"/>
              <a:ea typeface="ＭＳ Ｐゴシック" pitchFamily="32" charset="-128"/>
              <a:cs typeface="ＭＳ Ｐゴシック" pitchFamily="32" charset="-128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2" charset="0"/>
              <a:ea typeface="ＭＳ Ｐゴシック" pitchFamily="32" charset="-128"/>
              <a:cs typeface="ＭＳ Ｐゴシック" pitchFamily="3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6482-5A29-5844-AD53-2AEC7408A075}" type="datetimeFigureOut">
              <a:rPr lang="en-US" smtClean="0"/>
              <a:t>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3B84-FC18-3446-ADC8-C33C5528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318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6482-5A29-5844-AD53-2AEC7408A075}" type="datetimeFigureOut">
              <a:rPr lang="en-US" smtClean="0"/>
              <a:t>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3B84-FC18-3446-ADC8-C33C5528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41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6482-5A29-5844-AD53-2AEC7408A075}" type="datetimeFigureOut">
              <a:rPr lang="en-US" smtClean="0"/>
              <a:t>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3B84-FC18-3446-ADC8-C33C5528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13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6482-5A29-5844-AD53-2AEC7408A075}" type="datetimeFigureOut">
              <a:rPr lang="en-US" smtClean="0"/>
              <a:t>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3B84-FC18-3446-ADC8-C33C5528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88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6482-5A29-5844-AD53-2AEC7408A075}" type="datetimeFigureOut">
              <a:rPr lang="en-US" smtClean="0"/>
              <a:t>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3B84-FC18-3446-ADC8-C33C5528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72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6482-5A29-5844-AD53-2AEC7408A075}" type="datetimeFigureOut">
              <a:rPr lang="en-US" smtClean="0"/>
              <a:t>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3B84-FC18-3446-ADC8-C33C5528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1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6482-5A29-5844-AD53-2AEC7408A075}" type="datetimeFigureOut">
              <a:rPr lang="en-US" smtClean="0"/>
              <a:t>1/15/16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3B84-FC18-3446-ADC8-C33C5528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8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6482-5A29-5844-AD53-2AEC7408A075}" type="datetimeFigureOut">
              <a:rPr lang="en-US" smtClean="0"/>
              <a:t>1/15/16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3B84-FC18-3446-ADC8-C33C5528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4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6482-5A29-5844-AD53-2AEC7408A075}" type="datetimeFigureOut">
              <a:rPr lang="en-US" smtClean="0"/>
              <a:t>1/15/16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3B84-FC18-3446-ADC8-C33C5528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6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6482-5A29-5844-AD53-2AEC7408A075}" type="datetimeFigureOut">
              <a:rPr lang="en-US" smtClean="0"/>
              <a:t>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3B84-FC18-3446-ADC8-C33C5528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5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6482-5A29-5844-AD53-2AEC7408A075}" type="datetimeFigureOut">
              <a:rPr lang="en-US" smtClean="0"/>
              <a:t>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3B84-FC18-3446-ADC8-C33C5528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0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B6482-5A29-5844-AD53-2AEC7408A075}" type="datetimeFigureOut">
              <a:rPr lang="en-US" smtClean="0"/>
              <a:t>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F3B84-FC18-3446-ADC8-C33C5528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95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1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81000" y="231775"/>
            <a:ext cx="45163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Lecture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7: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Chemical bonding</a:t>
            </a:r>
            <a:endParaRPr lang="en-US" sz="2800" b="1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pic>
        <p:nvPicPr>
          <p:cNvPr id="14341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7434360" cy="569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smtClean="0">
                <a:latin typeface="Candara"/>
                <a:cs typeface="Candara"/>
              </a:rPr>
              <a:t>Lecture </a:t>
            </a:r>
            <a:r>
              <a:rPr lang="en-US" b="1" smtClean="0">
                <a:latin typeface="Candara"/>
                <a:cs typeface="Candara"/>
              </a:rPr>
              <a:t>7 </a:t>
            </a:r>
            <a:r>
              <a:rPr lang="en-US" b="1" dirty="0" smtClean="0">
                <a:latin typeface="Candara"/>
                <a:cs typeface="Candara"/>
              </a:rPr>
              <a:t>Topics									Brown, chapter 8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Basic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bonding background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information					8.1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ndara"/>
              <a:cs typeface="Candara"/>
            </a:endParaRPr>
          </a:p>
          <a:p>
            <a:pPr lvl="1">
              <a:buFontTx/>
              <a:buChar char="•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 Types of chemical bonds</a:t>
            </a:r>
          </a:p>
          <a:p>
            <a:pPr lvl="1">
              <a:buFontTx/>
              <a:buChar char="•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 Valence electrons &amp; Lewis structures</a:t>
            </a:r>
          </a:p>
          <a:p>
            <a:pPr lvl="1">
              <a:buFontTx/>
              <a:buChar char="•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 The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‘octet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rule’ 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ndara"/>
              <a:cs typeface="Candara"/>
            </a:endParaRPr>
          </a:p>
          <a:p>
            <a:pPr lvl="1"/>
            <a:endParaRPr lang="en-US" sz="1000" dirty="0">
              <a:solidFill>
                <a:schemeClr val="bg1">
                  <a:lumMod val="50000"/>
                </a:schemeClr>
              </a:solidFill>
              <a:latin typeface="Candara"/>
              <a:cs typeface="Candara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Ionic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bonding									8.2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ndara"/>
              <a:cs typeface="Candara"/>
            </a:endParaRPr>
          </a:p>
          <a:p>
            <a:pPr lvl="1">
              <a:buFontTx/>
              <a:buChar char="•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 Lattice energy</a:t>
            </a:r>
          </a:p>
          <a:p>
            <a:pPr lvl="1">
              <a:buFontTx/>
              <a:buChar char="•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 Charge &amp; size affect lattice energy</a:t>
            </a:r>
          </a:p>
          <a:p>
            <a:pPr lvl="1">
              <a:buFontTx/>
              <a:buChar char="•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 Transition metal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ions</a:t>
            </a:r>
          </a:p>
          <a:p>
            <a:pPr lvl="1">
              <a:buFontTx/>
              <a:buChar char="•"/>
            </a:pPr>
            <a:endParaRPr lang="en-US" sz="1000" dirty="0">
              <a:latin typeface="Candara"/>
              <a:cs typeface="Candara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b="1" dirty="0" smtClean="0">
                <a:solidFill>
                  <a:srgbClr val="0000FF"/>
                </a:solidFill>
                <a:latin typeface="Candara"/>
                <a:cs typeface="Candara"/>
              </a:rPr>
              <a:t>Covalent bonding								8.3</a:t>
            </a:r>
            <a:endParaRPr lang="en-US" sz="1800" b="1" dirty="0">
              <a:solidFill>
                <a:srgbClr val="0000FF"/>
              </a:solidFill>
              <a:latin typeface="Candara"/>
              <a:cs typeface="Candara"/>
            </a:endParaRPr>
          </a:p>
          <a:p>
            <a:pPr lvl="1">
              <a:buFontTx/>
              <a:buChar char="•"/>
            </a:pPr>
            <a:r>
              <a:rPr lang="en-US" sz="1800" b="1" dirty="0">
                <a:solidFill>
                  <a:srgbClr val="0000FF"/>
                </a:solidFill>
                <a:latin typeface="Candara"/>
                <a:cs typeface="Candara"/>
              </a:rPr>
              <a:t> Lewis structures &amp; unequal sharing</a:t>
            </a:r>
          </a:p>
          <a:p>
            <a:pPr lvl="1">
              <a:buFontTx/>
              <a:buChar char="•"/>
            </a:pPr>
            <a:r>
              <a:rPr lang="en-US" sz="1800" b="1" dirty="0">
                <a:solidFill>
                  <a:srgbClr val="0000FF"/>
                </a:solidFill>
                <a:latin typeface="Candara"/>
                <a:cs typeface="Candara"/>
              </a:rPr>
              <a:t> Unequal sharing &amp; </a:t>
            </a:r>
            <a:r>
              <a:rPr lang="en-US" sz="1800" b="1" dirty="0" smtClean="0">
                <a:solidFill>
                  <a:srgbClr val="0000FF"/>
                </a:solidFill>
                <a:latin typeface="Candara"/>
                <a:cs typeface="Candara"/>
              </a:rPr>
              <a:t>electronegativity			8.4</a:t>
            </a:r>
            <a:endParaRPr lang="en-US" sz="1800" b="1" dirty="0">
              <a:solidFill>
                <a:srgbClr val="0000FF"/>
              </a:solidFill>
              <a:latin typeface="Candara"/>
              <a:cs typeface="Candara"/>
            </a:endParaRPr>
          </a:p>
          <a:p>
            <a:pPr lvl="1">
              <a:buFontTx/>
              <a:buChar char="•"/>
            </a:pPr>
            <a:r>
              <a:rPr lang="en-US" sz="1800" b="1" dirty="0">
                <a:solidFill>
                  <a:srgbClr val="0000FF"/>
                </a:solidFill>
                <a:latin typeface="Candara"/>
                <a:cs typeface="Candara"/>
              </a:rPr>
              <a:t> Bond </a:t>
            </a:r>
            <a:r>
              <a:rPr lang="en-US" sz="1800" b="1" dirty="0" smtClean="0">
                <a:solidFill>
                  <a:srgbClr val="0000FF"/>
                </a:solidFill>
                <a:latin typeface="Candara"/>
                <a:cs typeface="Candara"/>
              </a:rPr>
              <a:t>polarity					</a:t>
            </a:r>
            <a:endParaRPr lang="en-US" sz="1800" b="1" dirty="0">
              <a:solidFill>
                <a:srgbClr val="0000FF"/>
              </a:solidFill>
              <a:latin typeface="Candara"/>
              <a:cs typeface="Candara"/>
            </a:endParaRPr>
          </a:p>
          <a:p>
            <a:pPr lvl="1">
              <a:buFontTx/>
              <a:buChar char="•"/>
            </a:pPr>
            <a:r>
              <a:rPr lang="en-US" sz="1800" b="1" dirty="0">
                <a:solidFill>
                  <a:srgbClr val="0000FF"/>
                </a:solidFill>
                <a:latin typeface="Candara"/>
                <a:cs typeface="Candara"/>
              </a:rPr>
              <a:t> Guidelines for Lewis </a:t>
            </a:r>
            <a:r>
              <a:rPr lang="en-US" sz="1800" b="1" dirty="0" smtClean="0">
                <a:solidFill>
                  <a:srgbClr val="0000FF"/>
                </a:solidFill>
                <a:latin typeface="Candara"/>
                <a:cs typeface="Candara"/>
              </a:rPr>
              <a:t>Structures				8.5</a:t>
            </a:r>
            <a:endParaRPr lang="en-US" sz="1800" b="1" dirty="0">
              <a:solidFill>
                <a:srgbClr val="0000FF"/>
              </a:solidFill>
              <a:latin typeface="Candara"/>
              <a:cs typeface="Candara"/>
            </a:endParaRPr>
          </a:p>
          <a:p>
            <a:pPr lvl="1">
              <a:buFontTx/>
              <a:buChar char="•"/>
            </a:pPr>
            <a:r>
              <a:rPr lang="en-US" sz="1800" b="1" dirty="0">
                <a:solidFill>
                  <a:srgbClr val="0000FF"/>
                </a:solidFill>
                <a:latin typeface="Candara"/>
                <a:cs typeface="Candara"/>
              </a:rPr>
              <a:t> Dipole moment &amp; overall molecular polarity</a:t>
            </a:r>
          </a:p>
          <a:p>
            <a:pPr lvl="1">
              <a:buFontTx/>
              <a:buChar char="•"/>
            </a:pPr>
            <a:r>
              <a:rPr lang="en-US" sz="1800" b="1" dirty="0">
                <a:solidFill>
                  <a:srgbClr val="0000FF"/>
                </a:solidFill>
                <a:latin typeface="Candara"/>
                <a:cs typeface="Candara"/>
              </a:rPr>
              <a:t> Multiple bonds &amp; formal </a:t>
            </a:r>
            <a:r>
              <a:rPr lang="en-US" sz="1800" b="1" dirty="0" smtClean="0">
                <a:solidFill>
                  <a:srgbClr val="0000FF"/>
                </a:solidFill>
                <a:latin typeface="Candara"/>
                <a:cs typeface="Candara"/>
              </a:rPr>
              <a:t>charge</a:t>
            </a:r>
          </a:p>
          <a:p>
            <a:pPr lvl="1">
              <a:buFontTx/>
              <a:buChar char="•"/>
            </a:pPr>
            <a:endParaRPr lang="en-US" sz="1000" dirty="0">
              <a:latin typeface="Candara"/>
              <a:cs typeface="Candara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Candara"/>
                <a:cs typeface="Candara"/>
              </a:rPr>
              <a:t> Resonance </a:t>
            </a:r>
            <a:r>
              <a:rPr lang="en-US" sz="1800" dirty="0" smtClean="0">
                <a:latin typeface="Candara"/>
                <a:cs typeface="Candara"/>
              </a:rPr>
              <a:t>structures							8.6</a:t>
            </a:r>
          </a:p>
          <a:p>
            <a:endParaRPr lang="en-US" sz="1000" dirty="0" smtClean="0">
              <a:latin typeface="Candara"/>
              <a:cs typeface="Candara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Candara"/>
                <a:cs typeface="Candara"/>
              </a:rPr>
              <a:t> Exceptions to the octet rule						8.7</a:t>
            </a:r>
            <a:endParaRPr lang="en-US" sz="1800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724152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503967" y="242888"/>
            <a:ext cx="46776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Candara"/>
              </a:rPr>
              <a:t>Examples of Lewis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structures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31824" y="979488"/>
            <a:ext cx="606425" cy="849312"/>
            <a:chOff x="470" y="675"/>
            <a:chExt cx="382" cy="535"/>
          </a:xfrm>
        </p:grpSpPr>
        <p:sp>
          <p:nvSpPr>
            <p:cNvPr id="83986" name="Text Box 5"/>
            <p:cNvSpPr txBox="1">
              <a:spLocks noChangeArrowheads="1"/>
            </p:cNvSpPr>
            <p:nvPr/>
          </p:nvSpPr>
          <p:spPr bwMode="auto">
            <a:xfrm>
              <a:off x="470" y="675"/>
              <a:ext cx="38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andara"/>
                </a:rPr>
                <a:t>    </a:t>
              </a:r>
              <a:r>
                <a:rPr lang="en-US" dirty="0" smtClean="0">
                  <a:latin typeface="Candara"/>
                </a:rPr>
                <a:t>.</a:t>
              </a:r>
              <a:r>
                <a:rPr lang="en-US" dirty="0">
                  <a:latin typeface="Candara"/>
                </a:rPr>
                <a:t>.</a:t>
              </a:r>
            </a:p>
            <a:p>
              <a:r>
                <a:rPr lang="en-US" dirty="0">
                  <a:latin typeface="Candara"/>
                </a:rPr>
                <a:t>H-F:</a:t>
              </a:r>
            </a:p>
          </p:txBody>
        </p:sp>
        <p:sp>
          <p:nvSpPr>
            <p:cNvPr id="83987" name="Text Box 6"/>
            <p:cNvSpPr txBox="1">
              <a:spLocks noChangeArrowheads="1"/>
            </p:cNvSpPr>
            <p:nvPr/>
          </p:nvSpPr>
          <p:spPr bwMode="auto">
            <a:xfrm>
              <a:off x="580" y="960"/>
              <a:ext cx="2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andara"/>
                </a:rPr>
                <a:t> ..</a:t>
              </a:r>
            </a:p>
          </p:txBody>
        </p:sp>
      </p:grpSp>
      <p:sp>
        <p:nvSpPr>
          <p:cNvPr id="83985" name="Text Box 7"/>
          <p:cNvSpPr txBox="1">
            <a:spLocks noChangeArrowheads="1"/>
          </p:cNvSpPr>
          <p:nvPr/>
        </p:nvSpPr>
        <p:spPr bwMode="auto">
          <a:xfrm>
            <a:off x="1851025" y="1177925"/>
            <a:ext cx="46609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F in in 7A; needs to share 1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e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- to form an octet.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H is in 1A; needs to share 7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e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- to form an octet.</a:t>
            </a:r>
            <a:endParaRPr lang="en-US" sz="2400" dirty="0">
              <a:latin typeface="Candara"/>
            </a:endParaRPr>
          </a:p>
        </p:txBody>
      </p:sp>
      <p:sp>
        <p:nvSpPr>
          <p:cNvPr id="83982" name="Text Box 9"/>
          <p:cNvSpPr txBox="1">
            <a:spLocks noChangeArrowheads="1"/>
          </p:cNvSpPr>
          <p:nvPr/>
        </p:nvSpPr>
        <p:spPr bwMode="auto">
          <a:xfrm>
            <a:off x="631825" y="2117725"/>
            <a:ext cx="65905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   </a:t>
            </a:r>
            <a:r>
              <a:rPr lang="en-US" dirty="0" smtClean="0">
                <a:latin typeface="Candara"/>
              </a:rPr>
              <a:t>  .</a:t>
            </a:r>
            <a:r>
              <a:rPr lang="en-US" dirty="0">
                <a:latin typeface="Candara"/>
              </a:rPr>
              <a:t>.</a:t>
            </a:r>
          </a:p>
          <a:p>
            <a:r>
              <a:rPr lang="en-US" dirty="0">
                <a:latin typeface="Candara"/>
              </a:rPr>
              <a:t>H-O:</a:t>
            </a:r>
          </a:p>
          <a:p>
            <a:r>
              <a:rPr lang="en-US" dirty="0">
                <a:latin typeface="Candara"/>
              </a:rPr>
              <a:t>    |</a:t>
            </a:r>
            <a:br>
              <a:rPr lang="en-US" dirty="0">
                <a:latin typeface="Candara"/>
              </a:rPr>
            </a:br>
            <a:r>
              <a:rPr lang="en-US" dirty="0">
                <a:latin typeface="Candara"/>
              </a:rPr>
              <a:t>   H</a:t>
            </a:r>
          </a:p>
        </p:txBody>
      </p:sp>
      <p:sp>
        <p:nvSpPr>
          <p:cNvPr id="83983" name="Text Box 10"/>
          <p:cNvSpPr txBox="1">
            <a:spLocks noChangeArrowheads="1"/>
          </p:cNvSpPr>
          <p:nvPr/>
        </p:nvSpPr>
        <p:spPr bwMode="auto">
          <a:xfrm>
            <a:off x="1774825" y="2451100"/>
            <a:ext cx="61050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O is in 6A; needs to share a total of 2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e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- to form an octet.</a:t>
            </a:r>
          </a:p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Each H is in 1A; needs to share a total of 7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e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- to form an octet.</a:t>
            </a:r>
            <a:endParaRPr lang="en-US" sz="2400" dirty="0">
              <a:latin typeface="Candara"/>
            </a:endParaRP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631825" y="3489325"/>
            <a:ext cx="82110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     ..</a:t>
            </a:r>
          </a:p>
          <a:p>
            <a:r>
              <a:rPr lang="en-US" dirty="0">
                <a:latin typeface="Candara"/>
              </a:rPr>
              <a:t>H-N-H</a:t>
            </a:r>
          </a:p>
          <a:p>
            <a:r>
              <a:rPr lang="en-US" dirty="0">
                <a:latin typeface="Candara"/>
              </a:rPr>
              <a:t>     |</a:t>
            </a:r>
          </a:p>
          <a:p>
            <a:r>
              <a:rPr lang="en-US" dirty="0">
                <a:latin typeface="Candara"/>
              </a:rPr>
              <a:t>    H</a:t>
            </a:r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1774825" y="3692525"/>
            <a:ext cx="61050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N is in 5A; needs to share a total of 3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e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- to form an octet.</a:t>
            </a:r>
          </a:p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Each H is in 1A; needs to share a total of 7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e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- to form an octet.</a:t>
            </a:r>
            <a:endParaRPr lang="en-US" sz="24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83978" name="Text Box 15"/>
          <p:cNvSpPr txBox="1">
            <a:spLocks noChangeArrowheads="1"/>
          </p:cNvSpPr>
          <p:nvPr/>
        </p:nvSpPr>
        <p:spPr bwMode="auto">
          <a:xfrm>
            <a:off x="838200" y="4845050"/>
            <a:ext cx="1011238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      H</a:t>
            </a:r>
          </a:p>
          <a:p>
            <a:r>
              <a:rPr lang="en-US" dirty="0">
                <a:latin typeface="Candara"/>
              </a:rPr>
              <a:t>       |</a:t>
            </a:r>
          </a:p>
          <a:p>
            <a:r>
              <a:rPr lang="en-US" dirty="0">
                <a:latin typeface="Candara"/>
              </a:rPr>
              <a:t>H - C - H</a:t>
            </a:r>
          </a:p>
          <a:p>
            <a:r>
              <a:rPr lang="en-US" dirty="0">
                <a:latin typeface="Candara"/>
              </a:rPr>
              <a:t>       |</a:t>
            </a:r>
          </a:p>
          <a:p>
            <a:r>
              <a:rPr lang="en-US" dirty="0">
                <a:latin typeface="Candara"/>
              </a:rPr>
              <a:t>      H</a:t>
            </a:r>
          </a:p>
        </p:txBody>
      </p:sp>
      <p:sp>
        <p:nvSpPr>
          <p:cNvPr id="83979" name="Text Box 16"/>
          <p:cNvSpPr txBox="1">
            <a:spLocks noChangeArrowheads="1"/>
          </p:cNvSpPr>
          <p:nvPr/>
        </p:nvSpPr>
        <p:spPr bwMode="auto">
          <a:xfrm>
            <a:off x="1828800" y="5048250"/>
            <a:ext cx="61050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N is in 6A; needs to share a total of 4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e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- to form an octet.</a:t>
            </a:r>
          </a:p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Each H is in 1A; needs to share a total of 7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e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- to form an octet.</a:t>
            </a:r>
            <a:endParaRPr lang="en-US" sz="2400" dirty="0">
              <a:latin typeface="Candara"/>
            </a:endParaRPr>
          </a:p>
        </p:txBody>
      </p:sp>
      <p:sp>
        <p:nvSpPr>
          <p:cNvPr id="83975" name="Text Box 17"/>
          <p:cNvSpPr txBox="1">
            <a:spLocks noChangeArrowheads="1"/>
          </p:cNvSpPr>
          <p:nvPr/>
        </p:nvSpPr>
        <p:spPr bwMode="auto">
          <a:xfrm>
            <a:off x="7945438" y="6335713"/>
            <a:ext cx="9532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ndara"/>
              </a:rPr>
              <a:t>p.314-16</a:t>
            </a:r>
          </a:p>
        </p:txBody>
      </p:sp>
      <p:sp>
        <p:nvSpPr>
          <p:cNvPr id="19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ea typeface="ＭＳ Ｐゴシック" pitchFamily="-112" charset="-128"/>
              <a:cs typeface="Candara"/>
            </a:endParaRPr>
          </a:p>
        </p:txBody>
      </p:sp>
      <p:pic>
        <p:nvPicPr>
          <p:cNvPr id="83977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1898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423863" y="242888"/>
            <a:ext cx="70852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Examples: Lewis structures </a:t>
            </a:r>
            <a:r>
              <a:rPr lang="en-US" sz="2800" b="1" dirty="0">
                <a:solidFill>
                  <a:srgbClr val="0000FF"/>
                </a:solidFill>
                <a:latin typeface="Candara"/>
              </a:rPr>
              <a:t>&amp;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Candara"/>
              </a:rPr>
              <a:t>b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ond </a:t>
            </a:r>
            <a:r>
              <a:rPr lang="en-US" sz="2800" b="1" dirty="0">
                <a:solidFill>
                  <a:srgbClr val="0000FF"/>
                </a:solidFill>
                <a:latin typeface="Candara"/>
              </a:rPr>
              <a:t>p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olarities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481013" y="898525"/>
            <a:ext cx="3252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Phosphorous chloride, PCl</a:t>
            </a:r>
            <a:r>
              <a:rPr lang="en-US" baseline="-25000" dirty="0">
                <a:latin typeface="Candara"/>
              </a:rPr>
              <a:t>3</a:t>
            </a:r>
            <a:r>
              <a:rPr lang="en-US" dirty="0">
                <a:latin typeface="Candara"/>
              </a:rPr>
              <a:t>.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457200" y="1328738"/>
            <a:ext cx="20861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#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ve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- = 5 + (3x7) = 26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1192213" y="2070100"/>
            <a:ext cx="98807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0000FF"/>
                </a:solidFill>
                <a:latin typeface="Candara"/>
              </a:rPr>
              <a:t>Cl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 - P -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Cl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/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      |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    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Cl</a:t>
            </a:r>
            <a:endParaRPr lang="en-US" sz="18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2976563" y="2070100"/>
            <a:ext cx="110438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: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Cl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 - P -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Cl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: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       |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     :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Cl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:</a:t>
            </a:r>
          </a:p>
        </p:txBody>
      </p:sp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2259013" y="25146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 dirty="0">
              <a:latin typeface="Candara"/>
            </a:endParaRP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3025775" y="1876425"/>
            <a:ext cx="300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..</a:t>
            </a:r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3703638" y="1873250"/>
            <a:ext cx="300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..</a:t>
            </a:r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3725863" y="2149475"/>
            <a:ext cx="300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..</a:t>
            </a:r>
          </a:p>
        </p:txBody>
      </p:sp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3036888" y="2152650"/>
            <a:ext cx="300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..</a:t>
            </a:r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3387725" y="2633663"/>
            <a:ext cx="2428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.  </a:t>
            </a:r>
            <a:endParaRPr lang="en-US" sz="18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4610100" y="2062163"/>
            <a:ext cx="110438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: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Cl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 - P -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Cl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: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         |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      :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Cl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:</a:t>
            </a:r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4713288" y="1878013"/>
            <a:ext cx="300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..</a:t>
            </a:r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5391150" y="1874838"/>
            <a:ext cx="300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..</a:t>
            </a:r>
          </a:p>
        </p:txBody>
      </p:sp>
      <p:sp>
        <p:nvSpPr>
          <p:cNvPr id="86032" name="Text Box 16"/>
          <p:cNvSpPr txBox="1">
            <a:spLocks noChangeArrowheads="1"/>
          </p:cNvSpPr>
          <p:nvPr/>
        </p:nvSpPr>
        <p:spPr bwMode="auto">
          <a:xfrm>
            <a:off x="5342467" y="2142596"/>
            <a:ext cx="300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..</a:t>
            </a:r>
          </a:p>
        </p:txBody>
      </p:sp>
      <p:sp>
        <p:nvSpPr>
          <p:cNvPr id="86033" name="Text Box 17"/>
          <p:cNvSpPr txBox="1">
            <a:spLocks noChangeArrowheads="1"/>
          </p:cNvSpPr>
          <p:nvPr/>
        </p:nvSpPr>
        <p:spPr bwMode="auto">
          <a:xfrm>
            <a:off x="4724400" y="2154238"/>
            <a:ext cx="300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..</a:t>
            </a:r>
          </a:p>
        </p:txBody>
      </p:sp>
      <p:sp>
        <p:nvSpPr>
          <p:cNvPr id="86035" name="Line 19"/>
          <p:cNvSpPr>
            <a:spLocks noChangeShapeType="1"/>
          </p:cNvSpPr>
          <p:nvPr/>
        </p:nvSpPr>
        <p:spPr bwMode="auto">
          <a:xfrm>
            <a:off x="4087813" y="25146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 dirty="0">
              <a:latin typeface="Candara"/>
            </a:endParaRPr>
          </a:p>
        </p:txBody>
      </p:sp>
      <p:sp>
        <p:nvSpPr>
          <p:cNvPr id="86036" name="Text Box 20"/>
          <p:cNvSpPr txBox="1">
            <a:spLocks noChangeArrowheads="1"/>
          </p:cNvSpPr>
          <p:nvPr/>
        </p:nvSpPr>
        <p:spPr bwMode="auto">
          <a:xfrm>
            <a:off x="5046663" y="1873250"/>
            <a:ext cx="300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..</a:t>
            </a:r>
          </a:p>
        </p:txBody>
      </p:sp>
      <p:sp>
        <p:nvSpPr>
          <p:cNvPr id="86037" name="Line 21"/>
          <p:cNvSpPr>
            <a:spLocks noChangeShapeType="1"/>
          </p:cNvSpPr>
          <p:nvPr/>
        </p:nvSpPr>
        <p:spPr bwMode="auto">
          <a:xfrm>
            <a:off x="457200" y="3124200"/>
            <a:ext cx="7924800" cy="0"/>
          </a:xfrm>
          <a:prstGeom prst="line">
            <a:avLst/>
          </a:prstGeom>
          <a:noFill/>
          <a:ln w="19050" cap="flat" cmpd="sng" algn="ctr">
            <a:solidFill>
              <a:srgbClr val="A6A6A6"/>
            </a:solidFill>
            <a:prstDash val="dot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6038" name="Text Box 22"/>
          <p:cNvSpPr txBox="1">
            <a:spLocks noChangeArrowheads="1"/>
          </p:cNvSpPr>
          <p:nvPr/>
        </p:nvSpPr>
        <p:spPr bwMode="auto">
          <a:xfrm>
            <a:off x="457200" y="3182938"/>
            <a:ext cx="30187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CH</a:t>
            </a:r>
            <a:r>
              <a:rPr lang="en-US" baseline="-25000" dirty="0">
                <a:latin typeface="Candara"/>
              </a:rPr>
              <a:t>2</a:t>
            </a:r>
            <a:r>
              <a:rPr lang="en-US" dirty="0">
                <a:latin typeface="Candara"/>
              </a:rPr>
              <a:t>Cl</a:t>
            </a:r>
            <a:r>
              <a:rPr lang="en-US" baseline="-25000" dirty="0">
                <a:latin typeface="Candara"/>
              </a:rPr>
              <a:t>2 </a:t>
            </a:r>
            <a:r>
              <a:rPr lang="en-US" dirty="0">
                <a:latin typeface="Candara"/>
              </a:rPr>
              <a:t>(dichloromethane)?</a:t>
            </a:r>
            <a:br>
              <a:rPr lang="en-US" dirty="0">
                <a:latin typeface="Candara"/>
              </a:rPr>
            </a:br>
            <a:endParaRPr lang="en-US" dirty="0">
              <a:latin typeface="Candara"/>
            </a:endParaRPr>
          </a:p>
        </p:txBody>
      </p:sp>
      <p:sp>
        <p:nvSpPr>
          <p:cNvPr id="86039" name="Text Box 23"/>
          <p:cNvSpPr txBox="1">
            <a:spLocks noChangeArrowheads="1"/>
          </p:cNvSpPr>
          <p:nvPr/>
        </p:nvSpPr>
        <p:spPr bwMode="auto">
          <a:xfrm>
            <a:off x="448549" y="3581400"/>
            <a:ext cx="31328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#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ve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- = (1x4) + (2x1) + (2x7) = 20</a:t>
            </a:r>
          </a:p>
        </p:txBody>
      </p:sp>
      <p:sp>
        <p:nvSpPr>
          <p:cNvPr id="86040" name="Text Box 24"/>
          <p:cNvSpPr txBox="1">
            <a:spLocks noChangeArrowheads="1"/>
          </p:cNvSpPr>
          <p:nvPr/>
        </p:nvSpPr>
        <p:spPr bwMode="auto">
          <a:xfrm>
            <a:off x="685800" y="4267200"/>
            <a:ext cx="92889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    :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Cl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:</a:t>
            </a:r>
          </a:p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      |</a:t>
            </a:r>
          </a:p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H - C - H</a:t>
            </a:r>
          </a:p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      |</a:t>
            </a:r>
          </a:p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     :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Cl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:</a:t>
            </a:r>
          </a:p>
        </p:txBody>
      </p:sp>
      <p:sp>
        <p:nvSpPr>
          <p:cNvPr id="86041" name="Text Box 25"/>
          <p:cNvSpPr txBox="1">
            <a:spLocks noChangeArrowheads="1"/>
          </p:cNvSpPr>
          <p:nvPr/>
        </p:nvSpPr>
        <p:spPr bwMode="auto">
          <a:xfrm>
            <a:off x="1004888" y="4086225"/>
            <a:ext cx="300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..</a:t>
            </a:r>
          </a:p>
        </p:txBody>
      </p:sp>
      <p:sp>
        <p:nvSpPr>
          <p:cNvPr id="86042" name="Text Box 26"/>
          <p:cNvSpPr txBox="1">
            <a:spLocks noChangeArrowheads="1"/>
          </p:cNvSpPr>
          <p:nvPr/>
        </p:nvSpPr>
        <p:spPr bwMode="auto">
          <a:xfrm>
            <a:off x="1021956" y="5457240"/>
            <a:ext cx="300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.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.   </a:t>
            </a:r>
            <a:endParaRPr lang="en-US" sz="18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86043" name="Text Box 27"/>
          <p:cNvSpPr txBox="1">
            <a:spLocks noChangeArrowheads="1"/>
          </p:cNvSpPr>
          <p:nvPr/>
        </p:nvSpPr>
        <p:spPr bwMode="auto">
          <a:xfrm>
            <a:off x="6324600" y="1785938"/>
            <a:ext cx="20679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  <a:latin typeface="Candara"/>
                <a:sym typeface="Symbol" pitchFamily="32" charset="2"/>
              </a:rPr>
              <a:t>EN </a:t>
            </a:r>
            <a:r>
              <a:rPr lang="en-US" sz="1800" dirty="0">
                <a:solidFill>
                  <a:srgbClr val="0000FF"/>
                </a:solidFill>
                <a:latin typeface="Candara"/>
                <a:sym typeface="Symbol" pitchFamily="32" charset="2"/>
              </a:rPr>
              <a:t>= </a:t>
            </a:r>
            <a:r>
              <a:rPr lang="en-US" sz="1800" dirty="0" err="1">
                <a:solidFill>
                  <a:srgbClr val="0000FF"/>
                </a:solidFill>
                <a:latin typeface="Candara"/>
                <a:sym typeface="Symbol" pitchFamily="32" charset="2"/>
              </a:rPr>
              <a:t>Cl</a:t>
            </a:r>
            <a:r>
              <a:rPr lang="en-US" sz="1800" dirty="0">
                <a:solidFill>
                  <a:srgbClr val="0000FF"/>
                </a:solidFill>
                <a:latin typeface="Candara"/>
                <a:sym typeface="Symbol" pitchFamily="32" charset="2"/>
              </a:rPr>
              <a:t> - P</a:t>
            </a:r>
            <a:br>
              <a:rPr lang="en-US" sz="1800" dirty="0">
                <a:solidFill>
                  <a:srgbClr val="0000FF"/>
                </a:solidFill>
                <a:latin typeface="Candara"/>
                <a:sym typeface="Symbol" pitchFamily="32" charset="2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  <a:sym typeface="Symbol" pitchFamily="32" charset="2"/>
              </a:rPr>
              <a:t>        = 3.0 - 2.1 = 0.9</a:t>
            </a:r>
          </a:p>
          <a:p>
            <a:endParaRPr lang="en-US" sz="1800" dirty="0">
              <a:solidFill>
                <a:srgbClr val="0000FF"/>
              </a:solidFill>
              <a:latin typeface="Candara"/>
              <a:sym typeface="Symbol" pitchFamily="32" charset="2"/>
            </a:endParaRPr>
          </a:p>
          <a:p>
            <a:r>
              <a:rPr lang="en-US" sz="1800" dirty="0">
                <a:solidFill>
                  <a:srgbClr val="0000FF"/>
                </a:solidFill>
                <a:latin typeface="Candara"/>
                <a:sym typeface="Symbol" pitchFamily="32" charset="2"/>
              </a:rPr>
              <a:t>So somewhat polar</a:t>
            </a:r>
            <a:endParaRPr lang="en-US" sz="1800" dirty="0">
              <a:solidFill>
                <a:srgbClr val="0000FF"/>
              </a:solidFill>
              <a:latin typeface="Candara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5257800" y="2319338"/>
            <a:ext cx="152400" cy="533400"/>
            <a:chOff x="96" y="1632"/>
            <a:chExt cx="96" cy="336"/>
          </a:xfrm>
        </p:grpSpPr>
        <p:sp>
          <p:nvSpPr>
            <p:cNvPr id="86062" name="Line 29"/>
            <p:cNvSpPr>
              <a:spLocks noChangeShapeType="1"/>
            </p:cNvSpPr>
            <p:nvPr/>
          </p:nvSpPr>
          <p:spPr bwMode="auto">
            <a:xfrm>
              <a:off x="144" y="1632"/>
              <a:ext cx="0" cy="3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Candara"/>
              </a:endParaRPr>
            </a:p>
          </p:txBody>
        </p:sp>
        <p:sp>
          <p:nvSpPr>
            <p:cNvPr id="86063" name="Line 30"/>
            <p:cNvSpPr>
              <a:spLocks noChangeShapeType="1"/>
            </p:cNvSpPr>
            <p:nvPr/>
          </p:nvSpPr>
          <p:spPr bwMode="auto">
            <a:xfrm>
              <a:off x="96" y="1680"/>
              <a:ext cx="9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Candara"/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 rot="-5400000">
            <a:off x="5400675" y="1671638"/>
            <a:ext cx="152400" cy="533400"/>
            <a:chOff x="96" y="1632"/>
            <a:chExt cx="96" cy="336"/>
          </a:xfrm>
        </p:grpSpPr>
        <p:sp>
          <p:nvSpPr>
            <p:cNvPr id="86060" name="Line 32"/>
            <p:cNvSpPr>
              <a:spLocks noChangeShapeType="1"/>
            </p:cNvSpPr>
            <p:nvPr/>
          </p:nvSpPr>
          <p:spPr bwMode="auto">
            <a:xfrm>
              <a:off x="144" y="1632"/>
              <a:ext cx="0" cy="3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Candara"/>
              </a:endParaRPr>
            </a:p>
          </p:txBody>
        </p:sp>
        <p:sp>
          <p:nvSpPr>
            <p:cNvPr id="86061" name="Line 33"/>
            <p:cNvSpPr>
              <a:spLocks noChangeShapeType="1"/>
            </p:cNvSpPr>
            <p:nvPr/>
          </p:nvSpPr>
          <p:spPr bwMode="auto">
            <a:xfrm>
              <a:off x="96" y="1680"/>
              <a:ext cx="9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Candara"/>
              </a:endParaRP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 rot="5400000" flipH="1">
            <a:off x="4795838" y="1671638"/>
            <a:ext cx="152400" cy="533400"/>
            <a:chOff x="96" y="1632"/>
            <a:chExt cx="96" cy="336"/>
          </a:xfrm>
        </p:grpSpPr>
        <p:sp>
          <p:nvSpPr>
            <p:cNvPr id="86058" name="Line 35"/>
            <p:cNvSpPr>
              <a:spLocks noChangeShapeType="1"/>
            </p:cNvSpPr>
            <p:nvPr/>
          </p:nvSpPr>
          <p:spPr bwMode="auto">
            <a:xfrm>
              <a:off x="144" y="1632"/>
              <a:ext cx="0" cy="3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Candara"/>
              </a:endParaRPr>
            </a:p>
          </p:txBody>
        </p:sp>
        <p:sp>
          <p:nvSpPr>
            <p:cNvPr id="86059" name="Line 36"/>
            <p:cNvSpPr>
              <a:spLocks noChangeShapeType="1"/>
            </p:cNvSpPr>
            <p:nvPr/>
          </p:nvSpPr>
          <p:spPr bwMode="auto">
            <a:xfrm>
              <a:off x="96" y="1680"/>
              <a:ext cx="9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Candara"/>
              </a:endParaRPr>
            </a:p>
          </p:txBody>
        </p:sp>
      </p:grpSp>
      <p:sp>
        <p:nvSpPr>
          <p:cNvPr id="86047" name="Text Box 37"/>
          <p:cNvSpPr txBox="1">
            <a:spLocks noChangeArrowheads="1"/>
          </p:cNvSpPr>
          <p:nvPr/>
        </p:nvSpPr>
        <p:spPr bwMode="auto">
          <a:xfrm>
            <a:off x="1905000" y="4343400"/>
            <a:ext cx="692287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  <a:latin typeface="Candara"/>
                <a:sym typeface="Symbol" pitchFamily="32" charset="2"/>
              </a:rPr>
              <a:t>EN </a:t>
            </a:r>
            <a:r>
              <a:rPr lang="en-US" sz="1800" dirty="0">
                <a:solidFill>
                  <a:srgbClr val="0000FF"/>
                </a:solidFill>
                <a:latin typeface="Candara"/>
                <a:sym typeface="Symbol" pitchFamily="32" charset="2"/>
              </a:rPr>
              <a:t>= </a:t>
            </a:r>
            <a:r>
              <a:rPr lang="en-US" sz="1800" dirty="0" err="1">
                <a:solidFill>
                  <a:srgbClr val="0000FF"/>
                </a:solidFill>
                <a:latin typeface="Candara"/>
                <a:sym typeface="Symbol" pitchFamily="32" charset="2"/>
              </a:rPr>
              <a:t>Cl</a:t>
            </a:r>
            <a:r>
              <a:rPr lang="en-US" sz="1800" dirty="0">
                <a:solidFill>
                  <a:srgbClr val="0000FF"/>
                </a:solidFill>
                <a:latin typeface="Candara"/>
                <a:sym typeface="Symbol" pitchFamily="32" charset="2"/>
              </a:rPr>
              <a:t> -  C</a:t>
            </a:r>
            <a:br>
              <a:rPr lang="en-US" sz="1800" dirty="0">
                <a:solidFill>
                  <a:srgbClr val="0000FF"/>
                </a:solidFill>
                <a:latin typeface="Candara"/>
                <a:sym typeface="Symbol" pitchFamily="32" charset="2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  <a:sym typeface="Symbol" pitchFamily="32" charset="2"/>
              </a:rPr>
              <a:t>        = 3.0 - 2.5 = 0.5    …. On the cusp of </a:t>
            </a:r>
            <a:r>
              <a:rPr lang="en-US" sz="1800" dirty="0" err="1">
                <a:solidFill>
                  <a:srgbClr val="0000FF"/>
                </a:solidFill>
                <a:latin typeface="Candara"/>
                <a:sym typeface="Symbol" pitchFamily="32" charset="2"/>
              </a:rPr>
              <a:t>nonpolar</a:t>
            </a:r>
            <a:r>
              <a:rPr lang="en-US" sz="1800" dirty="0">
                <a:solidFill>
                  <a:srgbClr val="0000FF"/>
                </a:solidFill>
                <a:latin typeface="Candara"/>
                <a:sym typeface="Symbol" pitchFamily="32" charset="2"/>
              </a:rPr>
              <a:t> to very slightly polar</a:t>
            </a:r>
            <a:br>
              <a:rPr lang="en-US" sz="1800" dirty="0">
                <a:solidFill>
                  <a:srgbClr val="0000FF"/>
                </a:solidFill>
                <a:latin typeface="Candara"/>
                <a:sym typeface="Symbol" pitchFamily="32" charset="2"/>
              </a:rPr>
            </a:br>
            <a:endParaRPr lang="en-US" sz="1800" dirty="0">
              <a:solidFill>
                <a:srgbClr val="0000FF"/>
              </a:solidFill>
              <a:latin typeface="Candara"/>
              <a:sym typeface="Symbol" pitchFamily="32" charset="2"/>
            </a:endParaRPr>
          </a:p>
          <a:p>
            <a:r>
              <a:rPr lang="en-US" sz="1800" dirty="0" smtClean="0">
                <a:solidFill>
                  <a:srgbClr val="0000FF"/>
                </a:solidFill>
                <a:latin typeface="Candara"/>
                <a:sym typeface="Symbol" pitchFamily="32" charset="2"/>
              </a:rPr>
              <a:t>EN </a:t>
            </a:r>
            <a:r>
              <a:rPr lang="en-US" sz="1800" dirty="0">
                <a:solidFill>
                  <a:srgbClr val="0000FF"/>
                </a:solidFill>
                <a:latin typeface="Candara"/>
                <a:sym typeface="Symbol" pitchFamily="32" charset="2"/>
              </a:rPr>
              <a:t>= C - H</a:t>
            </a:r>
            <a:br>
              <a:rPr lang="en-US" sz="1800" dirty="0">
                <a:solidFill>
                  <a:srgbClr val="0000FF"/>
                </a:solidFill>
                <a:latin typeface="Candara"/>
                <a:sym typeface="Symbol" pitchFamily="32" charset="2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  <a:sym typeface="Symbol" pitchFamily="32" charset="2"/>
              </a:rPr>
              <a:t>        = 2.5 - 2.1 = 0.4	       n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sym typeface="Symbol" pitchFamily="32" charset="2"/>
              </a:rPr>
              <a:t>onpolar</a:t>
            </a:r>
            <a:endParaRPr lang="en-US" sz="1800" dirty="0">
              <a:solidFill>
                <a:srgbClr val="0000FF"/>
              </a:solidFill>
              <a:latin typeface="Candara"/>
              <a:sym typeface="Symbol" pitchFamily="32" charset="2"/>
            </a:endParaRPr>
          </a:p>
        </p:txBody>
      </p:sp>
      <p:grpSp>
        <p:nvGrpSpPr>
          <p:cNvPr id="5" name="Group 38"/>
          <p:cNvGrpSpPr>
            <a:grpSpLocks/>
          </p:cNvGrpSpPr>
          <p:nvPr/>
        </p:nvGrpSpPr>
        <p:grpSpPr bwMode="auto">
          <a:xfrm rot="5400000" flipH="1">
            <a:off x="1409700" y="4457700"/>
            <a:ext cx="152400" cy="533400"/>
            <a:chOff x="96" y="1632"/>
            <a:chExt cx="96" cy="336"/>
          </a:xfrm>
        </p:grpSpPr>
        <p:sp>
          <p:nvSpPr>
            <p:cNvPr id="86056" name="Line 39"/>
            <p:cNvSpPr>
              <a:spLocks noChangeShapeType="1"/>
            </p:cNvSpPr>
            <p:nvPr/>
          </p:nvSpPr>
          <p:spPr bwMode="auto">
            <a:xfrm>
              <a:off x="144" y="1632"/>
              <a:ext cx="0" cy="3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Candara"/>
              </a:endParaRPr>
            </a:p>
          </p:txBody>
        </p:sp>
        <p:sp>
          <p:nvSpPr>
            <p:cNvPr id="86057" name="Line 40"/>
            <p:cNvSpPr>
              <a:spLocks noChangeShapeType="1"/>
            </p:cNvSpPr>
            <p:nvPr/>
          </p:nvSpPr>
          <p:spPr bwMode="auto">
            <a:xfrm>
              <a:off x="96" y="1680"/>
              <a:ext cx="9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Candara"/>
              </a:endParaRPr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838200" y="5029200"/>
            <a:ext cx="152400" cy="533400"/>
            <a:chOff x="96" y="1632"/>
            <a:chExt cx="96" cy="336"/>
          </a:xfrm>
        </p:grpSpPr>
        <p:sp>
          <p:nvSpPr>
            <p:cNvPr id="86054" name="Line 42"/>
            <p:cNvSpPr>
              <a:spLocks noChangeShapeType="1"/>
            </p:cNvSpPr>
            <p:nvPr/>
          </p:nvSpPr>
          <p:spPr bwMode="auto">
            <a:xfrm>
              <a:off x="144" y="1632"/>
              <a:ext cx="0" cy="3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Candara"/>
              </a:endParaRPr>
            </a:p>
          </p:txBody>
        </p:sp>
        <p:sp>
          <p:nvSpPr>
            <p:cNvPr id="86055" name="Line 43"/>
            <p:cNvSpPr>
              <a:spLocks noChangeShapeType="1"/>
            </p:cNvSpPr>
            <p:nvPr/>
          </p:nvSpPr>
          <p:spPr bwMode="auto">
            <a:xfrm>
              <a:off x="96" y="1680"/>
              <a:ext cx="9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Candara"/>
              </a:endParaRPr>
            </a:p>
          </p:txBody>
        </p:sp>
      </p:grpSp>
      <p:sp>
        <p:nvSpPr>
          <p:cNvPr id="86050" name="Text Box 44"/>
          <p:cNvSpPr txBox="1">
            <a:spLocks noChangeArrowheads="1"/>
          </p:cNvSpPr>
          <p:nvPr/>
        </p:nvSpPr>
        <p:spPr bwMode="auto">
          <a:xfrm>
            <a:off x="381000" y="6019800"/>
            <a:ext cx="72590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Know how to compare bonds and determine which is more polar.</a:t>
            </a:r>
          </a:p>
        </p:txBody>
      </p:sp>
      <p:sp>
        <p:nvSpPr>
          <p:cNvPr id="86051" name="Text Box 45"/>
          <p:cNvSpPr txBox="1">
            <a:spLocks noChangeArrowheads="1"/>
          </p:cNvSpPr>
          <p:nvPr/>
        </p:nvSpPr>
        <p:spPr bwMode="auto">
          <a:xfrm>
            <a:off x="7924800" y="6324600"/>
            <a:ext cx="9089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ndara"/>
              </a:rPr>
              <a:t>p.</a:t>
            </a:r>
            <a:r>
              <a:rPr lang="en-US" sz="1800" dirty="0" smtClean="0">
                <a:latin typeface="Candara"/>
              </a:rPr>
              <a:t>305-6</a:t>
            </a:r>
            <a:endParaRPr lang="en-US" sz="1800" dirty="0">
              <a:latin typeface="Candara"/>
            </a:endParaRPr>
          </a:p>
        </p:txBody>
      </p:sp>
      <p:sp>
        <p:nvSpPr>
          <p:cNvPr id="46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ea typeface="ＭＳ Ｐゴシック" pitchFamily="-112" charset="-128"/>
              <a:cs typeface="Candara"/>
            </a:endParaRPr>
          </a:p>
        </p:txBody>
      </p:sp>
      <p:pic>
        <p:nvPicPr>
          <p:cNvPr id="86053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3318935" y="2692401"/>
            <a:ext cx="300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..</a:t>
            </a: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5012266" y="2667000"/>
            <a:ext cx="300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372759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21" grpId="0"/>
      <p:bldP spid="86022" grpId="0"/>
      <p:bldP spid="86023" grpId="0" animBg="1"/>
      <p:bldP spid="86024" grpId="0"/>
      <p:bldP spid="86025" grpId="0"/>
      <p:bldP spid="86026" grpId="0"/>
      <p:bldP spid="86027" grpId="0"/>
      <p:bldP spid="86028" grpId="0"/>
      <p:bldP spid="86029" grpId="0"/>
      <p:bldP spid="86030" grpId="0"/>
      <p:bldP spid="86031" grpId="0"/>
      <p:bldP spid="86032" grpId="0"/>
      <p:bldP spid="86033" grpId="0"/>
      <p:bldP spid="86035" grpId="0" animBg="1"/>
      <p:bldP spid="86036" grpId="0"/>
      <p:bldP spid="86039" grpId="0"/>
      <p:bldP spid="86040" grpId="0"/>
      <p:bldP spid="86041" grpId="0"/>
      <p:bldP spid="86042" grpId="0"/>
      <p:bldP spid="86043" grpId="0"/>
      <p:bldP spid="86047" grpId="0"/>
      <p:bldP spid="86050" grpId="0"/>
      <p:bldP spid="48" grpId="0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468313" y="242888"/>
            <a:ext cx="50703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Candara"/>
              </a:rPr>
              <a:t>Multiple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bonds </a:t>
            </a:r>
            <a:r>
              <a:rPr lang="en-US" sz="2800" b="1" dirty="0">
                <a:solidFill>
                  <a:srgbClr val="0000FF"/>
                </a:solidFill>
                <a:latin typeface="Candara"/>
              </a:rPr>
              <a:t>&amp;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Candara"/>
              </a:rPr>
              <a:t>f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ormal </a:t>
            </a:r>
            <a:r>
              <a:rPr lang="en-US" sz="2800" b="1" dirty="0">
                <a:solidFill>
                  <a:srgbClr val="0000FF"/>
                </a:solidFill>
                <a:latin typeface="Candara"/>
              </a:rPr>
              <a:t>c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harge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457200" y="2114550"/>
            <a:ext cx="6492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NH3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411163" y="950913"/>
            <a:ext cx="749774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Formal charge of an atom is calculated by subtracting number</a:t>
            </a:r>
            <a:br>
              <a:rPr lang="en-US" dirty="0">
                <a:latin typeface="Candara"/>
              </a:rPr>
            </a:br>
            <a:r>
              <a:rPr lang="en-US" dirty="0">
                <a:latin typeface="Candara"/>
              </a:rPr>
              <a:t>of valence electrons ‘owned’ by that atom from its valence </a:t>
            </a:r>
            <a:r>
              <a:rPr lang="en-US" dirty="0" smtClean="0">
                <a:latin typeface="Candara"/>
              </a:rPr>
              <a:t>number.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Number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of valence e- owned = ‘dots + sticks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’</a:t>
            </a:r>
            <a:endParaRPr lang="en-US" dirty="0">
              <a:latin typeface="Candara"/>
            </a:endParaRP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1676400" y="1733550"/>
            <a:ext cx="95763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       ..</a:t>
            </a:r>
          </a:p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H - N - H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       |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      H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1143000" y="2159000"/>
            <a:ext cx="6591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8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ve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-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2667000" y="2096869"/>
            <a:ext cx="17699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H = 1 - (0 + 1) = </a:t>
            </a:r>
            <a:r>
              <a:rPr lang="en-US" sz="1800" dirty="0" err="1" smtClean="0">
                <a:solidFill>
                  <a:srgbClr val="0000FF"/>
                </a:solidFill>
                <a:latin typeface="Candara"/>
              </a:rPr>
              <a:t>o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/>
            </a:r>
            <a:br>
              <a:rPr lang="en-US" sz="1800" dirty="0" smtClean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N = 5 - (2 + 3) = 0 </a:t>
            </a: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4976813" y="1905000"/>
            <a:ext cx="8074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NH4</a:t>
            </a:r>
            <a:r>
              <a:rPr lang="en-US" baseline="30000" dirty="0">
                <a:latin typeface="Candara"/>
              </a:rPr>
              <a:t>+1</a:t>
            </a:r>
            <a:endParaRPr lang="en-US" dirty="0">
              <a:latin typeface="Candara"/>
            </a:endParaRP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6083300" y="1733550"/>
            <a:ext cx="95763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      H</a:t>
            </a:r>
          </a:p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       |</a:t>
            </a:r>
          </a:p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H - N - H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       |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      H</a:t>
            </a: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5767388" y="1949450"/>
            <a:ext cx="6591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8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ve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-</a:t>
            </a:r>
          </a:p>
        </p:txBody>
      </p:sp>
      <p:sp>
        <p:nvSpPr>
          <p:cNvPr id="88075" name="Text Box 11"/>
          <p:cNvSpPr txBox="1">
            <a:spLocks noChangeArrowheads="1"/>
          </p:cNvSpPr>
          <p:nvPr/>
        </p:nvSpPr>
        <p:spPr bwMode="auto">
          <a:xfrm>
            <a:off x="7010400" y="1930400"/>
            <a:ext cx="18713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H = 1 - (0 + 1) =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o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/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/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N = 5 - (0 + 4) = +1 </a:t>
            </a:r>
          </a:p>
        </p:txBody>
      </p:sp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457200" y="3197225"/>
            <a:ext cx="7999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NO2</a:t>
            </a:r>
            <a:r>
              <a:rPr lang="en-US" baseline="30000" dirty="0">
                <a:latin typeface="Candara"/>
              </a:rPr>
              <a:t>+1</a:t>
            </a:r>
            <a:endParaRPr lang="en-US" dirty="0">
              <a:latin typeface="Candara"/>
            </a:endParaRPr>
          </a:p>
        </p:txBody>
      </p:sp>
      <p:sp>
        <p:nvSpPr>
          <p:cNvPr id="88077" name="Text Box 13"/>
          <p:cNvSpPr txBox="1">
            <a:spLocks noChangeArrowheads="1"/>
          </p:cNvSpPr>
          <p:nvPr/>
        </p:nvSpPr>
        <p:spPr bwMode="auto">
          <a:xfrm>
            <a:off x="2239963" y="3000375"/>
            <a:ext cx="12243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  ..     +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1   .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.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:O = N = O:</a:t>
            </a:r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1271588" y="3241675"/>
            <a:ext cx="736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16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ve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-</a:t>
            </a: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3581400" y="3087469"/>
            <a:ext cx="18713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O = 6 - (4 + 2) = </a:t>
            </a:r>
            <a:r>
              <a:rPr lang="en-US" sz="1800" dirty="0" err="1" smtClean="0">
                <a:solidFill>
                  <a:srgbClr val="0000FF"/>
                </a:solidFill>
                <a:latin typeface="Candara"/>
              </a:rPr>
              <a:t>o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/>
            </a:r>
            <a:br>
              <a:rPr lang="en-US" sz="1800" dirty="0" smtClean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N = 5 - (0 + 4) = +1 </a:t>
            </a:r>
          </a:p>
        </p:txBody>
      </p:sp>
      <p:sp>
        <p:nvSpPr>
          <p:cNvPr id="88080" name="Text Box 16"/>
          <p:cNvSpPr txBox="1">
            <a:spLocks noChangeArrowheads="1"/>
          </p:cNvSpPr>
          <p:nvPr/>
        </p:nvSpPr>
        <p:spPr bwMode="auto">
          <a:xfrm>
            <a:off x="430213" y="5876925"/>
            <a:ext cx="6219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CO2</a:t>
            </a:r>
          </a:p>
        </p:txBody>
      </p:sp>
      <p:sp>
        <p:nvSpPr>
          <p:cNvPr id="88081" name="Text Box 17"/>
          <p:cNvSpPr txBox="1">
            <a:spLocks noChangeArrowheads="1"/>
          </p:cNvSpPr>
          <p:nvPr/>
        </p:nvSpPr>
        <p:spPr bwMode="auto">
          <a:xfrm>
            <a:off x="2212975" y="5680075"/>
            <a:ext cx="118114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  ..             ..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:O = C = O:</a:t>
            </a:r>
          </a:p>
        </p:txBody>
      </p:sp>
      <p:sp>
        <p:nvSpPr>
          <p:cNvPr id="88082" name="Text Box 18"/>
          <p:cNvSpPr txBox="1">
            <a:spLocks noChangeArrowheads="1"/>
          </p:cNvSpPr>
          <p:nvPr/>
        </p:nvSpPr>
        <p:spPr bwMode="auto">
          <a:xfrm>
            <a:off x="1244600" y="5921375"/>
            <a:ext cx="736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16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ve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-</a:t>
            </a:r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3730625" y="5651500"/>
            <a:ext cx="18016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O = 6 - (4 + 2) = </a:t>
            </a:r>
            <a:r>
              <a:rPr lang="en-US" sz="1800" dirty="0" err="1" smtClean="0">
                <a:solidFill>
                  <a:srgbClr val="0000FF"/>
                </a:solidFill>
                <a:latin typeface="Candara"/>
              </a:rPr>
              <a:t>o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/>
            </a:r>
            <a:br>
              <a:rPr lang="en-US" sz="1800" dirty="0" smtClean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C = 4 - (0 + 4) = 0 </a:t>
            </a:r>
          </a:p>
        </p:txBody>
      </p:sp>
      <p:sp>
        <p:nvSpPr>
          <p:cNvPr id="88084" name="Text Box 20"/>
          <p:cNvSpPr txBox="1">
            <a:spLocks noChangeArrowheads="1"/>
          </p:cNvSpPr>
          <p:nvPr/>
        </p:nvSpPr>
        <p:spPr bwMode="auto">
          <a:xfrm>
            <a:off x="457200" y="4321175"/>
            <a:ext cx="665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HCN</a:t>
            </a:r>
          </a:p>
        </p:txBody>
      </p:sp>
      <p:sp>
        <p:nvSpPr>
          <p:cNvPr id="88085" name="Text Box 21"/>
          <p:cNvSpPr txBox="1">
            <a:spLocks noChangeArrowheads="1"/>
          </p:cNvSpPr>
          <p:nvPr/>
        </p:nvSpPr>
        <p:spPr bwMode="auto">
          <a:xfrm>
            <a:off x="2239963" y="4375150"/>
            <a:ext cx="105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H - C = N:</a:t>
            </a:r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1271588" y="4365625"/>
            <a:ext cx="736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10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ve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-</a:t>
            </a:r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3505200" y="4095750"/>
            <a:ext cx="17841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H = 1 - (0 + 1) = </a:t>
            </a:r>
            <a:r>
              <a:rPr lang="en-US" sz="1800" dirty="0" err="1" smtClean="0">
                <a:solidFill>
                  <a:srgbClr val="0000FF"/>
                </a:solidFill>
                <a:latin typeface="Candara"/>
              </a:rPr>
              <a:t>o</a:t>
            </a:r>
            <a:endParaRPr lang="en-US" sz="1800" dirty="0" smtClean="0">
              <a:solidFill>
                <a:srgbClr val="0000FF"/>
              </a:solidFill>
              <a:latin typeface="Candara"/>
            </a:endParaRPr>
          </a:p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C = 4 - (0 + 4) = </a:t>
            </a:r>
            <a:r>
              <a:rPr lang="en-US" sz="1800" dirty="0" err="1" smtClean="0">
                <a:solidFill>
                  <a:srgbClr val="0000FF"/>
                </a:solidFill>
                <a:latin typeface="Candara"/>
              </a:rPr>
              <a:t>o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/>
            </a:r>
            <a:br>
              <a:rPr lang="en-US" sz="1800" dirty="0" smtClean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N = 5 - (3 + 2) = 0 </a:t>
            </a:r>
          </a:p>
        </p:txBody>
      </p:sp>
      <p:sp>
        <p:nvSpPr>
          <p:cNvPr id="88088" name="Text Box 24"/>
          <p:cNvSpPr txBox="1">
            <a:spLocks noChangeArrowheads="1"/>
          </p:cNvSpPr>
          <p:nvPr/>
        </p:nvSpPr>
        <p:spPr bwMode="auto">
          <a:xfrm>
            <a:off x="2727522" y="4329920"/>
            <a:ext cx="301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=</a:t>
            </a:r>
          </a:p>
        </p:txBody>
      </p:sp>
      <p:sp>
        <p:nvSpPr>
          <p:cNvPr id="88089" name="Text Box 25"/>
          <p:cNvSpPr txBox="1">
            <a:spLocks noChangeArrowheads="1"/>
          </p:cNvSpPr>
          <p:nvPr/>
        </p:nvSpPr>
        <p:spPr bwMode="auto">
          <a:xfrm>
            <a:off x="6080125" y="3124200"/>
            <a:ext cx="2877711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Generally, if a molecule has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a formal charge it will be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carried by the most electro-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negative atom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.</a:t>
            </a:r>
          </a:p>
          <a:p>
            <a:endParaRPr lang="en-US" sz="800" dirty="0" smtClean="0">
              <a:solidFill>
                <a:srgbClr val="0000FF"/>
              </a:solidFill>
              <a:latin typeface="Candara"/>
            </a:endParaRPr>
          </a:p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If there are two possible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Lewis structures for a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molecule, use the one with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the lowest formal charges</a:t>
            </a:r>
          </a:p>
        </p:txBody>
      </p:sp>
      <p:sp>
        <p:nvSpPr>
          <p:cNvPr id="88090" name="Text Box 26"/>
          <p:cNvSpPr txBox="1">
            <a:spLocks noChangeArrowheads="1"/>
          </p:cNvSpPr>
          <p:nvPr/>
        </p:nvSpPr>
        <p:spPr bwMode="auto">
          <a:xfrm>
            <a:off x="5635625" y="5529263"/>
            <a:ext cx="11228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  ..            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:O - C = O:</a:t>
            </a:r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6189860" y="5760648"/>
            <a:ext cx="301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=</a:t>
            </a:r>
          </a:p>
        </p:txBody>
      </p:sp>
      <p:sp>
        <p:nvSpPr>
          <p:cNvPr id="88092" name="Text Box 28"/>
          <p:cNvSpPr txBox="1">
            <a:spLocks noChangeArrowheads="1"/>
          </p:cNvSpPr>
          <p:nvPr/>
        </p:nvSpPr>
        <p:spPr bwMode="auto">
          <a:xfrm>
            <a:off x="5729288" y="5848350"/>
            <a:ext cx="300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..</a:t>
            </a:r>
          </a:p>
        </p:txBody>
      </p:sp>
      <p:sp>
        <p:nvSpPr>
          <p:cNvPr id="88093" name="Text Box 29"/>
          <p:cNvSpPr txBox="1">
            <a:spLocks noChangeArrowheads="1"/>
          </p:cNvSpPr>
          <p:nvPr/>
        </p:nvSpPr>
        <p:spPr bwMode="auto">
          <a:xfrm>
            <a:off x="6854825" y="5486400"/>
            <a:ext cx="185887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O = 6 - (6 + 1) = -1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C = 4 - (0 + 4) = 0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O = 6 - (2 + 3) = +1 </a:t>
            </a:r>
          </a:p>
        </p:txBody>
      </p:sp>
      <p:sp>
        <p:nvSpPr>
          <p:cNvPr id="88094" name="Rectangle 30"/>
          <p:cNvSpPr>
            <a:spLocks noChangeArrowheads="1"/>
          </p:cNvSpPr>
          <p:nvPr/>
        </p:nvSpPr>
        <p:spPr bwMode="auto">
          <a:xfrm>
            <a:off x="2209800" y="5638800"/>
            <a:ext cx="3352800" cy="914400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dot"/>
            <a:miter lim="800000"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 dirty="0">
              <a:latin typeface="Candara"/>
            </a:endParaRPr>
          </a:p>
        </p:txBody>
      </p:sp>
      <p:sp>
        <p:nvSpPr>
          <p:cNvPr id="88095" name="Text Box 31"/>
          <p:cNvSpPr txBox="1">
            <a:spLocks noChangeArrowheads="1"/>
          </p:cNvSpPr>
          <p:nvPr/>
        </p:nvSpPr>
        <p:spPr bwMode="auto">
          <a:xfrm>
            <a:off x="7937500" y="6324600"/>
            <a:ext cx="9043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ndara"/>
              </a:rPr>
              <a:t>p.</a:t>
            </a:r>
            <a:r>
              <a:rPr lang="en-US" sz="1800" dirty="0" smtClean="0">
                <a:latin typeface="Candara"/>
              </a:rPr>
              <a:t>307-8</a:t>
            </a:r>
            <a:endParaRPr lang="en-US" sz="1800" dirty="0">
              <a:latin typeface="Candara"/>
            </a:endParaRPr>
          </a:p>
        </p:txBody>
      </p:sp>
      <p:sp>
        <p:nvSpPr>
          <p:cNvPr id="33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ea typeface="ＭＳ Ｐゴシック" pitchFamily="-112" charset="-128"/>
              <a:cs typeface="Candara"/>
            </a:endParaRPr>
          </a:p>
        </p:txBody>
      </p:sp>
      <p:pic>
        <p:nvPicPr>
          <p:cNvPr id="88097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6220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9" grpId="0"/>
      <p:bldP spid="88070" grpId="0"/>
      <p:bldP spid="88071" grpId="0"/>
      <p:bldP spid="88073" grpId="0"/>
      <p:bldP spid="88074" grpId="0"/>
      <p:bldP spid="88075" grpId="0"/>
      <p:bldP spid="88077" grpId="0"/>
      <p:bldP spid="88078" grpId="0"/>
      <p:bldP spid="88079" grpId="0"/>
      <p:bldP spid="88081" grpId="0"/>
      <p:bldP spid="88082" grpId="0"/>
      <p:bldP spid="88083" grpId="0"/>
      <p:bldP spid="88085" grpId="0"/>
      <p:bldP spid="88086" grpId="0"/>
      <p:bldP spid="88087" grpId="0"/>
      <p:bldP spid="88088" grpId="0"/>
      <p:bldP spid="88089" grpId="0"/>
      <p:bldP spid="88090" grpId="0"/>
      <p:bldP spid="88091" grpId="0"/>
      <p:bldP spid="88092" grpId="0"/>
      <p:bldP spid="88093" grpId="0"/>
      <p:bldP spid="8809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Candara"/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107526" name="Picture 6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96491" y="1371600"/>
            <a:ext cx="8572184" cy="37446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i="1" dirty="0" smtClean="0">
                <a:latin typeface="Candara"/>
                <a:cs typeface="Candara"/>
              </a:rPr>
              <a:t>Covalent bonds are shared valence electron pairs</a:t>
            </a:r>
          </a:p>
          <a:p>
            <a:pPr algn="ctr">
              <a:lnSpc>
                <a:spcPct val="150000"/>
              </a:lnSpc>
            </a:pPr>
            <a:endParaRPr lang="en-US" sz="3200" b="1" i="1" dirty="0">
              <a:latin typeface="Candara"/>
              <a:cs typeface="Candara"/>
            </a:endParaRPr>
          </a:p>
          <a:p>
            <a:pPr algn="ctr">
              <a:lnSpc>
                <a:spcPct val="150000"/>
              </a:lnSpc>
            </a:pPr>
            <a:r>
              <a:rPr lang="en-US" sz="3200" i="1" dirty="0" smtClean="0">
                <a:latin typeface="Candara"/>
                <a:cs typeface="Candara"/>
              </a:rPr>
              <a:t>Covalent bonds join non-metals.</a:t>
            </a:r>
          </a:p>
          <a:p>
            <a:pPr algn="ctr">
              <a:lnSpc>
                <a:spcPct val="150000"/>
              </a:lnSpc>
            </a:pPr>
            <a:r>
              <a:rPr lang="en-US" sz="3200" i="1" dirty="0" smtClean="0">
                <a:latin typeface="Candara"/>
                <a:cs typeface="Candara"/>
              </a:rPr>
              <a:t>Equal sharing forms non-polar bonds.</a:t>
            </a:r>
          </a:p>
          <a:p>
            <a:pPr algn="ctr">
              <a:lnSpc>
                <a:spcPct val="150000"/>
              </a:lnSpc>
            </a:pPr>
            <a:r>
              <a:rPr lang="en-US" sz="3200" i="1" dirty="0" smtClean="0">
                <a:latin typeface="Candara"/>
                <a:cs typeface="Candara"/>
              </a:rPr>
              <a:t>Unequal sharing forms polar bonds.</a:t>
            </a:r>
            <a:endParaRPr lang="en-US" sz="2800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709252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461963" y="242888"/>
            <a:ext cx="28969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Covalent </a:t>
            </a:r>
            <a:r>
              <a:rPr lang="en-US" sz="2800" b="1" dirty="0">
                <a:solidFill>
                  <a:srgbClr val="0000FF"/>
                </a:solidFill>
                <a:latin typeface="Candara"/>
              </a:rPr>
              <a:t>b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onding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110538" y="6335713"/>
            <a:ext cx="7316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ndara"/>
              </a:rPr>
              <a:t>p</a:t>
            </a:r>
            <a:r>
              <a:rPr lang="en-US" sz="1800" dirty="0" smtClean="0">
                <a:latin typeface="Candara"/>
              </a:rPr>
              <a:t>.296</a:t>
            </a:r>
            <a:endParaRPr lang="en-US" sz="1800" dirty="0">
              <a:latin typeface="Candara"/>
            </a:endParaRP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459618" y="3473450"/>
            <a:ext cx="4121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H</a:t>
            </a:r>
            <a:r>
              <a:rPr lang="en-US" baseline="-25000" dirty="0">
                <a:latin typeface="Candara"/>
              </a:rPr>
              <a:t>2</a:t>
            </a:r>
            <a:r>
              <a:rPr lang="en-US" dirty="0">
                <a:latin typeface="Candara"/>
              </a:rPr>
              <a:t> molecule is the simplest </a:t>
            </a:r>
            <a:r>
              <a:rPr lang="en-US" dirty="0" smtClean="0">
                <a:latin typeface="Candara"/>
              </a:rPr>
              <a:t>example.</a:t>
            </a:r>
            <a:endParaRPr lang="en-US" dirty="0">
              <a:latin typeface="Candara"/>
            </a:endParaRPr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>
            <a:off x="457200" y="3429000"/>
            <a:ext cx="7848600" cy="0"/>
          </a:xfrm>
          <a:prstGeom prst="line">
            <a:avLst/>
          </a:prstGeom>
          <a:noFill/>
          <a:ln w="19050" cap="flat" cmpd="sng" algn="ctr">
            <a:solidFill>
              <a:srgbClr val="A6A6A6"/>
            </a:solidFill>
            <a:prstDash val="dot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73735" name="Text Box 8"/>
          <p:cNvSpPr txBox="1">
            <a:spLocks noChangeArrowheads="1"/>
          </p:cNvSpPr>
          <p:nvPr/>
        </p:nvSpPr>
        <p:spPr bwMode="auto">
          <a:xfrm>
            <a:off x="459618" y="3935413"/>
            <a:ext cx="43467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 dirty="0">
                <a:latin typeface="Candara"/>
              </a:rPr>
              <a:t>What happens when two atoms meet?</a:t>
            </a:r>
            <a:endParaRPr lang="en-US" i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881063" y="6172200"/>
            <a:ext cx="65365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So the majority of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e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- are found between the 2 nuclei = shared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e-’s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.</a:t>
            </a: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3336925" y="6400800"/>
            <a:ext cx="19883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‘electrostatic glue’</a:t>
            </a:r>
            <a:endParaRPr lang="en-US" sz="1800" dirty="0">
              <a:solidFill>
                <a:schemeClr val="accent2"/>
              </a:solidFill>
              <a:latin typeface="Candara"/>
            </a:endParaRPr>
          </a:p>
        </p:txBody>
      </p:sp>
      <p:sp>
        <p:nvSpPr>
          <p:cNvPr id="73738" name="Text Box 13"/>
          <p:cNvSpPr txBox="1">
            <a:spLocks noChangeArrowheads="1"/>
          </p:cNvSpPr>
          <p:nvPr/>
        </p:nvSpPr>
        <p:spPr bwMode="auto">
          <a:xfrm>
            <a:off x="459618" y="1657290"/>
            <a:ext cx="8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Candara"/>
              </a:rPr>
              <a:t>Covalent </a:t>
            </a:r>
            <a:r>
              <a:rPr lang="en-US" b="1" dirty="0" smtClean="0">
                <a:latin typeface="Candara"/>
              </a:rPr>
              <a:t>bonds: </a:t>
            </a:r>
            <a:r>
              <a:rPr lang="en-US" i="1" dirty="0" smtClean="0">
                <a:solidFill>
                  <a:srgbClr val="000000"/>
                </a:solidFill>
                <a:latin typeface="Candara"/>
              </a:rPr>
              <a:t>formed </a:t>
            </a:r>
            <a:r>
              <a:rPr lang="en-US" i="1" dirty="0">
                <a:solidFill>
                  <a:srgbClr val="000000"/>
                </a:solidFill>
                <a:latin typeface="Candara"/>
              </a:rPr>
              <a:t>by sharing of a</a:t>
            </a:r>
            <a:r>
              <a:rPr lang="en-US" i="1" dirty="0" smtClean="0">
                <a:solidFill>
                  <a:srgbClr val="000000"/>
                </a:solidFill>
                <a:latin typeface="Candara"/>
              </a:rPr>
              <a:t> e- pair between </a:t>
            </a:r>
            <a:r>
              <a:rPr lang="en-US" i="1" dirty="0">
                <a:solidFill>
                  <a:srgbClr val="000000"/>
                </a:solidFill>
                <a:latin typeface="Candara"/>
              </a:rPr>
              <a:t>two non-metal atoms.</a:t>
            </a:r>
          </a:p>
        </p:txBody>
      </p:sp>
      <p:sp>
        <p:nvSpPr>
          <p:cNvPr id="73739" name="Text Box 14"/>
          <p:cNvSpPr txBox="1">
            <a:spLocks noChangeArrowheads="1"/>
          </p:cNvSpPr>
          <p:nvPr/>
        </p:nvSpPr>
        <p:spPr bwMode="auto">
          <a:xfrm>
            <a:off x="459618" y="2070100"/>
            <a:ext cx="47378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What motivates atoms to share electrons</a:t>
            </a:r>
            <a:r>
              <a:rPr lang="en-US" dirty="0" smtClean="0">
                <a:latin typeface="Candara"/>
              </a:rPr>
              <a:t>?</a:t>
            </a:r>
            <a:endParaRPr lang="en-US" sz="16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6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ea typeface="ＭＳ Ｐゴシック" pitchFamily="-112" charset="-128"/>
              <a:cs typeface="Candara"/>
            </a:endParaRPr>
          </a:p>
        </p:txBody>
      </p:sp>
      <p:pic>
        <p:nvPicPr>
          <p:cNvPr id="73741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42" name="Picture 17" descr="08_05.JPG"/>
          <p:cNvPicPr>
            <a:picLocks noChangeAspect="1"/>
          </p:cNvPicPr>
          <p:nvPr/>
        </p:nvPicPr>
        <p:blipFill>
          <a:blip r:embed="rId4"/>
          <a:srcRect b="55717"/>
          <a:stretch>
            <a:fillRect/>
          </a:stretch>
        </p:blipFill>
        <p:spPr bwMode="auto">
          <a:xfrm>
            <a:off x="4800600" y="3505200"/>
            <a:ext cx="3784600" cy="267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pic>
        <p:nvPicPr>
          <p:cNvPr id="73743" name="Picture 18" descr="08_05.JPG"/>
          <p:cNvPicPr>
            <a:picLocks noChangeAspect="1"/>
          </p:cNvPicPr>
          <p:nvPr/>
        </p:nvPicPr>
        <p:blipFill>
          <a:blip r:embed="rId4"/>
          <a:srcRect t="53333" b="11273"/>
          <a:stretch>
            <a:fillRect/>
          </a:stretch>
        </p:blipFill>
        <p:spPr bwMode="auto">
          <a:xfrm>
            <a:off x="762000" y="4452938"/>
            <a:ext cx="3048000" cy="171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459618" y="914400"/>
            <a:ext cx="79175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Covalent molecules are not crystalline &amp; brittle like ionic </a:t>
            </a:r>
            <a:r>
              <a:rPr lang="en-US" dirty="0" smtClean="0">
                <a:latin typeface="Candara"/>
              </a:rPr>
              <a:t>compounds.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ndara"/>
              </a:rPr>
              <a:t>Biomolecules</a:t>
            </a:r>
            <a:r>
              <a:rPr lang="en-US" dirty="0">
                <a:solidFill>
                  <a:srgbClr val="000000"/>
                </a:solidFill>
                <a:latin typeface="Candara"/>
              </a:rPr>
              <a:t>, the molecules of life, are formed by covalent bonding.</a:t>
            </a:r>
            <a:endParaRPr lang="en-US" sz="2800" dirty="0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02850" y="2362200"/>
            <a:ext cx="87173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It’s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the old octet rule again. Non-metal atoms (except for H) generally have 4 or more 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valence electrons &amp; sharing with other non-metals allows both atoms to obtain an octet 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without losing or gaining electrons.</a:t>
            </a:r>
            <a:endParaRPr lang="en-US" sz="1600" dirty="0">
              <a:solidFill>
                <a:srgbClr val="0000FF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98773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/>
      <p:bldP spid="73735" grpId="0"/>
      <p:bldP spid="92171" grpId="0"/>
      <p:bldP spid="92172" grpId="0"/>
      <p:bldP spid="73738" grpId="0"/>
      <p:bldP spid="73739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35221" y="242888"/>
            <a:ext cx="52283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Candara"/>
              </a:rPr>
              <a:t>Lewis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structures </a:t>
            </a:r>
            <a:r>
              <a:rPr lang="en-US" sz="2800" b="1" dirty="0">
                <a:solidFill>
                  <a:srgbClr val="0000FF"/>
                </a:solidFill>
                <a:latin typeface="Candara"/>
              </a:rPr>
              <a:t>&amp;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Candara"/>
              </a:rPr>
              <a:t>e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qual </a:t>
            </a:r>
            <a:r>
              <a:rPr lang="en-US" sz="2800" b="1" dirty="0">
                <a:solidFill>
                  <a:srgbClr val="0000FF"/>
                </a:solidFill>
                <a:latin typeface="Candara"/>
              </a:rPr>
              <a:t>s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haring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8001000" y="6248400"/>
            <a:ext cx="7133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ndara"/>
              </a:rPr>
              <a:t>p</a:t>
            </a:r>
            <a:r>
              <a:rPr lang="en-US" sz="1800" dirty="0" smtClean="0">
                <a:latin typeface="Candara"/>
              </a:rPr>
              <a:t>.297</a:t>
            </a:r>
            <a:endParaRPr lang="en-US" sz="1800" dirty="0">
              <a:latin typeface="Candara"/>
            </a:endParaRP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990599" y="1981200"/>
            <a:ext cx="17132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H. + H. --&gt;  H:H</a:t>
            </a:r>
          </a:p>
        </p:txBody>
      </p:sp>
      <p:sp>
        <p:nvSpPr>
          <p:cNvPr id="75782" name="Oval 6"/>
          <p:cNvSpPr>
            <a:spLocks noChangeArrowheads="1"/>
          </p:cNvSpPr>
          <p:nvPr/>
        </p:nvSpPr>
        <p:spPr bwMode="auto">
          <a:xfrm>
            <a:off x="2133600" y="2024063"/>
            <a:ext cx="381000" cy="3048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75783" name="Oval 7"/>
          <p:cNvSpPr>
            <a:spLocks noChangeArrowheads="1"/>
          </p:cNvSpPr>
          <p:nvPr/>
        </p:nvSpPr>
        <p:spPr bwMode="auto">
          <a:xfrm>
            <a:off x="2362200" y="2024063"/>
            <a:ext cx="381000" cy="3048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14400" y="2279650"/>
            <a:ext cx="2722566" cy="836613"/>
            <a:chOff x="914400" y="2279650"/>
            <a:chExt cx="2722566" cy="836613"/>
          </a:xfrm>
        </p:grpSpPr>
        <p:grpSp>
          <p:nvGrpSpPr>
            <p:cNvPr id="2" name="Group 8"/>
            <p:cNvGrpSpPr>
              <a:grpSpLocks/>
            </p:cNvGrpSpPr>
            <p:nvPr/>
          </p:nvGrpSpPr>
          <p:grpSpPr bwMode="auto">
            <a:xfrm>
              <a:off x="914400" y="2284413"/>
              <a:ext cx="512763" cy="831850"/>
              <a:chOff x="902" y="1349"/>
              <a:chExt cx="323" cy="524"/>
            </a:xfrm>
          </p:grpSpPr>
          <p:sp>
            <p:nvSpPr>
              <p:cNvPr id="75823" name="Text Box 9"/>
              <p:cNvSpPr txBox="1">
                <a:spLocks noChangeArrowheads="1"/>
              </p:cNvSpPr>
              <p:nvPr/>
            </p:nvSpPr>
            <p:spPr bwMode="auto">
              <a:xfrm>
                <a:off x="902" y="1349"/>
                <a:ext cx="323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latin typeface="Candara"/>
                  </a:rPr>
                  <a:t> ..</a:t>
                </a:r>
              </a:p>
              <a:p>
                <a:r>
                  <a:rPr lang="en-US" dirty="0">
                    <a:latin typeface="Candara"/>
                  </a:rPr>
                  <a:t>:Cl.</a:t>
                </a:r>
              </a:p>
            </p:txBody>
          </p:sp>
          <p:sp>
            <p:nvSpPr>
              <p:cNvPr id="75824" name="Text Box 10"/>
              <p:cNvSpPr txBox="1">
                <a:spLocks noChangeArrowheads="1"/>
              </p:cNvSpPr>
              <p:nvPr/>
            </p:nvSpPr>
            <p:spPr bwMode="auto">
              <a:xfrm>
                <a:off x="960" y="1623"/>
                <a:ext cx="1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latin typeface="Candara"/>
                  </a:rPr>
                  <a:t>..</a:t>
                </a:r>
              </a:p>
            </p:txBody>
          </p:sp>
        </p:grp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663700" y="2279650"/>
              <a:ext cx="512763" cy="831850"/>
              <a:chOff x="902" y="1349"/>
              <a:chExt cx="323" cy="524"/>
            </a:xfrm>
          </p:grpSpPr>
          <p:sp>
            <p:nvSpPr>
              <p:cNvPr id="75821" name="Text Box 12"/>
              <p:cNvSpPr txBox="1">
                <a:spLocks noChangeArrowheads="1"/>
              </p:cNvSpPr>
              <p:nvPr/>
            </p:nvSpPr>
            <p:spPr bwMode="auto">
              <a:xfrm>
                <a:off x="902" y="1349"/>
                <a:ext cx="323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latin typeface="Candara"/>
                  </a:rPr>
                  <a:t> ..</a:t>
                </a:r>
              </a:p>
              <a:p>
                <a:r>
                  <a:rPr lang="en-US" dirty="0">
                    <a:latin typeface="Candara"/>
                  </a:rPr>
                  <a:t>:Cl.</a:t>
                </a:r>
              </a:p>
            </p:txBody>
          </p:sp>
          <p:sp>
            <p:nvSpPr>
              <p:cNvPr id="75822" name="Text Box 13"/>
              <p:cNvSpPr txBox="1">
                <a:spLocks noChangeArrowheads="1"/>
              </p:cNvSpPr>
              <p:nvPr/>
            </p:nvSpPr>
            <p:spPr bwMode="auto">
              <a:xfrm>
                <a:off x="960" y="1623"/>
                <a:ext cx="1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latin typeface="Candara"/>
                  </a:rPr>
                  <a:t>..</a:t>
                </a:r>
              </a:p>
            </p:txBody>
          </p:sp>
        </p:grpSp>
        <p:sp>
          <p:nvSpPr>
            <p:cNvPr id="75786" name="Text Box 14"/>
            <p:cNvSpPr txBox="1">
              <a:spLocks noChangeArrowheads="1"/>
            </p:cNvSpPr>
            <p:nvPr/>
          </p:nvSpPr>
          <p:spPr bwMode="auto">
            <a:xfrm>
              <a:off x="1400174" y="2566988"/>
              <a:ext cx="31403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andara"/>
                </a:rPr>
                <a:t>+</a:t>
              </a:r>
            </a:p>
          </p:txBody>
        </p:sp>
        <p:sp>
          <p:nvSpPr>
            <p:cNvPr id="75787" name="Text Box 15"/>
            <p:cNvSpPr txBox="1">
              <a:spLocks noChangeArrowheads="1"/>
            </p:cNvSpPr>
            <p:nvPr/>
          </p:nvSpPr>
          <p:spPr bwMode="auto">
            <a:xfrm>
              <a:off x="2209799" y="2566988"/>
              <a:ext cx="44327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andara"/>
                </a:rPr>
                <a:t>--&gt;</a:t>
              </a:r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3187703" y="2284413"/>
              <a:ext cx="449263" cy="831850"/>
              <a:chOff x="2352" y="1394"/>
              <a:chExt cx="283" cy="524"/>
            </a:xfrm>
          </p:grpSpPr>
          <p:sp>
            <p:nvSpPr>
              <p:cNvPr id="75819" name="Text Box 17"/>
              <p:cNvSpPr txBox="1">
                <a:spLocks noChangeArrowheads="1"/>
              </p:cNvSpPr>
              <p:nvPr/>
            </p:nvSpPr>
            <p:spPr bwMode="auto">
              <a:xfrm>
                <a:off x="2352" y="1394"/>
                <a:ext cx="283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latin typeface="Candara"/>
                  </a:rPr>
                  <a:t> ..</a:t>
                </a:r>
              </a:p>
              <a:p>
                <a:r>
                  <a:rPr lang="en-US" dirty="0" err="1">
                    <a:latin typeface="Candara"/>
                  </a:rPr>
                  <a:t>Cl</a:t>
                </a:r>
                <a:r>
                  <a:rPr lang="en-US" dirty="0">
                    <a:latin typeface="Candara"/>
                  </a:rPr>
                  <a:t>:</a:t>
                </a:r>
              </a:p>
            </p:txBody>
          </p:sp>
          <p:sp>
            <p:nvSpPr>
              <p:cNvPr id="75820" name="Text Box 18"/>
              <p:cNvSpPr txBox="1">
                <a:spLocks noChangeArrowheads="1"/>
              </p:cNvSpPr>
              <p:nvPr/>
            </p:nvSpPr>
            <p:spPr bwMode="auto">
              <a:xfrm>
                <a:off x="2410" y="1668"/>
                <a:ext cx="1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latin typeface="Candara"/>
                  </a:rPr>
                  <a:t>..</a:t>
                </a:r>
              </a:p>
            </p:txBody>
          </p:sp>
        </p:grpSp>
        <p:sp>
          <p:nvSpPr>
            <p:cNvPr id="75789" name="Text Box 19"/>
            <p:cNvSpPr txBox="1">
              <a:spLocks noChangeArrowheads="1"/>
            </p:cNvSpPr>
            <p:nvPr/>
          </p:nvSpPr>
          <p:spPr bwMode="auto">
            <a:xfrm>
              <a:off x="2759074" y="2279650"/>
              <a:ext cx="51353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andara"/>
                </a:rPr>
                <a:t> ..</a:t>
              </a:r>
            </a:p>
            <a:p>
              <a:r>
                <a:rPr lang="en-US" dirty="0">
                  <a:latin typeface="Candara"/>
                </a:rPr>
                <a:t>:</a:t>
              </a:r>
              <a:r>
                <a:rPr lang="en-US" dirty="0" err="1">
                  <a:latin typeface="Candara"/>
                </a:rPr>
                <a:t>Cl</a:t>
              </a:r>
              <a:r>
                <a:rPr lang="en-US" dirty="0">
                  <a:latin typeface="Candara"/>
                </a:rPr>
                <a:t>:</a:t>
              </a:r>
            </a:p>
          </p:txBody>
        </p:sp>
        <p:sp>
          <p:nvSpPr>
            <p:cNvPr id="75790" name="Text Box 20"/>
            <p:cNvSpPr txBox="1">
              <a:spLocks noChangeArrowheads="1"/>
            </p:cNvSpPr>
            <p:nvPr/>
          </p:nvSpPr>
          <p:spPr bwMode="auto">
            <a:xfrm>
              <a:off x="2851149" y="2714625"/>
              <a:ext cx="3159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andara"/>
                </a:rPr>
                <a:t>..</a:t>
              </a:r>
            </a:p>
          </p:txBody>
        </p:sp>
      </p:grpSp>
      <p:sp>
        <p:nvSpPr>
          <p:cNvPr id="75791" name="Oval 21"/>
          <p:cNvSpPr>
            <a:spLocks noChangeArrowheads="1"/>
          </p:cNvSpPr>
          <p:nvPr/>
        </p:nvSpPr>
        <p:spPr bwMode="auto">
          <a:xfrm>
            <a:off x="2682874" y="2466975"/>
            <a:ext cx="609600" cy="6096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75792" name="Oval 22"/>
          <p:cNvSpPr>
            <a:spLocks noChangeArrowheads="1"/>
          </p:cNvSpPr>
          <p:nvPr/>
        </p:nvSpPr>
        <p:spPr bwMode="auto">
          <a:xfrm>
            <a:off x="3140074" y="2454275"/>
            <a:ext cx="609600" cy="6096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93207" name="Text Box 23"/>
          <p:cNvSpPr txBox="1">
            <a:spLocks noChangeArrowheads="1"/>
          </p:cNvSpPr>
          <p:nvPr/>
        </p:nvSpPr>
        <p:spPr bwMode="auto">
          <a:xfrm>
            <a:off x="4267200" y="2047736"/>
            <a:ext cx="4655804" cy="1754327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dot"/>
            <a:miter lim="800000"/>
            <a:headEnd type="none" w="med" len="med"/>
            <a:tailEnd type="non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Here electron sharing is </a:t>
            </a:r>
            <a:r>
              <a:rPr lang="en-US" sz="1800" b="1" u="sng" dirty="0">
                <a:solidFill>
                  <a:srgbClr val="0000FF"/>
                </a:solidFill>
                <a:latin typeface="Candara"/>
              </a:rPr>
              <a:t>equal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 as the two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atoms are identical.</a:t>
            </a:r>
          </a:p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The </a:t>
            </a:r>
            <a:r>
              <a:rPr lang="en-US" sz="1800" u="sng" dirty="0">
                <a:solidFill>
                  <a:srgbClr val="0000FF"/>
                </a:solidFill>
                <a:latin typeface="Candara"/>
              </a:rPr>
              <a:t>Venn diagrams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 show how many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e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- each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atom has access to (anything within its circle),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&amp; how many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e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- are shared (in the overlapping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area of the circles.</a:t>
            </a:r>
          </a:p>
        </p:txBody>
      </p:sp>
      <p:sp>
        <p:nvSpPr>
          <p:cNvPr id="75794" name="Line 24"/>
          <p:cNvSpPr>
            <a:spLocks noChangeShapeType="1"/>
          </p:cNvSpPr>
          <p:nvPr/>
        </p:nvSpPr>
        <p:spPr bwMode="auto">
          <a:xfrm>
            <a:off x="457200" y="3962400"/>
            <a:ext cx="8077200" cy="0"/>
          </a:xfrm>
          <a:prstGeom prst="line">
            <a:avLst/>
          </a:prstGeom>
          <a:noFill/>
          <a:ln w="19050" cap="flat" cmpd="sng" algn="ctr">
            <a:solidFill>
              <a:srgbClr val="A6A6A6"/>
            </a:solidFill>
            <a:prstDash val="dot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75795" name="Text Box 25"/>
          <p:cNvSpPr txBox="1">
            <a:spLocks noChangeArrowheads="1"/>
          </p:cNvSpPr>
          <p:nvPr/>
        </p:nvSpPr>
        <p:spPr bwMode="auto">
          <a:xfrm>
            <a:off x="382466" y="3962400"/>
            <a:ext cx="833731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Sharing more than one pair of </a:t>
            </a:r>
            <a:r>
              <a:rPr lang="en-US" dirty="0" smtClean="0">
                <a:latin typeface="Candara"/>
              </a:rPr>
              <a:t>e- </a:t>
            </a:r>
            <a:r>
              <a:rPr lang="en-US" dirty="0">
                <a:latin typeface="Candara"/>
              </a:rPr>
              <a:t>forms multiple bonds between two </a:t>
            </a:r>
            <a:r>
              <a:rPr lang="en-US" dirty="0" smtClean="0">
                <a:latin typeface="Candara"/>
              </a:rPr>
              <a:t>atoms.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>
                <a:latin typeface="Candara"/>
              </a:rPr>
              <a:t>Multiple bonding may </a:t>
            </a:r>
            <a:r>
              <a:rPr lang="en-US" sz="1800" dirty="0">
                <a:latin typeface="Candara"/>
              </a:rPr>
              <a:t>be </a:t>
            </a:r>
            <a:r>
              <a:rPr lang="en-US" sz="1800" dirty="0" smtClean="0">
                <a:latin typeface="Candara"/>
              </a:rPr>
              <a:t>needed to give both </a:t>
            </a:r>
            <a:r>
              <a:rPr lang="en-US" sz="1800" dirty="0">
                <a:latin typeface="Candara"/>
              </a:rPr>
              <a:t>atoms </a:t>
            </a:r>
            <a:r>
              <a:rPr lang="en-US" sz="1800" dirty="0" smtClean="0">
                <a:latin typeface="Candara"/>
              </a:rPr>
              <a:t>a full valence shell.</a:t>
            </a:r>
            <a:endParaRPr lang="en-US" sz="1600" dirty="0">
              <a:latin typeface="Candara"/>
            </a:endParaRPr>
          </a:p>
        </p:txBody>
      </p:sp>
      <p:sp>
        <p:nvSpPr>
          <p:cNvPr id="75796" name="Text Box 26"/>
          <p:cNvSpPr txBox="1">
            <a:spLocks noChangeArrowheads="1"/>
          </p:cNvSpPr>
          <p:nvPr/>
        </p:nvSpPr>
        <p:spPr bwMode="auto">
          <a:xfrm>
            <a:off x="1828800" y="3573463"/>
            <a:ext cx="5437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H-H</a:t>
            </a:r>
            <a:endParaRPr lang="en-US" sz="24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93216" name="Text Box 32"/>
          <p:cNvSpPr txBox="1">
            <a:spLocks noChangeArrowheads="1"/>
          </p:cNvSpPr>
          <p:nvPr/>
        </p:nvSpPr>
        <p:spPr bwMode="auto">
          <a:xfrm>
            <a:off x="595350" y="3276601"/>
            <a:ext cx="3519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Shared </a:t>
            </a:r>
            <a:r>
              <a:rPr lang="en-US" sz="1800" dirty="0" err="1" smtClean="0">
                <a:solidFill>
                  <a:srgbClr val="0000FF"/>
                </a:solidFill>
                <a:latin typeface="Candara"/>
              </a:rPr>
              <a:t>e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- pair often shown as </a:t>
            </a:r>
            <a:r>
              <a:rPr lang="en-US" sz="1800" u="sng" dirty="0">
                <a:solidFill>
                  <a:srgbClr val="0000FF"/>
                </a:solidFill>
                <a:latin typeface="Candara"/>
              </a:rPr>
              <a:t>line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.</a:t>
            </a:r>
          </a:p>
        </p:txBody>
      </p:sp>
      <p:sp>
        <p:nvSpPr>
          <p:cNvPr id="75801" name="Text Box 33"/>
          <p:cNvSpPr txBox="1">
            <a:spLocks noChangeArrowheads="1"/>
          </p:cNvSpPr>
          <p:nvPr/>
        </p:nvSpPr>
        <p:spPr bwMode="auto">
          <a:xfrm>
            <a:off x="1508125" y="4848225"/>
            <a:ext cx="8534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:N:::N:</a:t>
            </a:r>
          </a:p>
        </p:txBody>
      </p:sp>
      <p:sp>
        <p:nvSpPr>
          <p:cNvPr id="75802" name="Oval 34"/>
          <p:cNvSpPr>
            <a:spLocks noChangeArrowheads="1"/>
          </p:cNvSpPr>
          <p:nvPr/>
        </p:nvSpPr>
        <p:spPr bwMode="auto">
          <a:xfrm>
            <a:off x="1476966" y="4749800"/>
            <a:ext cx="609600" cy="6096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75803" name="Oval 35"/>
          <p:cNvSpPr>
            <a:spLocks noChangeArrowheads="1"/>
          </p:cNvSpPr>
          <p:nvPr/>
        </p:nvSpPr>
        <p:spPr bwMode="auto">
          <a:xfrm>
            <a:off x="1828800" y="4749800"/>
            <a:ext cx="609600" cy="6096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75804" name="Text Box 36"/>
          <p:cNvSpPr txBox="1">
            <a:spLocks noChangeArrowheads="1"/>
          </p:cNvSpPr>
          <p:nvPr/>
        </p:nvSpPr>
        <p:spPr bwMode="auto">
          <a:xfrm>
            <a:off x="4344988" y="4848225"/>
            <a:ext cx="10691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:O::C::O:</a:t>
            </a:r>
          </a:p>
        </p:txBody>
      </p:sp>
      <p:sp>
        <p:nvSpPr>
          <p:cNvPr id="75805" name="Text Box 37"/>
          <p:cNvSpPr txBox="1">
            <a:spLocks noChangeArrowheads="1"/>
          </p:cNvSpPr>
          <p:nvPr/>
        </p:nvSpPr>
        <p:spPr bwMode="auto">
          <a:xfrm>
            <a:off x="4445000" y="4648200"/>
            <a:ext cx="31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..</a:t>
            </a:r>
          </a:p>
        </p:txBody>
      </p:sp>
      <p:sp>
        <p:nvSpPr>
          <p:cNvPr id="75806" name="Text Box 38"/>
          <p:cNvSpPr txBox="1">
            <a:spLocks noChangeArrowheads="1"/>
          </p:cNvSpPr>
          <p:nvPr/>
        </p:nvSpPr>
        <p:spPr bwMode="auto">
          <a:xfrm>
            <a:off x="5118100" y="4648200"/>
            <a:ext cx="31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..</a:t>
            </a:r>
          </a:p>
        </p:txBody>
      </p:sp>
      <p:sp>
        <p:nvSpPr>
          <p:cNvPr id="75807" name="Oval 39"/>
          <p:cNvSpPr>
            <a:spLocks noChangeArrowheads="1"/>
          </p:cNvSpPr>
          <p:nvPr/>
        </p:nvSpPr>
        <p:spPr bwMode="auto">
          <a:xfrm>
            <a:off x="4267200" y="4749800"/>
            <a:ext cx="609600" cy="6096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75808" name="Oval 40"/>
          <p:cNvSpPr>
            <a:spLocks noChangeArrowheads="1"/>
          </p:cNvSpPr>
          <p:nvPr/>
        </p:nvSpPr>
        <p:spPr bwMode="auto">
          <a:xfrm>
            <a:off x="4876800" y="4749800"/>
            <a:ext cx="609600" cy="6096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75809" name="Oval 41"/>
          <p:cNvSpPr>
            <a:spLocks noChangeArrowheads="1"/>
          </p:cNvSpPr>
          <p:nvPr/>
        </p:nvSpPr>
        <p:spPr bwMode="auto">
          <a:xfrm>
            <a:off x="4572000" y="4787900"/>
            <a:ext cx="533400" cy="5334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75810" name="Text Box 42"/>
          <p:cNvSpPr txBox="1">
            <a:spLocks noChangeArrowheads="1"/>
          </p:cNvSpPr>
          <p:nvPr/>
        </p:nvSpPr>
        <p:spPr bwMode="auto">
          <a:xfrm>
            <a:off x="369766" y="5506760"/>
            <a:ext cx="70655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Sharing more atoms shortens the distance between two atoms</a:t>
            </a:r>
            <a:r>
              <a:rPr lang="en-US" dirty="0" smtClean="0">
                <a:latin typeface="Candara"/>
              </a:rPr>
              <a:t>.</a:t>
            </a:r>
            <a:endParaRPr lang="en-US" dirty="0">
              <a:latin typeface="Candara"/>
            </a:endParaRPr>
          </a:p>
        </p:txBody>
      </p:sp>
      <p:sp>
        <p:nvSpPr>
          <p:cNvPr id="75811" name="Text Box 43"/>
          <p:cNvSpPr txBox="1">
            <a:spLocks noChangeArrowheads="1"/>
          </p:cNvSpPr>
          <p:nvPr/>
        </p:nvSpPr>
        <p:spPr bwMode="auto">
          <a:xfrm>
            <a:off x="5160228" y="6096000"/>
            <a:ext cx="226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=</a:t>
            </a:r>
          </a:p>
        </p:txBody>
      </p:sp>
      <p:sp>
        <p:nvSpPr>
          <p:cNvPr id="75812" name="Text Box 44"/>
          <p:cNvSpPr txBox="1">
            <a:spLocks noChangeArrowheads="1"/>
          </p:cNvSpPr>
          <p:nvPr/>
        </p:nvSpPr>
        <p:spPr bwMode="auto">
          <a:xfrm>
            <a:off x="1200738" y="6407150"/>
            <a:ext cx="6854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andara"/>
              </a:rPr>
              <a:t>1.47 Å</a:t>
            </a:r>
          </a:p>
        </p:txBody>
      </p:sp>
      <p:sp>
        <p:nvSpPr>
          <p:cNvPr id="75813" name="Text Box 45"/>
          <p:cNvSpPr txBox="1">
            <a:spLocks noChangeArrowheads="1"/>
          </p:cNvSpPr>
          <p:nvPr/>
        </p:nvSpPr>
        <p:spPr bwMode="auto">
          <a:xfrm>
            <a:off x="3048588" y="6400800"/>
            <a:ext cx="748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1.24 Å</a:t>
            </a:r>
          </a:p>
        </p:txBody>
      </p:sp>
      <p:sp>
        <p:nvSpPr>
          <p:cNvPr id="75814" name="Text Box 46"/>
          <p:cNvSpPr txBox="1">
            <a:spLocks noChangeArrowheads="1"/>
          </p:cNvSpPr>
          <p:nvPr/>
        </p:nvSpPr>
        <p:spPr bwMode="auto">
          <a:xfrm>
            <a:off x="4915488" y="6400800"/>
            <a:ext cx="7233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1.10 Å</a:t>
            </a:r>
          </a:p>
        </p:txBody>
      </p:sp>
      <p:sp>
        <p:nvSpPr>
          <p:cNvPr id="48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ea typeface="ＭＳ Ｐゴシック" pitchFamily="-112" charset="-128"/>
              <a:cs typeface="Candara"/>
            </a:endParaRPr>
          </a:p>
        </p:txBody>
      </p:sp>
      <p:pic>
        <p:nvPicPr>
          <p:cNvPr id="75816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81000" y="914400"/>
            <a:ext cx="8686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</a:rPr>
              <a:t>Lewis dot diagrams </a:t>
            </a:r>
            <a:r>
              <a:rPr lang="en-US" dirty="0">
                <a:latin typeface="Candara"/>
              </a:rPr>
              <a:t>allow us to represent atoms &amp; their valence</a:t>
            </a:r>
            <a:r>
              <a:rPr lang="en-US" dirty="0" smtClean="0">
                <a:latin typeface="Candara"/>
              </a:rPr>
              <a:t> e-  </a:t>
            </a:r>
            <a:r>
              <a:rPr lang="en-US" dirty="0">
                <a:latin typeface="Candara"/>
              </a:rPr>
              <a:t>&amp;</a:t>
            </a:r>
            <a:r>
              <a:rPr lang="en-US" dirty="0" smtClean="0">
                <a:latin typeface="Candara"/>
              </a:rPr>
              <a:t> </a:t>
            </a:r>
            <a:br>
              <a:rPr lang="en-US" dirty="0" smtClean="0">
                <a:latin typeface="Candara"/>
              </a:rPr>
            </a:br>
            <a:r>
              <a:rPr lang="en-US" dirty="0" smtClean="0">
                <a:latin typeface="Candara"/>
              </a:rPr>
              <a:t>to show </a:t>
            </a:r>
            <a:r>
              <a:rPr lang="en-US" dirty="0">
                <a:latin typeface="Candara"/>
              </a:rPr>
              <a:t>covalent </a:t>
            </a:r>
            <a:r>
              <a:rPr lang="en-US" dirty="0" smtClean="0">
                <a:latin typeface="Candara"/>
              </a:rPr>
              <a:t>bonding.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ndara"/>
              </a:rPr>
              <a:t>Atomic symbol surrounded by one dot per valence electron</a:t>
            </a:r>
            <a:endParaRPr lang="en-US" sz="2800" dirty="0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791200"/>
            <a:ext cx="8417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Think of this as more electrostatic glue holding the two atoms more tightly together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.</a:t>
            </a:r>
            <a:endParaRPr lang="en-US" sz="1800" dirty="0">
              <a:solidFill>
                <a:srgbClr val="0000FF"/>
              </a:solidFill>
              <a:latin typeface="Candara"/>
            </a:endParaRPr>
          </a:p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	N - N		N = N		N = N</a:t>
            </a:r>
            <a:endParaRPr lang="en-US" sz="1800" dirty="0">
              <a:latin typeface="Candara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79290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/>
      <p:bldP spid="75782" grpId="0" animBg="1"/>
      <p:bldP spid="75783" grpId="0" animBg="1"/>
      <p:bldP spid="75791" grpId="0" animBg="1"/>
      <p:bldP spid="75792" grpId="0" animBg="1"/>
      <p:bldP spid="93207" grpId="0" animBg="1"/>
      <p:bldP spid="75794" grpId="0" animBg="1"/>
      <p:bldP spid="75795" grpId="0"/>
      <p:bldP spid="75796" grpId="0"/>
      <p:bldP spid="93216" grpId="0"/>
      <p:bldP spid="75801" grpId="0"/>
      <p:bldP spid="75802" grpId="0" animBg="1"/>
      <p:bldP spid="75803" grpId="0" animBg="1"/>
      <p:bldP spid="75804" grpId="0"/>
      <p:bldP spid="75805" grpId="0"/>
      <p:bldP spid="75806" grpId="0"/>
      <p:bldP spid="75807" grpId="0" animBg="1"/>
      <p:bldP spid="75808" grpId="0" animBg="1"/>
      <p:bldP spid="75809" grpId="0" animBg="1"/>
      <p:bldP spid="75810" grpId="0"/>
      <p:bldP spid="75811" grpId="0"/>
      <p:bldP spid="75812" grpId="0"/>
      <p:bldP spid="75813" grpId="0"/>
      <p:bldP spid="7581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35221" y="242888"/>
            <a:ext cx="56575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Examples: two Lewis dot structures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8001000" y="6248400"/>
            <a:ext cx="7133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ndara"/>
              </a:rPr>
              <a:t>p</a:t>
            </a:r>
            <a:r>
              <a:rPr lang="en-US" sz="1800" dirty="0" smtClean="0">
                <a:latin typeface="Candara"/>
              </a:rPr>
              <a:t>.297</a:t>
            </a:r>
            <a:endParaRPr lang="en-US" sz="1800" dirty="0">
              <a:latin typeface="Candara"/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457200" y="914400"/>
            <a:ext cx="8686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</a:rPr>
              <a:t>Draw the Lewis dot structures of: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latin typeface="Candara"/>
              </a:rPr>
              <a:t> NF3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latin typeface="Candara"/>
              </a:rPr>
              <a:t> CH4</a:t>
            </a:r>
            <a:endParaRPr lang="en-US" dirty="0">
              <a:latin typeface="Candara"/>
            </a:endParaRPr>
          </a:p>
        </p:txBody>
      </p:sp>
      <p:sp>
        <p:nvSpPr>
          <p:cNvPr id="75823" name="Text Box 9"/>
          <p:cNvSpPr txBox="1">
            <a:spLocks noChangeArrowheads="1"/>
          </p:cNvSpPr>
          <p:nvPr/>
        </p:nvSpPr>
        <p:spPr bwMode="auto">
          <a:xfrm>
            <a:off x="941224" y="2647890"/>
            <a:ext cx="4303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 :F</a:t>
            </a:r>
            <a:endParaRPr lang="en-US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75824" name="Text Box 10"/>
          <p:cNvSpPr txBox="1">
            <a:spLocks noChangeArrowheads="1"/>
          </p:cNvSpPr>
          <p:nvPr/>
        </p:nvSpPr>
        <p:spPr bwMode="auto">
          <a:xfrm>
            <a:off x="1049830" y="2739995"/>
            <a:ext cx="3139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..</a:t>
            </a:r>
            <a:endParaRPr lang="en-US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48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ea typeface="ＭＳ Ｐゴシック" pitchFamily="-112" charset="-128"/>
              <a:cs typeface="Candara"/>
            </a:endParaRPr>
          </a:p>
        </p:txBody>
      </p:sp>
      <p:pic>
        <p:nvPicPr>
          <p:cNvPr id="75816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Text Box 10"/>
          <p:cNvSpPr txBox="1">
            <a:spLocks noChangeArrowheads="1"/>
          </p:cNvSpPr>
          <p:nvPr/>
        </p:nvSpPr>
        <p:spPr bwMode="auto">
          <a:xfrm>
            <a:off x="1057692" y="2419290"/>
            <a:ext cx="3139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..</a:t>
            </a:r>
            <a:endParaRPr lang="en-US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2008024" y="2652401"/>
            <a:ext cx="4303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 F:</a:t>
            </a:r>
            <a:endParaRPr lang="en-US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47" name="Text Box 10"/>
          <p:cNvSpPr txBox="1">
            <a:spLocks noChangeArrowheads="1"/>
          </p:cNvSpPr>
          <p:nvPr/>
        </p:nvSpPr>
        <p:spPr bwMode="auto">
          <a:xfrm>
            <a:off x="2042802" y="2744506"/>
            <a:ext cx="3139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..</a:t>
            </a:r>
            <a:endParaRPr lang="en-US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49" name="Text Box 10"/>
          <p:cNvSpPr txBox="1">
            <a:spLocks noChangeArrowheads="1"/>
          </p:cNvSpPr>
          <p:nvPr/>
        </p:nvSpPr>
        <p:spPr bwMode="auto">
          <a:xfrm>
            <a:off x="2057400" y="2423801"/>
            <a:ext cx="3139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..</a:t>
            </a:r>
            <a:endParaRPr lang="en-US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50" name="Text Box 9"/>
          <p:cNvSpPr txBox="1">
            <a:spLocks noChangeArrowheads="1"/>
          </p:cNvSpPr>
          <p:nvPr/>
        </p:nvSpPr>
        <p:spPr bwMode="auto">
          <a:xfrm>
            <a:off x="1447800" y="3182596"/>
            <a:ext cx="4949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 :F:</a:t>
            </a:r>
            <a:endParaRPr lang="en-US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1571004" y="3274701"/>
            <a:ext cx="3139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..</a:t>
            </a:r>
            <a:endParaRPr lang="en-US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53" name="Text Box 10"/>
          <p:cNvSpPr txBox="1">
            <a:spLocks noChangeArrowheads="1"/>
          </p:cNvSpPr>
          <p:nvPr/>
        </p:nvSpPr>
        <p:spPr bwMode="auto">
          <a:xfrm>
            <a:off x="1571004" y="2416085"/>
            <a:ext cx="3139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..</a:t>
            </a:r>
          </a:p>
        </p:txBody>
      </p:sp>
      <p:sp>
        <p:nvSpPr>
          <p:cNvPr id="54" name="Text Box 10"/>
          <p:cNvSpPr txBox="1">
            <a:spLocks noChangeArrowheads="1"/>
          </p:cNvSpPr>
          <p:nvPr/>
        </p:nvSpPr>
        <p:spPr bwMode="auto">
          <a:xfrm>
            <a:off x="1556406" y="2647890"/>
            <a:ext cx="3574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N</a:t>
            </a:r>
          </a:p>
        </p:txBody>
      </p:sp>
      <p:cxnSp>
        <p:nvCxnSpPr>
          <p:cNvPr id="61" name="Straight Connector 60"/>
          <p:cNvCxnSpPr/>
          <p:nvPr/>
        </p:nvCxnSpPr>
        <p:spPr bwMode="auto">
          <a:xfrm>
            <a:off x="1295400" y="2894012"/>
            <a:ext cx="3048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1828800" y="2895600"/>
            <a:ext cx="3048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rot="5400000">
            <a:off x="1568588" y="3123406"/>
            <a:ext cx="3048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Text Box 10"/>
          <p:cNvSpPr txBox="1">
            <a:spLocks noChangeArrowheads="1"/>
          </p:cNvSpPr>
          <p:nvPr/>
        </p:nvSpPr>
        <p:spPr bwMode="auto">
          <a:xfrm>
            <a:off x="3962400" y="2590800"/>
            <a:ext cx="3255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C</a:t>
            </a:r>
          </a:p>
        </p:txBody>
      </p:sp>
      <p:cxnSp>
        <p:nvCxnSpPr>
          <p:cNvPr id="65" name="Straight Connector 64"/>
          <p:cNvCxnSpPr/>
          <p:nvPr/>
        </p:nvCxnSpPr>
        <p:spPr bwMode="auto">
          <a:xfrm rot="5400000">
            <a:off x="3977792" y="3123406"/>
            <a:ext cx="3048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rot="5400000">
            <a:off x="3963194" y="2513806"/>
            <a:ext cx="3048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 rot="10800000">
            <a:off x="4220196" y="2819400"/>
            <a:ext cx="3048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rot="10800000">
            <a:off x="3701395" y="2817811"/>
            <a:ext cx="3048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 Box 10"/>
          <p:cNvSpPr txBox="1">
            <a:spLocks noChangeArrowheads="1"/>
          </p:cNvSpPr>
          <p:nvPr/>
        </p:nvSpPr>
        <p:spPr bwMode="auto">
          <a:xfrm>
            <a:off x="3947802" y="2057400"/>
            <a:ext cx="351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H</a:t>
            </a:r>
          </a:p>
        </p:txBody>
      </p:sp>
      <p:sp>
        <p:nvSpPr>
          <p:cNvPr id="70" name="Text Box 10"/>
          <p:cNvSpPr txBox="1">
            <a:spLocks noChangeArrowheads="1"/>
          </p:cNvSpPr>
          <p:nvPr/>
        </p:nvSpPr>
        <p:spPr bwMode="auto">
          <a:xfrm>
            <a:off x="4419600" y="2605399"/>
            <a:ext cx="351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H</a:t>
            </a:r>
          </a:p>
        </p:txBody>
      </p:sp>
      <p:sp>
        <p:nvSpPr>
          <p:cNvPr id="71" name="Text Box 10"/>
          <p:cNvSpPr txBox="1">
            <a:spLocks noChangeArrowheads="1"/>
          </p:cNvSpPr>
          <p:nvPr/>
        </p:nvSpPr>
        <p:spPr bwMode="auto">
          <a:xfrm>
            <a:off x="3947802" y="3138799"/>
            <a:ext cx="351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H</a:t>
            </a:r>
          </a:p>
        </p:txBody>
      </p:sp>
      <p:sp>
        <p:nvSpPr>
          <p:cNvPr id="72" name="Text Box 10"/>
          <p:cNvSpPr txBox="1">
            <a:spLocks noChangeArrowheads="1"/>
          </p:cNvSpPr>
          <p:nvPr/>
        </p:nvSpPr>
        <p:spPr bwMode="auto">
          <a:xfrm>
            <a:off x="3458196" y="2594005"/>
            <a:ext cx="351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1954487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23" grpId="0"/>
      <p:bldP spid="75824" grpId="0"/>
      <p:bldP spid="45" grpId="0"/>
      <p:bldP spid="46" grpId="0"/>
      <p:bldP spid="47" grpId="0"/>
      <p:bldP spid="49" grpId="0"/>
      <p:bldP spid="50" grpId="0"/>
      <p:bldP spid="51" grpId="0"/>
      <p:bldP spid="53" grpId="0"/>
      <p:bldP spid="54" grpId="0"/>
      <p:bldP spid="64" grpId="0"/>
      <p:bldP spid="69" grpId="0"/>
      <p:bldP spid="70" grpId="0"/>
      <p:bldP spid="71" grpId="0"/>
      <p:bldP spid="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17" descr="08_06.JPG"/>
          <p:cNvPicPr>
            <a:picLocks noChangeAspect="1"/>
          </p:cNvPicPr>
          <p:nvPr/>
        </p:nvPicPr>
        <p:blipFill>
          <a:blip r:embed="rId3"/>
          <a:srcRect b="3935"/>
          <a:stretch>
            <a:fillRect/>
          </a:stretch>
        </p:blipFill>
        <p:spPr bwMode="auto">
          <a:xfrm>
            <a:off x="381000" y="3510236"/>
            <a:ext cx="4038600" cy="3284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7" name="Text Box 2"/>
          <p:cNvSpPr txBox="1">
            <a:spLocks noChangeArrowheads="1"/>
          </p:cNvSpPr>
          <p:nvPr/>
        </p:nvSpPr>
        <p:spPr bwMode="auto">
          <a:xfrm>
            <a:off x="520700" y="242888"/>
            <a:ext cx="57374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Candara"/>
              </a:rPr>
              <a:t>Unequal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Candara"/>
              </a:rPr>
              <a:t>s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haring </a:t>
            </a:r>
            <a:r>
              <a:rPr lang="en-US" sz="2800" b="1" dirty="0">
                <a:solidFill>
                  <a:srgbClr val="0000FF"/>
                </a:solidFill>
                <a:latin typeface="Candara"/>
              </a:rPr>
              <a:t>&amp;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electronegativity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77828" name="Text Box 3"/>
          <p:cNvSpPr txBox="1">
            <a:spLocks noChangeArrowheads="1"/>
          </p:cNvSpPr>
          <p:nvPr/>
        </p:nvSpPr>
        <p:spPr bwMode="auto">
          <a:xfrm>
            <a:off x="8001000" y="6335713"/>
            <a:ext cx="7308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ndara"/>
              </a:rPr>
              <a:t>p</a:t>
            </a:r>
            <a:r>
              <a:rPr lang="en-US" sz="1800" dirty="0" smtClean="0">
                <a:latin typeface="Candara"/>
              </a:rPr>
              <a:t>.299</a:t>
            </a:r>
            <a:endParaRPr lang="en-US" sz="1800" dirty="0">
              <a:latin typeface="Candara"/>
            </a:endParaRPr>
          </a:p>
        </p:txBody>
      </p:sp>
      <p:sp>
        <p:nvSpPr>
          <p:cNvPr id="77830" name="Text Box 5"/>
          <p:cNvSpPr txBox="1">
            <a:spLocks noChangeArrowheads="1"/>
          </p:cNvSpPr>
          <p:nvPr/>
        </p:nvSpPr>
        <p:spPr bwMode="auto">
          <a:xfrm>
            <a:off x="457200" y="2459213"/>
            <a:ext cx="8686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Electronegativity</a:t>
            </a:r>
            <a:r>
              <a:rPr lang="en-US" sz="1600" dirty="0">
                <a:solidFill>
                  <a:srgbClr val="0000FF"/>
                </a:solidFill>
                <a:latin typeface="Candara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Candara"/>
              </a:rPr>
              <a:t>combines both of these properties and describes, in a net or overall sense, how well an element grabs &amp; keeps </a:t>
            </a:r>
            <a:r>
              <a:rPr lang="en-US" i="1" dirty="0" smtClean="0">
                <a:solidFill>
                  <a:srgbClr val="000000"/>
                </a:solidFill>
                <a:latin typeface="Candara"/>
              </a:rPr>
              <a:t>electrons.</a:t>
            </a:r>
            <a:endParaRPr lang="en-US" sz="18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2497321" y="4001869"/>
            <a:ext cx="2227079" cy="6463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dot"/>
            <a:miter lim="800000"/>
            <a:headEnd type="none" w="med" len="med"/>
            <a:tailEnd type="non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0000FF"/>
                </a:solidFill>
                <a:latin typeface="Candara"/>
              </a:rPr>
              <a:t>Note how en changes </a:t>
            </a:r>
            <a:br>
              <a:rPr lang="en-US" sz="1800" i="1" dirty="0">
                <a:solidFill>
                  <a:srgbClr val="0000FF"/>
                </a:solidFill>
                <a:latin typeface="Candara"/>
              </a:rPr>
            </a:br>
            <a:r>
              <a:rPr lang="en-US" sz="1800" i="1" dirty="0">
                <a:solidFill>
                  <a:srgbClr val="0000FF"/>
                </a:solidFill>
                <a:latin typeface="Candara"/>
              </a:rPr>
              <a:t>in the periodic table.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4957816" y="5638800"/>
            <a:ext cx="106198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i="1" dirty="0" smtClean="0">
                <a:latin typeface="Candara"/>
              </a:rPr>
              <a:t>equal </a:t>
            </a:r>
            <a:r>
              <a:rPr lang="en-US" sz="1800" b="1" i="1" dirty="0">
                <a:latin typeface="Candara"/>
              </a:rPr>
              <a:t>vs. </a:t>
            </a:r>
            <a:r>
              <a:rPr lang="en-US" sz="1800" b="1" i="1" dirty="0" smtClean="0">
                <a:latin typeface="Candara"/>
              </a:rPr>
              <a:t/>
            </a:r>
            <a:br>
              <a:rPr lang="en-US" sz="1800" b="1" i="1" dirty="0" smtClean="0">
                <a:latin typeface="Candara"/>
              </a:rPr>
            </a:br>
            <a:r>
              <a:rPr lang="en-US" sz="1800" b="1" i="1" dirty="0" smtClean="0">
                <a:latin typeface="Candara"/>
              </a:rPr>
              <a:t>unequal </a:t>
            </a:r>
            <a:br>
              <a:rPr lang="en-US" sz="1800" b="1" i="1" dirty="0" smtClean="0">
                <a:latin typeface="Candara"/>
              </a:rPr>
            </a:br>
            <a:r>
              <a:rPr lang="en-US" sz="1800" b="1" i="1" dirty="0" smtClean="0">
                <a:latin typeface="Candara"/>
              </a:rPr>
              <a:t>sharing</a:t>
            </a:r>
            <a:r>
              <a:rPr lang="en-US" sz="1800" b="1" i="1" dirty="0">
                <a:latin typeface="Candara"/>
              </a:rPr>
              <a:t>:</a:t>
            </a:r>
          </a:p>
        </p:txBody>
      </p:sp>
      <p:sp>
        <p:nvSpPr>
          <p:cNvPr id="16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ea typeface="ＭＳ Ｐゴシック" pitchFamily="-112" charset="-128"/>
              <a:cs typeface="Candara"/>
            </a:endParaRPr>
          </a:p>
        </p:txBody>
      </p:sp>
      <p:pic>
        <p:nvPicPr>
          <p:cNvPr id="77834" name="Picture 5" descr="atom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6" name="Picture 19" descr="08_07.JPG"/>
          <p:cNvPicPr>
            <a:picLocks noChangeAspect="1"/>
          </p:cNvPicPr>
          <p:nvPr/>
        </p:nvPicPr>
        <p:blipFill>
          <a:blip r:embed="rId5"/>
          <a:srcRect l="66554" b="8406"/>
          <a:stretch>
            <a:fillRect/>
          </a:stretch>
        </p:blipFill>
        <p:spPr bwMode="auto">
          <a:xfrm>
            <a:off x="5867400" y="5257800"/>
            <a:ext cx="1827648" cy="160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9" name="Text Box 4"/>
          <p:cNvSpPr txBox="1">
            <a:spLocks noChangeArrowheads="1"/>
          </p:cNvSpPr>
          <p:nvPr/>
        </p:nvSpPr>
        <p:spPr bwMode="auto">
          <a:xfrm>
            <a:off x="457200" y="927100"/>
            <a:ext cx="8686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Electrons in covalent bonds between </a:t>
            </a:r>
            <a:r>
              <a:rPr lang="en-US" u="sng" dirty="0">
                <a:latin typeface="Candara"/>
              </a:rPr>
              <a:t>non-identical</a:t>
            </a:r>
            <a:r>
              <a:rPr lang="en-US" dirty="0">
                <a:latin typeface="Candara"/>
              </a:rPr>
              <a:t> atoms are</a:t>
            </a:r>
            <a:r>
              <a:rPr lang="en-US" dirty="0" smtClean="0">
                <a:latin typeface="Candara"/>
              </a:rPr>
              <a:t> often </a:t>
            </a:r>
            <a:r>
              <a:rPr lang="en-US" dirty="0">
                <a:latin typeface="Candara"/>
              </a:rPr>
              <a:t>shared </a:t>
            </a:r>
            <a:r>
              <a:rPr lang="en-US" b="1" u="sng" dirty="0">
                <a:latin typeface="Candara"/>
              </a:rPr>
              <a:t>unequally</a:t>
            </a:r>
            <a:r>
              <a:rPr lang="en-US" dirty="0">
                <a:latin typeface="Candara"/>
              </a:rPr>
              <a:t>.  Why</a:t>
            </a:r>
            <a:r>
              <a:rPr lang="en-US" dirty="0" smtClean="0">
                <a:latin typeface="Candara"/>
              </a:rPr>
              <a:t>?</a:t>
            </a:r>
            <a:endParaRPr lang="en-US" sz="2400" dirty="0">
              <a:latin typeface="Candar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538645"/>
            <a:ext cx="84630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Atoms have differing (&amp; characteristic) abilities to gain or lose, and to hold, electrons.</a:t>
            </a:r>
          </a:p>
          <a:p>
            <a:r>
              <a:rPr lang="en-US" sz="1800" u="sng" dirty="0">
                <a:solidFill>
                  <a:srgbClr val="0000FF"/>
                </a:solidFill>
                <a:latin typeface="Candara"/>
              </a:rPr>
              <a:t>Ionization energy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 - explains how tightly electrons are held by the atom</a:t>
            </a:r>
          </a:p>
          <a:p>
            <a:r>
              <a:rPr lang="en-US" sz="1800" u="sng" dirty="0">
                <a:solidFill>
                  <a:srgbClr val="0000FF"/>
                </a:solidFill>
                <a:latin typeface="Candara"/>
              </a:rPr>
              <a:t>Electron affinity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 - explains ‘desire’ to gain more 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electrons</a:t>
            </a:r>
            <a:endParaRPr lang="en-US" sz="2400" dirty="0">
              <a:latin typeface="Candara"/>
            </a:endParaRPr>
          </a:p>
        </p:txBody>
      </p:sp>
      <p:pic>
        <p:nvPicPr>
          <p:cNvPr id="77835" name="Picture 18" descr="08_07.JPG"/>
          <p:cNvPicPr>
            <a:picLocks noChangeAspect="1"/>
          </p:cNvPicPr>
          <p:nvPr/>
        </p:nvPicPr>
        <p:blipFill>
          <a:blip r:embed="rId5"/>
          <a:srcRect r="33446" b="8406"/>
          <a:stretch>
            <a:fillRect/>
          </a:stretch>
        </p:blipFill>
        <p:spPr bwMode="auto">
          <a:xfrm>
            <a:off x="5049838" y="3657600"/>
            <a:ext cx="3636962" cy="160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02920" y="3064788"/>
            <a:ext cx="5420005" cy="335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>
                <a:solidFill>
                  <a:srgbClr val="0000FF"/>
                </a:solidFill>
                <a:latin typeface="Candara"/>
              </a:rPr>
              <a:t>High en - grabs and holds well; low en - grabs and holds 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poorly</a:t>
            </a:r>
            <a:endParaRPr lang="en-US" sz="1800" dirty="0"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108726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0" grpId="0"/>
      <p:bldP spid="77831" grpId="0" animBg="1"/>
      <p:bldP spid="77832" grpId="0"/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36" descr="08_07.JPG"/>
          <p:cNvPicPr>
            <a:picLocks noChangeAspect="1"/>
          </p:cNvPicPr>
          <p:nvPr/>
        </p:nvPicPr>
        <p:blipFill>
          <a:blip r:embed="rId3"/>
          <a:srcRect l="35922" r="33446" b="23087"/>
          <a:stretch>
            <a:fillRect/>
          </a:stretch>
        </p:blipFill>
        <p:spPr bwMode="auto">
          <a:xfrm>
            <a:off x="3657600" y="4435475"/>
            <a:ext cx="155575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5" name="Text Box 2"/>
          <p:cNvSpPr txBox="1">
            <a:spLocks noChangeArrowheads="1"/>
          </p:cNvSpPr>
          <p:nvPr/>
        </p:nvSpPr>
        <p:spPr bwMode="auto">
          <a:xfrm>
            <a:off x="466340" y="242888"/>
            <a:ext cx="22768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Candara"/>
              </a:rPr>
              <a:t>Bond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polarity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79876" name="Text Box 3"/>
          <p:cNvSpPr txBox="1">
            <a:spLocks noChangeArrowheads="1"/>
          </p:cNvSpPr>
          <p:nvPr/>
        </p:nvSpPr>
        <p:spPr bwMode="auto">
          <a:xfrm>
            <a:off x="7772400" y="6335713"/>
            <a:ext cx="12548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ndara"/>
              </a:rPr>
              <a:t>p</a:t>
            </a:r>
            <a:r>
              <a:rPr lang="en-US" sz="1800" dirty="0" smtClean="0">
                <a:latin typeface="Candara"/>
              </a:rPr>
              <a:t>.299 - 300</a:t>
            </a:r>
            <a:endParaRPr lang="en-US" sz="1800" dirty="0">
              <a:latin typeface="Candara"/>
            </a:endParaRPr>
          </a:p>
        </p:txBody>
      </p:sp>
      <p:sp>
        <p:nvSpPr>
          <p:cNvPr id="79877" name="Text Box 4"/>
          <p:cNvSpPr txBox="1">
            <a:spLocks noChangeArrowheads="1"/>
          </p:cNvSpPr>
          <p:nvPr/>
        </p:nvSpPr>
        <p:spPr bwMode="auto">
          <a:xfrm>
            <a:off x="423863" y="938213"/>
            <a:ext cx="8686800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Unequal sharing of electrons creates polar bonds and partial </a:t>
            </a:r>
            <a:br>
              <a:rPr lang="en-US" dirty="0">
                <a:latin typeface="Candara"/>
              </a:rPr>
            </a:br>
            <a:r>
              <a:rPr lang="en-US" dirty="0">
                <a:latin typeface="Candara"/>
              </a:rPr>
              <a:t>(dipolar) charges.</a:t>
            </a:r>
            <a:br>
              <a:rPr lang="en-US" dirty="0">
                <a:latin typeface="Candara"/>
              </a:rPr>
            </a:br>
            <a:endParaRPr lang="en-US" sz="1100" dirty="0">
              <a:solidFill>
                <a:srgbClr val="0000FF"/>
              </a:solidFill>
              <a:latin typeface="Candara"/>
            </a:endParaRPr>
          </a:p>
          <a:p>
            <a:r>
              <a:rPr lang="en-US" b="1" u="sng" dirty="0">
                <a:latin typeface="Candara"/>
              </a:rPr>
              <a:t>Type of bond		</a:t>
            </a:r>
            <a:r>
              <a:rPr lang="en-US" b="1" u="sng" dirty="0" smtClean="0">
                <a:latin typeface="Candara"/>
              </a:rPr>
              <a:t>			</a:t>
            </a:r>
            <a:r>
              <a:rPr lang="en-US" b="1" u="sng" dirty="0" err="1" smtClean="0">
                <a:latin typeface="Candara"/>
              </a:rPr>
              <a:t>Δ</a:t>
            </a:r>
            <a:r>
              <a:rPr lang="en-US" b="1" u="sng" dirty="0" smtClean="0">
                <a:latin typeface="Candara"/>
              </a:rPr>
              <a:t> EN values</a:t>
            </a:r>
            <a:endParaRPr lang="en-US" b="1" dirty="0">
              <a:latin typeface="Candara"/>
            </a:endParaRPr>
          </a:p>
          <a:p>
            <a:r>
              <a:rPr lang="en-US" dirty="0">
                <a:latin typeface="Candara"/>
              </a:rPr>
              <a:t>Nonpolar covalent	F2		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</a:t>
            </a:r>
            <a:endParaRPr lang="en-US" dirty="0">
              <a:latin typeface="Candara"/>
            </a:endParaRPr>
          </a:p>
          <a:p>
            <a:r>
              <a:rPr lang="en-US" dirty="0">
                <a:latin typeface="Candara"/>
              </a:rPr>
              <a:t>Polar covalent		HF		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</a:t>
            </a:r>
            <a:endParaRPr lang="en-US" dirty="0">
              <a:latin typeface="Candara"/>
            </a:endParaRPr>
          </a:p>
          <a:p>
            <a:r>
              <a:rPr lang="en-US" dirty="0">
                <a:latin typeface="Candara"/>
              </a:rPr>
              <a:t>Ionic			</a:t>
            </a:r>
            <a:r>
              <a:rPr lang="en-US" dirty="0" err="1">
                <a:latin typeface="Candara"/>
              </a:rPr>
              <a:t>LiF</a:t>
            </a:r>
            <a:r>
              <a:rPr lang="en-US" dirty="0">
                <a:latin typeface="Candara"/>
              </a:rPr>
              <a:t>		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</a:t>
            </a:r>
            <a:endParaRPr lang="en-US" dirty="0">
              <a:latin typeface="Candara"/>
            </a:endParaRP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4254500" y="4826000"/>
            <a:ext cx="4539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Candara"/>
              </a:rPr>
              <a:t>HF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452438" y="3076575"/>
            <a:ext cx="807144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So H-F’s bond is covalent but very polar; e-s are shared very </a:t>
            </a:r>
            <a:r>
              <a:rPr lang="en-US" dirty="0" smtClean="0">
                <a:latin typeface="Candara"/>
              </a:rPr>
              <a:t>unequally.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>
                <a:latin typeface="Candara"/>
              </a:rPr>
              <a:t>Most </a:t>
            </a:r>
            <a:r>
              <a:rPr lang="en-US" sz="1800" dirty="0">
                <a:latin typeface="Candara"/>
              </a:rPr>
              <a:t>electrons are pulled to the more electronegative fluorine and this causes</a:t>
            </a:r>
            <a:r>
              <a:rPr lang="en-US" sz="1800" dirty="0" smtClean="0">
                <a:latin typeface="Candara"/>
              </a:rPr>
              <a:t> </a:t>
            </a:r>
            <a:br>
              <a:rPr lang="en-US" sz="1800" dirty="0" smtClean="0">
                <a:latin typeface="Candara"/>
              </a:rPr>
            </a:br>
            <a:r>
              <a:rPr lang="en-US" sz="1800" dirty="0" smtClean="0">
                <a:latin typeface="Candara"/>
              </a:rPr>
              <a:t>partial</a:t>
            </a:r>
            <a:r>
              <a:rPr lang="en-US" sz="1800" dirty="0">
                <a:latin typeface="Candara"/>
              </a:rPr>
              <a:t> </a:t>
            </a:r>
            <a:r>
              <a:rPr lang="en-US" sz="1800" dirty="0" smtClean="0">
                <a:latin typeface="Candara"/>
              </a:rPr>
              <a:t>(</a:t>
            </a:r>
            <a:r>
              <a:rPr lang="en-US" sz="1800" dirty="0">
                <a:latin typeface="Candara"/>
              </a:rPr>
              <a:t>dipolar) charges on both atoms.</a:t>
            </a:r>
            <a:endParaRPr lang="en-US" dirty="0">
              <a:latin typeface="Candara"/>
            </a:endParaRP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3733800" y="4191000"/>
            <a:ext cx="4283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dirty="0" err="1">
                <a:solidFill>
                  <a:srgbClr val="0000FF"/>
                </a:solidFill>
                <a:latin typeface="Candara"/>
                <a:sym typeface="Symbol" pitchFamily="32" charset="2"/>
              </a:rPr>
              <a:t></a:t>
            </a:r>
            <a:r>
              <a:rPr lang="en-US" sz="1800" b="1" dirty="0">
                <a:solidFill>
                  <a:srgbClr val="0000FF"/>
                </a:solidFill>
                <a:latin typeface="Candara"/>
                <a:sym typeface="Symbol" pitchFamily="32" charset="2"/>
              </a:rPr>
              <a:t>+</a:t>
            </a:r>
            <a:endParaRPr lang="en-US" sz="1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4821238" y="4191000"/>
            <a:ext cx="377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dirty="0" err="1">
                <a:solidFill>
                  <a:srgbClr val="0000FF"/>
                </a:solidFill>
                <a:latin typeface="Candara"/>
                <a:sym typeface="Symbol" pitchFamily="32" charset="2"/>
              </a:rPr>
              <a:t></a:t>
            </a:r>
            <a:r>
              <a:rPr lang="en-US" sz="1800" b="1" dirty="0">
                <a:solidFill>
                  <a:srgbClr val="0000FF"/>
                </a:solidFill>
                <a:latin typeface="Candara"/>
                <a:sym typeface="Symbol" pitchFamily="32" charset="2"/>
              </a:rPr>
              <a:t>-</a:t>
            </a:r>
            <a:endParaRPr lang="en-US" sz="1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79882" name="Line 10"/>
          <p:cNvSpPr>
            <a:spLocks noChangeShapeType="1"/>
          </p:cNvSpPr>
          <p:nvPr/>
        </p:nvSpPr>
        <p:spPr bwMode="auto">
          <a:xfrm>
            <a:off x="3962400" y="5715000"/>
            <a:ext cx="914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79883" name="Line 11"/>
          <p:cNvSpPr>
            <a:spLocks noChangeShapeType="1"/>
          </p:cNvSpPr>
          <p:nvPr/>
        </p:nvSpPr>
        <p:spPr bwMode="auto">
          <a:xfrm>
            <a:off x="4114800" y="5638800"/>
            <a:ext cx="0" cy="152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481013" y="4313872"/>
            <a:ext cx="252939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So polar covalent bonds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have a somewhat ‘ionic’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character.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Polarity increases as the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 err="1">
                <a:solidFill>
                  <a:srgbClr val="0000FF"/>
                </a:solidFill>
                <a:latin typeface="Candara"/>
                <a:sym typeface="Symbol" pitchFamily="32" charset="2"/>
              </a:rPr>
              <a:t>en</a:t>
            </a:r>
            <a:r>
              <a:rPr lang="en-US" sz="1800" dirty="0">
                <a:solidFill>
                  <a:srgbClr val="0000FF"/>
                </a:solidFill>
                <a:latin typeface="Candara"/>
                <a:sym typeface="Symbol" pitchFamily="32" charset="2"/>
              </a:rPr>
              <a:t> increases.</a:t>
            </a:r>
            <a:endParaRPr lang="en-US" sz="18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1828800" y="6299200"/>
            <a:ext cx="4705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andara"/>
              </a:rPr>
              <a:t>H-F</a:t>
            </a:r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>
            <a:off x="1874838" y="6073775"/>
            <a:ext cx="0" cy="152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79887" name="Line 15"/>
          <p:cNvSpPr>
            <a:spLocks noChangeShapeType="1"/>
          </p:cNvSpPr>
          <p:nvPr/>
        </p:nvSpPr>
        <p:spPr bwMode="auto">
          <a:xfrm>
            <a:off x="1828800" y="6159500"/>
            <a:ext cx="609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2667000" y="6281738"/>
            <a:ext cx="4705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Candara"/>
              </a:rPr>
              <a:t>H-F</a:t>
            </a:r>
          </a:p>
        </p:txBody>
      </p:sp>
      <p:sp>
        <p:nvSpPr>
          <p:cNvPr id="79889" name="Line 17"/>
          <p:cNvSpPr>
            <a:spLocks noChangeShapeType="1"/>
          </p:cNvSpPr>
          <p:nvPr/>
        </p:nvSpPr>
        <p:spPr bwMode="auto">
          <a:xfrm>
            <a:off x="2713038" y="6073775"/>
            <a:ext cx="0" cy="152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>
            <a:off x="2667000" y="6159500"/>
            <a:ext cx="609600" cy="127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3429000" y="6281738"/>
            <a:ext cx="4705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Candara"/>
              </a:rPr>
              <a:t>H-F</a:t>
            </a:r>
          </a:p>
        </p:txBody>
      </p:sp>
      <p:sp>
        <p:nvSpPr>
          <p:cNvPr id="79892" name="Line 20"/>
          <p:cNvSpPr>
            <a:spLocks noChangeShapeType="1"/>
          </p:cNvSpPr>
          <p:nvPr/>
        </p:nvSpPr>
        <p:spPr bwMode="auto">
          <a:xfrm>
            <a:off x="3475038" y="6073775"/>
            <a:ext cx="0" cy="152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79893" name="Line 21"/>
          <p:cNvSpPr>
            <a:spLocks noChangeShapeType="1"/>
          </p:cNvSpPr>
          <p:nvPr/>
        </p:nvSpPr>
        <p:spPr bwMode="auto">
          <a:xfrm>
            <a:off x="3429000" y="6159500"/>
            <a:ext cx="609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5181600" y="6281738"/>
            <a:ext cx="4705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Candara"/>
              </a:rPr>
              <a:t>H-F</a:t>
            </a:r>
          </a:p>
        </p:txBody>
      </p:sp>
      <p:sp>
        <p:nvSpPr>
          <p:cNvPr id="79895" name="Line 23"/>
          <p:cNvSpPr>
            <a:spLocks noChangeShapeType="1"/>
          </p:cNvSpPr>
          <p:nvPr/>
        </p:nvSpPr>
        <p:spPr bwMode="auto">
          <a:xfrm>
            <a:off x="5227638" y="6073775"/>
            <a:ext cx="0" cy="152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79896" name="Line 24"/>
          <p:cNvSpPr>
            <a:spLocks noChangeShapeType="1"/>
          </p:cNvSpPr>
          <p:nvPr/>
        </p:nvSpPr>
        <p:spPr bwMode="auto">
          <a:xfrm>
            <a:off x="5181600" y="6159500"/>
            <a:ext cx="609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79897" name="Text Box 25"/>
          <p:cNvSpPr txBox="1">
            <a:spLocks noChangeArrowheads="1"/>
          </p:cNvSpPr>
          <p:nvPr/>
        </p:nvSpPr>
        <p:spPr bwMode="auto">
          <a:xfrm>
            <a:off x="5943600" y="6281738"/>
            <a:ext cx="4705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Candara"/>
              </a:rPr>
              <a:t>H-F</a:t>
            </a:r>
          </a:p>
        </p:txBody>
      </p:sp>
      <p:sp>
        <p:nvSpPr>
          <p:cNvPr id="79898" name="Line 26"/>
          <p:cNvSpPr>
            <a:spLocks noChangeShapeType="1"/>
          </p:cNvSpPr>
          <p:nvPr/>
        </p:nvSpPr>
        <p:spPr bwMode="auto">
          <a:xfrm>
            <a:off x="6477000" y="6073775"/>
            <a:ext cx="0" cy="152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79899" name="Line 27"/>
          <p:cNvSpPr>
            <a:spLocks noChangeShapeType="1"/>
          </p:cNvSpPr>
          <p:nvPr/>
        </p:nvSpPr>
        <p:spPr bwMode="auto">
          <a:xfrm flipH="1">
            <a:off x="5943600" y="6159500"/>
            <a:ext cx="609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79900" name="Text Box 28"/>
          <p:cNvSpPr txBox="1">
            <a:spLocks noChangeArrowheads="1"/>
          </p:cNvSpPr>
          <p:nvPr/>
        </p:nvSpPr>
        <p:spPr bwMode="auto">
          <a:xfrm>
            <a:off x="6705600" y="6281738"/>
            <a:ext cx="4705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Candara"/>
              </a:rPr>
              <a:t>H-F</a:t>
            </a:r>
          </a:p>
        </p:txBody>
      </p:sp>
      <p:sp>
        <p:nvSpPr>
          <p:cNvPr id="79901" name="Line 29"/>
          <p:cNvSpPr>
            <a:spLocks noChangeShapeType="1"/>
          </p:cNvSpPr>
          <p:nvPr/>
        </p:nvSpPr>
        <p:spPr bwMode="auto">
          <a:xfrm>
            <a:off x="6751638" y="6073775"/>
            <a:ext cx="0" cy="152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79902" name="Line 30"/>
          <p:cNvSpPr>
            <a:spLocks noChangeShapeType="1"/>
          </p:cNvSpPr>
          <p:nvPr/>
        </p:nvSpPr>
        <p:spPr bwMode="auto">
          <a:xfrm>
            <a:off x="6705600" y="6159500"/>
            <a:ext cx="609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79903" name="Line 31"/>
          <p:cNvSpPr>
            <a:spLocks noChangeShapeType="1"/>
          </p:cNvSpPr>
          <p:nvPr/>
        </p:nvSpPr>
        <p:spPr bwMode="auto">
          <a:xfrm flipV="1">
            <a:off x="5029200" y="5791200"/>
            <a:ext cx="2209800" cy="838200"/>
          </a:xfrm>
          <a:prstGeom prst="line">
            <a:avLst/>
          </a:prstGeom>
          <a:noFill/>
          <a:ln w="57150">
            <a:solidFill>
              <a:srgbClr val="ED181E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79904" name="Line 32"/>
          <p:cNvSpPr>
            <a:spLocks noChangeShapeType="1"/>
          </p:cNvSpPr>
          <p:nvPr/>
        </p:nvSpPr>
        <p:spPr bwMode="auto">
          <a:xfrm>
            <a:off x="5105400" y="5791200"/>
            <a:ext cx="2286000" cy="914400"/>
          </a:xfrm>
          <a:prstGeom prst="line">
            <a:avLst/>
          </a:prstGeom>
          <a:noFill/>
          <a:ln w="57150">
            <a:solidFill>
              <a:srgbClr val="ED181E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79905" name="Text Box 33"/>
          <p:cNvSpPr txBox="1">
            <a:spLocks noChangeArrowheads="1"/>
          </p:cNvSpPr>
          <p:nvPr/>
        </p:nvSpPr>
        <p:spPr bwMode="auto">
          <a:xfrm>
            <a:off x="5421313" y="4508500"/>
            <a:ext cx="36445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Polar molecules </a:t>
            </a:r>
            <a:r>
              <a:rPr lang="en-US" sz="1800" b="1" dirty="0">
                <a:solidFill>
                  <a:srgbClr val="0000FF"/>
                </a:solidFill>
                <a:latin typeface="Candara"/>
              </a:rPr>
              <a:t>align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 in a charge-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determined manner.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Positive to negative or ‘head-to-tail’</a:t>
            </a:r>
          </a:p>
        </p:txBody>
      </p:sp>
      <p:sp>
        <p:nvSpPr>
          <p:cNvPr id="35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ea typeface="ＭＳ Ｐゴシック" pitchFamily="-112" charset="-128"/>
              <a:cs typeface="Candara"/>
            </a:endParaRPr>
          </a:p>
        </p:txBody>
      </p:sp>
      <p:pic>
        <p:nvPicPr>
          <p:cNvPr id="79907" name="Picture 5" descr="atom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4343400" y="2057400"/>
            <a:ext cx="292893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4.0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- 4.0 = 0	</a:t>
            </a:r>
            <a:r>
              <a:rPr lang="en-US" sz="1800" u="sng" dirty="0">
                <a:solidFill>
                  <a:srgbClr val="0000FF"/>
                </a:solidFill>
                <a:latin typeface="Candara"/>
              </a:rPr>
              <a:t>&lt;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0.5</a:t>
            </a:r>
            <a:endParaRPr lang="en-US" dirty="0">
              <a:latin typeface="Candara"/>
            </a:endParaRPr>
          </a:p>
          <a:p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4.0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- 2.1 = 1.9	0.5 - 2.0 </a:t>
            </a:r>
            <a:endParaRPr lang="en-US" dirty="0">
              <a:latin typeface="Candara"/>
            </a:endParaRPr>
          </a:p>
          <a:p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4.0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- 1.0 = 3.0	</a:t>
            </a:r>
            <a:r>
              <a:rPr lang="en-US" sz="1800" u="sng" dirty="0">
                <a:solidFill>
                  <a:srgbClr val="0000FF"/>
                </a:solidFill>
                <a:latin typeface="Candara"/>
              </a:rPr>
              <a:t>&gt;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 2.0</a:t>
            </a:r>
            <a:endParaRPr lang="en-US" dirty="0"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307930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8" grpId="0"/>
      <p:bldP spid="79879" grpId="0"/>
      <p:bldP spid="79880" grpId="0"/>
      <p:bldP spid="79881" grpId="0"/>
      <p:bldP spid="79882" grpId="0" animBg="1"/>
      <p:bldP spid="79883" grpId="0" animBg="1"/>
      <p:bldP spid="79884" grpId="0"/>
      <p:bldP spid="79885" grpId="0"/>
      <p:bldP spid="79886" grpId="0" animBg="1"/>
      <p:bldP spid="79887" grpId="0" animBg="1"/>
      <p:bldP spid="79888" grpId="0"/>
      <p:bldP spid="79889" grpId="0" animBg="1"/>
      <p:bldP spid="79890" grpId="0" animBg="1"/>
      <p:bldP spid="79891" grpId="0"/>
      <p:bldP spid="79892" grpId="0" animBg="1"/>
      <p:bldP spid="79893" grpId="0" animBg="1"/>
      <p:bldP spid="79894" grpId="0"/>
      <p:bldP spid="79895" grpId="0" animBg="1"/>
      <p:bldP spid="79896" grpId="0" animBg="1"/>
      <p:bldP spid="79897" grpId="0"/>
      <p:bldP spid="79898" grpId="0" animBg="1"/>
      <p:bldP spid="79899" grpId="0" animBg="1"/>
      <p:bldP spid="79900" grpId="0"/>
      <p:bldP spid="79901" grpId="0" animBg="1"/>
      <p:bldP spid="79902" grpId="0" animBg="1"/>
      <p:bldP spid="79903" grpId="0" animBg="1"/>
      <p:bldP spid="79904" grpId="0" animBg="1"/>
      <p:bldP spid="7990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Candara"/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107526" name="Picture 6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192566" y="1371600"/>
            <a:ext cx="6780027" cy="4211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i="1" dirty="0" smtClean="0">
                <a:latin typeface="Candara"/>
                <a:cs typeface="Candara"/>
              </a:rPr>
              <a:t>Lewis structures show the structure of</a:t>
            </a:r>
            <a:br>
              <a:rPr lang="en-US" sz="3200" b="1" i="1" dirty="0" smtClean="0">
                <a:latin typeface="Candara"/>
                <a:cs typeface="Candara"/>
              </a:rPr>
            </a:br>
            <a:r>
              <a:rPr lang="en-US" sz="3200" b="1" i="1" dirty="0" smtClean="0">
                <a:latin typeface="Candara"/>
                <a:cs typeface="Candara"/>
              </a:rPr>
              <a:t>covalently bonded molecules.</a:t>
            </a:r>
          </a:p>
          <a:p>
            <a:pPr algn="ctr">
              <a:lnSpc>
                <a:spcPct val="150000"/>
              </a:lnSpc>
            </a:pPr>
            <a:endParaRPr lang="en-US" sz="3200" b="1" i="1" dirty="0">
              <a:latin typeface="Candara"/>
              <a:cs typeface="Candara"/>
            </a:endParaRPr>
          </a:p>
          <a:p>
            <a:pPr algn="ctr">
              <a:lnSpc>
                <a:spcPct val="150000"/>
              </a:lnSpc>
            </a:pPr>
            <a:r>
              <a:rPr lang="en-US" sz="2800" i="1" dirty="0" smtClean="0">
                <a:latin typeface="Candara"/>
                <a:cs typeface="Candara"/>
              </a:rPr>
              <a:t>Multiple bonds are used to satisfy octets.</a:t>
            </a:r>
          </a:p>
          <a:p>
            <a:pPr algn="ctr">
              <a:lnSpc>
                <a:spcPct val="150000"/>
              </a:lnSpc>
            </a:pPr>
            <a:r>
              <a:rPr lang="en-US" sz="2800" i="1" dirty="0">
                <a:latin typeface="Candara"/>
                <a:cs typeface="Candara"/>
              </a:rPr>
              <a:t>A</a:t>
            </a:r>
            <a:r>
              <a:rPr lang="en-US" sz="2800" i="1" dirty="0" smtClean="0">
                <a:latin typeface="Candara"/>
                <a:cs typeface="Candara"/>
              </a:rPr>
              <a:t>rrows show bond polarity</a:t>
            </a:r>
          </a:p>
          <a:p>
            <a:pPr algn="ctr">
              <a:lnSpc>
                <a:spcPct val="150000"/>
              </a:lnSpc>
            </a:pPr>
            <a:r>
              <a:rPr lang="en-US" sz="2800" i="1" dirty="0" smtClean="0">
                <a:latin typeface="Candara"/>
                <a:cs typeface="Candara"/>
              </a:rPr>
              <a:t>Formal charge determines charge location.</a:t>
            </a:r>
            <a:endParaRPr lang="en-US" sz="2800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532366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425450" y="242888"/>
            <a:ext cx="63116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Candara"/>
              </a:rPr>
              <a:t>Guidelines for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drawing </a:t>
            </a:r>
            <a:r>
              <a:rPr lang="en-US" sz="2800" b="1" dirty="0">
                <a:solidFill>
                  <a:srgbClr val="0000FF"/>
                </a:solidFill>
                <a:latin typeface="Candara"/>
              </a:rPr>
              <a:t>L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ewis </a:t>
            </a:r>
            <a:r>
              <a:rPr lang="en-US" sz="2800" b="1" dirty="0">
                <a:solidFill>
                  <a:srgbClr val="0000FF"/>
                </a:solidFill>
                <a:latin typeface="Candara"/>
              </a:rPr>
              <a:t>s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tructures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8001000" y="6324600"/>
            <a:ext cx="7234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ndara"/>
              </a:rPr>
              <a:t>p.</a:t>
            </a:r>
            <a:r>
              <a:rPr lang="en-US" sz="1800" dirty="0" smtClean="0">
                <a:latin typeface="Candara"/>
              </a:rPr>
              <a:t>305</a:t>
            </a:r>
            <a:endParaRPr lang="en-US" sz="1800" dirty="0">
              <a:latin typeface="Candara"/>
            </a:endParaRP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550863" y="974725"/>
            <a:ext cx="48168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1.  Sum the </a:t>
            </a:r>
            <a:r>
              <a:rPr lang="en-US" dirty="0" err="1">
                <a:latin typeface="Candara"/>
              </a:rPr>
              <a:t>ve</a:t>
            </a:r>
            <a:r>
              <a:rPr lang="en-US" dirty="0">
                <a:latin typeface="Candara"/>
              </a:rPr>
              <a:t>- of all atoms in the molecule.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550863" y="1355725"/>
            <a:ext cx="74728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2.  Write the symbols of each element &amp; attach with lines for bonds.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974725" y="1660525"/>
            <a:ext cx="50449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400" dirty="0">
                <a:solidFill>
                  <a:srgbClr val="0000FF"/>
                </a:solidFill>
                <a:latin typeface="Candara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The line (a bond) represent 2 valence electrons.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960438" y="1965325"/>
            <a:ext cx="66736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400" dirty="0">
                <a:solidFill>
                  <a:srgbClr val="0000FF"/>
                </a:solidFill>
                <a:latin typeface="Candara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If formula has no multiple atoms, write the symbols left-to-right.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960438" y="2303463"/>
            <a:ext cx="713528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400" dirty="0">
                <a:solidFill>
                  <a:srgbClr val="0000FF"/>
                </a:solidFill>
                <a:latin typeface="Candara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If there are multiple elements place the single symbol in the center &amp;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</a:t>
            </a:r>
            <a:br>
              <a:rPr lang="en-US" sz="1800" dirty="0" smtClean="0">
                <a:solidFill>
                  <a:srgbClr val="0000FF"/>
                </a:solidFill>
                <a:latin typeface="Candara"/>
              </a:rPr>
            </a:b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	surround	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it with multiples in a symmetrical manner.</a:t>
            </a: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582613" y="3032125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3.  Complete the octets of the atoms bonded to the central atom…</a:t>
            </a:r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1006475" y="3278188"/>
            <a:ext cx="27622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400" dirty="0">
                <a:solidFill>
                  <a:srgbClr val="0000FF"/>
                </a:solidFill>
                <a:latin typeface="Candara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…as free electron pairs.</a:t>
            </a:r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574675" y="3794125"/>
            <a:ext cx="50565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4.  Place any leftover </a:t>
            </a:r>
            <a:r>
              <a:rPr lang="en-US" dirty="0" err="1">
                <a:latin typeface="Candara"/>
              </a:rPr>
              <a:t>ve</a:t>
            </a:r>
            <a:r>
              <a:rPr lang="en-US" dirty="0">
                <a:latin typeface="Candara"/>
              </a:rPr>
              <a:t>- on the central atom.</a:t>
            </a:r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582613" y="4327525"/>
            <a:ext cx="78028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5.  If there are not enough </a:t>
            </a:r>
            <a:r>
              <a:rPr lang="en-US" dirty="0" err="1">
                <a:latin typeface="Candara"/>
              </a:rPr>
              <a:t>ve</a:t>
            </a:r>
            <a:r>
              <a:rPr lang="en-US" dirty="0">
                <a:latin typeface="Candara"/>
              </a:rPr>
              <a:t>- on the central atom, use multiple bonds.</a:t>
            </a:r>
          </a:p>
        </p:txBody>
      </p:sp>
      <p:sp>
        <p:nvSpPr>
          <p:cNvPr id="81933" name="Line 13"/>
          <p:cNvSpPr>
            <a:spLocks noChangeShapeType="1"/>
          </p:cNvSpPr>
          <p:nvPr/>
        </p:nvSpPr>
        <p:spPr bwMode="auto">
          <a:xfrm>
            <a:off x="762000" y="4886325"/>
            <a:ext cx="7772400" cy="0"/>
          </a:xfrm>
          <a:prstGeom prst="line">
            <a:avLst/>
          </a:prstGeom>
          <a:noFill/>
          <a:ln w="9525" cap="flat" cmpd="sng" algn="ctr">
            <a:solidFill>
              <a:srgbClr val="A6A6A6"/>
            </a:solidFill>
            <a:prstDash val="dot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1934" name="Text Box 14"/>
          <p:cNvSpPr txBox="1">
            <a:spLocks noChangeArrowheads="1"/>
          </p:cNvSpPr>
          <p:nvPr/>
        </p:nvSpPr>
        <p:spPr bwMode="auto">
          <a:xfrm>
            <a:off x="533400" y="5070475"/>
            <a:ext cx="7203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-OH</a:t>
            </a:r>
            <a:r>
              <a:rPr lang="en-US" baseline="30000" dirty="0">
                <a:latin typeface="Candara"/>
              </a:rPr>
              <a:t>-1</a:t>
            </a:r>
            <a:endParaRPr lang="en-US" dirty="0">
              <a:latin typeface="Candara"/>
            </a:endParaRPr>
          </a:p>
        </p:txBody>
      </p:sp>
      <p:sp>
        <p:nvSpPr>
          <p:cNvPr id="81935" name="Text Box 15"/>
          <p:cNvSpPr txBox="1">
            <a:spLocks noChangeArrowheads="1"/>
          </p:cNvSpPr>
          <p:nvPr/>
        </p:nvSpPr>
        <p:spPr bwMode="auto">
          <a:xfrm>
            <a:off x="3597275" y="5070475"/>
            <a:ext cx="8002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-PO</a:t>
            </a:r>
            <a:r>
              <a:rPr lang="en-US" baseline="-25000" dirty="0">
                <a:latin typeface="Candara"/>
              </a:rPr>
              <a:t>4</a:t>
            </a:r>
            <a:r>
              <a:rPr lang="en-US" baseline="30000" dirty="0">
                <a:latin typeface="Candara"/>
              </a:rPr>
              <a:t>-3</a:t>
            </a:r>
            <a:endParaRPr lang="en-US" dirty="0">
              <a:latin typeface="Candara"/>
            </a:endParaRPr>
          </a:p>
        </p:txBody>
      </p:sp>
      <p:sp>
        <p:nvSpPr>
          <p:cNvPr id="81936" name="Text Box 16"/>
          <p:cNvSpPr txBox="1">
            <a:spLocks noChangeArrowheads="1"/>
          </p:cNvSpPr>
          <p:nvPr/>
        </p:nvSpPr>
        <p:spPr bwMode="auto">
          <a:xfrm>
            <a:off x="1255713" y="5662613"/>
            <a:ext cx="7784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:O - H</a:t>
            </a:r>
          </a:p>
        </p:txBody>
      </p:sp>
      <p:sp>
        <p:nvSpPr>
          <p:cNvPr id="81937" name="Text Box 17"/>
          <p:cNvSpPr txBox="1">
            <a:spLocks noChangeArrowheads="1"/>
          </p:cNvSpPr>
          <p:nvPr/>
        </p:nvSpPr>
        <p:spPr bwMode="auto">
          <a:xfrm>
            <a:off x="1325563" y="5476875"/>
            <a:ext cx="367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..</a:t>
            </a:r>
          </a:p>
        </p:txBody>
      </p:sp>
      <p:sp>
        <p:nvSpPr>
          <p:cNvPr id="81938" name="Text Box 18"/>
          <p:cNvSpPr txBox="1">
            <a:spLocks noChangeArrowheads="1"/>
          </p:cNvSpPr>
          <p:nvPr/>
        </p:nvSpPr>
        <p:spPr bwMode="auto">
          <a:xfrm>
            <a:off x="1325563" y="5724525"/>
            <a:ext cx="367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..</a:t>
            </a:r>
          </a:p>
        </p:txBody>
      </p:sp>
      <p:sp>
        <p:nvSpPr>
          <p:cNvPr id="81939" name="Text Box 19"/>
          <p:cNvSpPr txBox="1">
            <a:spLocks noChangeArrowheads="1"/>
          </p:cNvSpPr>
          <p:nvPr/>
        </p:nvSpPr>
        <p:spPr bwMode="auto">
          <a:xfrm>
            <a:off x="1235075" y="5375275"/>
            <a:ext cx="18704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#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ve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- = 6 + 1 + 1 = 8</a:t>
            </a:r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1282700" y="5603875"/>
            <a:ext cx="248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-</a:t>
            </a:r>
          </a:p>
        </p:txBody>
      </p:sp>
      <p:sp>
        <p:nvSpPr>
          <p:cNvPr id="81941" name="Text Box 21"/>
          <p:cNvSpPr txBox="1">
            <a:spLocks noChangeArrowheads="1"/>
          </p:cNvSpPr>
          <p:nvPr/>
        </p:nvSpPr>
        <p:spPr bwMode="auto">
          <a:xfrm>
            <a:off x="4335463" y="5375275"/>
            <a:ext cx="24287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#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ve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- = 5 + (4x6) + 3 = 32</a:t>
            </a:r>
          </a:p>
        </p:txBody>
      </p:sp>
      <p:sp>
        <p:nvSpPr>
          <p:cNvPr id="81942" name="Text Box 22"/>
          <p:cNvSpPr txBox="1">
            <a:spLocks noChangeArrowheads="1"/>
          </p:cNvSpPr>
          <p:nvPr/>
        </p:nvSpPr>
        <p:spPr bwMode="auto">
          <a:xfrm>
            <a:off x="6858000" y="5070475"/>
            <a:ext cx="138231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andara"/>
              </a:rPr>
              <a:t>               :O:-</a:t>
            </a:r>
            <a:br>
              <a:rPr lang="en-US" sz="1600" dirty="0">
                <a:solidFill>
                  <a:srgbClr val="0000FF"/>
                </a:solidFill>
                <a:latin typeface="Candara"/>
              </a:rPr>
            </a:br>
            <a:r>
              <a:rPr lang="en-US" sz="1600" dirty="0">
                <a:solidFill>
                  <a:srgbClr val="0000FF"/>
                </a:solidFill>
                <a:latin typeface="Candara"/>
              </a:rPr>
              <a:t>                 |</a:t>
            </a:r>
            <a:br>
              <a:rPr lang="en-US" sz="1600" dirty="0">
                <a:solidFill>
                  <a:srgbClr val="0000FF"/>
                </a:solidFill>
                <a:latin typeface="Candara"/>
              </a:rPr>
            </a:br>
            <a:r>
              <a:rPr lang="en-US" sz="1600" dirty="0">
                <a:solidFill>
                  <a:srgbClr val="0000FF"/>
                </a:solidFill>
                <a:latin typeface="Candara"/>
              </a:rPr>
              <a:t>       -:O - P - O:-</a:t>
            </a:r>
            <a:br>
              <a:rPr lang="en-US" sz="1600" dirty="0">
                <a:solidFill>
                  <a:srgbClr val="0000FF"/>
                </a:solidFill>
                <a:latin typeface="Candara"/>
              </a:rPr>
            </a:br>
            <a:r>
              <a:rPr lang="en-US" sz="1600" dirty="0">
                <a:solidFill>
                  <a:srgbClr val="0000FF"/>
                </a:solidFill>
                <a:latin typeface="Candara"/>
              </a:rPr>
              <a:t>                 |</a:t>
            </a:r>
          </a:p>
          <a:p>
            <a:r>
              <a:rPr lang="en-US" sz="1600" dirty="0">
                <a:solidFill>
                  <a:srgbClr val="0000FF"/>
                </a:solidFill>
                <a:latin typeface="Candara"/>
              </a:rPr>
              <a:t>               :O:-</a:t>
            </a:r>
          </a:p>
          <a:p>
            <a:endParaRPr lang="en-US" sz="16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81943" name="Text Box 23"/>
          <p:cNvSpPr txBox="1">
            <a:spLocks noChangeArrowheads="1"/>
          </p:cNvSpPr>
          <p:nvPr/>
        </p:nvSpPr>
        <p:spPr bwMode="auto">
          <a:xfrm>
            <a:off x="7573016" y="4879975"/>
            <a:ext cx="300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.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.    </a:t>
            </a:r>
            <a:endParaRPr lang="en-US" sz="18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81944" name="Text Box 24"/>
          <p:cNvSpPr txBox="1">
            <a:spLocks noChangeArrowheads="1"/>
          </p:cNvSpPr>
          <p:nvPr/>
        </p:nvSpPr>
        <p:spPr bwMode="auto">
          <a:xfrm>
            <a:off x="7810500" y="5600700"/>
            <a:ext cx="300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..</a:t>
            </a:r>
          </a:p>
        </p:txBody>
      </p:sp>
      <p:sp>
        <p:nvSpPr>
          <p:cNvPr id="81945" name="Text Box 25"/>
          <p:cNvSpPr txBox="1">
            <a:spLocks noChangeArrowheads="1"/>
          </p:cNvSpPr>
          <p:nvPr/>
        </p:nvSpPr>
        <p:spPr bwMode="auto">
          <a:xfrm>
            <a:off x="7816850" y="5364163"/>
            <a:ext cx="300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..</a:t>
            </a:r>
          </a:p>
        </p:txBody>
      </p:sp>
      <p:sp>
        <p:nvSpPr>
          <p:cNvPr id="81946" name="Text Box 26"/>
          <p:cNvSpPr txBox="1">
            <a:spLocks noChangeArrowheads="1"/>
          </p:cNvSpPr>
          <p:nvPr/>
        </p:nvSpPr>
        <p:spPr bwMode="auto">
          <a:xfrm>
            <a:off x="7581900" y="6103938"/>
            <a:ext cx="300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..</a:t>
            </a:r>
          </a:p>
        </p:txBody>
      </p:sp>
      <p:sp>
        <p:nvSpPr>
          <p:cNvPr id="81947" name="Text Box 27"/>
          <p:cNvSpPr txBox="1">
            <a:spLocks noChangeArrowheads="1"/>
          </p:cNvSpPr>
          <p:nvPr/>
        </p:nvSpPr>
        <p:spPr bwMode="auto">
          <a:xfrm>
            <a:off x="7287266" y="5618163"/>
            <a:ext cx="300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..</a:t>
            </a:r>
          </a:p>
        </p:txBody>
      </p:sp>
      <p:sp>
        <p:nvSpPr>
          <p:cNvPr id="81948" name="Text Box 28"/>
          <p:cNvSpPr txBox="1">
            <a:spLocks noChangeArrowheads="1"/>
          </p:cNvSpPr>
          <p:nvPr/>
        </p:nvSpPr>
        <p:spPr bwMode="auto">
          <a:xfrm>
            <a:off x="7642753" y="5422900"/>
            <a:ext cx="301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+</a:t>
            </a:r>
          </a:p>
        </p:txBody>
      </p:sp>
      <p:sp>
        <p:nvSpPr>
          <p:cNvPr id="81949" name="Text Box 29"/>
          <p:cNvSpPr txBox="1">
            <a:spLocks noChangeArrowheads="1"/>
          </p:cNvSpPr>
          <p:nvPr/>
        </p:nvSpPr>
        <p:spPr bwMode="auto">
          <a:xfrm>
            <a:off x="7277100" y="5362575"/>
            <a:ext cx="300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..</a:t>
            </a:r>
          </a:p>
        </p:txBody>
      </p:sp>
      <p:sp>
        <p:nvSpPr>
          <p:cNvPr id="31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ea typeface="ＭＳ Ｐゴシック" pitchFamily="-112" charset="-128"/>
              <a:cs typeface="Candara"/>
            </a:endParaRPr>
          </a:p>
        </p:txBody>
      </p:sp>
      <p:pic>
        <p:nvPicPr>
          <p:cNvPr id="81951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4771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5" grpId="0"/>
      <p:bldP spid="81926" grpId="0"/>
      <p:bldP spid="81927" grpId="0"/>
      <p:bldP spid="81928" grpId="0"/>
      <p:bldP spid="81929" grpId="0"/>
      <p:bldP spid="81930" grpId="0"/>
      <p:bldP spid="81931" grpId="0"/>
      <p:bldP spid="81932" grpId="0"/>
      <p:bldP spid="81933" grpId="0" animBg="1"/>
      <p:bldP spid="81934" grpId="0"/>
      <p:bldP spid="81935" grpId="0"/>
      <p:bldP spid="81936" grpId="0"/>
      <p:bldP spid="81937" grpId="0"/>
      <p:bldP spid="81938" grpId="0"/>
      <p:bldP spid="81939" grpId="0"/>
      <p:bldP spid="81940" grpId="0"/>
      <p:bldP spid="81941" grpId="0"/>
      <p:bldP spid="81942" grpId="0"/>
      <p:bldP spid="81943" grpId="0"/>
      <p:bldP spid="81944" grpId="0"/>
      <p:bldP spid="81945" grpId="0"/>
      <p:bldP spid="81946" grpId="0"/>
      <p:bldP spid="81947" grpId="0"/>
      <p:bldP spid="81948" grpId="0"/>
      <p:bldP spid="8194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1508</Words>
  <Application>Microsoft Macintosh PowerPoint</Application>
  <PresentationFormat>On-screen Show (4:3)</PresentationFormat>
  <Paragraphs>275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2</cp:revision>
  <dcterms:created xsi:type="dcterms:W3CDTF">2016-01-15T00:25:33Z</dcterms:created>
  <dcterms:modified xsi:type="dcterms:W3CDTF">2016-01-15T22:47:11Z</dcterms:modified>
</cp:coreProperties>
</file>