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60" r:id="rId4"/>
    <p:sldId id="261" r:id="rId5"/>
    <p:sldId id="330" r:id="rId6"/>
    <p:sldId id="274" r:id="rId7"/>
    <p:sldId id="275" r:id="rId8"/>
    <p:sldId id="277" r:id="rId9"/>
    <p:sldId id="278" r:id="rId10"/>
    <p:sldId id="279" r:id="rId11"/>
    <p:sldId id="31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4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A2373-175F-6449-B51B-1CF7A22E7F3D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0F5F0-C804-8148-92EE-884B4E7DD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55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9DA68-201E-584E-8A49-A10CCAC253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33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6932-2909-EE41-9E65-63DDF589615D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147A-41F4-2F4F-AA03-4F054D30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2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6932-2909-EE41-9E65-63DDF589615D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147A-41F4-2F4F-AA03-4F054D30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5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6932-2909-EE41-9E65-63DDF589615D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147A-41F4-2F4F-AA03-4F054D30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3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6932-2909-EE41-9E65-63DDF589615D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147A-41F4-2F4F-AA03-4F054D30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2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6932-2909-EE41-9E65-63DDF589615D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147A-41F4-2F4F-AA03-4F054D30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6932-2909-EE41-9E65-63DDF589615D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147A-41F4-2F4F-AA03-4F054D30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8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6932-2909-EE41-9E65-63DDF589615D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147A-41F4-2F4F-AA03-4F054D30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26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6932-2909-EE41-9E65-63DDF589615D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147A-41F4-2F4F-AA03-4F054D30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47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6932-2909-EE41-9E65-63DDF589615D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147A-41F4-2F4F-AA03-4F054D30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4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6932-2909-EE41-9E65-63DDF589615D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147A-41F4-2F4F-AA03-4F054D30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1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6932-2909-EE41-9E65-63DDF589615D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147A-41F4-2F4F-AA03-4F054D30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8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96932-2909-EE41-9E65-63DDF589615D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5147A-41F4-2F4F-AA03-4F054D30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0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326"/>
            <a:ext cx="5949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CHE 1031: General Chemistry 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417" y="856565"/>
            <a:ext cx="83953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ndara"/>
                <a:cs typeface="Candara"/>
              </a:rPr>
              <a:t>7. Chemical bonding</a:t>
            </a:r>
          </a:p>
          <a:p>
            <a:pPr lvl="1"/>
            <a:endParaRPr lang="en-US" sz="24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andara"/>
                <a:cs typeface="Candara"/>
              </a:rPr>
              <a:t>7.1:  Ionic bonding	</a:t>
            </a:r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  <a:latin typeface="Candara"/>
                <a:cs typeface="Candara"/>
              </a:rPr>
              <a:t>[sidebar]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Candara"/>
              <a:cs typeface="Candara"/>
            </a:endParaRPr>
          </a:p>
          <a:p>
            <a:pPr lvl="1"/>
            <a:endParaRPr lang="en-US" sz="20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7.2:  Covalent bonding</a:t>
            </a:r>
          </a:p>
          <a:p>
            <a:pPr lvl="1"/>
            <a:endParaRPr lang="en-US" sz="20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7.3:  Lewis symbols &amp; structures</a:t>
            </a:r>
          </a:p>
          <a:p>
            <a:pPr lvl="2"/>
            <a:endParaRPr lang="en-US" sz="20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7.4:  Formal charges &amp; resonance</a:t>
            </a:r>
          </a:p>
          <a:p>
            <a:pPr lvl="1"/>
            <a:endParaRPr lang="en-US" sz="20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7.5:  Strengths of ionic &amp; covalent bonds</a:t>
            </a:r>
          </a:p>
          <a:p>
            <a:pPr lvl="1"/>
            <a:endParaRPr lang="en-US" sz="24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andara"/>
                <a:cs typeface="Candara"/>
              </a:rPr>
              <a:t>7.6: Molecular structure &amp; polarity		</a:t>
            </a:r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  <a:latin typeface="Candara"/>
                <a:cs typeface="Candara"/>
              </a:rPr>
              <a:t>[sidebar]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94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6212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Electronic structures of anions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6" y="736264"/>
            <a:ext cx="8447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Most monoatomic anions form when atoms fill s &amp; p orbitals and become </a:t>
            </a:r>
            <a:r>
              <a:rPr lang="en-US" sz="2400" b="1" dirty="0">
                <a:latin typeface="Candara"/>
                <a:cs typeface="Candara"/>
              </a:rPr>
              <a:t>isoelectronic with the next noble gas</a:t>
            </a:r>
            <a:r>
              <a:rPr lang="en-US" sz="2400" dirty="0">
                <a:latin typeface="Candara"/>
                <a:cs typeface="Candara"/>
              </a:rPr>
              <a:t>.</a:t>
            </a:r>
            <a:endParaRPr lang="en-US" sz="2400" b="1" i="1" dirty="0"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3886" y="1947144"/>
            <a:ext cx="844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Write the electron configurations of the Se</a:t>
            </a:r>
            <a:r>
              <a:rPr lang="en-US" sz="2800" baseline="30000" dirty="0">
                <a:latin typeface="Candara"/>
                <a:cs typeface="Candara"/>
              </a:rPr>
              <a:t> </a:t>
            </a:r>
            <a:r>
              <a:rPr lang="en-US" sz="2400" dirty="0">
                <a:latin typeface="Candara"/>
                <a:cs typeface="Candara"/>
              </a:rPr>
              <a:t>and I</a:t>
            </a:r>
            <a:r>
              <a:rPr lang="en-US" sz="2800" baseline="30000" dirty="0">
                <a:latin typeface="Candara"/>
                <a:cs typeface="Candara"/>
              </a:rPr>
              <a:t> </a:t>
            </a:r>
            <a:r>
              <a:rPr lang="en-US" sz="2400" dirty="0">
                <a:latin typeface="Candara"/>
                <a:cs typeface="Candara"/>
              </a:rPr>
              <a:t>anions.</a:t>
            </a:r>
            <a:endParaRPr lang="en-US" sz="2400" b="1" i="1" dirty="0">
              <a:latin typeface="Candara"/>
              <a:cs typeface="Candar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973182" y="1982125"/>
            <a:ext cx="441891" cy="453648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7AF3F3-EEC8-AA44-B016-0511E9FECE56}"/>
              </a:ext>
            </a:extLst>
          </p:cNvPr>
          <p:cNvGrpSpPr/>
          <p:nvPr/>
        </p:nvGrpSpPr>
        <p:grpSpPr>
          <a:xfrm>
            <a:off x="744198" y="2575856"/>
            <a:ext cx="7868170" cy="1125061"/>
            <a:chOff x="744198" y="2575856"/>
            <a:chExt cx="7868170" cy="1125061"/>
          </a:xfrm>
        </p:grpSpPr>
        <p:sp>
          <p:nvSpPr>
            <p:cNvPr id="19" name="TextBox 18"/>
            <p:cNvSpPr txBox="1"/>
            <p:nvPr/>
          </p:nvSpPr>
          <p:spPr>
            <a:xfrm>
              <a:off x="744198" y="2575856"/>
              <a:ext cx="303070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Se: [</a:t>
              </a:r>
              <a:r>
                <a:rPr lang="en-US" sz="2400" dirty="0" err="1">
                  <a:solidFill>
                    <a:srgbClr val="0000FF"/>
                  </a:solidFill>
                  <a:latin typeface="Candara"/>
                  <a:cs typeface="Candara"/>
                </a:rPr>
                <a:t>Ar</a:t>
              </a:r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] 3d104s</a:t>
              </a:r>
              <a:r>
                <a:rPr lang="en-US" sz="2800" baseline="30000" dirty="0">
                  <a:solidFill>
                    <a:srgbClr val="0000FF"/>
                  </a:solidFill>
                  <a:latin typeface="Candara"/>
                  <a:cs typeface="Candara"/>
                </a:rPr>
                <a:t>2</a:t>
              </a:r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4p</a:t>
              </a:r>
              <a:r>
                <a:rPr lang="en-US" sz="2800" baseline="30000" dirty="0">
                  <a:solidFill>
                    <a:srgbClr val="0000FF"/>
                  </a:solidFill>
                  <a:latin typeface="Candara"/>
                  <a:cs typeface="Candara"/>
                </a:rPr>
                <a:t>4</a:t>
              </a:r>
            </a:p>
            <a:p>
              <a:endParaRPr lang="en-US" sz="2400" b="1" i="1" baseline="30000" dirty="0">
                <a:solidFill>
                  <a:srgbClr val="0000FF"/>
                </a:solidFill>
                <a:latin typeface="Candara"/>
                <a:cs typeface="Candara"/>
              </a:endParaRPr>
            </a:p>
            <a:p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I: [Kr] 4d</a:t>
              </a:r>
              <a:r>
                <a:rPr lang="en-US" sz="2800" baseline="30000" dirty="0">
                  <a:solidFill>
                    <a:srgbClr val="0000FF"/>
                  </a:solidFill>
                  <a:latin typeface="Candara"/>
                  <a:cs typeface="Candara"/>
                </a:rPr>
                <a:t>10</a:t>
              </a:r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5s</a:t>
              </a:r>
              <a:r>
                <a:rPr lang="en-US" sz="2800" baseline="30000" dirty="0">
                  <a:solidFill>
                    <a:srgbClr val="0000FF"/>
                  </a:solidFill>
                  <a:latin typeface="Candara"/>
                  <a:cs typeface="Candara"/>
                </a:rPr>
                <a:t>2</a:t>
              </a:r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5d</a:t>
              </a:r>
              <a:r>
                <a:rPr lang="en-US" sz="2800" baseline="30000" dirty="0">
                  <a:solidFill>
                    <a:srgbClr val="0000FF"/>
                  </a:solidFill>
                  <a:latin typeface="Candara"/>
                  <a:cs typeface="Candara"/>
                </a:rPr>
                <a:t>5</a:t>
              </a:r>
              <a:endParaRPr lang="en-US" sz="2400" baseline="30000" dirty="0">
                <a:solidFill>
                  <a:srgbClr val="0000FF"/>
                </a:solidFill>
                <a:latin typeface="Candara"/>
                <a:cs typeface="Candara"/>
              </a:endParaRPr>
            </a:p>
          </p:txBody>
        </p:sp>
        <p:cxnSp>
          <p:nvCxnSpPr>
            <p:cNvPr id="20" name="Straight Arrow Connector 19"/>
            <p:cNvCxnSpPr>
              <a:cxnSpLocks/>
            </p:cNvCxnSpPr>
            <p:nvPr/>
          </p:nvCxnSpPr>
          <p:spPr>
            <a:xfrm>
              <a:off x="3494350" y="3133767"/>
              <a:ext cx="2134405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776590" y="2681702"/>
              <a:ext cx="1869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add e-</a:t>
              </a:r>
              <a:endParaRPr lang="en-US" sz="2400" b="1" i="1" dirty="0">
                <a:solidFill>
                  <a:srgbClr val="0000FF"/>
                </a:solidFill>
                <a:latin typeface="Candara"/>
                <a:cs typeface="Candara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81662" y="2623699"/>
              <a:ext cx="303070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Se: [</a:t>
              </a:r>
              <a:r>
                <a:rPr lang="en-US" sz="2400" dirty="0" err="1">
                  <a:solidFill>
                    <a:srgbClr val="0000FF"/>
                  </a:solidFill>
                  <a:latin typeface="Candara"/>
                  <a:cs typeface="Candara"/>
                </a:rPr>
                <a:t>Ar</a:t>
              </a:r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] 3d104s</a:t>
              </a:r>
              <a:r>
                <a:rPr lang="en-US" sz="2800" baseline="30000" dirty="0">
                  <a:solidFill>
                    <a:srgbClr val="0000FF"/>
                  </a:solidFill>
                  <a:latin typeface="Candara"/>
                  <a:cs typeface="Candara"/>
                </a:rPr>
                <a:t>2</a:t>
              </a:r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4p</a:t>
              </a:r>
              <a:r>
                <a:rPr lang="en-US" sz="2800" baseline="30000" dirty="0">
                  <a:solidFill>
                    <a:srgbClr val="0000FF"/>
                  </a:solidFill>
                  <a:latin typeface="Candara"/>
                  <a:cs typeface="Candara"/>
                </a:rPr>
                <a:t>6</a:t>
              </a:r>
            </a:p>
            <a:p>
              <a:endParaRPr lang="en-US" sz="2400" b="1" i="1" baseline="30000" dirty="0">
                <a:solidFill>
                  <a:srgbClr val="0000FF"/>
                </a:solidFill>
                <a:latin typeface="Candara"/>
                <a:cs typeface="Candara"/>
              </a:endParaRPr>
            </a:p>
            <a:p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I: [Kr] 4d</a:t>
              </a:r>
              <a:r>
                <a:rPr lang="en-US" sz="2800" baseline="30000" dirty="0">
                  <a:solidFill>
                    <a:srgbClr val="0000FF"/>
                  </a:solidFill>
                  <a:latin typeface="Candara"/>
                  <a:cs typeface="Candara"/>
                </a:rPr>
                <a:t>10</a:t>
              </a:r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5s</a:t>
              </a:r>
              <a:r>
                <a:rPr lang="en-US" sz="2800" baseline="30000" dirty="0">
                  <a:solidFill>
                    <a:srgbClr val="0000FF"/>
                  </a:solidFill>
                  <a:latin typeface="Candara"/>
                  <a:cs typeface="Candara"/>
                </a:rPr>
                <a:t>2</a:t>
              </a:r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5d</a:t>
              </a:r>
              <a:r>
                <a:rPr lang="en-US" sz="2800" baseline="30000" dirty="0">
                  <a:solidFill>
                    <a:srgbClr val="0000FF"/>
                  </a:solidFill>
                  <a:latin typeface="Candara"/>
                  <a:cs typeface="Candara"/>
                </a:rPr>
                <a:t>6</a:t>
              </a:r>
              <a:endParaRPr lang="en-US" sz="2400" baseline="30000" dirty="0">
                <a:solidFill>
                  <a:srgbClr val="0000FF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83886" y="4287044"/>
            <a:ext cx="844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Write the electron configurations of the P atom </a:t>
            </a:r>
            <a:r>
              <a:rPr lang="en-US" sz="2400" u="sng" dirty="0">
                <a:latin typeface="Candara"/>
                <a:cs typeface="Candara"/>
              </a:rPr>
              <a:t>and</a:t>
            </a:r>
            <a:r>
              <a:rPr lang="en-US" sz="2400" dirty="0">
                <a:latin typeface="Candara"/>
                <a:cs typeface="Candara"/>
              </a:rPr>
              <a:t> anion.</a:t>
            </a:r>
            <a:endParaRPr lang="en-US" sz="2400" b="1" i="1" dirty="0">
              <a:latin typeface="Candara"/>
              <a:cs typeface="Candara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973182" y="4322025"/>
            <a:ext cx="441891" cy="453648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B8DC8D-DB62-EE4B-8FA1-0BB30A617A5C}"/>
              </a:ext>
            </a:extLst>
          </p:cNvPr>
          <p:cNvGrpSpPr/>
          <p:nvPr/>
        </p:nvGrpSpPr>
        <p:grpSpPr>
          <a:xfrm>
            <a:off x="745884" y="4828596"/>
            <a:ext cx="8004861" cy="673952"/>
            <a:chOff x="745884" y="4828596"/>
            <a:chExt cx="8004861" cy="673952"/>
          </a:xfrm>
        </p:grpSpPr>
        <p:sp>
          <p:nvSpPr>
            <p:cNvPr id="26" name="TextBox 25"/>
            <p:cNvSpPr txBox="1"/>
            <p:nvPr/>
          </p:nvSpPr>
          <p:spPr>
            <a:xfrm>
              <a:off x="745884" y="5003963"/>
              <a:ext cx="30307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P: [Ne] 3s</a:t>
              </a:r>
              <a:r>
                <a:rPr lang="en-US" sz="2800" baseline="30000" dirty="0">
                  <a:solidFill>
                    <a:srgbClr val="0000FF"/>
                  </a:solidFill>
                  <a:latin typeface="Candara"/>
                  <a:cs typeface="Candara"/>
                </a:rPr>
                <a:t>2</a:t>
              </a:r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3p</a:t>
              </a:r>
              <a:r>
                <a:rPr lang="en-US" sz="2800" baseline="30000" dirty="0">
                  <a:solidFill>
                    <a:srgbClr val="0000FF"/>
                  </a:solidFill>
                  <a:latin typeface="Candara"/>
                  <a:cs typeface="Candara"/>
                </a:rPr>
                <a:t>3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3212110" y="5280661"/>
              <a:ext cx="2416645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494350" y="4828596"/>
              <a:ext cx="1869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add e-</a:t>
              </a:r>
              <a:endParaRPr lang="en-US" sz="2400" b="1" i="1" dirty="0">
                <a:solidFill>
                  <a:srgbClr val="0000FF"/>
                </a:solidFill>
                <a:latin typeface="Candara"/>
                <a:cs typeface="Candar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20039" y="5040883"/>
              <a:ext cx="30307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P: [Ne] 3s</a:t>
              </a:r>
              <a:r>
                <a:rPr lang="en-US" sz="2800" baseline="30000" dirty="0">
                  <a:solidFill>
                    <a:srgbClr val="0000FF"/>
                  </a:solidFill>
                  <a:latin typeface="Candara"/>
                  <a:cs typeface="Candara"/>
                </a:rPr>
                <a:t>2</a:t>
              </a:r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3p</a:t>
              </a:r>
              <a:r>
                <a:rPr lang="en-US" sz="2800" baseline="30000" dirty="0">
                  <a:solidFill>
                    <a:srgbClr val="0000FF"/>
                  </a:solidFill>
                  <a:latin typeface="Candara"/>
                  <a:cs typeface="Candara"/>
                </a:rPr>
                <a:t>6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B983A59-0830-BB40-B49D-8D5027909660}"/>
              </a:ext>
            </a:extLst>
          </p:cNvPr>
          <p:cNvSpPr txBox="1"/>
          <p:nvPr/>
        </p:nvSpPr>
        <p:spPr>
          <a:xfrm rot="16200000">
            <a:off x="5875702" y="3586003"/>
            <a:ext cx="5707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bg1">
                    <a:lumMod val="50000"/>
                  </a:schemeClr>
                </a:solidFill>
              </a:rPr>
              <a:t>………………...sidebar…………….…...</a:t>
            </a:r>
          </a:p>
        </p:txBody>
      </p:sp>
    </p:spTree>
    <p:extLst>
      <p:ext uri="{BB962C8B-B14F-4D97-AF65-F5344CB8AC3E}">
        <p14:creationId xmlns:p14="http://schemas.microsoft.com/office/powerpoint/2010/main" val="324076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4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2506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Can you?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28599" y="692670"/>
            <a:ext cx="87500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400" dirty="0">
                <a:latin typeface="Candara"/>
                <a:cs typeface="Candara"/>
              </a:rPr>
              <a:t>Describe ionic compounds and their properties?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(2) Explain how formation of ionic compounds is redox 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        chemistry?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pPr marL="458788" indent="-458788"/>
            <a:r>
              <a:rPr lang="en-US" sz="2400" dirty="0">
                <a:latin typeface="Candara"/>
                <a:cs typeface="Candara"/>
              </a:rPr>
              <a:t>(3) Explain why the formulae of ionic compounds are always empirical formulae?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pPr marL="406400" indent="-406400"/>
            <a:r>
              <a:rPr lang="en-US" sz="2400" dirty="0">
                <a:latin typeface="Candara"/>
                <a:cs typeface="Candara"/>
              </a:rPr>
              <a:t>(4) Write the electron configuration of ions of main group 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metals, transition metals and main-group nonmetals.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8582FE-EE2B-BD41-A11F-00B3349EE8AF}"/>
              </a:ext>
            </a:extLst>
          </p:cNvPr>
          <p:cNvSpPr txBox="1"/>
          <p:nvPr/>
        </p:nvSpPr>
        <p:spPr>
          <a:xfrm rot="16200000">
            <a:off x="5766698" y="3586003"/>
            <a:ext cx="5925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bg1">
                    <a:lumMod val="50000"/>
                  </a:schemeClr>
                </a:solidFill>
              </a:rPr>
              <a:t>…………………..sidebar…………….…...</a:t>
            </a:r>
          </a:p>
        </p:txBody>
      </p:sp>
    </p:spTree>
    <p:extLst>
      <p:ext uri="{BB962C8B-B14F-4D97-AF65-F5344CB8AC3E}">
        <p14:creationId xmlns:p14="http://schemas.microsoft.com/office/powerpoint/2010/main" val="1190463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326"/>
            <a:ext cx="407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cs typeface="Avenir Heavy"/>
              </a:rPr>
              <a:t>7. Chemical bonding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085" y="939994"/>
            <a:ext cx="7582038" cy="299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 lvl="1">
              <a:lnSpc>
                <a:spcPct val="120000"/>
              </a:lnSpc>
            </a:pPr>
            <a:r>
              <a:rPr lang="en-US" sz="2800" b="1" dirty="0">
                <a:latin typeface="Candara"/>
                <a:cs typeface="Candara"/>
              </a:rPr>
              <a:t>7.1: Ionic bonding</a:t>
            </a:r>
          </a:p>
          <a:p>
            <a:pPr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Explain the formation of </a:t>
            </a:r>
            <a:r>
              <a:rPr lang="en-US" sz="2400" dirty="0" err="1">
                <a:latin typeface="Candara"/>
                <a:cs typeface="Candara"/>
              </a:rPr>
              <a:t>cations</a:t>
            </a:r>
            <a:r>
              <a:rPr lang="en-US" sz="2400" dirty="0">
                <a:latin typeface="Candara"/>
                <a:cs typeface="Candara"/>
              </a:rPr>
              <a:t>, anions and ionic compounds</a:t>
            </a:r>
          </a:p>
          <a:p>
            <a:pPr marL="0" lvl="1">
              <a:lnSpc>
                <a:spcPct val="120000"/>
              </a:lnSpc>
            </a:pPr>
            <a:endParaRPr lang="en-US" sz="1000" dirty="0">
              <a:latin typeface="Candara"/>
              <a:cs typeface="Candara"/>
            </a:endParaRPr>
          </a:p>
          <a:p>
            <a:pPr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Predict the charge of common metallic and nonmetallic elements and write their electron configuration</a:t>
            </a: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34844B-FCC5-6947-88FB-B8D8B778E07D}"/>
              </a:ext>
            </a:extLst>
          </p:cNvPr>
          <p:cNvSpPr txBox="1"/>
          <p:nvPr/>
        </p:nvSpPr>
        <p:spPr>
          <a:xfrm rot="16200000">
            <a:off x="5821200" y="3586003"/>
            <a:ext cx="5816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bg1">
                    <a:lumMod val="50000"/>
                  </a:schemeClr>
                </a:solidFill>
              </a:rPr>
              <a:t>……………..…..sidebar…………….…...</a:t>
            </a:r>
          </a:p>
        </p:txBody>
      </p:sp>
    </p:spTree>
    <p:extLst>
      <p:ext uri="{BB962C8B-B14F-4D97-AF65-F5344CB8AC3E}">
        <p14:creationId xmlns:p14="http://schemas.microsoft.com/office/powerpoint/2010/main" val="295827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5622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What are ionic compounds?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5" y="736264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Ionic compounds </a:t>
            </a:r>
            <a:r>
              <a:rPr lang="en-US" sz="2400" dirty="0">
                <a:latin typeface="Candara"/>
                <a:cs typeface="Candara"/>
              </a:rPr>
              <a:t>(aka salts)</a:t>
            </a:r>
            <a:r>
              <a:rPr lang="en-US" sz="2400" b="1" dirty="0">
                <a:latin typeface="Candara"/>
                <a:cs typeface="Candara"/>
              </a:rPr>
              <a:t>: </a:t>
            </a:r>
            <a:r>
              <a:rPr lang="en-US" sz="2400" i="1" dirty="0">
                <a:latin typeface="Candara"/>
                <a:cs typeface="Candara"/>
              </a:rPr>
              <a:t>compounds formed by </a:t>
            </a:r>
            <a:r>
              <a:rPr lang="en-US" sz="2400" i="1" dirty="0" err="1">
                <a:latin typeface="Candara"/>
                <a:cs typeface="Candara"/>
              </a:rPr>
              <a:t>cations</a:t>
            </a:r>
            <a:r>
              <a:rPr lang="en-US" sz="2400" i="1" dirty="0">
                <a:latin typeface="Candara"/>
                <a:cs typeface="Candara"/>
              </a:rPr>
              <a:t> and anions held together by ionic bonds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6157" y="1562425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Ionic bonds: </a:t>
            </a:r>
            <a:r>
              <a:rPr lang="en-US" sz="2400" i="1" dirty="0">
                <a:latin typeface="Candara"/>
                <a:cs typeface="Candara"/>
              </a:rPr>
              <a:t>electrostatic forces of attraction between oppositely charged ions (</a:t>
            </a:r>
            <a:r>
              <a:rPr lang="en-US" sz="2400" i="1" dirty="0" err="1">
                <a:latin typeface="Candara"/>
                <a:cs typeface="Candara"/>
              </a:rPr>
              <a:t>cations</a:t>
            </a:r>
            <a:r>
              <a:rPr lang="en-US" sz="2400" i="1" dirty="0">
                <a:latin typeface="Candara"/>
                <a:cs typeface="Candara"/>
              </a:rPr>
              <a:t> and anions)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15859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0415"/>
          <a:stretch/>
        </p:blipFill>
        <p:spPr>
          <a:xfrm>
            <a:off x="12330" y="4032680"/>
            <a:ext cx="8318828" cy="24994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96032" y="2459811"/>
            <a:ext cx="8847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Candara"/>
                <a:cs typeface="Candara"/>
              </a:rPr>
              <a:t>Crystalline structure; rigid &amp; brittle; high melting &amp; boiling points </a:t>
            </a:r>
          </a:p>
          <a:p>
            <a:r>
              <a:rPr lang="en-US" sz="2000" dirty="0">
                <a:latin typeface="Candara"/>
                <a:cs typeface="Candara"/>
              </a:rPr>
              <a:t>	Ionic bonds are strong but water soluble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Candara"/>
                <a:cs typeface="Candara"/>
              </a:rPr>
              <a:t>Ionic solutions are good conductors of electricity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7024" y="6453717"/>
            <a:ext cx="140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sodium (Na)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78734" y="6444364"/>
            <a:ext cx="152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chlorine (Cl</a:t>
            </a:r>
            <a:r>
              <a:rPr lang="en-US" b="1" i="1" baseline="-25000" dirty="0"/>
              <a:t>2</a:t>
            </a:r>
            <a:r>
              <a:rPr lang="en-US" b="1" i="1" dirty="0"/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75007" y="6451119"/>
            <a:ext cx="240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/>
              <a:t>sodium </a:t>
            </a:r>
            <a:r>
              <a:rPr lang="en-US" b="1" i="1" dirty="0"/>
              <a:t>chloride (</a:t>
            </a:r>
            <a:r>
              <a:rPr lang="en-US" b="1" i="1" dirty="0" err="1"/>
              <a:t>NaCl</a:t>
            </a:r>
            <a:r>
              <a:rPr lang="en-US" b="1" i="1" dirty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 rot="19868933">
            <a:off x="309387" y="5095042"/>
            <a:ext cx="22531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violent </a:t>
            </a:r>
            <a:r>
              <a:rPr lang="en-US" dirty="0" err="1">
                <a:solidFill>
                  <a:srgbClr val="0000FF"/>
                </a:solidFill>
              </a:rPr>
              <a:t>rxn</a:t>
            </a:r>
            <a:r>
              <a:rPr lang="en-US" dirty="0">
                <a:solidFill>
                  <a:srgbClr val="0000FF"/>
                </a:solidFill>
              </a:rPr>
              <a:t> with water</a:t>
            </a:r>
          </a:p>
        </p:txBody>
      </p:sp>
      <p:sp>
        <p:nvSpPr>
          <p:cNvPr id="14" name="TextBox 13"/>
          <p:cNvSpPr txBox="1"/>
          <p:nvPr/>
        </p:nvSpPr>
        <p:spPr>
          <a:xfrm rot="19868933">
            <a:off x="3425554" y="4981613"/>
            <a:ext cx="11472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poisonous</a:t>
            </a:r>
          </a:p>
        </p:txBody>
      </p:sp>
      <p:sp>
        <p:nvSpPr>
          <p:cNvPr id="15" name="TextBox 14"/>
          <p:cNvSpPr txBox="1"/>
          <p:nvPr/>
        </p:nvSpPr>
        <p:spPr>
          <a:xfrm rot="19868933">
            <a:off x="6277021" y="4868184"/>
            <a:ext cx="16766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essential for life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4705C3-57C0-5341-81F0-218E5AF44A43}"/>
              </a:ext>
            </a:extLst>
          </p:cNvPr>
          <p:cNvSpPr txBox="1"/>
          <p:nvPr/>
        </p:nvSpPr>
        <p:spPr>
          <a:xfrm rot="16200000">
            <a:off x="5912571" y="3362710"/>
            <a:ext cx="5633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bg1">
                    <a:lumMod val="50000"/>
                  </a:schemeClr>
                </a:solidFill>
              </a:rPr>
              <a:t>………………..sidebar…………….…...</a:t>
            </a:r>
          </a:p>
        </p:txBody>
      </p:sp>
    </p:spTree>
    <p:extLst>
      <p:ext uri="{BB962C8B-B14F-4D97-AF65-F5344CB8AC3E}">
        <p14:creationId xmlns:p14="http://schemas.microsoft.com/office/powerpoint/2010/main" val="93412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4" grpId="0"/>
      <p:bldP spid="24" grpId="1"/>
      <p:bldP spid="10" grpId="0"/>
      <p:bldP spid="25" grpId="0"/>
      <p:bldP spid="26" grpId="0"/>
      <p:bldP spid="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6239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Formation of ionic compounds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5" y="736264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Ionic compounds form when atoms </a:t>
            </a:r>
            <a:r>
              <a:rPr lang="en-US" sz="2400" b="1" dirty="0">
                <a:latin typeface="Candara"/>
                <a:cs typeface="Candara"/>
              </a:rPr>
              <a:t>ionize </a:t>
            </a:r>
            <a:r>
              <a:rPr lang="en-US" sz="2400" dirty="0">
                <a:latin typeface="Candara"/>
                <a:cs typeface="Candara"/>
              </a:rPr>
              <a:t>in order to create </a:t>
            </a:r>
            <a:r>
              <a:rPr lang="en-US" sz="2400" b="1" dirty="0">
                <a:latin typeface="Candara"/>
                <a:cs typeface="Candara"/>
              </a:rPr>
              <a:t>full valence shells.</a:t>
            </a:r>
            <a:endParaRPr lang="en-US" sz="2400" i="1" dirty="0"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206519" y="3714211"/>
            <a:ext cx="457754" cy="4578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29762" y="3714211"/>
            <a:ext cx="457754" cy="457816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-855731" y="3140479"/>
            <a:ext cx="1711461" cy="164934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-1327458" y="2728614"/>
            <a:ext cx="2654916" cy="241418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-1820970" y="2213780"/>
            <a:ext cx="3606000" cy="340952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10033" y="3140479"/>
            <a:ext cx="1711461" cy="164934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38306" y="2728614"/>
            <a:ext cx="2654916" cy="241418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344794" y="2213780"/>
            <a:ext cx="3606000" cy="340952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83885" y="3140479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36285" y="4391188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83730" y="5033285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34740" y="4410231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72222" y="3947722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63935" y="3510295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985689" y="3171632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75053" y="2864894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12925" y="2661122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94675" y="4774860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619814" y="4172027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7738277" y="3106156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7609082" y="4531401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7743709" y="4972931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7219747" y="4747047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6862495" y="4430452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6733300" y="3995612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738302" y="3543611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958244" y="3123319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236827" y="2864894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644605" y="2657953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7671372" y="2084567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7261290" y="2279950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6538429" y="2790334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6311931" y="3188792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6361958" y="4508707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6828711" y="5071228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7321296" y="5364880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36285" y="5779574"/>
            <a:ext cx="598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Na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06072" y="5779574"/>
            <a:ext cx="598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ndara"/>
                <a:cs typeface="Candara"/>
              </a:rPr>
              <a:t>Cl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58" name="Arc 57"/>
          <p:cNvSpPr/>
          <p:nvPr/>
        </p:nvSpPr>
        <p:spPr>
          <a:xfrm rot="20792514" flipV="1">
            <a:off x="1814382" y="2685655"/>
            <a:ext cx="6222225" cy="1732532"/>
          </a:xfrm>
          <a:prstGeom prst="arc">
            <a:avLst>
              <a:gd name="adj1" fmla="val 10936515"/>
              <a:gd name="adj2" fmla="val 19290257"/>
            </a:avLst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 rot="14963369">
            <a:off x="5931760" y="3930676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V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4AA609-FFBC-084A-9309-001455915335}"/>
              </a:ext>
            </a:extLst>
          </p:cNvPr>
          <p:cNvSpPr/>
          <p:nvPr/>
        </p:nvSpPr>
        <p:spPr>
          <a:xfrm>
            <a:off x="8147794" y="1985380"/>
            <a:ext cx="1881388" cy="3947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3F7AE3C-5220-9046-9795-F86F64A834E5}"/>
              </a:ext>
            </a:extLst>
          </p:cNvPr>
          <p:cNvSpPr txBox="1"/>
          <p:nvPr/>
        </p:nvSpPr>
        <p:spPr>
          <a:xfrm rot="16200000">
            <a:off x="5821200" y="3586003"/>
            <a:ext cx="5816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bg1">
                    <a:lumMod val="50000"/>
                  </a:schemeClr>
                </a:solidFill>
              </a:rPr>
              <a:t>……………..…..sidebar…………….…...</a:t>
            </a:r>
          </a:p>
        </p:txBody>
      </p:sp>
    </p:spTree>
    <p:extLst>
      <p:ext uri="{BB962C8B-B14F-4D97-AF65-F5344CB8AC3E}">
        <p14:creationId xmlns:p14="http://schemas.microsoft.com/office/powerpoint/2010/main" val="411740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6239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Formation of ionic compounds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5" y="736264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Ionic compounds form when atoms </a:t>
            </a:r>
            <a:r>
              <a:rPr lang="en-US" sz="2400" b="1" dirty="0">
                <a:latin typeface="Candara"/>
                <a:cs typeface="Candara"/>
              </a:rPr>
              <a:t>ionize </a:t>
            </a:r>
            <a:r>
              <a:rPr lang="en-US" sz="2400" dirty="0">
                <a:latin typeface="Candara"/>
                <a:cs typeface="Candara"/>
              </a:rPr>
              <a:t>in order to create </a:t>
            </a:r>
            <a:r>
              <a:rPr lang="en-US" sz="2400" b="1" dirty="0">
                <a:latin typeface="Candara"/>
                <a:cs typeface="Candara"/>
              </a:rPr>
              <a:t>full valence shells.</a:t>
            </a:r>
            <a:endParaRPr lang="en-US" sz="2400" i="1" dirty="0"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206519" y="3714211"/>
            <a:ext cx="457754" cy="4578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29762" y="3714211"/>
            <a:ext cx="457754" cy="457816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-855731" y="3140479"/>
            <a:ext cx="1711461" cy="164934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-1327458" y="2728614"/>
            <a:ext cx="2654916" cy="241418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-1820970" y="2213780"/>
            <a:ext cx="3606000" cy="340952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10033" y="3140479"/>
            <a:ext cx="1711461" cy="1649347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38306" y="2728614"/>
            <a:ext cx="2654916" cy="241418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344794" y="2213780"/>
            <a:ext cx="3606000" cy="340952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83885" y="3140479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36285" y="4391188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83730" y="5033285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34740" y="4410231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72222" y="3947722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63935" y="3510295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985689" y="3171632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75053" y="2864894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12925" y="2661122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94675" y="4774860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619814" y="4172027"/>
            <a:ext cx="258390" cy="2584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7738277" y="3106156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7609082" y="4531401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7743709" y="4972931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7219747" y="4747047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6862495" y="4430452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6733300" y="3995612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738302" y="3543611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958244" y="3123319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236827" y="2864894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644605" y="2657953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7671372" y="2084567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7261290" y="2279950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6538429" y="2790334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6311931" y="3188792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6361958" y="4508707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6828711" y="5071228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7321296" y="5364880"/>
            <a:ext cx="258390" cy="258425"/>
          </a:xfrm>
          <a:prstGeom prst="ellipse">
            <a:avLst/>
          </a:prstGeom>
          <a:solidFill>
            <a:srgbClr val="FF66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36285" y="5779574"/>
            <a:ext cx="598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Na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06072" y="5779574"/>
            <a:ext cx="598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ndara"/>
                <a:cs typeface="Candara"/>
              </a:rPr>
              <a:t>Cl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58" name="Arc 57"/>
          <p:cNvSpPr/>
          <p:nvPr/>
        </p:nvSpPr>
        <p:spPr>
          <a:xfrm rot="20792514" flipV="1">
            <a:off x="1814382" y="2685655"/>
            <a:ext cx="6222225" cy="1732532"/>
          </a:xfrm>
          <a:prstGeom prst="arc">
            <a:avLst>
              <a:gd name="adj1" fmla="val 10936515"/>
              <a:gd name="adj2" fmla="val 19290257"/>
            </a:avLst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 rot="14963369">
            <a:off x="5931760" y="3930676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V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4AA609-FFBC-084A-9309-001455915335}"/>
              </a:ext>
            </a:extLst>
          </p:cNvPr>
          <p:cNvSpPr/>
          <p:nvPr/>
        </p:nvSpPr>
        <p:spPr>
          <a:xfrm>
            <a:off x="8147794" y="1985380"/>
            <a:ext cx="1881388" cy="3947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3F7AE3C-5220-9046-9795-F86F64A834E5}"/>
              </a:ext>
            </a:extLst>
          </p:cNvPr>
          <p:cNvSpPr txBox="1"/>
          <p:nvPr/>
        </p:nvSpPr>
        <p:spPr>
          <a:xfrm rot="16200000">
            <a:off x="5930204" y="3586003"/>
            <a:ext cx="5598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bg1">
                    <a:lumMod val="50000"/>
                  </a:schemeClr>
                </a:solidFill>
              </a:rPr>
              <a:t>………………..sidebar…………….…...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89E60C5-D236-B34A-8D81-2C4B8B13B26E}"/>
              </a:ext>
            </a:extLst>
          </p:cNvPr>
          <p:cNvSpPr txBox="1"/>
          <p:nvPr/>
        </p:nvSpPr>
        <p:spPr>
          <a:xfrm>
            <a:off x="1847346" y="2064757"/>
            <a:ext cx="5189802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Simultaneous redox reactions.</a:t>
            </a:r>
          </a:p>
          <a:p>
            <a:pPr marL="342900" indent="-342900">
              <a:buFont typeface="Arial"/>
              <a:buChar char="•"/>
            </a:pPr>
            <a:endParaRPr lang="en-US" sz="2400" i="1" dirty="0">
              <a:latin typeface="Candara"/>
              <a:cs typeface="Candar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Metals have low-</a:t>
            </a:r>
            <a:r>
              <a:rPr lang="en-US" sz="2400" dirty="0" err="1">
                <a:latin typeface="Candara"/>
                <a:cs typeface="Candara"/>
              </a:rPr>
              <a:t>ish</a:t>
            </a:r>
            <a:r>
              <a:rPr lang="en-US" sz="2400" dirty="0">
                <a:latin typeface="Candara"/>
                <a:cs typeface="Candara"/>
              </a:rPr>
              <a:t> ionization energies.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Non-metals have high electron affinities.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andara"/>
              <a:cs typeface="Candara"/>
            </a:endParaRPr>
          </a:p>
          <a:p>
            <a:endParaRPr lang="en-US" sz="2400" dirty="0">
              <a:latin typeface="Candara"/>
              <a:cs typeface="Candar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Ionic compounds have neutral charges: equal number of positive and negative charges.</a:t>
            </a:r>
          </a:p>
        </p:txBody>
      </p:sp>
    </p:spTree>
    <p:extLst>
      <p:ext uri="{BB962C8B-B14F-4D97-AF65-F5344CB8AC3E}">
        <p14:creationId xmlns:p14="http://schemas.microsoft.com/office/powerpoint/2010/main" val="409908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3323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Net zero charge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5" y="736264"/>
            <a:ext cx="862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Ionic compounds must have </a:t>
            </a:r>
            <a:r>
              <a:rPr lang="en-US" sz="2400" b="1" dirty="0">
                <a:latin typeface="Candara"/>
                <a:cs typeface="Candara"/>
              </a:rPr>
              <a:t>overall, or net, zero charges.</a:t>
            </a:r>
            <a:endParaRPr lang="en-US" sz="2400" b="1" i="1" dirty="0"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283885" y="1405217"/>
            <a:ext cx="862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Combine aluminum and oxygen to create an ionic compound.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5288E0-927C-8948-8912-3A2C7A4E7B80}"/>
              </a:ext>
            </a:extLst>
          </p:cNvPr>
          <p:cNvGrpSpPr/>
          <p:nvPr/>
        </p:nvGrpSpPr>
        <p:grpSpPr>
          <a:xfrm>
            <a:off x="886669" y="2074170"/>
            <a:ext cx="4455127" cy="1305056"/>
            <a:chOff x="886669" y="2074170"/>
            <a:chExt cx="4455127" cy="1305056"/>
          </a:xfrm>
        </p:grpSpPr>
        <p:sp>
          <p:nvSpPr>
            <p:cNvPr id="62" name="TextBox 61"/>
            <p:cNvSpPr txBox="1"/>
            <p:nvPr/>
          </p:nvSpPr>
          <p:spPr>
            <a:xfrm>
              <a:off x="886669" y="2074170"/>
              <a:ext cx="2190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Al</a:t>
              </a:r>
              <a:r>
                <a:rPr lang="en-US" sz="2800" baseline="30000" dirty="0">
                  <a:solidFill>
                    <a:srgbClr val="0000FF"/>
                  </a:solidFill>
                  <a:latin typeface="Candara"/>
                  <a:cs typeface="Candara"/>
                </a:rPr>
                <a:t>+3</a:t>
              </a:r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	O</a:t>
              </a:r>
              <a:r>
                <a:rPr lang="en-US" sz="2800" baseline="30000" dirty="0">
                  <a:solidFill>
                    <a:srgbClr val="0000FF"/>
                  </a:solidFill>
                  <a:latin typeface="Candara"/>
                  <a:cs typeface="Candara"/>
                </a:rPr>
                <a:t>-2</a:t>
              </a:r>
              <a:endParaRPr lang="en-US" sz="2800" b="1" i="1" baseline="30000" dirty="0">
                <a:solidFill>
                  <a:srgbClr val="0000FF"/>
                </a:solidFill>
                <a:latin typeface="Candara"/>
                <a:cs typeface="Candara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657653" y="2074170"/>
              <a:ext cx="0" cy="1305056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>
              <a:off x="1668365" y="2291142"/>
              <a:ext cx="0" cy="1305056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1039069" y="2917561"/>
              <a:ext cx="18456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+6         -6</a:t>
              </a:r>
              <a:endParaRPr lang="en-US" sz="2800" b="1" i="1" baseline="30000" dirty="0">
                <a:solidFill>
                  <a:srgbClr val="0000FF"/>
                </a:solidFill>
                <a:latin typeface="Candara"/>
                <a:cs typeface="Candara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231117" y="2476072"/>
              <a:ext cx="18456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2          3</a:t>
              </a:r>
              <a:endParaRPr lang="en-US" sz="2800" b="1" i="1" baseline="30000" dirty="0">
                <a:solidFill>
                  <a:srgbClr val="0000FF"/>
                </a:solidFill>
                <a:latin typeface="Candara"/>
                <a:cs typeface="Candara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151671" y="2493630"/>
              <a:ext cx="2190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  <a:sym typeface="Wingdings"/>
                </a:rPr>
                <a:t> </a:t>
              </a:r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Al2O3</a:t>
              </a:r>
              <a:endParaRPr lang="en-US" sz="2800" b="1" i="1" baseline="30000" dirty="0">
                <a:solidFill>
                  <a:srgbClr val="0000FF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67" name="Oval 66"/>
          <p:cNvSpPr/>
          <p:nvPr/>
        </p:nvSpPr>
        <p:spPr>
          <a:xfrm>
            <a:off x="7973182" y="1847346"/>
            <a:ext cx="441891" cy="453648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36286" y="3762761"/>
            <a:ext cx="8330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Remember that the formulas of ionic compounds are always </a:t>
            </a:r>
            <a:r>
              <a:rPr lang="en-US" sz="2400" b="1" dirty="0">
                <a:latin typeface="Candara"/>
                <a:cs typeface="Candara"/>
              </a:rPr>
              <a:t>empirical formulas</a:t>
            </a:r>
            <a:r>
              <a:rPr lang="en-US" sz="2400" dirty="0">
                <a:latin typeface="Candara"/>
                <a:cs typeface="Candara"/>
              </a:rPr>
              <a:t>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In reality, the number of ions in a crystal of ionic 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compound varies, but the </a:t>
            </a:r>
            <a:r>
              <a:rPr lang="en-US" sz="2400" b="1" dirty="0">
                <a:latin typeface="Candara"/>
                <a:cs typeface="Candara"/>
              </a:rPr>
              <a:t>ratio</a:t>
            </a:r>
            <a:r>
              <a:rPr lang="en-US" sz="2400" dirty="0">
                <a:latin typeface="Candara"/>
                <a:cs typeface="Candara"/>
              </a:rPr>
              <a:t> of cations to anions 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is </a:t>
            </a:r>
            <a:r>
              <a:rPr lang="en-US" sz="2400" b="1" dirty="0">
                <a:latin typeface="Candara"/>
                <a:cs typeface="Candara"/>
              </a:rPr>
              <a:t>constant</a:t>
            </a:r>
            <a:r>
              <a:rPr lang="en-US" sz="2400" dirty="0">
                <a:latin typeface="Candara"/>
                <a:cs typeface="Candara"/>
              </a:rPr>
              <a:t> and defined by the salt’s formula.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08B2BF-C20F-224B-BF2F-A1C54D6512C8}"/>
              </a:ext>
            </a:extLst>
          </p:cNvPr>
          <p:cNvSpPr txBox="1"/>
          <p:nvPr/>
        </p:nvSpPr>
        <p:spPr>
          <a:xfrm rot="16200000">
            <a:off x="5875702" y="3586003"/>
            <a:ext cx="5707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bg1">
                    <a:lumMod val="50000"/>
                  </a:schemeClr>
                </a:solidFill>
              </a:rPr>
              <a:t>…………….…..sidebar…………….…...</a:t>
            </a:r>
          </a:p>
        </p:txBody>
      </p:sp>
    </p:spTree>
    <p:extLst>
      <p:ext uri="{BB962C8B-B14F-4D97-AF65-F5344CB8AC3E}">
        <p14:creationId xmlns:p14="http://schemas.microsoft.com/office/powerpoint/2010/main" val="177258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2888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Crystal lattice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6" y="736264"/>
            <a:ext cx="8447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Ionic compounds form </a:t>
            </a:r>
            <a:r>
              <a:rPr lang="en-US" sz="2400" b="1" dirty="0">
                <a:latin typeface="Candara"/>
                <a:cs typeface="Candara"/>
              </a:rPr>
              <a:t>crystals (aka crystal lattice)</a:t>
            </a:r>
            <a:r>
              <a:rPr lang="en-US" sz="2400" dirty="0">
                <a:latin typeface="Candara"/>
                <a:cs typeface="Candara"/>
              </a:rPr>
              <a:t>, as 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structure in which cations and anions alternate and surround each other. </a:t>
            </a:r>
            <a:endParaRPr lang="en-US" sz="2400" b="1" i="1" dirty="0"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9910"/>
          <a:stretch/>
        </p:blipFill>
        <p:spPr>
          <a:xfrm>
            <a:off x="1473200" y="3228924"/>
            <a:ext cx="6197600" cy="35926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3886" y="1914916"/>
            <a:ext cx="844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Ions are held together by </a:t>
            </a:r>
            <a:r>
              <a:rPr lang="en-US" sz="2400" b="1" dirty="0">
                <a:latin typeface="Candara"/>
                <a:cs typeface="Candara"/>
              </a:rPr>
              <a:t>electrostatic force </a:t>
            </a:r>
            <a:r>
              <a:rPr lang="en-US" sz="2400" dirty="0">
                <a:latin typeface="Candara"/>
                <a:cs typeface="Candara"/>
              </a:rPr>
              <a:t>(opposite charge).</a:t>
            </a:r>
            <a:endParaRPr lang="en-US" sz="2400" b="1" i="1" dirty="0">
              <a:latin typeface="Candara"/>
              <a:cs typeface="Candar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3886" y="2510211"/>
            <a:ext cx="84477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Size</a:t>
            </a:r>
            <a:r>
              <a:rPr lang="en-US" sz="2400" dirty="0">
                <a:latin typeface="Candara"/>
                <a:cs typeface="Candara"/>
              </a:rPr>
              <a:t> of crystals varies with the number of ions in the crystal &amp; conditions under which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the crystal is ‘grown’.</a:t>
            </a:r>
            <a:endParaRPr lang="en-US" sz="2400" b="1" i="1" dirty="0">
              <a:latin typeface="Candara"/>
              <a:cs typeface="Candar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4A81EA-6489-A743-B2C9-5A84292B0A44}"/>
              </a:ext>
            </a:extLst>
          </p:cNvPr>
          <p:cNvSpPr txBox="1"/>
          <p:nvPr/>
        </p:nvSpPr>
        <p:spPr>
          <a:xfrm rot="16200000">
            <a:off x="5821200" y="3586003"/>
            <a:ext cx="5816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bg1">
                    <a:lumMod val="50000"/>
                  </a:schemeClr>
                </a:solidFill>
              </a:rPr>
              <a:t>……………..…..sidebar…………….…...</a:t>
            </a:r>
          </a:p>
        </p:txBody>
      </p:sp>
    </p:spTree>
    <p:extLst>
      <p:ext uri="{BB962C8B-B14F-4D97-AF65-F5344CB8AC3E}">
        <p14:creationId xmlns:p14="http://schemas.microsoft.com/office/powerpoint/2010/main" val="306572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6137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Electronic structure of </a:t>
            </a:r>
            <a:r>
              <a:rPr lang="en-US" sz="3600" b="1" dirty="0" err="1">
                <a:solidFill>
                  <a:prstClr val="white"/>
                </a:solidFill>
                <a:latin typeface="Candara"/>
                <a:cs typeface="Candara"/>
              </a:rPr>
              <a:t>cations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886" y="736264"/>
            <a:ext cx="844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ndara"/>
                <a:cs typeface="Candara"/>
              </a:rPr>
              <a:t>Cations</a:t>
            </a:r>
            <a:r>
              <a:rPr lang="en-US" sz="2400" dirty="0">
                <a:latin typeface="Candara"/>
                <a:cs typeface="Candara"/>
              </a:rPr>
              <a:t> </a:t>
            </a:r>
            <a:r>
              <a:rPr lang="en-US" sz="2400" u="sng" dirty="0">
                <a:latin typeface="Candara"/>
                <a:cs typeface="Candara"/>
              </a:rPr>
              <a:t>lose electrons </a:t>
            </a:r>
            <a:r>
              <a:rPr lang="en-US" sz="2400" dirty="0">
                <a:latin typeface="Candara"/>
                <a:cs typeface="Candara"/>
              </a:rPr>
              <a:t>to get down to a full valence shell.</a:t>
            </a:r>
            <a:endParaRPr lang="en-US" sz="2400" b="1" i="1" dirty="0"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3886" y="1402123"/>
            <a:ext cx="84477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u="sng" dirty="0">
                <a:latin typeface="Candara"/>
                <a:cs typeface="Candara"/>
              </a:rPr>
              <a:t>Groups 1A &amp; 2A</a:t>
            </a:r>
            <a:r>
              <a:rPr lang="en-US" sz="2400" dirty="0">
                <a:latin typeface="Candara"/>
                <a:cs typeface="Candara"/>
              </a:rPr>
              <a:t>: (electropositive) lose all valence shell e-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Isoelectronic with previous noble gas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Charge = group number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166" y="2738340"/>
            <a:ext cx="8447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u="sng" dirty="0">
                <a:latin typeface="Candara"/>
                <a:cs typeface="Candara"/>
              </a:rPr>
              <a:t>Groups 12A &amp; 17A</a:t>
            </a:r>
            <a:r>
              <a:rPr lang="en-US" sz="2400" dirty="0">
                <a:latin typeface="Candara"/>
                <a:cs typeface="Candara"/>
              </a:rPr>
              <a:t>: lose all valence shell e-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Charge = group # - 10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5166" y="3772800"/>
            <a:ext cx="84477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u="sng" dirty="0">
                <a:latin typeface="Candara"/>
                <a:cs typeface="Candara"/>
              </a:rPr>
              <a:t>Transition / inner transition metals</a:t>
            </a:r>
            <a:r>
              <a:rPr lang="en-US" sz="2400" dirty="0">
                <a:latin typeface="Candara"/>
                <a:cs typeface="Candara"/>
              </a:rPr>
              <a:t>: usually +2 or +3 charge from </a:t>
            </a:r>
            <a:r>
              <a:rPr lang="en-US" sz="2400" i="1" dirty="0">
                <a:latin typeface="Candara"/>
                <a:cs typeface="Candara"/>
              </a:rPr>
              <a:t>losing their outermost s electrons first, followed by an electron or two from the next-to-outermost shell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BCEABC-9F73-3E4E-883F-3E658075DD08}"/>
              </a:ext>
            </a:extLst>
          </p:cNvPr>
          <p:cNvSpPr txBox="1"/>
          <p:nvPr/>
        </p:nvSpPr>
        <p:spPr>
          <a:xfrm rot="16200000">
            <a:off x="5875702" y="3586003"/>
            <a:ext cx="5707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bg1">
                    <a:lumMod val="50000"/>
                  </a:schemeClr>
                </a:solidFill>
              </a:rPr>
              <a:t>………….……..sidebar…………….…...</a:t>
            </a:r>
          </a:p>
        </p:txBody>
      </p:sp>
    </p:spTree>
    <p:extLst>
      <p:ext uri="{BB962C8B-B14F-4D97-AF65-F5344CB8AC3E}">
        <p14:creationId xmlns:p14="http://schemas.microsoft.com/office/powerpoint/2010/main" val="292754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759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6" y="736264"/>
            <a:ext cx="844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Write the electron configurations of the Cr</a:t>
            </a:r>
            <a:r>
              <a:rPr lang="en-US" sz="2800" baseline="30000" dirty="0">
                <a:latin typeface="Candara"/>
                <a:cs typeface="Candara"/>
              </a:rPr>
              <a:t>+3</a:t>
            </a:r>
            <a:r>
              <a:rPr lang="en-US" sz="2400" dirty="0">
                <a:latin typeface="Candara"/>
                <a:cs typeface="Candara"/>
              </a:rPr>
              <a:t> and Zn</a:t>
            </a:r>
            <a:r>
              <a:rPr lang="en-US" sz="2800" baseline="30000" dirty="0">
                <a:latin typeface="Candara"/>
                <a:cs typeface="Candara"/>
              </a:rPr>
              <a:t>+2 </a:t>
            </a:r>
            <a:r>
              <a:rPr lang="en-US" sz="2400" dirty="0" err="1">
                <a:latin typeface="Candara"/>
                <a:cs typeface="Candara"/>
              </a:rPr>
              <a:t>cations</a:t>
            </a:r>
            <a:r>
              <a:rPr lang="en-US" sz="2400" dirty="0">
                <a:latin typeface="Candara"/>
                <a:cs typeface="Candara"/>
              </a:rPr>
              <a:t>.</a:t>
            </a:r>
            <a:endParaRPr lang="en-US" sz="2400" b="1" i="1" dirty="0"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973182" y="1194629"/>
            <a:ext cx="441891" cy="453648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CE724D-6B74-D848-B82C-EDC7E3989BD5}"/>
              </a:ext>
            </a:extLst>
          </p:cNvPr>
          <p:cNvGrpSpPr/>
          <p:nvPr/>
        </p:nvGrpSpPr>
        <p:grpSpPr>
          <a:xfrm>
            <a:off x="689606" y="1753081"/>
            <a:ext cx="7228984" cy="1106120"/>
            <a:chOff x="689606" y="1753081"/>
            <a:chExt cx="7228984" cy="1106120"/>
          </a:xfrm>
        </p:grpSpPr>
        <p:sp>
          <p:nvSpPr>
            <p:cNvPr id="13" name="TextBox 12"/>
            <p:cNvSpPr txBox="1"/>
            <p:nvPr/>
          </p:nvSpPr>
          <p:spPr>
            <a:xfrm>
              <a:off x="689606" y="1753081"/>
              <a:ext cx="25031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Zn: [</a:t>
              </a:r>
              <a:r>
                <a:rPr lang="en-US" sz="2400" dirty="0" err="1">
                  <a:solidFill>
                    <a:srgbClr val="0000FF"/>
                  </a:solidFill>
                  <a:latin typeface="Candara"/>
                  <a:cs typeface="Candara"/>
                </a:rPr>
                <a:t>Ar</a:t>
              </a:r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] 3d</a:t>
              </a:r>
              <a:r>
                <a:rPr lang="en-US" sz="2800" baseline="30000" dirty="0">
                  <a:solidFill>
                    <a:srgbClr val="0000FF"/>
                  </a:solidFill>
                  <a:latin typeface="Candara"/>
                  <a:cs typeface="Candara"/>
                </a:rPr>
                <a:t>10</a:t>
              </a:r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4s</a:t>
              </a:r>
              <a:r>
                <a:rPr lang="en-US" sz="2800" baseline="30000" dirty="0">
                  <a:solidFill>
                    <a:srgbClr val="0000FF"/>
                  </a:solidFill>
                  <a:latin typeface="Candara"/>
                  <a:cs typeface="Candara"/>
                </a:rPr>
                <a:t>2</a:t>
              </a:r>
            </a:p>
            <a:p>
              <a:endParaRPr lang="en-US" sz="2400" b="1" i="1" baseline="30000" dirty="0">
                <a:solidFill>
                  <a:srgbClr val="0000FF"/>
                </a:solidFill>
                <a:latin typeface="Candara"/>
                <a:cs typeface="Candara"/>
              </a:endParaRPr>
            </a:p>
            <a:p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Cr: [</a:t>
              </a:r>
              <a:r>
                <a:rPr lang="en-US" sz="2400" dirty="0" err="1">
                  <a:solidFill>
                    <a:srgbClr val="0000FF"/>
                  </a:solidFill>
                  <a:latin typeface="Candara"/>
                  <a:cs typeface="Candara"/>
                </a:rPr>
                <a:t>Ar</a:t>
              </a:r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] 3d</a:t>
              </a:r>
              <a:r>
                <a:rPr lang="en-US" sz="2800" baseline="30000" dirty="0">
                  <a:solidFill>
                    <a:srgbClr val="0000FF"/>
                  </a:solidFill>
                  <a:latin typeface="Candara"/>
                  <a:cs typeface="Candara"/>
                </a:rPr>
                <a:t>5</a:t>
              </a:r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4s</a:t>
              </a:r>
              <a:r>
                <a:rPr lang="en-US" sz="2800" baseline="30000" dirty="0">
                  <a:solidFill>
                    <a:srgbClr val="0000FF"/>
                  </a:solidFill>
                  <a:latin typeface="Candara"/>
                  <a:cs typeface="Candara"/>
                </a:rPr>
                <a:t>1</a:t>
              </a:r>
              <a:endParaRPr lang="en-US" sz="2400" baseline="30000" dirty="0">
                <a:solidFill>
                  <a:srgbClr val="0000FF"/>
                </a:solidFill>
                <a:latin typeface="Candara"/>
                <a:cs typeface="Candara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875278" y="2310992"/>
              <a:ext cx="2416645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157518" y="1858927"/>
              <a:ext cx="1869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remove e-</a:t>
              </a:r>
              <a:endParaRPr lang="en-US" sz="2400" b="1" i="1" dirty="0">
                <a:solidFill>
                  <a:srgbClr val="0000FF"/>
                </a:solidFill>
                <a:latin typeface="Candara"/>
                <a:cs typeface="Candar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15398" y="1781983"/>
              <a:ext cx="25031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Zn</a:t>
              </a:r>
              <a:r>
                <a:rPr lang="en-US" sz="2800" baseline="30000" dirty="0">
                  <a:solidFill>
                    <a:srgbClr val="0000FF"/>
                  </a:solidFill>
                  <a:latin typeface="Candara"/>
                  <a:cs typeface="Candara"/>
                </a:rPr>
                <a:t>+2</a:t>
              </a:r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: [</a:t>
              </a:r>
              <a:r>
                <a:rPr lang="en-US" sz="2400" dirty="0" err="1">
                  <a:solidFill>
                    <a:srgbClr val="0000FF"/>
                  </a:solidFill>
                  <a:latin typeface="Candara"/>
                  <a:cs typeface="Candara"/>
                </a:rPr>
                <a:t>Ar</a:t>
              </a:r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] 3d</a:t>
              </a:r>
              <a:r>
                <a:rPr lang="en-US" sz="2800" baseline="30000" dirty="0">
                  <a:solidFill>
                    <a:srgbClr val="0000FF"/>
                  </a:solidFill>
                  <a:latin typeface="Candara"/>
                  <a:cs typeface="Candara"/>
                </a:rPr>
                <a:t>10</a:t>
              </a:r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4s</a:t>
              </a:r>
              <a:r>
                <a:rPr lang="en-US" sz="2800" baseline="30000" dirty="0">
                  <a:solidFill>
                    <a:srgbClr val="0000FF"/>
                  </a:solidFill>
                  <a:latin typeface="Candara"/>
                  <a:cs typeface="Candara"/>
                </a:rPr>
                <a:t>0</a:t>
              </a:r>
            </a:p>
            <a:p>
              <a:endParaRPr lang="en-US" sz="2400" b="1" i="1" baseline="30000" dirty="0">
                <a:solidFill>
                  <a:srgbClr val="0000FF"/>
                </a:solidFill>
                <a:latin typeface="Candara"/>
                <a:cs typeface="Candara"/>
              </a:endParaRPr>
            </a:p>
            <a:p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Cr</a:t>
              </a:r>
              <a:r>
                <a:rPr lang="en-US" sz="2800" baseline="30000" dirty="0">
                  <a:solidFill>
                    <a:srgbClr val="0000FF"/>
                  </a:solidFill>
                  <a:latin typeface="Candara"/>
                  <a:cs typeface="Candara"/>
                </a:rPr>
                <a:t>+3</a:t>
              </a:r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: [</a:t>
              </a:r>
              <a:r>
                <a:rPr lang="en-US" sz="2400" dirty="0" err="1">
                  <a:solidFill>
                    <a:srgbClr val="0000FF"/>
                  </a:solidFill>
                  <a:latin typeface="Candara"/>
                  <a:cs typeface="Candara"/>
                </a:rPr>
                <a:t>Ar</a:t>
              </a:r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] 3d</a:t>
              </a:r>
              <a:r>
                <a:rPr lang="en-US" sz="2800" baseline="30000" dirty="0">
                  <a:solidFill>
                    <a:srgbClr val="0000FF"/>
                  </a:solidFill>
                  <a:latin typeface="Candara"/>
                  <a:cs typeface="Candara"/>
                </a:rPr>
                <a:t>3</a:t>
              </a:r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4s</a:t>
              </a:r>
              <a:r>
                <a:rPr lang="en-US" sz="2800" baseline="30000" dirty="0">
                  <a:solidFill>
                    <a:srgbClr val="0000FF"/>
                  </a:solidFill>
                  <a:latin typeface="Candara"/>
                  <a:cs typeface="Candara"/>
                </a:rPr>
                <a:t>0</a:t>
              </a:r>
              <a:endParaRPr lang="en-US" sz="2400" baseline="30000" dirty="0">
                <a:solidFill>
                  <a:srgbClr val="0000FF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83886" y="3552475"/>
            <a:ext cx="844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Write the electron configurations of the K</a:t>
            </a:r>
            <a:r>
              <a:rPr lang="en-US" sz="2800" baseline="30000" dirty="0">
                <a:latin typeface="Candara"/>
                <a:cs typeface="Candara"/>
              </a:rPr>
              <a:t> </a:t>
            </a:r>
            <a:r>
              <a:rPr lang="en-US" sz="2400" dirty="0">
                <a:latin typeface="Candara"/>
                <a:cs typeface="Candara"/>
              </a:rPr>
              <a:t>and Mg</a:t>
            </a:r>
            <a:r>
              <a:rPr lang="en-US" sz="2800" baseline="30000" dirty="0">
                <a:latin typeface="Candara"/>
                <a:cs typeface="Candara"/>
              </a:rPr>
              <a:t> </a:t>
            </a:r>
            <a:r>
              <a:rPr lang="en-US" sz="2400" dirty="0" err="1">
                <a:latin typeface="Candara"/>
                <a:cs typeface="Candara"/>
              </a:rPr>
              <a:t>cations</a:t>
            </a:r>
            <a:r>
              <a:rPr lang="en-US" sz="2400" dirty="0">
                <a:latin typeface="Candara"/>
                <a:cs typeface="Candara"/>
              </a:rPr>
              <a:t>.</a:t>
            </a:r>
            <a:endParaRPr lang="en-US" sz="2400" b="1" i="1" dirty="0">
              <a:latin typeface="Candara"/>
              <a:cs typeface="Candar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973182" y="4010840"/>
            <a:ext cx="441891" cy="453648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AE7FF8F-2F3B-0E44-9F25-A38ADF56DC71}"/>
              </a:ext>
            </a:extLst>
          </p:cNvPr>
          <p:cNvGrpSpPr/>
          <p:nvPr/>
        </p:nvGrpSpPr>
        <p:grpSpPr>
          <a:xfrm>
            <a:off x="744198" y="4392879"/>
            <a:ext cx="7228984" cy="1106120"/>
            <a:chOff x="744198" y="4392879"/>
            <a:chExt cx="7228984" cy="1106120"/>
          </a:xfrm>
        </p:grpSpPr>
        <p:sp>
          <p:nvSpPr>
            <p:cNvPr id="19" name="TextBox 18"/>
            <p:cNvSpPr txBox="1"/>
            <p:nvPr/>
          </p:nvSpPr>
          <p:spPr>
            <a:xfrm>
              <a:off x="744198" y="4392879"/>
              <a:ext cx="25031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K: [</a:t>
              </a:r>
              <a:r>
                <a:rPr lang="en-US" sz="2400" dirty="0" err="1">
                  <a:solidFill>
                    <a:srgbClr val="0000FF"/>
                  </a:solidFill>
                  <a:latin typeface="Candara"/>
                  <a:cs typeface="Candara"/>
                </a:rPr>
                <a:t>Ar</a:t>
              </a:r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] 4s</a:t>
              </a:r>
              <a:r>
                <a:rPr lang="en-US" sz="2800" baseline="30000" dirty="0">
                  <a:solidFill>
                    <a:srgbClr val="0000FF"/>
                  </a:solidFill>
                  <a:latin typeface="Candara"/>
                  <a:cs typeface="Candara"/>
                </a:rPr>
                <a:t>1</a:t>
              </a:r>
            </a:p>
            <a:p>
              <a:endParaRPr lang="en-US" sz="2400" b="1" i="1" baseline="30000" dirty="0">
                <a:solidFill>
                  <a:srgbClr val="0000FF"/>
                </a:solidFill>
                <a:latin typeface="Candara"/>
                <a:cs typeface="Candara"/>
              </a:endParaRPr>
            </a:p>
            <a:p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Mg: [Ne] 3s</a:t>
              </a:r>
              <a:r>
                <a:rPr lang="en-US" sz="2800" baseline="30000" dirty="0">
                  <a:solidFill>
                    <a:srgbClr val="0000FF"/>
                  </a:solidFill>
                  <a:latin typeface="Candara"/>
                  <a:cs typeface="Candara"/>
                </a:rPr>
                <a:t>2</a:t>
              </a:r>
              <a:endParaRPr lang="en-US" sz="2400" baseline="30000" dirty="0">
                <a:solidFill>
                  <a:srgbClr val="0000FF"/>
                </a:solidFill>
                <a:latin typeface="Candara"/>
                <a:cs typeface="Candara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929870" y="4950790"/>
              <a:ext cx="2416645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212110" y="4498725"/>
              <a:ext cx="1869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remove e-</a:t>
              </a:r>
              <a:endParaRPr lang="en-US" sz="2400" b="1" i="1" dirty="0">
                <a:solidFill>
                  <a:srgbClr val="0000FF"/>
                </a:solidFill>
                <a:latin typeface="Candara"/>
                <a:cs typeface="Candara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69990" y="4421781"/>
              <a:ext cx="25031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K</a:t>
              </a:r>
              <a:r>
                <a:rPr lang="en-US" sz="2800" baseline="30000" dirty="0">
                  <a:solidFill>
                    <a:srgbClr val="0000FF"/>
                  </a:solidFill>
                  <a:latin typeface="Candara"/>
                  <a:cs typeface="Candara"/>
                </a:rPr>
                <a:t>+1</a:t>
              </a:r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: [</a:t>
              </a:r>
              <a:r>
                <a:rPr lang="en-US" sz="2400" dirty="0" err="1">
                  <a:solidFill>
                    <a:srgbClr val="0000FF"/>
                  </a:solidFill>
                  <a:latin typeface="Candara"/>
                  <a:cs typeface="Candara"/>
                </a:rPr>
                <a:t>Ar</a:t>
              </a:r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] 4s</a:t>
              </a:r>
              <a:r>
                <a:rPr lang="en-US" sz="2800" baseline="30000" dirty="0">
                  <a:solidFill>
                    <a:srgbClr val="0000FF"/>
                  </a:solidFill>
                  <a:latin typeface="Candara"/>
                  <a:cs typeface="Candara"/>
                </a:rPr>
                <a:t>0</a:t>
              </a:r>
            </a:p>
            <a:p>
              <a:endParaRPr lang="en-US" sz="2400" b="1" i="1" baseline="30000" dirty="0">
                <a:solidFill>
                  <a:srgbClr val="0000FF"/>
                </a:solidFill>
                <a:latin typeface="Candara"/>
                <a:cs typeface="Candara"/>
              </a:endParaRPr>
            </a:p>
            <a:p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Mg</a:t>
              </a:r>
              <a:r>
                <a:rPr lang="en-US" sz="2800" baseline="30000" dirty="0">
                  <a:solidFill>
                    <a:srgbClr val="0000FF"/>
                  </a:solidFill>
                  <a:latin typeface="Candara"/>
                  <a:cs typeface="Candara"/>
                </a:rPr>
                <a:t>+2</a:t>
              </a:r>
              <a:r>
                <a:rPr lang="en-US" sz="2400" dirty="0">
                  <a:solidFill>
                    <a:srgbClr val="0000FF"/>
                  </a:solidFill>
                  <a:latin typeface="Candara"/>
                  <a:cs typeface="Candara"/>
                </a:rPr>
                <a:t>: [Ne] 3s</a:t>
              </a:r>
              <a:r>
                <a:rPr lang="en-US" sz="2800" baseline="30000" dirty="0">
                  <a:solidFill>
                    <a:srgbClr val="0000FF"/>
                  </a:solidFill>
                  <a:latin typeface="Candara"/>
                  <a:cs typeface="Candara"/>
                </a:rPr>
                <a:t>0</a:t>
              </a:r>
              <a:endParaRPr lang="en-US" sz="2400" baseline="30000" dirty="0">
                <a:solidFill>
                  <a:srgbClr val="0000FF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D4601F7-1D58-0D4B-9890-0E6B29A62731}"/>
              </a:ext>
            </a:extLst>
          </p:cNvPr>
          <p:cNvSpPr txBox="1"/>
          <p:nvPr/>
        </p:nvSpPr>
        <p:spPr>
          <a:xfrm rot="16200000">
            <a:off x="5675327" y="3586003"/>
            <a:ext cx="6107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bg1">
                    <a:lumMod val="50000"/>
                  </a:schemeClr>
                </a:solidFill>
              </a:rPr>
              <a:t>…………………..sidebar…………….…...</a:t>
            </a:r>
          </a:p>
        </p:txBody>
      </p:sp>
    </p:spTree>
    <p:extLst>
      <p:ext uri="{BB962C8B-B14F-4D97-AF65-F5344CB8AC3E}">
        <p14:creationId xmlns:p14="http://schemas.microsoft.com/office/powerpoint/2010/main" val="25683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744</Words>
  <Application>Microsoft Macintosh PowerPoint</Application>
  <PresentationFormat>On-screen Show (4:3)</PresentationFormat>
  <Paragraphs>125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Avenir Medium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2019-11-30T22:50:08Z</dcterms:created>
  <dcterms:modified xsi:type="dcterms:W3CDTF">2019-11-30T22:50:41Z</dcterms:modified>
</cp:coreProperties>
</file>