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80" r:id="rId3"/>
    <p:sldId id="281" r:id="rId4"/>
    <p:sldId id="282" r:id="rId5"/>
    <p:sldId id="283" r:id="rId6"/>
    <p:sldId id="285" r:id="rId7"/>
    <p:sldId id="287" r:id="rId8"/>
    <p:sldId id="288" r:id="rId9"/>
    <p:sldId id="286" r:id="rId10"/>
    <p:sldId id="289" r:id="rId11"/>
    <p:sldId id="290" r:id="rId12"/>
    <p:sldId id="31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88272-0FC4-7841-95F6-1880181BB6DD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0995E-B0BF-234C-ADEE-289DD459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4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9DA68-201E-584E-8A49-A10CCAC253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83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C75E-5530-654F-BFDB-FF4E97009617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562-000B-E541-A127-537DC08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9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C75E-5530-654F-BFDB-FF4E97009617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562-000B-E541-A127-537DC08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C75E-5530-654F-BFDB-FF4E97009617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562-000B-E541-A127-537DC08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2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C75E-5530-654F-BFDB-FF4E97009617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562-000B-E541-A127-537DC08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3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C75E-5530-654F-BFDB-FF4E97009617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562-000B-E541-A127-537DC08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C75E-5530-654F-BFDB-FF4E97009617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562-000B-E541-A127-537DC08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8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C75E-5530-654F-BFDB-FF4E97009617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562-000B-E541-A127-537DC08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8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C75E-5530-654F-BFDB-FF4E97009617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562-000B-E541-A127-537DC08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2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C75E-5530-654F-BFDB-FF4E97009617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562-000B-E541-A127-537DC08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3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C75E-5530-654F-BFDB-FF4E97009617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562-000B-E541-A127-537DC08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2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C75E-5530-654F-BFDB-FF4E97009617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7562-000B-E541-A127-537DC08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0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C75E-5530-654F-BFDB-FF4E97009617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97562-000B-E541-A127-537DC08BC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4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83953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ndara"/>
                <a:cs typeface="Candara"/>
              </a:rPr>
              <a:t>7. Chemical bonding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7.1:  Ionic bonding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[sidebar]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7.2:  Covalent bonding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7.3:  Lewis symbols &amp; structures</a:t>
            </a:r>
          </a:p>
          <a:p>
            <a:pPr lvl="2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7.4:  Formal charges &amp; resonance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7.5:  Strengths of ionic &amp; covalent bonds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7.6: Molecular structure &amp; polarity	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[sidebar]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58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9181" y="736264"/>
            <a:ext cx="82489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Determine the types of bonds between these atoms and label their polarities.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C – H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S – H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C – N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N – H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C – O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O - H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37976" y="1819472"/>
            <a:ext cx="418335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|2.5 – 2.1| = 0.4 	nonpolar</a:t>
            </a:r>
          </a:p>
          <a:p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|2.5 – 2.1| = 0.4 	nonpolar 		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|2.5 – 3.0| = 0.5	polar-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ish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|3.0 – 2.1| = o.9 	polar</a:t>
            </a:r>
          </a:p>
          <a:p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|2.5 – 3.5| = 1.0		polar</a:t>
            </a:r>
          </a:p>
          <a:p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|3.5 – 2.1| = 1.4 	polar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6A272FE-80B8-F14B-925C-9FA465A3094A}"/>
              </a:ext>
            </a:extLst>
          </p:cNvPr>
          <p:cNvGrpSpPr/>
          <p:nvPr/>
        </p:nvGrpSpPr>
        <p:grpSpPr>
          <a:xfrm>
            <a:off x="5605652" y="1959527"/>
            <a:ext cx="1014470" cy="3874528"/>
            <a:chOff x="5605652" y="1959527"/>
            <a:chExt cx="1014470" cy="3874528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5621331" y="2080908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43054" y="1959527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5621331" y="2690819"/>
              <a:ext cx="989802" cy="242761"/>
              <a:chOff x="5621331" y="2690819"/>
              <a:chExt cx="989802" cy="242761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H="1">
                <a:off x="5621331" y="2812200"/>
                <a:ext cx="989802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443054" y="2690819"/>
                <a:ext cx="0" cy="242761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 flipH="1">
              <a:off x="5621331" y="3422111"/>
              <a:ext cx="989802" cy="242761"/>
              <a:chOff x="5621331" y="3422111"/>
              <a:chExt cx="989802" cy="242761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H="1">
                <a:off x="5621331" y="3543492"/>
                <a:ext cx="989802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443054" y="3422111"/>
                <a:ext cx="0" cy="242761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5605652" y="4169067"/>
              <a:ext cx="989802" cy="242761"/>
              <a:chOff x="5621331" y="2690819"/>
              <a:chExt cx="989802" cy="242761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 flipH="1">
                <a:off x="5621331" y="2812200"/>
                <a:ext cx="989802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443054" y="2690819"/>
                <a:ext cx="0" cy="242761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 flipH="1">
              <a:off x="5621331" y="4900360"/>
              <a:ext cx="989802" cy="242761"/>
              <a:chOff x="5621331" y="3422111"/>
              <a:chExt cx="989802" cy="242761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 flipH="1">
                <a:off x="5621331" y="3543492"/>
                <a:ext cx="989802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443054" y="3422111"/>
                <a:ext cx="0" cy="242761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5630320" y="5591294"/>
              <a:ext cx="989802" cy="242761"/>
              <a:chOff x="5621331" y="2690819"/>
              <a:chExt cx="989802" cy="242761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H="1">
                <a:off x="5621331" y="2812200"/>
                <a:ext cx="989802" cy="0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443054" y="2690819"/>
                <a:ext cx="0" cy="242761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Oval 29"/>
          <p:cNvSpPr/>
          <p:nvPr/>
        </p:nvSpPr>
        <p:spPr>
          <a:xfrm>
            <a:off x="7973182" y="1222153"/>
            <a:ext cx="441891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2866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9181" y="736264"/>
            <a:ext cx="8248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Determine the types of bonds in potassium nitrate and show polarity arrows.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30108" y="1132371"/>
            <a:ext cx="4183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K</a:t>
            </a:r>
            <a:r>
              <a:rPr lang="en-US" sz="2800" baseline="30000" dirty="0">
                <a:latin typeface="Candara"/>
                <a:cs typeface="Candara"/>
              </a:rPr>
              <a:t>+1 </a:t>
            </a:r>
            <a:r>
              <a:rPr lang="en-US" sz="2400" dirty="0">
                <a:latin typeface="Candara"/>
                <a:cs typeface="Candara"/>
              </a:rPr>
              <a:t>(NO3)</a:t>
            </a:r>
            <a:r>
              <a:rPr lang="en-US" sz="2800" baseline="30000" dirty="0">
                <a:latin typeface="Candara"/>
                <a:cs typeface="Candara"/>
              </a:rPr>
              <a:t>-1</a:t>
            </a:r>
          </a:p>
        </p:txBody>
      </p:sp>
      <p:grpSp>
        <p:nvGrpSpPr>
          <p:cNvPr id="7" name="Group 6"/>
          <p:cNvGrpSpPr/>
          <p:nvPr/>
        </p:nvGrpSpPr>
        <p:grpSpPr>
          <a:xfrm rot="5400000">
            <a:off x="3196556" y="3048591"/>
            <a:ext cx="989802" cy="242761"/>
            <a:chOff x="5621331" y="1959527"/>
            <a:chExt cx="989802" cy="242761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5621331" y="2080908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43054" y="1959527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3366246">
            <a:off x="3387131" y="3865274"/>
            <a:ext cx="989802" cy="242761"/>
            <a:chOff x="5621331" y="2690819"/>
            <a:chExt cx="989802" cy="242761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5621331" y="2812200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43054" y="2690819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 rot="8308176" flipH="1">
            <a:off x="1762763" y="3475148"/>
            <a:ext cx="989802" cy="242761"/>
            <a:chOff x="5621331" y="3422111"/>
            <a:chExt cx="989802" cy="242761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443054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flipH="1">
            <a:off x="1638347" y="5021740"/>
            <a:ext cx="989802" cy="242761"/>
            <a:chOff x="5621331" y="3422111"/>
            <a:chExt cx="989802" cy="242761"/>
          </a:xfrm>
        </p:grpSpPr>
        <p:cxnSp>
          <p:nvCxnSpPr>
            <p:cNvPr id="25" name="Straight Arrow Connector 24"/>
            <p:cNvCxnSpPr/>
            <p:nvPr/>
          </p:nvCxnSpPr>
          <p:spPr>
            <a:xfrm flipH="1">
              <a:off x="5621331" y="3543492"/>
              <a:ext cx="989802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443054" y="3422111"/>
              <a:ext cx="0" cy="242761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1532065" y="4066103"/>
            <a:ext cx="63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K</a:t>
            </a:r>
            <a:r>
              <a:rPr lang="en-US" sz="2800" baseline="30000" dirty="0">
                <a:latin typeface="Candara"/>
                <a:cs typeface="Candara"/>
              </a:rPr>
              <a:t>+1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13340" y="3373047"/>
            <a:ext cx="63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N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19982" y="2490590"/>
            <a:ext cx="63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:O:</a:t>
            </a:r>
            <a:endParaRPr lang="en-US" sz="2800" baseline="30000" dirty="0">
              <a:latin typeface="Candara"/>
              <a:cs typeface="Candara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4105" y="2939624"/>
            <a:ext cx="0" cy="5139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140477" y="2946161"/>
            <a:ext cx="0" cy="5139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8900000">
            <a:off x="3454988" y="3650675"/>
            <a:ext cx="0" cy="5139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2700000" flipH="1">
            <a:off x="2736778" y="3673645"/>
            <a:ext cx="0" cy="51391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436312" y="4015523"/>
            <a:ext cx="63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:O: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37577" y="4013230"/>
            <a:ext cx="63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:O: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53038" y="4122720"/>
            <a:ext cx="63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48331" y="4130131"/>
            <a:ext cx="635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..</a:t>
            </a:r>
            <a:endParaRPr lang="en-US" sz="2800" baseline="30000" dirty="0">
              <a:latin typeface="Candara"/>
              <a:cs typeface="Candar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77832" y="3466369"/>
            <a:ext cx="635006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>
                <a:latin typeface="Candara"/>
                <a:cs typeface="Candara"/>
              </a:rPr>
              <a:t>+1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94162" y="4386125"/>
            <a:ext cx="635006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>
                <a:latin typeface="Candara"/>
                <a:cs typeface="Candara"/>
              </a:rPr>
              <a:t>-1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77161" y="4349695"/>
            <a:ext cx="635006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aseline="30000" dirty="0">
                <a:latin typeface="Candara"/>
                <a:cs typeface="Candara"/>
              </a:rPr>
              <a:t>-1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469881" y="4479779"/>
            <a:ext cx="74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0.8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32368" y="4461458"/>
            <a:ext cx="74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3.5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12347" y="4443137"/>
            <a:ext cx="74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3.5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98587" y="2127592"/>
            <a:ext cx="74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3.5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81776" y="3312659"/>
            <a:ext cx="74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3.0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54190" y="3261466"/>
            <a:ext cx="311854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|3.5 – 3.0| = 0.5    polar</a:t>
            </a:r>
          </a:p>
          <a:p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|0.8 – 3.5| = 2.7 	ionic </a:t>
            </a:r>
            <a:endParaRPr lang="en-US" sz="2800" baseline="30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973182" y="1222153"/>
            <a:ext cx="441891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6632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Define the term ‘covalent bond’?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(2) Describe how the properties of covalent compounds differ </a:t>
            </a:r>
          </a:p>
          <a:p>
            <a:r>
              <a:rPr lang="en-US" sz="2400" dirty="0">
                <a:latin typeface="Candara"/>
                <a:cs typeface="Candara"/>
              </a:rPr>
              <a:t>       from those of ionic compounds?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pPr marL="458788" indent="-458788"/>
            <a:r>
              <a:rPr lang="en-US" sz="2400" dirty="0">
                <a:latin typeface="Candara"/>
                <a:cs typeface="Candara"/>
              </a:rPr>
              <a:t>(3) Explain how repulsive and attractive forces, and overall energies, change as atoms approach one another and form covalent bond?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>
                <a:latin typeface="Candara"/>
                <a:cs typeface="Candara"/>
              </a:rPr>
              <a:t>(4) Explain how polar and nonpolar covalent bonds differ and the role of electronegativity in determining bond type.</a:t>
            </a:r>
          </a:p>
        </p:txBody>
      </p:sp>
    </p:spTree>
    <p:extLst>
      <p:ext uri="{BB962C8B-B14F-4D97-AF65-F5344CB8AC3E}">
        <p14:creationId xmlns:p14="http://schemas.microsoft.com/office/powerpoint/2010/main" val="223430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407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7. Chemical bonding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085" y="939994"/>
            <a:ext cx="7582038" cy="229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>
                <a:latin typeface="Candara"/>
                <a:cs typeface="Candara"/>
              </a:rPr>
              <a:t>7.2: Covalent bonding</a:t>
            </a:r>
          </a:p>
          <a:p>
            <a:pPr marL="52388" lvl="1">
              <a:lnSpc>
                <a:spcPct val="120000"/>
              </a:lnSpc>
            </a:pPr>
            <a:endParaRPr lang="en-US" sz="1000" b="1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Describe the formation of covalent bonding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Define electronegativity and assess the polarity of covalent bonds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93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970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What’s a covalent bond?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886" y="736264"/>
            <a:ext cx="8659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Covalent bond: </a:t>
            </a:r>
            <a:r>
              <a:rPr lang="en-US" sz="2400" i="1" dirty="0">
                <a:latin typeface="Candara"/>
                <a:cs typeface="Candara"/>
              </a:rPr>
              <a:t>a pair of electrons shared between two </a:t>
            </a:r>
            <a:r>
              <a:rPr lang="en-US" sz="2400" dirty="0">
                <a:latin typeface="Candara"/>
                <a:cs typeface="Candara"/>
              </a:rPr>
              <a:t>atoms.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Each atom contributes one electron.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Non-metals bond covalently.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Covalent bonding gives each atom access to a full valence shell.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83886" y="2846153"/>
            <a:ext cx="8659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Candara"/>
                <a:cs typeface="Candara"/>
              </a:rPr>
              <a:t>Physical properties</a:t>
            </a:r>
            <a:r>
              <a:rPr lang="en-US" sz="2400" dirty="0">
                <a:latin typeface="Candara"/>
                <a:cs typeface="Candara"/>
              </a:rPr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Lower </a:t>
            </a:r>
            <a:r>
              <a:rPr lang="en-US" sz="2400" dirty="0" err="1">
                <a:latin typeface="Candara"/>
                <a:cs typeface="Candara"/>
              </a:rPr>
              <a:t>mp</a:t>
            </a:r>
            <a:r>
              <a:rPr lang="en-US" sz="2400" dirty="0">
                <a:latin typeface="Candara"/>
                <a:cs typeface="Candara"/>
              </a:rPr>
              <a:t> &amp; boiling points.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Often gases, liquids or ‘softer’ solids.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Generally insoluble in water.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Poor conductors of heat and electricity.</a:t>
            </a:r>
          </a:p>
        </p:txBody>
      </p:sp>
    </p:spTree>
    <p:extLst>
      <p:ext uri="{BB962C8B-B14F-4D97-AF65-F5344CB8AC3E}">
        <p14:creationId xmlns:p14="http://schemas.microsoft.com/office/powerpoint/2010/main" val="209881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885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Formation of covalent bonds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9182" y="736264"/>
            <a:ext cx="34898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Candara"/>
                <a:cs typeface="Candara"/>
              </a:rPr>
              <a:t>As 2 atoms approach</a:t>
            </a:r>
            <a:r>
              <a:rPr lang="en-US" sz="2400" dirty="0">
                <a:latin typeface="Candara"/>
                <a:cs typeface="Candara"/>
              </a:rPr>
              <a:t>: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No attraction.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/>
            </a:pPr>
            <a:r>
              <a:rPr lang="en-US" sz="2400" dirty="0" err="1">
                <a:latin typeface="Candara"/>
                <a:cs typeface="Candara"/>
              </a:rPr>
              <a:t>ve</a:t>
            </a:r>
            <a:r>
              <a:rPr lang="en-US" sz="2400" dirty="0">
                <a:latin typeface="Candara"/>
                <a:cs typeface="Candara"/>
              </a:rPr>
              <a:t>- shells repel.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/>
            </a:pPr>
            <a:r>
              <a:rPr lang="en-US" sz="2400" dirty="0" err="1">
                <a:latin typeface="Candara"/>
                <a:cs typeface="Candara"/>
              </a:rPr>
              <a:t>Ve</a:t>
            </a:r>
            <a:r>
              <a:rPr lang="en-US" sz="2400" dirty="0">
                <a:latin typeface="Candara"/>
                <a:cs typeface="Candara"/>
              </a:rPr>
              <a:t>- of atom 1 is</a:t>
            </a:r>
            <a:br>
              <a:rPr lang="en-US" sz="2400" dirty="0">
                <a:latin typeface="Candara"/>
                <a:cs typeface="Candara"/>
              </a:rPr>
            </a:br>
            <a:r>
              <a:rPr lang="en-US" sz="2400" dirty="0">
                <a:latin typeface="Candara"/>
                <a:cs typeface="Candara"/>
              </a:rPr>
              <a:t>attracted to</a:t>
            </a:r>
            <a:br>
              <a:rPr lang="en-US" sz="2400" dirty="0">
                <a:latin typeface="Candara"/>
                <a:cs typeface="Candara"/>
              </a:rPr>
            </a:br>
            <a:r>
              <a:rPr lang="en-US" sz="2400" dirty="0">
                <a:latin typeface="Candara"/>
                <a:cs typeface="Candara"/>
              </a:rPr>
              <a:t>nucleus of atom 2</a:t>
            </a:r>
            <a:br>
              <a:rPr lang="en-US" sz="2400" dirty="0">
                <a:latin typeface="Candara"/>
                <a:cs typeface="Candara"/>
              </a:rPr>
            </a:br>
            <a:r>
              <a:rPr lang="en-US" sz="2400" dirty="0">
                <a:latin typeface="Candara"/>
                <a:cs typeface="Candara"/>
              </a:rPr>
              <a:t>and vv.</a:t>
            </a:r>
          </a:p>
          <a:p>
            <a:pPr marL="457200" indent="-457200">
              <a:buAutoNum type="arabicParenBoth"/>
            </a:pPr>
            <a:endParaRPr lang="en-US" sz="2400" dirty="0">
              <a:latin typeface="Candara"/>
              <a:cs typeface="Candara"/>
            </a:endParaRPr>
          </a:p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Nuclei close </a:t>
            </a:r>
            <a:br>
              <a:rPr lang="en-US" sz="2400" dirty="0">
                <a:latin typeface="Candara"/>
                <a:cs typeface="Candara"/>
              </a:rPr>
            </a:br>
            <a:r>
              <a:rPr lang="en-US" sz="2400" dirty="0">
                <a:latin typeface="Candara"/>
                <a:cs typeface="Candara"/>
              </a:rPr>
              <a:t>enough to repel.</a:t>
            </a:r>
          </a:p>
          <a:p>
            <a:endParaRPr lang="en-US" sz="2400" dirty="0"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7335" y="878425"/>
            <a:ext cx="5995421" cy="58801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6502286"/>
            <a:ext cx="865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ndara"/>
                <a:cs typeface="Candara"/>
              </a:rPr>
              <a:t>OpenStax</a:t>
            </a:r>
            <a:r>
              <a:rPr lang="en-US" dirty="0">
                <a:latin typeface="Candara"/>
                <a:cs typeface="Candara"/>
              </a:rPr>
              <a:t> Chemistry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641726" y="5680633"/>
            <a:ext cx="971127" cy="336131"/>
          </a:xfrm>
          <a:prstGeom prst="leftRightArrow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13057" y="5624610"/>
            <a:ext cx="150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bond length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687557" y="5023286"/>
            <a:ext cx="1307286" cy="76563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32485" y="4763924"/>
            <a:ext cx="1787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energy minima</a:t>
            </a:r>
            <a:b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      “well”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94098" y="646162"/>
            <a:ext cx="1778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max attraction</a:t>
            </a:r>
          </a:p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min repulsion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24506" y="1886132"/>
            <a:ext cx="1566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  <a:latin typeface="Candara"/>
                <a:cs typeface="Candara"/>
              </a:rPr>
              <a:t>ve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- repulsion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99313" y="860568"/>
            <a:ext cx="1595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no attraction</a:t>
            </a:r>
          </a:p>
        </p:txBody>
      </p:sp>
    </p:spTree>
    <p:extLst>
      <p:ext uri="{BB962C8B-B14F-4D97-AF65-F5344CB8AC3E}">
        <p14:creationId xmlns:p14="http://schemas.microsoft.com/office/powerpoint/2010/main" val="172251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218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Covalent bonds lower energy states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9181" y="736264"/>
            <a:ext cx="8248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When atoms bond covalently (and achieve full valence shells) their </a:t>
            </a:r>
            <a:r>
              <a:rPr lang="en-US" sz="2400" b="1" dirty="0">
                <a:latin typeface="Candara"/>
                <a:cs typeface="Candara"/>
              </a:rPr>
              <a:t>energy state decreases </a:t>
            </a:r>
            <a:r>
              <a:rPr lang="en-US" sz="2400" dirty="0">
                <a:latin typeface="Candara"/>
                <a:cs typeface="Candara"/>
              </a:rPr>
              <a:t>and becomes more stable.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03186" y="1859708"/>
            <a:ext cx="6641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H2(g) 				2H(g)			ΔH = 436 kJ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04918" y="2128828"/>
            <a:ext cx="119523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40538" y="3879503"/>
            <a:ext cx="6641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2H(g) 				H2(g)			ΔH = - 436 kJ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42270" y="4148623"/>
            <a:ext cx="119523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40537" y="2414743"/>
            <a:ext cx="751758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An </a:t>
            </a:r>
            <a:r>
              <a:rPr lang="en-US" sz="2400" b="1" dirty="0">
                <a:solidFill>
                  <a:srgbClr val="0000FF"/>
                </a:solidFill>
                <a:latin typeface="Candara"/>
                <a:cs typeface="Candara"/>
              </a:rPr>
              <a:t>input of energy is required to break the covalent bond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between the two atoms of hydrogen gas (H2) and create two hydrogen atoms as shown by the + ΔH value.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40538" y="4471886"/>
            <a:ext cx="751758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And </a:t>
            </a:r>
            <a:r>
              <a:rPr lang="en-US" sz="2400" b="1" dirty="0">
                <a:solidFill>
                  <a:srgbClr val="0000FF"/>
                </a:solidFill>
                <a:latin typeface="Candara"/>
                <a:cs typeface="Candara"/>
              </a:rPr>
              <a:t>energy is released when a covalent bond forms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between the two hydrogen atoms to form hydrogen gas (H2) as shown by the - ΔH value.</a:t>
            </a:r>
          </a:p>
        </p:txBody>
      </p:sp>
    </p:spTree>
    <p:extLst>
      <p:ext uri="{BB962C8B-B14F-4D97-AF65-F5344CB8AC3E}">
        <p14:creationId xmlns:p14="http://schemas.microsoft.com/office/powerpoint/2010/main" val="420562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94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Polar or non-polar?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9181" y="736264"/>
            <a:ext cx="8248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Covalent bonds are polar or non-polar depending on how evenly the two electrons are shared between bonded atoms.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13164" y="1567261"/>
            <a:ext cx="8551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Candara"/>
                <a:cs typeface="Candara"/>
              </a:rPr>
              <a:t>Nonpolar covalent: </a:t>
            </a:r>
            <a:r>
              <a:rPr lang="en-US" sz="2400" i="1" dirty="0">
                <a:latin typeface="Candara"/>
                <a:cs typeface="Candara"/>
              </a:rPr>
              <a:t>electrons of the bond are shared equally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164" y="2044076"/>
            <a:ext cx="8551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Candara"/>
                <a:cs typeface="Candara"/>
              </a:rPr>
              <a:t>Polar covalent: </a:t>
            </a:r>
            <a:r>
              <a:rPr lang="en-US" sz="2400" i="1" dirty="0">
                <a:latin typeface="Candara"/>
                <a:cs typeface="Candara"/>
              </a:rPr>
              <a:t>electrons of the bond are </a:t>
            </a:r>
            <a:r>
              <a:rPr lang="en-US" sz="2400" i="1" u="sng" dirty="0">
                <a:latin typeface="Candara"/>
                <a:cs typeface="Candara"/>
              </a:rPr>
              <a:t>not</a:t>
            </a:r>
            <a:r>
              <a:rPr lang="en-US" sz="2400" dirty="0">
                <a:latin typeface="Candara"/>
                <a:cs typeface="Candara"/>
              </a:rPr>
              <a:t> shared</a:t>
            </a:r>
            <a:r>
              <a:rPr lang="en-US" sz="2400" i="1" dirty="0">
                <a:latin typeface="Candara"/>
                <a:cs typeface="Candara"/>
              </a:rPr>
              <a:t> equally</a:t>
            </a:r>
            <a:endParaRPr lang="en-US" sz="2400" dirty="0">
              <a:latin typeface="Candara"/>
              <a:cs typeface="Candar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16858"/>
          <a:stretch/>
        </p:blipFill>
        <p:spPr>
          <a:xfrm>
            <a:off x="1861124" y="3252700"/>
            <a:ext cx="5167190" cy="2947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74473" y="2852590"/>
            <a:ext cx="1716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polarity arrow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27285" y="3770621"/>
            <a:ext cx="1127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dipolar 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51752" y="3770621"/>
            <a:ext cx="1063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dipolar -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01379" y="5857153"/>
            <a:ext cx="3253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ndara"/>
                <a:cs typeface="Candara"/>
              </a:rPr>
              <a:t>dipolar (</a:t>
            </a:r>
            <a:r>
              <a:rPr lang="en-US" sz="2000" b="1" dirty="0" err="1">
                <a:solidFill>
                  <a:srgbClr val="0000FF"/>
                </a:solidFill>
                <a:latin typeface="Candara"/>
                <a:cs typeface="Candara"/>
              </a:rPr>
              <a:t>δ</a:t>
            </a:r>
            <a:r>
              <a:rPr lang="en-US" sz="2000" b="1" dirty="0">
                <a:solidFill>
                  <a:srgbClr val="0000FF"/>
                </a:solidFill>
                <a:latin typeface="Candara"/>
                <a:cs typeface="Candara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= partial charge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55688" y="6045389"/>
            <a:ext cx="32538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ndara"/>
                <a:cs typeface="Candara"/>
              </a:rPr>
              <a:t>EN:        2.1                 2.6 </a:t>
            </a:r>
            <a:endParaRPr lang="en-US" sz="20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9181" y="3918161"/>
            <a:ext cx="1863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Green ‘bubble’ shows distribution of electrons around each atom.</a:t>
            </a:r>
          </a:p>
        </p:txBody>
      </p:sp>
    </p:spTree>
    <p:extLst>
      <p:ext uri="{BB962C8B-B14F-4D97-AF65-F5344CB8AC3E}">
        <p14:creationId xmlns:p14="http://schemas.microsoft.com/office/powerpoint/2010/main" val="93573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7" grpId="0"/>
      <p:bldP spid="16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3580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Electronegativity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9181" y="736264"/>
            <a:ext cx="8248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Electronegativity: </a:t>
            </a:r>
            <a:r>
              <a:rPr lang="en-US" sz="2400" i="1" dirty="0">
                <a:latin typeface="Candara"/>
                <a:cs typeface="Candara"/>
              </a:rPr>
              <a:t>a measure of the ability of an atom to keep its own electrons and to attract other electrons towards it</a:t>
            </a:r>
            <a:endParaRPr lang="en-US" sz="2400" dirty="0"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9181" y="1556582"/>
            <a:ext cx="854963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In covalent bonds, electrons are attracted to the more electronegative atom.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Difference in electronegativity determines bond polarity.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510" y="3023706"/>
            <a:ext cx="8782820" cy="37631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6030" y="3198600"/>
            <a:ext cx="3225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more protons in the nucleus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371916" y="4770219"/>
            <a:ext cx="3490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cs typeface="Candara"/>
              </a:rPr>
              <a:t>electrons further from nucleus</a:t>
            </a:r>
          </a:p>
        </p:txBody>
      </p:sp>
    </p:spTree>
    <p:extLst>
      <p:ext uri="{BB962C8B-B14F-4D97-AF65-F5344CB8AC3E}">
        <p14:creationId xmlns:p14="http://schemas.microsoft.com/office/powerpoint/2010/main" val="46981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40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Difference in electronegativity (</a:t>
            </a:r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Δen</a:t>
            </a:r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9181" y="736264"/>
            <a:ext cx="82489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To determine whether bonds are ionic, polar covalent or nonpolar covalent we calculate the difference in electronegativity values of two bonded atoms.</a:t>
            </a:r>
          </a:p>
          <a:p>
            <a:r>
              <a:rPr lang="en-US" sz="2400" dirty="0">
                <a:latin typeface="Candara"/>
                <a:cs typeface="Candara"/>
              </a:rPr>
              <a:t>				</a:t>
            </a:r>
            <a:r>
              <a:rPr lang="en-US" sz="2400" b="1" dirty="0">
                <a:latin typeface="Candara"/>
                <a:cs typeface="Candara"/>
              </a:rPr>
              <a:t>	</a:t>
            </a:r>
            <a:r>
              <a:rPr lang="en-US" sz="2400" b="1" dirty="0" err="1">
                <a:latin typeface="Candara"/>
                <a:cs typeface="Candara"/>
              </a:rPr>
              <a:t>Δen</a:t>
            </a:r>
            <a:r>
              <a:rPr lang="en-US" sz="2400" b="1" dirty="0">
                <a:latin typeface="Candara"/>
                <a:cs typeface="Candara"/>
              </a:rPr>
              <a:t> = |en1 – en2|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63700"/>
            <a:ext cx="914400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8-04-22 at 11.00.50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6"/>
          <a:stretch/>
        </p:blipFill>
        <p:spPr>
          <a:xfrm>
            <a:off x="179572" y="2435413"/>
            <a:ext cx="8746635" cy="35673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40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Difference in electronegativity (</a:t>
            </a:r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Δen</a:t>
            </a:r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9181" y="736264"/>
            <a:ext cx="82489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Covalent bonds are polar or non-polar depending on how evenly the two electrons are shared between bonded atoms.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13164" y="1567261"/>
            <a:ext cx="8551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Candara"/>
                <a:cs typeface="Candara"/>
              </a:rPr>
              <a:t>Nonpolar covalent: </a:t>
            </a:r>
            <a:r>
              <a:rPr lang="en-US" sz="2400" i="1" dirty="0">
                <a:latin typeface="Candara"/>
                <a:cs typeface="Candara"/>
              </a:rPr>
              <a:t>electrons of the bond are shared equally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164" y="2044076"/>
            <a:ext cx="8551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Candara"/>
                <a:cs typeface="Candara"/>
              </a:rPr>
              <a:t>Polar covalent: </a:t>
            </a:r>
            <a:r>
              <a:rPr lang="en-US" sz="2400" i="1" dirty="0">
                <a:latin typeface="Candara"/>
                <a:cs typeface="Candara"/>
              </a:rPr>
              <a:t>electrons of the bond are </a:t>
            </a:r>
            <a:r>
              <a:rPr lang="en-US" sz="2400" i="1" u="sng" dirty="0">
                <a:latin typeface="Candara"/>
                <a:cs typeface="Candara"/>
              </a:rPr>
              <a:t>not</a:t>
            </a:r>
            <a:r>
              <a:rPr lang="en-US" sz="2400" dirty="0">
                <a:latin typeface="Candara"/>
                <a:cs typeface="Candara"/>
              </a:rPr>
              <a:t> shared</a:t>
            </a:r>
            <a:r>
              <a:rPr lang="en-US" sz="2400" i="1" dirty="0">
                <a:latin typeface="Candara"/>
                <a:cs typeface="Candara"/>
              </a:rPr>
              <a:t> equally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164" y="5559441"/>
            <a:ext cx="855108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               polar                          nonpolar                        polar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        |0.98 – 2.20|                   |2.20 – 2.20|		|2.20 – 3.98|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            = 1.22						= 0					= 1.78</a:t>
            </a:r>
          </a:p>
        </p:txBody>
      </p:sp>
    </p:spTree>
    <p:extLst>
      <p:ext uri="{BB962C8B-B14F-4D97-AF65-F5344CB8AC3E}">
        <p14:creationId xmlns:p14="http://schemas.microsoft.com/office/powerpoint/2010/main" val="324538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819</Words>
  <Application>Microsoft Macintosh PowerPoint</Application>
  <PresentationFormat>On-screen Show (4:3)</PresentationFormat>
  <Paragraphs>136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2019-11-30T22:50:52Z</dcterms:created>
  <dcterms:modified xsi:type="dcterms:W3CDTF">2019-11-30T22:51:45Z</dcterms:modified>
</cp:coreProperties>
</file>