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6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2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5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0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8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4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89E0-186C-9F4B-AE27-BDEDA69BA46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8B67-16F9-A24C-8F4D-61661CF6F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0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7</a:t>
            </a:r>
            <a:r>
              <a:rPr lang="en-US" sz="3600" b="1" dirty="0" smtClean="0">
                <a:solidFill>
                  <a:prstClr val="white"/>
                </a:solidFill>
                <a:cs typeface="Avenir Heavy"/>
              </a:rPr>
              <a:t>. Chemical bonding</a:t>
            </a:r>
            <a:endParaRPr lang="en-US" sz="3600" b="1" dirty="0">
              <a:solidFill>
                <a:prstClr val="white"/>
              </a:solidFill>
              <a:cs typeface="Avenir Heav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085" y="939994"/>
            <a:ext cx="7582038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 smtClean="0">
                <a:latin typeface="Candara"/>
                <a:cs typeface="Candara"/>
              </a:rPr>
              <a:t>7.4: Formal charge &amp; resonance</a:t>
            </a:r>
          </a:p>
          <a:p>
            <a:pPr marL="52388" lvl="1">
              <a:lnSpc>
                <a:spcPct val="120000"/>
              </a:lnSpc>
            </a:pPr>
            <a:endParaRPr lang="en-US" sz="1000" b="1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Compute formal charge for atoms in any Lewis structure.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endParaRPr lang="en-US" sz="1000" dirty="0" smtClean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Use formal charge to identify the most reasonable Lewis structures for a given molecule.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Explain the concept of resonance and draw Lewis structures representing resonance forms for a given molecule.</a:t>
            </a:r>
            <a:endParaRPr lang="en-US" sz="2400" dirty="0" smtClean="0">
              <a:latin typeface="Candara"/>
              <a:cs typeface="Candara"/>
            </a:endParaRP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76085" y="5846531"/>
            <a:ext cx="7202916" cy="830997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  <a:t>Before this section, please check for a Flip exercise!</a:t>
            </a:r>
            <a:endParaRPr lang="en-US" sz="2400" b="1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/>
            <a: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  <a:t>(Posted on the Module 7 page)</a:t>
            </a:r>
            <a:endParaRPr lang="en-US" sz="24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585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Formal charge</a:t>
            </a:r>
            <a:r>
              <a:rPr lang="en-US" sz="2400" dirty="0" smtClean="0">
                <a:latin typeface="Candara"/>
                <a:cs typeface="Candara"/>
              </a:rPr>
              <a:t>: </a:t>
            </a:r>
            <a:r>
              <a:rPr lang="en-US" sz="2400" i="1" dirty="0" smtClean="0">
                <a:latin typeface="Candara"/>
                <a:cs typeface="Candara"/>
              </a:rPr>
              <a:t>the charge residing on an atom within a Lewis dot structure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Calculated for each atom in a structure.</a:t>
            </a:r>
          </a:p>
          <a:p>
            <a:r>
              <a:rPr lang="en-US" sz="2400" b="1" i="1" dirty="0">
                <a:latin typeface="Candara"/>
                <a:cs typeface="Candara"/>
              </a:rPr>
              <a:t>	</a:t>
            </a:r>
            <a:r>
              <a:rPr lang="en-US" sz="2400" b="1" i="1" dirty="0" smtClean="0">
                <a:latin typeface="Candara"/>
                <a:cs typeface="Candara"/>
              </a:rPr>
              <a:t>		</a:t>
            </a:r>
            <a:r>
              <a:rPr lang="en-US" sz="2400" b="1" dirty="0" smtClean="0">
                <a:latin typeface="Candara"/>
                <a:cs typeface="Candara"/>
              </a:rPr>
              <a:t>FC = (#</a:t>
            </a:r>
            <a:r>
              <a:rPr lang="en-US" sz="2400" b="1" dirty="0" err="1" smtClean="0">
                <a:latin typeface="Candara"/>
                <a:cs typeface="Candara"/>
              </a:rPr>
              <a:t>ve</a:t>
            </a:r>
            <a:r>
              <a:rPr lang="en-US" sz="2400" b="1" dirty="0" smtClean="0">
                <a:latin typeface="Candara"/>
                <a:cs typeface="Candara"/>
              </a:rPr>
              <a:t>) – (dots + sticks)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43702" y="3286276"/>
            <a:ext cx="2904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(7) – (6 + 1) = 0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I = (7) – (4 + 4) = -1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465300" y="3692383"/>
            <a:ext cx="2415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        I           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endParaRPr lang="en-US" sz="24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4796972" y="3944145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755800" y="3944145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365363" y="3671391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82338" y="3667514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261054" y="3436015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286988" y="3817285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488594" y="3440558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9880" y="3829785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211763" y="2720364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215332" y="2987909"/>
            <a:ext cx="466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/>
            </a:r>
            <a:b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|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02285" y="4044440"/>
            <a:ext cx="466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|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endParaRPr lang="en-US" sz="24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25049" y="4531751"/>
            <a:ext cx="551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467040" y="2976474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130395" y="2966997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139184" y="4397866"/>
            <a:ext cx="98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462740" y="4396433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102" name="TextBox 101"/>
          <p:cNvSpPr txBox="1"/>
          <p:nvPr/>
        </p:nvSpPr>
        <p:spPr>
          <a:xfrm rot="1690723">
            <a:off x="5465877" y="3547528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103" name="TextBox 102"/>
          <p:cNvSpPr txBox="1"/>
          <p:nvPr/>
        </p:nvSpPr>
        <p:spPr>
          <a:xfrm rot="1690723">
            <a:off x="5179539" y="3811249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28600" y="2455279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Calculate formal charges in ICl4</a:t>
            </a:r>
            <a:r>
              <a:rPr lang="en-US" sz="2800" baseline="30000" dirty="0" smtClean="0">
                <a:latin typeface="Candara"/>
                <a:cs typeface="Candara"/>
              </a:rPr>
              <a:t>-1</a:t>
            </a:r>
            <a:r>
              <a:rPr lang="en-US" sz="2400" dirty="0" smtClean="0">
                <a:latin typeface="Candara"/>
                <a:cs typeface="Candara"/>
              </a:rPr>
              <a:t>. </a:t>
            </a:r>
            <a:r>
              <a:rPr lang="en-US" sz="2400" i="1" dirty="0" smtClean="0">
                <a:latin typeface="Candara"/>
                <a:cs typeface="Candara"/>
              </a:rPr>
              <a:t>Where is the -1 charge?</a:t>
            </a:r>
          </a:p>
        </p:txBody>
      </p:sp>
      <p:sp>
        <p:nvSpPr>
          <p:cNvPr id="99" name="Oval 98"/>
          <p:cNvSpPr/>
          <p:nvPr/>
        </p:nvSpPr>
        <p:spPr>
          <a:xfrm>
            <a:off x="7919468" y="2500195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19</a:t>
            </a:r>
            <a:endParaRPr lang="en-US" b="1" dirty="0">
              <a:solidFill>
                <a:srgbClr val="52D128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73779" y="4993416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Calculate formal charges in carbon monoxide</a:t>
            </a:r>
            <a:r>
              <a:rPr lang="en-US" sz="2400" i="1" dirty="0">
                <a:latin typeface="Candara"/>
                <a:cs typeface="Candara"/>
              </a:rPr>
              <a:t>.</a:t>
            </a:r>
            <a:endParaRPr lang="en-US" sz="2400" i="1" dirty="0" smtClean="0">
              <a:latin typeface="Candara"/>
              <a:cs typeface="Candara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7964647" y="5038332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20</a:t>
            </a:r>
            <a:endParaRPr lang="en-US" b="1" dirty="0">
              <a:solidFill>
                <a:srgbClr val="52D128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979249" y="5810170"/>
            <a:ext cx="271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      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O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5324567" y="6076851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24567" y="6170890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001707" y="5800451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5313849" y="5982654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872064" y="5798984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43702" y="5567155"/>
            <a:ext cx="2904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C = (4) – (2 + 3) = - 1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O = (6) – (2 + 3) = + 1</a:t>
            </a:r>
          </a:p>
        </p:txBody>
      </p:sp>
    </p:spTree>
    <p:extLst>
      <p:ext uri="{BB962C8B-B14F-4D97-AF65-F5344CB8AC3E}">
        <p14:creationId xmlns:p14="http://schemas.microsoft.com/office/powerpoint/2010/main" val="259413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4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93" grpId="0"/>
      <p:bldP spid="99" grpId="0" animBg="1"/>
      <p:bldP spid="105" grpId="0"/>
      <p:bldP spid="106" grpId="0" animBg="1"/>
      <p:bldP spid="107" grpId="0"/>
      <p:bldP spid="110" grpId="0"/>
      <p:bldP spid="114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980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Using formal charge to predict </a:t>
            </a:r>
            <a:r>
              <a:rPr lang="en-US" sz="3600" b="1" dirty="0" err="1" smtClean="0">
                <a:solidFill>
                  <a:prstClr val="white"/>
                </a:solidFill>
                <a:latin typeface="Candara"/>
                <a:cs typeface="Candara"/>
              </a:rPr>
              <a:t>stucture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When there are several Lewis structures for one molecule, </a:t>
            </a:r>
            <a:r>
              <a:rPr lang="en-US" sz="2400" u="sng" dirty="0" smtClean="0">
                <a:latin typeface="Candara"/>
                <a:cs typeface="Candara"/>
              </a:rPr>
              <a:t>which is the best or more appropriate</a:t>
            </a:r>
            <a:r>
              <a:rPr lang="en-US" sz="2400" dirty="0" smtClean="0">
                <a:latin typeface="Candara"/>
                <a:cs typeface="Candara"/>
              </a:rPr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The molecule with </a:t>
            </a:r>
            <a:r>
              <a:rPr lang="en-US" sz="2400" b="1" dirty="0" smtClean="0">
                <a:latin typeface="Candara"/>
                <a:cs typeface="Candara"/>
              </a:rPr>
              <a:t>fewest / lowest</a:t>
            </a:r>
            <a:r>
              <a:rPr lang="en-US" sz="2400" b="1" i="1" dirty="0" smtClean="0">
                <a:latin typeface="Candara"/>
                <a:cs typeface="Candara"/>
              </a:rPr>
              <a:t> </a:t>
            </a:r>
            <a:r>
              <a:rPr lang="en-US" sz="2400" b="1" dirty="0" smtClean="0">
                <a:latin typeface="Candara"/>
                <a:cs typeface="Candara"/>
              </a:rPr>
              <a:t>formal charges </a:t>
            </a:r>
            <a:r>
              <a:rPr lang="en-US" sz="2400" dirty="0" smtClean="0">
                <a:latin typeface="Candara"/>
                <a:cs typeface="Candara"/>
              </a:rPr>
              <a:t>is the best choice because it’s energy state is lower.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06" y="3127457"/>
            <a:ext cx="8200298" cy="1185075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85270" y="2639446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Which is the ‘best’ structure for carbon dioxide?</a:t>
            </a:r>
            <a:endParaRPr lang="en-US" sz="2400" i="1" dirty="0" smtClean="0">
              <a:latin typeface="Candara"/>
              <a:cs typeface="Candara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876138" y="2684362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21</a:t>
            </a:r>
            <a:endParaRPr lang="en-US" b="1" dirty="0">
              <a:solidFill>
                <a:srgbClr val="52D128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9670" y="3133344"/>
            <a:ext cx="2002247" cy="1173550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132" y="5326047"/>
            <a:ext cx="8552804" cy="956159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10236" y="4652729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Which is the ‘best’ structure for the </a:t>
            </a:r>
            <a:r>
              <a:rPr lang="en-US" sz="2400" dirty="0" err="1" smtClean="0">
                <a:latin typeface="Candara"/>
                <a:cs typeface="Candara"/>
              </a:rPr>
              <a:t>thiocyanate</a:t>
            </a:r>
            <a:r>
              <a:rPr lang="en-US" sz="2400" dirty="0" smtClean="0">
                <a:latin typeface="Candara"/>
                <a:cs typeface="Candara"/>
              </a:rPr>
              <a:t> ion (-1)?</a:t>
            </a:r>
            <a:endParaRPr lang="en-US" sz="2400" i="1" dirty="0" smtClean="0">
              <a:latin typeface="Candara"/>
              <a:cs typeface="Candara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7901104" y="4697645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22</a:t>
            </a:r>
            <a:endParaRPr lang="en-US" b="1" dirty="0">
              <a:solidFill>
                <a:srgbClr val="52D128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820971" y="5170364"/>
            <a:ext cx="2002247" cy="1173550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8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9" grpId="0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Nitrous oxide, N2O, is commonly known as laughing gas. Which is the optimal structure for nitrous oxide?</a:t>
            </a:r>
          </a:p>
        </p:txBody>
      </p:sp>
      <p:sp>
        <p:nvSpPr>
          <p:cNvPr id="42" name="Oval 41"/>
          <p:cNvSpPr/>
          <p:nvPr/>
        </p:nvSpPr>
        <p:spPr>
          <a:xfrm>
            <a:off x="7869966" y="1175574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23</a:t>
            </a:r>
            <a:endParaRPr lang="en-US" b="1" dirty="0">
              <a:solidFill>
                <a:srgbClr val="52D128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0236" y="3457449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Which is the ‘best’ structure for the nitrite ion (NO2</a:t>
            </a:r>
            <a:r>
              <a:rPr lang="en-US" sz="2800" baseline="30000" dirty="0" smtClean="0">
                <a:latin typeface="Candara"/>
                <a:cs typeface="Candara"/>
              </a:rPr>
              <a:t>-1</a:t>
            </a:r>
            <a:r>
              <a:rPr lang="en-US" sz="2400" dirty="0" smtClean="0">
                <a:latin typeface="Candara"/>
                <a:cs typeface="Candara"/>
              </a:rPr>
              <a:t>)?</a:t>
            </a:r>
            <a:endParaRPr lang="en-US" sz="2400" i="1" dirty="0" smtClean="0">
              <a:latin typeface="Candara"/>
              <a:cs typeface="Candara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7901104" y="3502365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24</a:t>
            </a:r>
            <a:endParaRPr lang="en-US" b="1" dirty="0">
              <a:solidFill>
                <a:srgbClr val="52D12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253" y="1795183"/>
            <a:ext cx="4457700" cy="78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90253" y="2582583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5234" y="2585573"/>
            <a:ext cx="403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+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1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60451" y="2588563"/>
            <a:ext cx="325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0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73662" y="2591553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78879" y="2594543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9391" y="2597533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700" y="4191731"/>
            <a:ext cx="6565900" cy="11938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61790" y="5376561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77361" y="5379551"/>
            <a:ext cx="403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+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1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1988" y="5382541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6364" y="5385531"/>
            <a:ext cx="325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0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21581" y="5388521"/>
            <a:ext cx="325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52093" y="5391511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1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84637" y="1795183"/>
            <a:ext cx="2017545" cy="1173550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001821" y="4191731"/>
            <a:ext cx="2498650" cy="1599890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7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 animBg="1"/>
      <p:bldP spid="49" grpId="0"/>
      <p:bldP spid="50" grpId="0" animBg="1"/>
      <p:bldP spid="8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3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32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Resonance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Notice that the two possible structures for the nitrite ion (NO2-1) are </a:t>
            </a:r>
            <a:r>
              <a:rPr lang="en-US" sz="2400" b="1" dirty="0" smtClean="0">
                <a:latin typeface="Candara"/>
                <a:cs typeface="Candara"/>
              </a:rPr>
              <a:t>resonance structures: </a:t>
            </a:r>
            <a:r>
              <a:rPr lang="en-US" sz="2400" i="1" dirty="0" smtClean="0">
                <a:latin typeface="Candara"/>
                <a:cs typeface="Candara"/>
              </a:rPr>
              <a:t>identical except for the placement of bonds or electrons.</a:t>
            </a:r>
            <a:endParaRPr lang="en-US" sz="2400" dirty="0" smtClean="0">
              <a:latin typeface="Candara"/>
              <a:cs typeface="Candar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700" y="1980438"/>
            <a:ext cx="6565900" cy="11938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81069" y="3278825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From these structures, you might guess that NO2</a:t>
            </a:r>
            <a:r>
              <a:rPr lang="en-US" sz="2800" baseline="30000" dirty="0" smtClean="0">
                <a:latin typeface="Candara"/>
                <a:cs typeface="Candara"/>
              </a:rPr>
              <a:t>-1</a:t>
            </a:r>
            <a:r>
              <a:rPr lang="en-US" sz="2400" dirty="0" smtClean="0">
                <a:latin typeface="Candara"/>
                <a:cs typeface="Candara"/>
              </a:rPr>
              <a:t> has two different N-O bond lengths since single bonds are longer than double bonds.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58" y="5581275"/>
            <a:ext cx="5905500" cy="11938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496423" y="5541760"/>
            <a:ext cx="270435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Each N-O bond in the </a:t>
            </a:r>
            <a:r>
              <a:rPr lang="en-US" sz="2400" b="1" dirty="0" smtClean="0">
                <a:solidFill>
                  <a:srgbClr val="0000FF"/>
                </a:solidFill>
                <a:latin typeface="Candara"/>
                <a:cs typeface="Candara"/>
              </a:rPr>
              <a:t>hybrid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is 1.5 bonds long.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2502" y="4362403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However, experiments show that there is only one N-O bond length and that it’s between the lengths of a single and double bond: the </a:t>
            </a:r>
            <a:r>
              <a:rPr lang="en-US" sz="2400" b="1" dirty="0">
                <a:latin typeface="Candara"/>
                <a:cs typeface="Candara"/>
              </a:rPr>
              <a:t>resonance hybrid</a:t>
            </a:r>
            <a:r>
              <a:rPr lang="en-US" sz="2400" dirty="0">
                <a:latin typeface="Candara"/>
                <a:cs typeface="Candara"/>
              </a:rPr>
              <a:t> or average.</a:t>
            </a:r>
          </a:p>
        </p:txBody>
      </p:sp>
    </p:spTree>
    <p:extLst>
      <p:ext uri="{BB962C8B-B14F-4D97-AF65-F5344CB8AC3E}">
        <p14:creationId xmlns:p14="http://schemas.microsoft.com/office/powerpoint/2010/main" val="370750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 sz="2400" dirty="0" smtClean="0">
                <a:latin typeface="Candara"/>
                <a:cs typeface="Candara"/>
              </a:rPr>
              <a:t>Draw one Lewis structure of the carbonate ion, CO3</a:t>
            </a:r>
            <a:r>
              <a:rPr lang="en-US" sz="2800" baseline="30000" dirty="0" smtClean="0">
                <a:latin typeface="Candara"/>
                <a:cs typeface="Candara"/>
              </a:rPr>
              <a:t>-2</a:t>
            </a:r>
            <a:r>
              <a:rPr lang="en-US" sz="2400" dirty="0" smtClean="0">
                <a:latin typeface="Candara"/>
                <a:cs typeface="Candara"/>
              </a:rPr>
              <a:t>.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Candara"/>
                <a:cs typeface="Candara"/>
              </a:rPr>
              <a:t>Draw all other resonance structures.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Candara"/>
                <a:cs typeface="Candara"/>
              </a:rPr>
              <a:t>What determines the number of resonance structures?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Candara"/>
                <a:cs typeface="Candara"/>
              </a:rPr>
              <a:t>Draw the resonance hybrid.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15" y="2568941"/>
            <a:ext cx="8730129" cy="2125696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11" name="Oval 10"/>
          <p:cNvSpPr/>
          <p:nvPr/>
        </p:nvSpPr>
        <p:spPr>
          <a:xfrm>
            <a:off x="7884907" y="796348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2</a:t>
            </a:r>
            <a:r>
              <a:rPr lang="en-US" b="1" dirty="0" smtClean="0">
                <a:solidFill>
                  <a:srgbClr val="52D128"/>
                </a:solidFill>
              </a:rPr>
              <a:t>5</a:t>
            </a:r>
            <a:endParaRPr lang="en-US" b="1" dirty="0">
              <a:solidFill>
                <a:srgbClr val="52D12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492" y="4825437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&amp; (b) above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(c) The number of identical atoms in the structure.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(d) All C to O bonds are 1.5 bonds (one solid &amp; one dashed).</a:t>
            </a:r>
          </a:p>
        </p:txBody>
      </p:sp>
    </p:spTree>
    <p:extLst>
      <p:ext uri="{BB962C8B-B14F-4D97-AF65-F5344CB8AC3E}">
        <p14:creationId xmlns:p14="http://schemas.microsoft.com/office/powerpoint/2010/main" val="3302338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Calculate formal charge for Lewis structures?</a:t>
            </a:r>
            <a:endParaRPr lang="en-US" sz="2400" dirty="0" smtClean="0">
              <a:latin typeface="Candara"/>
              <a:cs typeface="Candara"/>
            </a:endParaRPr>
          </a:p>
          <a:p>
            <a:endParaRPr lang="en-US" sz="1000" dirty="0" smtClean="0">
              <a:latin typeface="Candara"/>
              <a:cs typeface="Candara"/>
            </a:endParaRPr>
          </a:p>
          <a:p>
            <a:endParaRPr lang="en-US" sz="1000" dirty="0">
              <a:latin typeface="Candara"/>
              <a:cs typeface="Candara"/>
            </a:endParaRPr>
          </a:p>
          <a:p>
            <a:r>
              <a:rPr lang="en-US" sz="2400" dirty="0" smtClean="0">
                <a:latin typeface="Candara"/>
                <a:cs typeface="Candara"/>
              </a:rPr>
              <a:t>(2) </a:t>
            </a:r>
            <a:r>
              <a:rPr lang="en-US" sz="2400" dirty="0" smtClean="0">
                <a:latin typeface="Candara"/>
                <a:cs typeface="Candara"/>
              </a:rPr>
              <a:t>Use formal charges to chose the ‘best’ or lowest energy Lewis</a:t>
            </a:r>
          </a:p>
          <a:p>
            <a:r>
              <a:rPr lang="en-US" sz="2400" dirty="0" smtClean="0">
                <a:latin typeface="Candara"/>
                <a:cs typeface="Candara"/>
              </a:rPr>
              <a:t>       structure for a molecule?</a:t>
            </a:r>
            <a:endParaRPr lang="en-US" sz="2400" dirty="0" smtClean="0">
              <a:latin typeface="Candara"/>
              <a:cs typeface="Candara"/>
            </a:endParaRPr>
          </a:p>
          <a:p>
            <a:pPr marL="406400" indent="-406400"/>
            <a:endParaRPr lang="en-US" sz="1000" dirty="0" smtClean="0">
              <a:latin typeface="Candara"/>
              <a:cs typeface="Candara"/>
            </a:endParaRP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 smtClean="0">
                <a:latin typeface="Candara"/>
                <a:cs typeface="Candara"/>
              </a:rPr>
              <a:t>(3) Explain what differentiates molecules with resonance from thos</a:t>
            </a:r>
            <a:r>
              <a:rPr lang="en-US" sz="2400" dirty="0" smtClean="0">
                <a:latin typeface="Candara"/>
                <a:cs typeface="Candara"/>
              </a:rPr>
              <a:t>e that lack resonance?</a:t>
            </a:r>
          </a:p>
          <a:p>
            <a:pPr marL="406400" indent="-406400"/>
            <a:endParaRPr lang="en-US" sz="1000" dirty="0" smtClean="0">
              <a:latin typeface="Candara"/>
              <a:cs typeface="Candara"/>
            </a:endParaRP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 smtClean="0">
                <a:latin typeface="Candara"/>
                <a:cs typeface="Candara"/>
              </a:rPr>
              <a:t>(4) Draw resonance structures and resonance hybrids and explain why hybrids are more relevant?</a:t>
            </a:r>
          </a:p>
        </p:txBody>
      </p:sp>
    </p:spTree>
    <p:extLst>
      <p:ext uri="{BB962C8B-B14F-4D97-AF65-F5344CB8AC3E}">
        <p14:creationId xmlns:p14="http://schemas.microsoft.com/office/powerpoint/2010/main" val="262426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Macintosh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2018-04-23T12:34:05Z</dcterms:created>
  <dcterms:modified xsi:type="dcterms:W3CDTF">2018-04-23T12:34:24Z</dcterms:modified>
</cp:coreProperties>
</file>