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7" r:id="rId2"/>
    <p:sldId id="308" r:id="rId3"/>
    <p:sldId id="309" r:id="rId4"/>
    <p:sldId id="310" r:id="rId5"/>
    <p:sldId id="311" r:id="rId6"/>
    <p:sldId id="312" r:id="rId7"/>
    <p:sldId id="313" r:id="rId8"/>
    <p:sldId id="32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2F81A-15ED-E544-88E4-D9B89110133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9908E-E022-A04B-A56D-AB2F0D75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3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9DA68-201E-584E-8A49-A10CCAC253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6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222D-DF97-544A-B3B1-E5F885F1B66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72D-4034-B94D-8C3D-F29B2466D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2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222D-DF97-544A-B3B1-E5F885F1B66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72D-4034-B94D-8C3D-F29B2466D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9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222D-DF97-544A-B3B1-E5F885F1B66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72D-4034-B94D-8C3D-F29B2466D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6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222D-DF97-544A-B3B1-E5F885F1B66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72D-4034-B94D-8C3D-F29B2466D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2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222D-DF97-544A-B3B1-E5F885F1B66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72D-4034-B94D-8C3D-F29B2466D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6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222D-DF97-544A-B3B1-E5F885F1B66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72D-4034-B94D-8C3D-F29B2466D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4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222D-DF97-544A-B3B1-E5F885F1B66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72D-4034-B94D-8C3D-F29B2466D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222D-DF97-544A-B3B1-E5F885F1B66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72D-4034-B94D-8C3D-F29B2466D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222D-DF97-544A-B3B1-E5F885F1B66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72D-4034-B94D-8C3D-F29B2466D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0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222D-DF97-544A-B3B1-E5F885F1B66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72D-4034-B94D-8C3D-F29B2466D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3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222D-DF97-544A-B3B1-E5F885F1B66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72D-4034-B94D-8C3D-F29B2466D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1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6222D-DF97-544A-B3B1-E5F885F1B665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F372D-4034-B94D-8C3D-F29B2466D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0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949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1031: General Chemistry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417" y="856565"/>
            <a:ext cx="83953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ndara"/>
                <a:cs typeface="Candara"/>
              </a:rPr>
              <a:t>7. Chemical bonding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7.1:  Ionic bonding	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[sidebar]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andara"/>
              <a:cs typeface="Candara"/>
            </a:endParaRP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7.2:  Covalent bonding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7.3:  Lewis symbols &amp; structures</a:t>
            </a:r>
          </a:p>
          <a:p>
            <a:pPr lvl="2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7.4:  Formal charges &amp; resonance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7.5:  Strengths of ionic &amp; covalent bonds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7.6: Molecular structure &amp; polarity		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[sidebar]</a:t>
            </a:r>
          </a:p>
        </p:txBody>
      </p:sp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0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4070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7. Chemical bonding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085" y="939994"/>
            <a:ext cx="7582038" cy="425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>
              <a:lnSpc>
                <a:spcPct val="120000"/>
              </a:lnSpc>
            </a:pPr>
            <a:r>
              <a:rPr lang="en-US" sz="2800" b="1" dirty="0">
                <a:latin typeface="Candara"/>
                <a:cs typeface="Candara"/>
              </a:rPr>
              <a:t>7.4: Formal charge &amp; resonance</a:t>
            </a:r>
          </a:p>
          <a:p>
            <a:pPr marL="52388" lvl="1">
              <a:lnSpc>
                <a:spcPct val="120000"/>
              </a:lnSpc>
            </a:pPr>
            <a:endParaRPr lang="en-US" sz="1000" b="1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Compute formal charge for atoms in any Lewis structure.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Use formal charge to identify the most reasonable Lewis structures for a given molecule.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Explain the concept of resonance and draw Lewis structures representing resonance forms for a given molecule.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6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9181" y="736264"/>
            <a:ext cx="8698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Formal charge</a:t>
            </a:r>
            <a:r>
              <a:rPr lang="en-US" sz="2400" dirty="0">
                <a:latin typeface="Candara"/>
                <a:cs typeface="Candara"/>
              </a:rPr>
              <a:t>: </a:t>
            </a:r>
            <a:r>
              <a:rPr lang="en-US" sz="2400" i="1" dirty="0">
                <a:latin typeface="Candara"/>
                <a:cs typeface="Candara"/>
              </a:rPr>
              <a:t>the charge residing on an atom within a Lewis dot structure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Calculated for each atom in a structure.</a:t>
            </a:r>
          </a:p>
          <a:p>
            <a:r>
              <a:rPr lang="en-US" sz="2400" b="1" i="1" dirty="0">
                <a:latin typeface="Candara"/>
                <a:cs typeface="Candara"/>
              </a:rPr>
              <a:t>			</a:t>
            </a:r>
            <a:r>
              <a:rPr lang="en-US" sz="2400" b="1" dirty="0">
                <a:latin typeface="Candara"/>
                <a:cs typeface="Candara"/>
              </a:rPr>
              <a:t>FC = (#</a:t>
            </a:r>
            <a:r>
              <a:rPr lang="en-US" sz="2400" b="1" dirty="0" err="1">
                <a:latin typeface="Candara"/>
                <a:cs typeface="Candara"/>
              </a:rPr>
              <a:t>ve</a:t>
            </a:r>
            <a:r>
              <a:rPr lang="en-US" sz="2400" b="1" dirty="0">
                <a:latin typeface="Candara"/>
                <a:cs typeface="Candara"/>
              </a:rPr>
              <a:t>) – (dots + sticks)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6CF47F3-202B-A34A-A685-BCA342C8686A}"/>
              </a:ext>
            </a:extLst>
          </p:cNvPr>
          <p:cNvGrpSpPr/>
          <p:nvPr/>
        </p:nvGrpSpPr>
        <p:grpSpPr>
          <a:xfrm>
            <a:off x="943702" y="2720364"/>
            <a:ext cx="6157940" cy="2273052"/>
            <a:chOff x="943702" y="2720364"/>
            <a:chExt cx="6157940" cy="2273052"/>
          </a:xfrm>
        </p:grpSpPr>
        <p:sp>
          <p:nvSpPr>
            <p:cNvPr id="82" name="TextBox 81"/>
            <p:cNvSpPr txBox="1"/>
            <p:nvPr/>
          </p:nvSpPr>
          <p:spPr>
            <a:xfrm>
              <a:off x="943702" y="3286276"/>
              <a:ext cx="29041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 = (7) – (6 + 1) = 0</a:t>
              </a:r>
            </a:p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I = (7) – (4 + 4) = -1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465300" y="3692383"/>
              <a:ext cx="2415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         I            </a:t>
              </a:r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endParaRPr lang="en-US" sz="24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>
            <a:xfrm>
              <a:off x="4796972" y="3944145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5755800" y="3944145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4365363" y="3671391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482338" y="3667514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261054" y="3436015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286988" y="3817285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488594" y="3440558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519880" y="3829785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211763" y="2720364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215332" y="2987909"/>
              <a:ext cx="46690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b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 |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202285" y="4044440"/>
              <a:ext cx="46690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 |</a:t>
              </a:r>
            </a:p>
            <a:p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endParaRPr lang="en-US" sz="24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25049" y="4531751"/>
              <a:ext cx="551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467040" y="2976474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130395" y="2966997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139184" y="4397866"/>
              <a:ext cx="9890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462740" y="4396433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 rot="1690723">
              <a:off x="5442727" y="3593828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 rot="1690723">
              <a:off x="5179539" y="3811249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228600" y="2455279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Calculate formal charges in ICl4</a:t>
            </a:r>
            <a:r>
              <a:rPr lang="en-US" sz="2800" baseline="30000" dirty="0">
                <a:latin typeface="Candara"/>
                <a:cs typeface="Candara"/>
              </a:rPr>
              <a:t>-1</a:t>
            </a:r>
            <a:r>
              <a:rPr lang="en-US" sz="2400" dirty="0">
                <a:latin typeface="Candara"/>
                <a:cs typeface="Candara"/>
              </a:rPr>
              <a:t>. </a:t>
            </a:r>
            <a:r>
              <a:rPr lang="en-US" sz="2400" i="1" dirty="0">
                <a:latin typeface="Candara"/>
                <a:cs typeface="Candara"/>
              </a:rPr>
              <a:t>Where is the -1 charge?</a:t>
            </a:r>
          </a:p>
        </p:txBody>
      </p:sp>
      <p:sp>
        <p:nvSpPr>
          <p:cNvPr id="99" name="Oval 98"/>
          <p:cNvSpPr/>
          <p:nvPr/>
        </p:nvSpPr>
        <p:spPr>
          <a:xfrm>
            <a:off x="7919468" y="2500195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19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73779" y="4993416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Calculate formal charges in carbon monoxide</a:t>
            </a:r>
            <a:r>
              <a:rPr lang="en-US" sz="2400" i="1" dirty="0">
                <a:latin typeface="Candara"/>
                <a:cs typeface="Candara"/>
              </a:rPr>
              <a:t>.</a:t>
            </a:r>
          </a:p>
        </p:txBody>
      </p:sp>
      <p:sp>
        <p:nvSpPr>
          <p:cNvPr id="106" name="Oval 105"/>
          <p:cNvSpPr/>
          <p:nvPr/>
        </p:nvSpPr>
        <p:spPr>
          <a:xfrm>
            <a:off x="7964647" y="5038332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20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3221DB8-0EA2-D141-A69E-29B57990DBF4}"/>
              </a:ext>
            </a:extLst>
          </p:cNvPr>
          <p:cNvGrpSpPr/>
          <p:nvPr/>
        </p:nvGrpSpPr>
        <p:grpSpPr>
          <a:xfrm>
            <a:off x="943702" y="5567155"/>
            <a:ext cx="6745698" cy="830997"/>
            <a:chOff x="943702" y="5567155"/>
            <a:chExt cx="6745698" cy="830997"/>
          </a:xfrm>
        </p:grpSpPr>
        <p:sp>
          <p:nvSpPr>
            <p:cNvPr id="107" name="TextBox 106"/>
            <p:cNvSpPr txBox="1"/>
            <p:nvPr/>
          </p:nvSpPr>
          <p:spPr>
            <a:xfrm>
              <a:off x="4979249" y="5810170"/>
              <a:ext cx="27101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C         O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5337FEB-8621-394C-BFD6-2AC1CB052E39}"/>
                </a:ext>
              </a:extLst>
            </p:cNvPr>
            <p:cNvGrpSpPr/>
            <p:nvPr/>
          </p:nvGrpSpPr>
          <p:grpSpPr>
            <a:xfrm>
              <a:off x="943702" y="5567155"/>
              <a:ext cx="5446068" cy="830997"/>
              <a:chOff x="943702" y="5567155"/>
              <a:chExt cx="5446068" cy="830997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>
                <a:off x="5324567" y="6076851"/>
                <a:ext cx="46218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5324567" y="6170890"/>
                <a:ext cx="46218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Box 109"/>
              <p:cNvSpPr txBox="1"/>
              <p:nvPr/>
            </p:nvSpPr>
            <p:spPr>
              <a:xfrm>
                <a:off x="6001707" y="5800451"/>
                <a:ext cx="3880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  <a:latin typeface="Candara"/>
                    <a:cs typeface="Candara"/>
                  </a:rPr>
                  <a:t>:</a:t>
                </a:r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>
                <a:off x="5313849" y="5982654"/>
                <a:ext cx="46218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/>
              <p:cNvSpPr txBox="1"/>
              <p:nvPr/>
            </p:nvSpPr>
            <p:spPr>
              <a:xfrm>
                <a:off x="4872064" y="5798984"/>
                <a:ext cx="3880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  <a:latin typeface="Candara"/>
                    <a:cs typeface="Candara"/>
                  </a:rPr>
                  <a:t>:</a:t>
                </a: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943702" y="5567155"/>
                <a:ext cx="290419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  <a:latin typeface="Candara"/>
                    <a:cs typeface="Candara"/>
                  </a:rPr>
                  <a:t>C = (4) – (2 + 3) = - 1</a:t>
                </a:r>
              </a:p>
              <a:p>
                <a:r>
                  <a:rPr lang="en-US" sz="2400" dirty="0">
                    <a:solidFill>
                      <a:srgbClr val="0000FF"/>
                    </a:solidFill>
                    <a:latin typeface="Candara"/>
                    <a:cs typeface="Candara"/>
                  </a:rPr>
                  <a:t>O = (6) – (2 + 3) = + 1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2051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9" grpId="0" animBg="1"/>
      <p:bldP spid="105" grpId="0"/>
      <p:bldP spid="1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7980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Using formal charge to predict </a:t>
            </a:r>
            <a:r>
              <a:rPr lang="en-US" sz="3600" b="1" dirty="0" err="1">
                <a:solidFill>
                  <a:prstClr val="white"/>
                </a:solidFill>
                <a:latin typeface="Candara"/>
                <a:cs typeface="Candara"/>
              </a:rPr>
              <a:t>stucture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551" y="773390"/>
            <a:ext cx="8698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When there are several Lewis structures for one molecule, </a:t>
            </a:r>
            <a:r>
              <a:rPr lang="en-US" sz="2400" u="sng" dirty="0">
                <a:latin typeface="Candara"/>
                <a:cs typeface="Candara"/>
              </a:rPr>
              <a:t>which is the best or more appropriate</a:t>
            </a:r>
            <a:r>
              <a:rPr lang="en-US" sz="2400" dirty="0">
                <a:latin typeface="Candara"/>
                <a:cs typeface="Candara"/>
              </a:rPr>
              <a:t>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The molecule with </a:t>
            </a:r>
            <a:r>
              <a:rPr lang="en-US" sz="2400" b="1" dirty="0">
                <a:latin typeface="Candara"/>
                <a:cs typeface="Candara"/>
              </a:rPr>
              <a:t>fewest / lowest</a:t>
            </a:r>
            <a:r>
              <a:rPr lang="en-US" sz="2400" b="1" i="1" dirty="0">
                <a:latin typeface="Candara"/>
                <a:cs typeface="Candara"/>
              </a:rPr>
              <a:t> </a:t>
            </a:r>
            <a:r>
              <a:rPr lang="en-US" sz="2400" b="1" dirty="0">
                <a:latin typeface="Candara"/>
                <a:cs typeface="Candara"/>
              </a:rPr>
              <a:t>formal charges </a:t>
            </a:r>
            <a:r>
              <a:rPr lang="en-US" sz="2400" dirty="0">
                <a:latin typeface="Candara"/>
                <a:cs typeface="Candara"/>
              </a:rPr>
              <a:t>is the best choice because its energy state is lower.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85270" y="2639446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Which is the ‘best’ structure for carbon dioxide?</a:t>
            </a:r>
            <a:endParaRPr lang="en-US" sz="2400" i="1" dirty="0">
              <a:latin typeface="Candara"/>
              <a:cs typeface="Candara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876138" y="2684362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21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506" y="3127457"/>
            <a:ext cx="8200298" cy="11850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39670" y="3133344"/>
            <a:ext cx="2002247" cy="1173550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132" y="5326047"/>
            <a:ext cx="8552804" cy="956159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210236" y="4652729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Which is the ‘best’ structure for the </a:t>
            </a:r>
            <a:r>
              <a:rPr lang="en-US" sz="2400" dirty="0" err="1">
                <a:latin typeface="Candara"/>
                <a:cs typeface="Candara"/>
              </a:rPr>
              <a:t>thiocyanate</a:t>
            </a:r>
            <a:r>
              <a:rPr lang="en-US" sz="2400" dirty="0">
                <a:latin typeface="Candara"/>
                <a:cs typeface="Candara"/>
              </a:rPr>
              <a:t> ion (-1)?</a:t>
            </a:r>
            <a:endParaRPr lang="en-US" sz="2400" i="1" dirty="0">
              <a:latin typeface="Candara"/>
              <a:cs typeface="Candara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7901104" y="4697645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22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1820971" y="5170364"/>
            <a:ext cx="2002247" cy="1173550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1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3" grpId="0" animBg="1"/>
      <p:bldP spid="49" grpId="0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551" y="773390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Nitrous oxide, N2O, is commonly known as laughing gas. Which is the optimal structure for nitrous oxide?</a:t>
            </a:r>
          </a:p>
        </p:txBody>
      </p:sp>
      <p:sp>
        <p:nvSpPr>
          <p:cNvPr id="42" name="Oval 41"/>
          <p:cNvSpPr/>
          <p:nvPr/>
        </p:nvSpPr>
        <p:spPr>
          <a:xfrm>
            <a:off x="7869966" y="1175574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23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0236" y="3457449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Which is the ‘best’ structure for the nitrite ion (NO2</a:t>
            </a:r>
            <a:r>
              <a:rPr lang="en-US" sz="2800" baseline="30000" dirty="0">
                <a:latin typeface="Candara"/>
                <a:cs typeface="Candara"/>
              </a:rPr>
              <a:t>-1</a:t>
            </a:r>
            <a:r>
              <a:rPr lang="en-US" sz="2400" dirty="0">
                <a:latin typeface="Candara"/>
                <a:cs typeface="Candara"/>
              </a:rPr>
              <a:t>)?</a:t>
            </a:r>
            <a:endParaRPr lang="en-US" sz="2400" i="1" dirty="0">
              <a:latin typeface="Candara"/>
              <a:cs typeface="Candara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7901104" y="3502365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24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0253" y="1795183"/>
            <a:ext cx="4457700" cy="787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90253" y="2582583"/>
            <a:ext cx="338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55234" y="2585573"/>
            <a:ext cx="403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+1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60451" y="2588563"/>
            <a:ext cx="325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73662" y="2591553"/>
            <a:ext cx="338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78879" y="2594543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09391" y="2597533"/>
            <a:ext cx="338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184637" y="1795183"/>
            <a:ext cx="2017545" cy="1173550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2700" y="4191731"/>
            <a:ext cx="6565900" cy="11938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61790" y="5376561"/>
            <a:ext cx="338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77361" y="5379551"/>
            <a:ext cx="403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+1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88" y="5382541"/>
            <a:ext cx="338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16364" y="5385531"/>
            <a:ext cx="325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21581" y="5388521"/>
            <a:ext cx="325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52093" y="5391511"/>
            <a:ext cx="338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001821" y="4191731"/>
            <a:ext cx="2498650" cy="1599890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1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  <p:bldP spid="8" grpId="0"/>
      <p:bldP spid="16" grpId="0"/>
      <p:bldP spid="17" grpId="0"/>
      <p:bldP spid="18" grpId="0"/>
      <p:bldP spid="19" grpId="0"/>
      <p:bldP spid="20" grpId="0"/>
      <p:bldP spid="3" grpId="0" animBg="1"/>
      <p:bldP spid="22" grpId="0"/>
      <p:bldP spid="23" grpId="0"/>
      <p:bldP spid="24" grpId="0"/>
      <p:bldP spid="25" grpId="0"/>
      <p:bldP spid="26" grpId="0"/>
      <p:bldP spid="27" grpId="0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9895D4-FFB8-1649-93B2-1B414E3C1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900091"/>
            <a:ext cx="6229350" cy="14723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324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Resonance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551" y="773390"/>
            <a:ext cx="869888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Notice that the two possible structures for the nitrite ion (NO2</a:t>
            </a:r>
            <a:r>
              <a:rPr lang="en-US" sz="3200" baseline="30000" dirty="0">
                <a:latin typeface="Candara"/>
                <a:cs typeface="Candara"/>
              </a:rPr>
              <a:t>-1</a:t>
            </a:r>
            <a:r>
              <a:rPr lang="en-US" sz="2400" dirty="0">
                <a:latin typeface="Candara"/>
                <a:cs typeface="Candara"/>
              </a:rPr>
              <a:t>) are </a:t>
            </a:r>
            <a:r>
              <a:rPr lang="en-US" sz="2400" b="1" dirty="0">
                <a:latin typeface="Candara"/>
                <a:cs typeface="Candara"/>
              </a:rPr>
              <a:t>resonance structures: </a:t>
            </a:r>
            <a:r>
              <a:rPr lang="en-US" sz="2400" i="1" dirty="0">
                <a:latin typeface="Candara"/>
                <a:cs typeface="Candara"/>
              </a:rPr>
              <a:t>identical except for the placement of bonds or electrons.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69" y="3278825"/>
            <a:ext cx="869888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From these structures, you might guess that NO2</a:t>
            </a:r>
            <a:r>
              <a:rPr lang="en-US" sz="2800" baseline="30000" dirty="0">
                <a:latin typeface="Candara"/>
                <a:cs typeface="Candara"/>
              </a:rPr>
              <a:t>-1</a:t>
            </a:r>
            <a:r>
              <a:rPr lang="en-US" sz="2400" dirty="0">
                <a:latin typeface="Candara"/>
                <a:cs typeface="Candara"/>
              </a:rPr>
              <a:t> has two different N-O bond lengths since single bonds are longer than double bonds.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558" y="5581275"/>
            <a:ext cx="5905500" cy="11938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496423" y="5541760"/>
            <a:ext cx="270435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Each N-O bond in the </a:t>
            </a:r>
            <a:r>
              <a:rPr lang="en-US" sz="2400" b="1" dirty="0">
                <a:solidFill>
                  <a:srgbClr val="0000FF"/>
                </a:solidFill>
                <a:latin typeface="Candara"/>
                <a:cs typeface="Candara"/>
              </a:rPr>
              <a:t>hybrid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is 1.5 bonds long.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2502" y="4362403"/>
            <a:ext cx="869888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However, experiments show that there is only one N-O bond length and that it’s between the lengths of a single and double bond: the </a:t>
            </a:r>
            <a:r>
              <a:rPr lang="en-US" sz="2400" b="1" dirty="0">
                <a:latin typeface="Candara"/>
                <a:cs typeface="Candara"/>
              </a:rPr>
              <a:t>resonance hybrid</a:t>
            </a:r>
            <a:r>
              <a:rPr lang="en-US" sz="2400" dirty="0">
                <a:latin typeface="Candara"/>
                <a:cs typeface="Candara"/>
              </a:rPr>
              <a:t> or average.</a:t>
            </a:r>
          </a:p>
        </p:txBody>
      </p:sp>
    </p:spTree>
    <p:extLst>
      <p:ext uri="{BB962C8B-B14F-4D97-AF65-F5344CB8AC3E}">
        <p14:creationId xmlns:p14="http://schemas.microsoft.com/office/powerpoint/2010/main" val="242800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551" y="773390"/>
            <a:ext cx="8698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/>
            </a:pPr>
            <a:r>
              <a:rPr lang="en-US" sz="2400" dirty="0">
                <a:latin typeface="Candara"/>
                <a:cs typeface="Candara"/>
              </a:rPr>
              <a:t>Draw one Lewis structure of the carbonate ion, CO3</a:t>
            </a:r>
            <a:r>
              <a:rPr lang="en-US" sz="2800" baseline="30000" dirty="0">
                <a:latin typeface="Candara"/>
                <a:cs typeface="Candara"/>
              </a:rPr>
              <a:t>-2</a:t>
            </a:r>
            <a:r>
              <a:rPr lang="en-US" sz="2400" dirty="0">
                <a:latin typeface="Candara"/>
                <a:cs typeface="Candara"/>
              </a:rPr>
              <a:t>.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Candara"/>
                <a:cs typeface="Candara"/>
              </a:rPr>
              <a:t>Draw all other resonance structures.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Candara"/>
                <a:cs typeface="Candara"/>
              </a:rPr>
              <a:t>What determines the number of resonance structures?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Candara"/>
                <a:cs typeface="Candara"/>
              </a:rPr>
              <a:t>Draw the resonance hybrid.</a:t>
            </a:r>
          </a:p>
        </p:txBody>
      </p:sp>
      <p:sp>
        <p:nvSpPr>
          <p:cNvPr id="11" name="Oval 10"/>
          <p:cNvSpPr/>
          <p:nvPr/>
        </p:nvSpPr>
        <p:spPr>
          <a:xfrm>
            <a:off x="7884907" y="796348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25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15" y="2568941"/>
            <a:ext cx="8730129" cy="2125696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273492" y="4825437"/>
            <a:ext cx="869888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/>
            </a:pP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&amp; (b) above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(c) The number of identical atoms in the structure.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(d) All C to O bonds are 1.5 bonds (one solid &amp; one dashed).</a:t>
            </a:r>
          </a:p>
        </p:txBody>
      </p:sp>
    </p:spTree>
    <p:extLst>
      <p:ext uri="{BB962C8B-B14F-4D97-AF65-F5344CB8AC3E}">
        <p14:creationId xmlns:p14="http://schemas.microsoft.com/office/powerpoint/2010/main" val="364379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Can you?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8599" y="692670"/>
            <a:ext cx="875002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400" dirty="0">
                <a:latin typeface="Candara"/>
                <a:cs typeface="Candara"/>
              </a:rPr>
              <a:t>Calculate formal charge for Lewis structures?</a:t>
            </a:r>
          </a:p>
          <a:p>
            <a:endParaRPr lang="en-US" sz="1000" dirty="0">
              <a:latin typeface="Candara"/>
              <a:cs typeface="Candara"/>
            </a:endParaRPr>
          </a:p>
          <a:p>
            <a:endParaRPr lang="en-US" sz="10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(2) Use formal charges to chose the ‘best’ or lowest energy Lewis</a:t>
            </a:r>
          </a:p>
          <a:p>
            <a:r>
              <a:rPr lang="en-US" sz="2400" dirty="0">
                <a:latin typeface="Candara"/>
                <a:cs typeface="Candara"/>
              </a:rPr>
              <a:t>       structure for a molecule?</a:t>
            </a:r>
          </a:p>
          <a:p>
            <a:pPr marL="406400" indent="-406400"/>
            <a:endParaRPr lang="en-US" sz="1000" dirty="0">
              <a:latin typeface="Candara"/>
              <a:cs typeface="Candara"/>
            </a:endParaRPr>
          </a:p>
          <a:p>
            <a:pPr marL="406400" indent="-406400"/>
            <a:endParaRPr lang="en-US" sz="1000" dirty="0">
              <a:latin typeface="Candara"/>
              <a:cs typeface="Candara"/>
            </a:endParaRPr>
          </a:p>
          <a:p>
            <a:pPr marL="406400" indent="-406400"/>
            <a:r>
              <a:rPr lang="en-US" sz="2400" dirty="0">
                <a:latin typeface="Candara"/>
                <a:cs typeface="Candara"/>
              </a:rPr>
              <a:t>(3) Explain what differentiates molecules with resonance from those that lack resonance?</a:t>
            </a:r>
          </a:p>
          <a:p>
            <a:pPr marL="406400" indent="-406400"/>
            <a:endParaRPr lang="en-US" sz="1000" dirty="0">
              <a:latin typeface="Candara"/>
              <a:cs typeface="Candara"/>
            </a:endParaRPr>
          </a:p>
          <a:p>
            <a:pPr marL="406400" indent="-406400"/>
            <a:endParaRPr lang="en-US" sz="1000" dirty="0">
              <a:latin typeface="Candara"/>
              <a:cs typeface="Candara"/>
            </a:endParaRPr>
          </a:p>
          <a:p>
            <a:pPr marL="406400" indent="-406400"/>
            <a:r>
              <a:rPr lang="en-US" sz="2400" dirty="0">
                <a:latin typeface="Candara"/>
                <a:cs typeface="Candara"/>
              </a:rPr>
              <a:t>(4) Draw resonance structures and resonance hybrids and explain why hybrids are more relevant?</a:t>
            </a:r>
          </a:p>
        </p:txBody>
      </p:sp>
    </p:spTree>
    <p:extLst>
      <p:ext uri="{BB962C8B-B14F-4D97-AF65-F5344CB8AC3E}">
        <p14:creationId xmlns:p14="http://schemas.microsoft.com/office/powerpoint/2010/main" val="245758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605</Words>
  <Application>Microsoft Macintosh PowerPoint</Application>
  <PresentationFormat>On-screen Show (4:3)</PresentationFormat>
  <Paragraphs>106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2019-11-30T22:53:00Z</dcterms:created>
  <dcterms:modified xsi:type="dcterms:W3CDTF">2019-11-30T22:53:37Z</dcterms:modified>
</cp:coreProperties>
</file>