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57" r:id="rId2"/>
    <p:sldId id="314" r:id="rId3"/>
    <p:sldId id="315" r:id="rId4"/>
    <p:sldId id="316" r:id="rId5"/>
    <p:sldId id="317" r:id="rId6"/>
    <p:sldId id="322" r:id="rId7"/>
    <p:sldId id="323" r:id="rId8"/>
    <p:sldId id="324" r:id="rId9"/>
    <p:sldId id="325" r:id="rId10"/>
    <p:sldId id="326" r:id="rId11"/>
    <p:sldId id="32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4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E44664-E7E9-D546-8A8D-B79ECB8FBEFE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5C44D-CCAF-814A-8874-653A2FE42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72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9DA68-201E-584E-8A49-A10CCAC253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07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907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62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573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163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38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72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7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33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9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713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FAABA8-B7CB-324F-A926-716595532A13}" type="datetimeFigureOut">
              <a:rPr lang="en-US" smtClean="0"/>
              <a:t>11/30/19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F8771-6040-BA4B-9AE4-DC467C0F5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86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5949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CHE 1031: General Chemistry I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1417" y="856565"/>
            <a:ext cx="839538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ndara"/>
                <a:cs typeface="Candara"/>
              </a:rPr>
              <a:t>7. Chemical bonding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7.1:  Ionic bonding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  <a:endParaRPr lang="en-US" sz="2400" b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7.2:  Covalent bonding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7.3:  Lewis symbols &amp; structures</a:t>
            </a:r>
          </a:p>
          <a:p>
            <a:pPr lvl="2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7.4:  Formal charges &amp; resonance</a:t>
            </a:r>
          </a:p>
          <a:p>
            <a:pPr lvl="1"/>
            <a:endParaRPr lang="en-US" sz="20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latin typeface="Candara"/>
                <a:cs typeface="Candara"/>
              </a:rPr>
              <a:t>7.5:  Strengths of ionic &amp; covalent bonds</a:t>
            </a:r>
          </a:p>
          <a:p>
            <a:pPr lvl="1"/>
            <a:endParaRPr lang="en-US" sz="2400" b="1" dirty="0">
              <a:latin typeface="Candara"/>
              <a:cs typeface="Candara"/>
            </a:endParaRPr>
          </a:p>
          <a:p>
            <a:pPr lvl="1"/>
            <a:r>
              <a:rPr lang="en-US" sz="2400" b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7.6: Molecular structure &amp; polarity		</a:t>
            </a:r>
            <a:r>
              <a:rPr lang="en-US" sz="2400" b="1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[sidebar]</a:t>
            </a:r>
          </a:p>
        </p:txBody>
      </p:sp>
      <p:pic>
        <p:nvPicPr>
          <p:cNvPr id="2" name="Picture 1" descr="images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9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50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Comparing lattice energies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810738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Noting that the size of ions is similar, explain why these lattice energies differ: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err="1">
                <a:latin typeface="Candara"/>
                <a:cs typeface="Candara"/>
              </a:rPr>
              <a:t>LiF</a:t>
            </a:r>
            <a:r>
              <a:rPr lang="en-US" sz="2400" dirty="0">
                <a:latin typeface="Candara"/>
                <a:cs typeface="Candara"/>
              </a:rPr>
              <a:t>		1023 kJ/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err="1">
                <a:latin typeface="Candara"/>
                <a:cs typeface="Candara"/>
              </a:rPr>
              <a:t>MgO</a:t>
            </a:r>
            <a:r>
              <a:rPr lang="en-US" sz="2400" dirty="0">
                <a:latin typeface="Candara"/>
                <a:cs typeface="Candara"/>
              </a:rPr>
              <a:t>	3900 kJ/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endParaRPr lang="en-US" sz="2400" dirty="0">
              <a:latin typeface="Candara"/>
              <a:cs typeface="Candara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3473648" y="1774023"/>
            <a:ext cx="72834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495316" y="2150511"/>
            <a:ext cx="728345" cy="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370052" y="1549935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+1/-1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356950" y="1921742"/>
            <a:ext cx="783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+2/-2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8551" y="2626168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Explain why these lattice energies differ:</a:t>
            </a:r>
          </a:p>
          <a:p>
            <a:r>
              <a:rPr lang="en-US" sz="2400" dirty="0">
                <a:latin typeface="Candara"/>
                <a:cs typeface="Candara"/>
              </a:rPr>
              <a:t>	MgF2		2957 kJ/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endParaRPr lang="en-US" sz="24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	MgI2		2327 kJ/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69966" y="262616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28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042406" y="3178090"/>
            <a:ext cx="4270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Same charges; I is larger than F.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57774" y="4141764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Which has higher lattice energy?</a:t>
            </a:r>
          </a:p>
          <a:p>
            <a:r>
              <a:rPr lang="en-US" sz="2400" dirty="0">
                <a:latin typeface="Candara"/>
                <a:cs typeface="Candara"/>
              </a:rPr>
              <a:t>	Al2O3		</a:t>
            </a:r>
          </a:p>
          <a:p>
            <a:r>
              <a:rPr lang="en-US" sz="2400" dirty="0">
                <a:latin typeface="Candara"/>
                <a:cs typeface="Candara"/>
              </a:rPr>
              <a:t>	Al2Se3		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910855" y="4488273"/>
            <a:ext cx="6110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Charges are the same, but Se is larger than O so lattice energy of Al2O3 &gt; Al2Se3.</a:t>
            </a:r>
          </a:p>
        </p:txBody>
      </p:sp>
      <p:sp>
        <p:nvSpPr>
          <p:cNvPr id="22" name="Oval 21"/>
          <p:cNvSpPr/>
          <p:nvPr/>
        </p:nvSpPr>
        <p:spPr>
          <a:xfrm>
            <a:off x="7869966" y="4141764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29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28600" y="5494492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Which has higher lattice energy?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err="1">
                <a:latin typeface="Candara"/>
                <a:cs typeface="Candara"/>
              </a:rPr>
              <a:t>ZnO</a:t>
            </a:r>
            <a:r>
              <a:rPr lang="en-US" sz="2400" dirty="0">
                <a:latin typeface="Candara"/>
                <a:cs typeface="Candara"/>
              </a:rPr>
              <a:t>		</a:t>
            </a:r>
          </a:p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err="1">
                <a:latin typeface="Candara"/>
                <a:cs typeface="Candara"/>
              </a:rPr>
              <a:t>NaCl</a:t>
            </a:r>
            <a:r>
              <a:rPr lang="en-US" sz="2400" dirty="0">
                <a:latin typeface="Candara"/>
                <a:cs typeface="Candara"/>
              </a:rPr>
              <a:t>		</a:t>
            </a:r>
          </a:p>
        </p:txBody>
      </p:sp>
      <p:sp>
        <p:nvSpPr>
          <p:cNvPr id="24" name="Oval 23"/>
          <p:cNvSpPr/>
          <p:nvPr/>
        </p:nvSpPr>
        <p:spPr>
          <a:xfrm>
            <a:off x="7869966" y="5519696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30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17075" y="6233665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+1/-1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798399" y="5862452"/>
            <a:ext cx="783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+2/-2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769929" y="6093284"/>
            <a:ext cx="4439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Higher charges; likely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ZnO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&gt; NaCl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E968F93-9AFA-0F40-8CB9-2924E35B8AFB}"/>
              </a:ext>
            </a:extLst>
          </p:cNvPr>
          <p:cNvSpPr txBox="1"/>
          <p:nvPr/>
        </p:nvSpPr>
        <p:spPr>
          <a:xfrm rot="16200000">
            <a:off x="5821200" y="3586003"/>
            <a:ext cx="5816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……………..…..sidebar…………….…...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1147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6" grpId="0"/>
      <p:bldP spid="17" grpId="0"/>
      <p:bldP spid="18" grpId="0" animBg="1"/>
      <p:bldP spid="19" grpId="0"/>
      <p:bldP spid="20" grpId="0"/>
      <p:bldP spid="21" grpId="0"/>
      <p:bldP spid="22" grpId="0" animBg="1"/>
      <p:bldP spid="23" grpId="0"/>
      <p:bldP spid="24" grpId="0" animBg="1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2506"/>
            <a:ext cx="1916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schemeClr val="bg1"/>
                </a:solidFill>
                <a:latin typeface="Candara"/>
                <a:cs typeface="Candara"/>
              </a:rPr>
              <a:t>Can you?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228599" y="692670"/>
            <a:ext cx="87500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sz="2400" dirty="0">
                <a:latin typeface="Candara"/>
                <a:cs typeface="Candara"/>
              </a:rPr>
              <a:t>Describe factors contributing to the strength of covalent bonds?</a:t>
            </a:r>
          </a:p>
          <a:p>
            <a:endParaRPr lang="en-US" sz="1000" dirty="0">
              <a:latin typeface="Candara"/>
              <a:cs typeface="Candara"/>
            </a:endParaRPr>
          </a:p>
          <a:p>
            <a:endParaRPr lang="en-US" sz="1000" dirty="0">
              <a:latin typeface="Candara"/>
              <a:cs typeface="Candara"/>
            </a:endParaRPr>
          </a:p>
          <a:p>
            <a:r>
              <a:rPr lang="en-US" sz="2400" dirty="0">
                <a:latin typeface="Candara"/>
                <a:cs typeface="Candara"/>
              </a:rPr>
              <a:t>(2) Explain how and why covalent bond strength relates to </a:t>
            </a:r>
          </a:p>
          <a:p>
            <a:r>
              <a:rPr lang="en-US" sz="2400" dirty="0">
                <a:latin typeface="Candara"/>
                <a:cs typeface="Candara"/>
              </a:rPr>
              <a:t>       covalent bond length?</a:t>
            </a: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r>
              <a:rPr lang="en-US" sz="2400" dirty="0">
                <a:latin typeface="Candara"/>
                <a:cs typeface="Candara"/>
              </a:rPr>
              <a:t>(3) Use bond energies to calculate overall enthalpy (energy change) of chemical reactions.</a:t>
            </a:r>
          </a:p>
          <a:p>
            <a:pPr marL="406400" indent="-406400"/>
            <a:endParaRPr lang="en-US" sz="1000" dirty="0">
              <a:latin typeface="Candara"/>
              <a:cs typeface="Candara"/>
            </a:endParaRPr>
          </a:p>
          <a:p>
            <a:pPr marL="406400" indent="-406400"/>
            <a:endParaRPr lang="en-US" sz="1000" i="1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406400" indent="-406400"/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(4) Define the term ‘lattice energy’?</a:t>
            </a:r>
          </a:p>
          <a:p>
            <a:pPr marL="406400" indent="-406400"/>
            <a:endParaRPr lang="en-US" sz="2400" i="1" dirty="0">
              <a:solidFill>
                <a:schemeClr val="bg1">
                  <a:lumMod val="50000"/>
                </a:schemeClr>
              </a:solidFill>
              <a:latin typeface="Candara"/>
              <a:cs typeface="Candara"/>
            </a:endParaRPr>
          </a:p>
          <a:p>
            <a:pPr marL="406400" indent="-406400"/>
            <a:r>
              <a:rPr lang="en-US" sz="2400" i="1" dirty="0">
                <a:solidFill>
                  <a:schemeClr val="bg1">
                    <a:lumMod val="50000"/>
                  </a:schemeClr>
                </a:solidFill>
                <a:latin typeface="Candara"/>
                <a:cs typeface="Candara"/>
              </a:rPr>
              <a:t>(5) Explain what factors affect lattice energy?</a:t>
            </a:r>
          </a:p>
        </p:txBody>
      </p:sp>
    </p:spTree>
    <p:extLst>
      <p:ext uri="{BB962C8B-B14F-4D97-AF65-F5344CB8AC3E}">
        <p14:creationId xmlns:p14="http://schemas.microsoft.com/office/powerpoint/2010/main" val="3405422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6326"/>
            <a:ext cx="40703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cs typeface="Avenir Heavy"/>
              </a:rPr>
              <a:t>7. Chemical bonding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76085" y="939994"/>
            <a:ext cx="758203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2388" lvl="1">
              <a:lnSpc>
                <a:spcPct val="120000"/>
              </a:lnSpc>
            </a:pPr>
            <a:r>
              <a:rPr lang="en-US" sz="2800" b="1" dirty="0">
                <a:latin typeface="Candara"/>
                <a:cs typeface="Candara"/>
              </a:rPr>
              <a:t>7.5: Strengths of ionic &amp; covalent bonding</a:t>
            </a:r>
          </a:p>
          <a:p>
            <a:pPr marL="52388" lvl="1">
              <a:lnSpc>
                <a:spcPct val="120000"/>
              </a:lnSpc>
            </a:pPr>
            <a:endParaRPr lang="en-US" sz="1000" b="1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Describe the energetics of covalent &amp; ionic bond formation &amp; breakage.</a:t>
            </a:r>
          </a:p>
          <a:p>
            <a:pPr marL="0" lvl="1">
              <a:lnSpc>
                <a:spcPct val="120000"/>
              </a:lnSpc>
            </a:pPr>
            <a:endParaRPr lang="en-US" sz="1000" dirty="0">
              <a:latin typeface="Candara"/>
              <a:cs typeface="Candara"/>
            </a:endParaRP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Use average covalent bond energies to estimate enthalpies of reaction</a:t>
            </a:r>
          </a:p>
          <a:p>
            <a:pPr lvl="1" indent="-457200">
              <a:lnSpc>
                <a:spcPct val="120000"/>
              </a:lnSpc>
              <a:buFont typeface="Arial"/>
              <a:buChar char="•"/>
            </a:pPr>
            <a:endParaRPr lang="en-US" sz="1000" dirty="0">
              <a:latin typeface="Candara"/>
              <a:cs typeface="Candara"/>
            </a:endParaRPr>
          </a:p>
        </p:txBody>
      </p:sp>
      <p:pic>
        <p:nvPicPr>
          <p:cNvPr id="7" name="Picture 6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13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5709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Strength of covalent bonds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An input of energy is needed to break covalent bonds thus this process is said to be </a:t>
            </a:r>
            <a:r>
              <a:rPr lang="en-US" sz="2400" b="1" dirty="0">
                <a:latin typeface="Candara"/>
                <a:cs typeface="Candara"/>
              </a:rPr>
              <a:t>endothermic</a:t>
            </a:r>
            <a:r>
              <a:rPr lang="en-US" sz="2400" dirty="0">
                <a:latin typeface="Candara"/>
                <a:cs typeface="Candara"/>
              </a:rPr>
              <a:t> (+ ΔH).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8551" y="1756787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	H2(g)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2H(g)						</a:t>
            </a:r>
            <a:r>
              <a:rPr lang="en-US" sz="2400" dirty="0">
                <a:latin typeface="Candara"/>
                <a:cs typeface="Candara"/>
              </a:rPr>
              <a:t>ΔH = 436 kJ</a:t>
            </a:r>
            <a:r>
              <a:rPr lang="en-US" sz="2400" dirty="0">
                <a:latin typeface="Candara"/>
                <a:cs typeface="Candara"/>
                <a:sym typeface="Wingdings"/>
              </a:rPr>
              <a:t>	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6247" y="2488078"/>
            <a:ext cx="86988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	H</a:t>
            </a:r>
          </a:p>
          <a:p>
            <a:r>
              <a:rPr lang="en-US" sz="2400" dirty="0">
                <a:latin typeface="Candara"/>
                <a:cs typeface="Candara"/>
              </a:rPr>
              <a:t>        |</a:t>
            </a:r>
          </a:p>
          <a:p>
            <a:r>
              <a:rPr lang="en-US" sz="2400" dirty="0">
                <a:latin typeface="Candara"/>
                <a:cs typeface="Candara"/>
              </a:rPr>
              <a:t>H – C – H (g)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C(g) + 4H(g)			</a:t>
            </a:r>
            <a:r>
              <a:rPr lang="en-US" sz="2400" dirty="0">
                <a:latin typeface="Candara"/>
                <a:cs typeface="Candara"/>
              </a:rPr>
              <a:t>ΔH = 1660 kJ</a:t>
            </a:r>
            <a:r>
              <a:rPr lang="en-US" sz="2400" dirty="0">
                <a:latin typeface="Candara"/>
                <a:cs typeface="Candara"/>
                <a:sym typeface="Wingdings"/>
              </a:rPr>
              <a:t>		</a:t>
            </a:r>
            <a:r>
              <a:rPr lang="en-US" sz="2400" dirty="0">
                <a:latin typeface="Candara"/>
                <a:cs typeface="Candara"/>
              </a:rPr>
              <a:t> </a:t>
            </a:r>
          </a:p>
          <a:p>
            <a:r>
              <a:rPr lang="en-US" sz="2400" dirty="0">
                <a:latin typeface="Candara"/>
                <a:cs typeface="Candara"/>
              </a:rPr>
              <a:t>        |										ΔH = 1660 kJ/4 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r>
              <a:rPr lang="en-US" sz="2400" dirty="0">
                <a:latin typeface="Candara"/>
                <a:cs typeface="Candara"/>
              </a:rPr>
              <a:t> 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       H											= 415 kJ/</a:t>
            </a:r>
            <a:r>
              <a:rPr lang="en-US" sz="2400" dirty="0" err="1">
                <a:latin typeface="Candara"/>
                <a:cs typeface="Candara"/>
              </a:rPr>
              <a:t>mol</a:t>
            </a:r>
            <a:r>
              <a:rPr lang="en-US" sz="2400" dirty="0">
                <a:latin typeface="Candara"/>
                <a:cs typeface="Candara"/>
              </a:rPr>
              <a:t> of C – H </a:t>
            </a:r>
          </a:p>
          <a:p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36247" y="4797840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u="sng" dirty="0">
                <a:latin typeface="Candara"/>
                <a:cs typeface="Candara"/>
              </a:rPr>
              <a:t>Trends in covalent bond strength</a:t>
            </a:r>
            <a:r>
              <a:rPr lang="en-US" sz="2400" dirty="0">
                <a:latin typeface="Candara"/>
                <a:cs typeface="Candara"/>
              </a:rPr>
              <a:t>: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Increases with increasing number of shared pairs (# of bonds)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Decreases down columns or groups</a:t>
            </a:r>
          </a:p>
        </p:txBody>
      </p:sp>
    </p:spTree>
    <p:extLst>
      <p:ext uri="{BB962C8B-B14F-4D97-AF65-F5344CB8AC3E}">
        <p14:creationId xmlns:p14="http://schemas.microsoft.com/office/powerpoint/2010/main" val="244711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50465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Covalent bonds energies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Examples of bond energies or strengths.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31891" y="1841629"/>
          <a:ext cx="7526232" cy="3169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43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43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4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43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5437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bond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kJ/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mol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bond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kJ/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mol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bond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kJ/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mol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H-H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436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F-</a:t>
                      </a:r>
                      <a:r>
                        <a:rPr lang="en-US" sz="2000" dirty="0" err="1">
                          <a:latin typeface="Candara"/>
                          <a:cs typeface="Candara"/>
                        </a:rPr>
                        <a:t>Cl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255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415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</a:t>
                      </a:r>
                      <a:r>
                        <a:rPr lang="en-US" sz="2000" dirty="0" err="1">
                          <a:latin typeface="Candara"/>
                          <a:cs typeface="Candara"/>
                        </a:rPr>
                        <a:t>Cl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330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F-Br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235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390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C-Br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275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Si-Si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230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464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C-I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240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Si-P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215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569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N-N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160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Si-S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225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H-Si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395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N=N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418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Si-</a:t>
                      </a:r>
                      <a:r>
                        <a:rPr lang="en-US" sz="2000" dirty="0" err="1">
                          <a:latin typeface="Candara"/>
                          <a:cs typeface="Candara"/>
                        </a:rPr>
                        <a:t>Cl</a:t>
                      </a:r>
                      <a:endParaRPr lang="en-US" sz="2000" dirty="0"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359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H-F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N=N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946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Si-Br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290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918730" y="4564076"/>
            <a:ext cx="3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=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3A5A4F-C8DB-2F4A-BAA2-E9B382E1B466}"/>
              </a:ext>
            </a:extLst>
          </p:cNvPr>
          <p:cNvSpPr txBox="1"/>
          <p:nvPr/>
        </p:nvSpPr>
        <p:spPr>
          <a:xfrm>
            <a:off x="456736" y="5387290"/>
            <a:ext cx="86988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ndara"/>
                <a:cs typeface="Candara"/>
              </a:rPr>
              <a:t>What trends do you see here?</a:t>
            </a:r>
          </a:p>
        </p:txBody>
      </p:sp>
    </p:spTree>
    <p:extLst>
      <p:ext uri="{BB962C8B-B14F-4D97-AF65-F5344CB8AC3E}">
        <p14:creationId xmlns:p14="http://schemas.microsoft.com/office/powerpoint/2010/main" val="62965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2611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Covalent bonds energies vs. lengths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Bond length is </a:t>
            </a:r>
            <a:r>
              <a:rPr lang="en-US" sz="2400" u="sng" dirty="0">
                <a:latin typeface="Candara"/>
                <a:cs typeface="Candara"/>
              </a:rPr>
              <a:t>inversely related </a:t>
            </a:r>
            <a:r>
              <a:rPr lang="en-US" sz="2400" dirty="0">
                <a:latin typeface="Candara"/>
                <a:cs typeface="Candara"/>
              </a:rPr>
              <a:t>to bond strength (or energy).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Length: </a:t>
            </a:r>
            <a:r>
              <a:rPr lang="en-US" sz="2400" dirty="0">
                <a:latin typeface="Candara"/>
                <a:cs typeface="Candara"/>
              </a:rPr>
              <a:t>single &gt; double &gt; triple</a:t>
            </a:r>
          </a:p>
          <a:p>
            <a:pPr marL="342900" indent="-342900">
              <a:buFont typeface="Arial"/>
              <a:buChar char="•"/>
            </a:pPr>
            <a:r>
              <a:rPr lang="en-US" sz="2400" b="1" dirty="0">
                <a:latin typeface="Candara"/>
                <a:cs typeface="Candara"/>
              </a:rPr>
              <a:t>Strength: </a:t>
            </a:r>
            <a:r>
              <a:rPr lang="en-US" sz="2400" dirty="0">
                <a:latin typeface="Candara"/>
                <a:cs typeface="Candara"/>
              </a:rPr>
              <a:t>triple &gt; double &gt; single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51759" y="2340048"/>
          <a:ext cx="4091665" cy="426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2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52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bond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length </a:t>
                      </a:r>
                    </a:p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(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Å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)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energy</a:t>
                      </a:r>
                      <a:r>
                        <a:rPr lang="en-US" sz="2000" b="1" baseline="0" dirty="0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 (kJ/</a:t>
                      </a:r>
                      <a:r>
                        <a:rPr lang="en-US" sz="2000" b="1" baseline="0" dirty="0" err="1">
                          <a:solidFill>
                            <a:schemeClr val="bg1"/>
                          </a:solidFill>
                          <a:latin typeface="Candara"/>
                          <a:cs typeface="Candara"/>
                        </a:rPr>
                        <a:t>mol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Candara"/>
                        <a:cs typeface="Candara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1.54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345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1.34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611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C=C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1.20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837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1.43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290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1.38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615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15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C=N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1.16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891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C-O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1.43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350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1.23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741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C=O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1.13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Candara"/>
                          <a:cs typeface="Candara"/>
                        </a:rPr>
                        <a:t>1080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98598" y="6160106"/>
            <a:ext cx="3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=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05740" y="4972067"/>
            <a:ext cx="3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24641" y="3784028"/>
            <a:ext cx="3140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andara"/>
                <a:cs typeface="Candara"/>
              </a:rPr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1860886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4230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Using bond energies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Bond energies can be used to calculate the overall energy change of chemical reactions: the </a:t>
            </a:r>
            <a:r>
              <a:rPr lang="en-US" sz="2400" b="1" dirty="0">
                <a:latin typeface="Candara"/>
                <a:cs typeface="Candara"/>
              </a:rPr>
              <a:t>enthalpy of reaction (ΔH)</a:t>
            </a:r>
            <a:r>
              <a:rPr lang="en-US" sz="2400" dirty="0">
                <a:latin typeface="Candara"/>
                <a:cs typeface="Candara"/>
              </a:rPr>
              <a:t>.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50498" y="1742427"/>
            <a:ext cx="481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andara"/>
                <a:cs typeface="Candara"/>
              </a:rPr>
              <a:t>(ΔH) = </a:t>
            </a:r>
            <a:r>
              <a:rPr lang="en-US" sz="2400" b="1" dirty="0" err="1">
                <a:latin typeface="Candara"/>
                <a:cs typeface="Candara"/>
              </a:rPr>
              <a:t>ΣD</a:t>
            </a:r>
            <a:r>
              <a:rPr lang="en-US" b="1" dirty="0" err="1">
                <a:latin typeface="Candara"/>
                <a:cs typeface="Candara"/>
              </a:rPr>
              <a:t>bonds</a:t>
            </a:r>
            <a:r>
              <a:rPr lang="en-US" b="1" dirty="0">
                <a:latin typeface="Candara"/>
                <a:cs typeface="Candara"/>
              </a:rPr>
              <a:t> broken </a:t>
            </a:r>
            <a:r>
              <a:rPr lang="en-US" sz="2400" b="1" dirty="0">
                <a:latin typeface="Candara"/>
                <a:cs typeface="Candara"/>
              </a:rPr>
              <a:t>– </a:t>
            </a:r>
            <a:r>
              <a:rPr lang="en-US" sz="2400" b="1" dirty="0" err="1">
                <a:latin typeface="Candara"/>
                <a:cs typeface="Candara"/>
              </a:rPr>
              <a:t>ΣD</a:t>
            </a:r>
            <a:r>
              <a:rPr lang="en-US" b="1" dirty="0" err="1">
                <a:latin typeface="Candara"/>
                <a:cs typeface="Candara"/>
              </a:rPr>
              <a:t>bonds</a:t>
            </a:r>
            <a:r>
              <a:rPr lang="en-US" b="1" dirty="0">
                <a:latin typeface="Candara"/>
                <a:cs typeface="Candara"/>
              </a:rPr>
              <a:t> made</a:t>
            </a:r>
            <a:endParaRPr lang="en-US" sz="3200" b="1" dirty="0">
              <a:latin typeface="Candara"/>
              <a:cs typeface="Candar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139242" y="2253543"/>
            <a:ext cx="4818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Candara"/>
                <a:cs typeface="Candara"/>
              </a:rPr>
              <a:t>where D = bond energies (kJ/</a:t>
            </a:r>
            <a:r>
              <a:rPr lang="en-US" sz="2400" i="1" dirty="0" err="1">
                <a:latin typeface="Candara"/>
                <a:cs typeface="Candara"/>
              </a:rPr>
              <a:t>mol</a:t>
            </a:r>
            <a:r>
              <a:rPr lang="en-US" sz="2400" i="1" dirty="0">
                <a:latin typeface="Candara"/>
                <a:cs typeface="Candara"/>
              </a:rPr>
              <a:t>)</a:t>
            </a:r>
            <a:endParaRPr lang="en-US" sz="3200" i="1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0951" y="2886551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Calculate the enthalpy of the reaction that forms hydrochloric acid:		H2(g) + Cl2(g)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2HCl(g)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30143" y="3758473"/>
            <a:ext cx="672798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(ΔH)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broken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made</a:t>
            </a:r>
          </a:p>
          <a:p>
            <a:r>
              <a:rPr lang="en-US" sz="3200" dirty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[H-H +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Cl-Cl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] – [2x H-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Cl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]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= [436 + 243] – [2(432)] = - 185 kJ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The – indicates that energy is released, so the products are more stable than the reactants.</a:t>
            </a:r>
          </a:p>
        </p:txBody>
      </p:sp>
    </p:spTree>
    <p:extLst>
      <p:ext uri="{BB962C8B-B14F-4D97-AF65-F5344CB8AC3E}">
        <p14:creationId xmlns:p14="http://schemas.microsoft.com/office/powerpoint/2010/main" val="313321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773390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Calculate the enthalpy change (ΔH) of this reaction:</a:t>
            </a:r>
          </a:p>
          <a:p>
            <a:r>
              <a:rPr lang="en-US" sz="2400" b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CO(g) + 2H2(g)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CH3OH(g)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90" y="1604387"/>
            <a:ext cx="672798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(ΔH)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broken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made</a:t>
            </a:r>
          </a:p>
          <a:p>
            <a:r>
              <a:rPr lang="en-US" sz="3200" dirty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[C-O + (2)(H-H)] – [(3)(C-H) + C-O + O-H]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= [1080 + (2)(436)] – [(3)(415) + 350 + 464] 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 = - 107 kJ</a:t>
            </a:r>
            <a:b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</a:br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The – indicates that energy is released, so the products are more stable than the reactants.</a:t>
            </a:r>
          </a:p>
        </p:txBody>
      </p:sp>
      <p:sp>
        <p:nvSpPr>
          <p:cNvPr id="10" name="Oval 9"/>
          <p:cNvSpPr/>
          <p:nvPr/>
        </p:nvSpPr>
        <p:spPr>
          <a:xfrm>
            <a:off x="7884907" y="79634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330187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16431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Try this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810738"/>
            <a:ext cx="86988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Ethyl alcohol (ethanol) was one of the first chemicals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made by man. Calculate the overall enthalpy change for the</a:t>
            </a:r>
            <a:br>
              <a:rPr lang="en-US" sz="2400" dirty="0">
                <a:latin typeface="Candara"/>
                <a:cs typeface="Candara"/>
              </a:rPr>
            </a:br>
            <a:r>
              <a:rPr lang="en-US" sz="2400" dirty="0">
                <a:latin typeface="Candara"/>
                <a:cs typeface="Candara"/>
              </a:rPr>
              <a:t>reaction shown here</a:t>
            </a:r>
          </a:p>
          <a:p>
            <a:r>
              <a:rPr lang="en-US" sz="2400" b="1" dirty="0">
                <a:latin typeface="Candara"/>
                <a:cs typeface="Candara"/>
              </a:rPr>
              <a:t>	</a:t>
            </a:r>
            <a:r>
              <a:rPr lang="en-US" sz="2400" dirty="0">
                <a:latin typeface="Candara"/>
                <a:cs typeface="Candara"/>
              </a:rPr>
              <a:t>H2CCH2 + H2O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CH3CH2OH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2990" y="2575435"/>
            <a:ext cx="82544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(ΔH) =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broken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– </a:t>
            </a:r>
            <a:r>
              <a:rPr lang="en-US" sz="2400" dirty="0" err="1">
                <a:solidFill>
                  <a:srgbClr val="0000FF"/>
                </a:solidFill>
                <a:latin typeface="Candara"/>
                <a:cs typeface="Candara"/>
              </a:rPr>
              <a:t>ΣD</a:t>
            </a:r>
            <a:r>
              <a:rPr lang="en-US" dirty="0" err="1">
                <a:solidFill>
                  <a:srgbClr val="0000FF"/>
                </a:solidFill>
                <a:latin typeface="Candara"/>
                <a:cs typeface="Candara"/>
              </a:rPr>
              <a:t>bonds</a:t>
            </a:r>
            <a:r>
              <a:rPr lang="en-US" dirty="0">
                <a:solidFill>
                  <a:srgbClr val="0000FF"/>
                </a:solidFill>
                <a:latin typeface="Candara"/>
                <a:cs typeface="Candara"/>
              </a:rPr>
              <a:t> made</a:t>
            </a:r>
          </a:p>
          <a:p>
            <a:r>
              <a:rPr lang="en-US" sz="3200" dirty="0">
                <a:solidFill>
                  <a:srgbClr val="0000FF"/>
                </a:solidFill>
                <a:latin typeface="Candara"/>
                <a:cs typeface="Candara"/>
              </a:rPr>
              <a:t>       </a:t>
            </a:r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= [C=C + O-H] – [C-H + C-C + C-O]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          = [611 + 464] – [415 + 345 + 350] </a:t>
            </a: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	   = 1075 – 1110 = - 35 kJ</a:t>
            </a:r>
          </a:p>
          <a:p>
            <a:endParaRPr lang="en-US" sz="2400" dirty="0">
              <a:solidFill>
                <a:srgbClr val="0000FF"/>
              </a:solidFill>
              <a:latin typeface="Candara"/>
              <a:cs typeface="Candara"/>
            </a:endParaRPr>
          </a:p>
          <a:p>
            <a:r>
              <a:rPr lang="en-US" sz="2400" dirty="0">
                <a:solidFill>
                  <a:srgbClr val="0000FF"/>
                </a:solidFill>
                <a:latin typeface="Candara"/>
                <a:cs typeface="Candara"/>
              </a:rPr>
              <a:t>The – indicates that energy is released, so the products are more stable than the reactants.</a:t>
            </a:r>
          </a:p>
        </p:txBody>
      </p:sp>
      <p:sp>
        <p:nvSpPr>
          <p:cNvPr id="10" name="Oval 9"/>
          <p:cNvSpPr/>
          <p:nvPr/>
        </p:nvSpPr>
        <p:spPr>
          <a:xfrm>
            <a:off x="7884907" y="796348"/>
            <a:ext cx="588157" cy="453648"/>
          </a:xfrm>
          <a:prstGeom prst="ellipse">
            <a:avLst/>
          </a:prstGeom>
          <a:noFill/>
          <a:ln w="28575" cmpd="sng">
            <a:solidFill>
              <a:srgbClr val="52D12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52D128"/>
                </a:solidFill>
              </a:rPr>
              <a:t>27</a:t>
            </a:r>
          </a:p>
        </p:txBody>
      </p:sp>
    </p:spTree>
    <p:extLst>
      <p:ext uri="{BB962C8B-B14F-4D97-AF65-F5344CB8AC3E}">
        <p14:creationId xmlns:p14="http://schemas.microsoft.com/office/powerpoint/2010/main" val="274427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-169"/>
            <a:ext cx="7310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600" b="1" dirty="0">
                <a:solidFill>
                  <a:prstClr val="white"/>
                </a:solidFill>
                <a:latin typeface="Candara"/>
                <a:cs typeface="Candara"/>
              </a:rPr>
              <a:t>Ionic bond strength &amp; lattice energy</a:t>
            </a:r>
          </a:p>
        </p:txBody>
      </p:sp>
      <p:pic>
        <p:nvPicPr>
          <p:cNvPr id="9" name="Picture 8" descr="images.png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123" y="-2506"/>
            <a:ext cx="697500" cy="697500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258551" y="810738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Ionic compounds are held together by electrostatic attraction.</a:t>
            </a:r>
          </a:p>
          <a:p>
            <a:r>
              <a:rPr lang="en-US" sz="2400" b="1" dirty="0">
                <a:latin typeface="Candara"/>
                <a:cs typeface="Candara"/>
              </a:rPr>
              <a:t>Lattice energy (</a:t>
            </a:r>
            <a:r>
              <a:rPr lang="en-US" sz="2400" b="1" dirty="0" err="1">
                <a:latin typeface="Candara"/>
                <a:cs typeface="Candara"/>
              </a:rPr>
              <a:t>ΔH</a:t>
            </a:r>
            <a:r>
              <a:rPr lang="en-US" b="1" dirty="0" err="1">
                <a:latin typeface="Candara"/>
                <a:cs typeface="Candara"/>
              </a:rPr>
              <a:t>lattice</a:t>
            </a:r>
            <a:r>
              <a:rPr lang="en-US" sz="2400" b="1" dirty="0">
                <a:latin typeface="Candara"/>
                <a:cs typeface="Candara"/>
              </a:rPr>
              <a:t>): </a:t>
            </a:r>
            <a:r>
              <a:rPr lang="en-US" sz="2400" i="1" dirty="0">
                <a:latin typeface="Candara"/>
                <a:cs typeface="Candara"/>
              </a:rPr>
              <a:t>the energy needed to separate one mole of ionic compound into its components as gaseous ions.</a:t>
            </a:r>
            <a:endParaRPr lang="en-US" sz="2400" b="1" dirty="0">
              <a:latin typeface="Candara"/>
              <a:cs typeface="Candar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1695" y="2011066"/>
            <a:ext cx="703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MX(s)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</a:t>
            </a:r>
            <a:r>
              <a:rPr lang="en-US" sz="2400" dirty="0" err="1">
                <a:latin typeface="Candara"/>
                <a:cs typeface="Candara"/>
                <a:sym typeface="Wingdings"/>
              </a:rPr>
              <a:t>M</a:t>
            </a:r>
            <a:r>
              <a:rPr lang="en-US" sz="2800" baseline="30000" dirty="0" err="1">
                <a:latin typeface="Candara"/>
                <a:cs typeface="Candara"/>
                <a:sym typeface="Wingdings"/>
              </a:rPr>
              <a:t>+n</a:t>
            </a:r>
            <a:r>
              <a:rPr lang="en-US" sz="2400" dirty="0">
                <a:latin typeface="Candara"/>
                <a:cs typeface="Candara"/>
                <a:sym typeface="Wingdings"/>
              </a:rPr>
              <a:t>(g) + X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-n</a:t>
            </a:r>
            <a:r>
              <a:rPr lang="en-US" sz="2400" dirty="0">
                <a:latin typeface="Candara"/>
                <a:cs typeface="Candara"/>
                <a:sym typeface="Wingdings"/>
              </a:rPr>
              <a:t>(g)   		</a:t>
            </a:r>
            <a:r>
              <a:rPr lang="en-US" sz="2400" dirty="0" err="1">
                <a:latin typeface="Candara"/>
                <a:cs typeface="Candara"/>
              </a:rPr>
              <a:t>ΔH</a:t>
            </a:r>
            <a:r>
              <a:rPr lang="en-US" dirty="0" err="1">
                <a:latin typeface="Candara"/>
                <a:cs typeface="Candara"/>
              </a:rPr>
              <a:t>lattice</a:t>
            </a:r>
            <a:r>
              <a:rPr lang="en-US" dirty="0">
                <a:latin typeface="Candara"/>
                <a:cs typeface="Candara"/>
                <a:sym typeface="Wingdings"/>
              </a:rPr>
              <a:t>  </a:t>
            </a:r>
            <a:r>
              <a:rPr lang="en-US" sz="2400" dirty="0">
                <a:latin typeface="Candara"/>
                <a:cs typeface="Candara"/>
                <a:sym typeface="Wingdings"/>
              </a:rPr>
              <a:t>= _______ kJ  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5904" y="3204011"/>
            <a:ext cx="8162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Lattice energies are </a:t>
            </a:r>
            <a:r>
              <a:rPr lang="en-US" sz="2400" b="1" dirty="0">
                <a:latin typeface="Candara"/>
                <a:cs typeface="Candara"/>
              </a:rPr>
              <a:t>endothermic</a:t>
            </a:r>
            <a:r>
              <a:rPr lang="en-US" sz="2400" dirty="0">
                <a:latin typeface="Candara"/>
                <a:cs typeface="Candara"/>
              </a:rPr>
              <a:t> (+ΔH) because bonds need to be broken and physical states need to change from solid to gas.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80371" y="2625131"/>
            <a:ext cx="703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Candara"/>
                <a:cs typeface="Candara"/>
              </a:rPr>
              <a:t>NaCl</a:t>
            </a:r>
            <a:r>
              <a:rPr lang="en-US" sz="2400" dirty="0">
                <a:latin typeface="Candara"/>
                <a:cs typeface="Candara"/>
              </a:rPr>
              <a:t>(s)  </a:t>
            </a:r>
            <a:r>
              <a:rPr lang="en-US" sz="2400" dirty="0">
                <a:latin typeface="Candara"/>
                <a:cs typeface="Candara"/>
                <a:sym typeface="Wingdings"/>
              </a:rPr>
              <a:t>  Na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+1</a:t>
            </a:r>
            <a:r>
              <a:rPr lang="en-US" sz="2400" dirty="0">
                <a:latin typeface="Candara"/>
                <a:cs typeface="Candara"/>
                <a:sym typeface="Wingdings"/>
              </a:rPr>
              <a:t>(g) + Cl</a:t>
            </a:r>
            <a:r>
              <a:rPr lang="en-US" sz="2800" baseline="30000" dirty="0">
                <a:latin typeface="Candara"/>
                <a:cs typeface="Candara"/>
                <a:sym typeface="Wingdings"/>
              </a:rPr>
              <a:t>-1</a:t>
            </a:r>
            <a:r>
              <a:rPr lang="en-US" sz="2400" dirty="0">
                <a:latin typeface="Candara"/>
                <a:cs typeface="Candara"/>
                <a:sym typeface="Wingdings"/>
              </a:rPr>
              <a:t>(g)   	</a:t>
            </a:r>
            <a:r>
              <a:rPr lang="en-US" sz="2400" dirty="0" err="1">
                <a:latin typeface="Candara"/>
                <a:cs typeface="Candara"/>
              </a:rPr>
              <a:t>ΔH</a:t>
            </a:r>
            <a:r>
              <a:rPr lang="en-US" dirty="0" err="1">
                <a:latin typeface="Candara"/>
                <a:cs typeface="Candara"/>
              </a:rPr>
              <a:t>lattice</a:t>
            </a:r>
            <a:r>
              <a:rPr lang="en-US" dirty="0">
                <a:latin typeface="Candara"/>
                <a:cs typeface="Candara"/>
                <a:sym typeface="Wingdings"/>
              </a:rPr>
              <a:t>  </a:t>
            </a:r>
            <a:r>
              <a:rPr lang="en-US" sz="2400" dirty="0">
                <a:latin typeface="Candara"/>
                <a:cs typeface="Candara"/>
                <a:sym typeface="Wingdings"/>
              </a:rPr>
              <a:t>= + 769 kJ  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5903" y="4595843"/>
            <a:ext cx="8698887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andara"/>
                <a:cs typeface="Candara"/>
              </a:rPr>
              <a:t>	</a:t>
            </a:r>
            <a:r>
              <a:rPr lang="en-US" sz="2400" dirty="0" err="1">
                <a:latin typeface="Candara"/>
                <a:cs typeface="Candara"/>
              </a:rPr>
              <a:t>ΔH</a:t>
            </a:r>
            <a:r>
              <a:rPr lang="en-US" dirty="0" err="1">
                <a:latin typeface="Candara"/>
                <a:cs typeface="Candara"/>
              </a:rPr>
              <a:t>lattice</a:t>
            </a:r>
            <a:r>
              <a:rPr lang="en-US" sz="2400" dirty="0">
                <a:latin typeface="Candara"/>
                <a:cs typeface="Candara"/>
                <a:sym typeface="Wingdings"/>
              </a:rPr>
              <a:t>  =  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C(Z</a:t>
            </a:r>
            <a:r>
              <a:rPr lang="en-US" sz="2800" u="sng" baseline="30000" dirty="0">
                <a:latin typeface="Candara"/>
                <a:cs typeface="Candara"/>
                <a:sym typeface="Wingdings"/>
              </a:rPr>
              <a:t>+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)(Z</a:t>
            </a:r>
            <a:r>
              <a:rPr lang="en-US" sz="2800" u="sng" baseline="30000" dirty="0">
                <a:latin typeface="Candara"/>
                <a:cs typeface="Candara"/>
                <a:sym typeface="Wingdings"/>
              </a:rPr>
              <a:t>-</a:t>
            </a:r>
            <a:r>
              <a:rPr lang="en-US" sz="2400" u="sng" dirty="0">
                <a:latin typeface="Candara"/>
                <a:cs typeface="Candara"/>
                <a:sym typeface="Wingdings"/>
              </a:rPr>
              <a:t>)</a:t>
            </a:r>
            <a:r>
              <a:rPr lang="en-US" sz="2400" dirty="0">
                <a:latin typeface="Candara"/>
                <a:cs typeface="Candara"/>
                <a:sym typeface="Wingdings"/>
              </a:rPr>
              <a:t>		</a:t>
            </a:r>
            <a:r>
              <a:rPr lang="en-US" sz="2400" i="1" dirty="0">
                <a:latin typeface="Candara"/>
                <a:cs typeface="Candara"/>
                <a:sym typeface="Wingdings"/>
              </a:rPr>
              <a:t>where C = constant</a:t>
            </a:r>
            <a:endParaRPr lang="en-US" sz="2400" u="sng" dirty="0">
              <a:latin typeface="Candara"/>
              <a:cs typeface="Candara"/>
              <a:sym typeface="Wingdings"/>
            </a:endParaRPr>
          </a:p>
          <a:p>
            <a:r>
              <a:rPr lang="en-US" sz="2400" dirty="0">
                <a:latin typeface="Candara"/>
                <a:cs typeface="Candara"/>
                <a:sym typeface="Wingdings"/>
              </a:rPr>
              <a:t>				     R</a:t>
            </a:r>
            <a:r>
              <a:rPr lang="en-US" sz="2400" baseline="-25000" dirty="0">
                <a:latin typeface="Candara"/>
                <a:cs typeface="Candara"/>
                <a:sym typeface="Wingdings"/>
              </a:rPr>
              <a:t>0				         </a:t>
            </a:r>
            <a:r>
              <a:rPr lang="en-US" sz="2400" i="1" dirty="0">
                <a:latin typeface="Candara"/>
                <a:cs typeface="Candara"/>
                <a:sym typeface="Wingdings"/>
              </a:rPr>
              <a:t>Z = charge</a:t>
            </a:r>
          </a:p>
          <a:p>
            <a:r>
              <a:rPr lang="en-US" sz="2400" i="1" dirty="0">
                <a:latin typeface="Candara"/>
                <a:cs typeface="Candara"/>
                <a:sym typeface="Wingdings"/>
              </a:rPr>
              <a:t>										R</a:t>
            </a:r>
            <a:r>
              <a:rPr lang="en-US" sz="2400" i="1" baseline="-25000" dirty="0">
                <a:latin typeface="Candara"/>
                <a:cs typeface="Candara"/>
                <a:sym typeface="Wingdings"/>
              </a:rPr>
              <a:t>0</a:t>
            </a:r>
            <a:r>
              <a:rPr lang="en-US" sz="2400" i="1" dirty="0">
                <a:latin typeface="Candara"/>
                <a:cs typeface="Candara"/>
                <a:sym typeface="Wingdings"/>
              </a:rPr>
              <a:t> = sum of ionic radii</a:t>
            </a:r>
            <a:endParaRPr lang="en-US" sz="2400" dirty="0">
              <a:latin typeface="Candara"/>
              <a:cs typeface="Candar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95903" y="5840285"/>
            <a:ext cx="8698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If C and distance are constant increasing charge increases ΔH.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>
                <a:latin typeface="Candara"/>
                <a:cs typeface="Candara"/>
              </a:rPr>
              <a:t>If C &amp; charge are constant greater ionic size decreases ΔH.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1E84900-C3F5-E242-B26F-B8910AD2DD4A}"/>
              </a:ext>
            </a:extLst>
          </p:cNvPr>
          <p:cNvSpPr txBox="1"/>
          <p:nvPr/>
        </p:nvSpPr>
        <p:spPr>
          <a:xfrm rot="16200000">
            <a:off x="5821200" y="3586003"/>
            <a:ext cx="5816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bg1">
                    <a:lumMod val="50000"/>
                  </a:schemeClr>
                </a:solidFill>
              </a:rPr>
              <a:t>……………..…..sidebar…………….…...</a:t>
            </a:r>
          </a:p>
        </p:txBody>
      </p:sp>
    </p:spTree>
    <p:extLst>
      <p:ext uri="{BB962C8B-B14F-4D97-AF65-F5344CB8AC3E}">
        <p14:creationId xmlns:p14="http://schemas.microsoft.com/office/powerpoint/2010/main" val="1860253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2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1112</Words>
  <Application>Microsoft Macintosh PowerPoint</Application>
  <PresentationFormat>On-screen Show (4:3)</PresentationFormat>
  <Paragraphs>200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Candara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2019-11-30T22:53:50Z</dcterms:created>
  <dcterms:modified xsi:type="dcterms:W3CDTF">2019-11-30T22:54:44Z</dcterms:modified>
</cp:coreProperties>
</file>