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E504-57BB-E840-94CA-A7DA470F62B1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C938-EB19-1143-8C44-78D5638A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9DA68-201E-584E-8A49-A10CCAC253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9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F662-A965-9C42-8ADB-FDC0688EE9C4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E5E8-DF13-F242-AF91-C24390ED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83953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/>
                <a:cs typeface="Candara"/>
              </a:rPr>
              <a:t>7. Chemical bonding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7.1:  Ionic bonding	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[sidebar]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ndara"/>
              <a:cs typeface="Candara"/>
            </a:endParaRP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7.2:  Covalent bonding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7.3:  Lewis symbols &amp; structures</a:t>
            </a:r>
          </a:p>
          <a:p>
            <a:pPr lvl="2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7.4:  Formal charges &amp; resonance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7.5:  Strengths of ionic &amp; covalent bonds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7.6: Molecular structure &amp; polarity		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[sidebar]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8551" y="773390"/>
            <a:ext cx="859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Use VSEPR to determine the electron pair and molecular geometries of each ‘center’ of the amino acid glycine.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3F623-89F6-CB42-B614-218554C95443}"/>
              </a:ext>
            </a:extLst>
          </p:cNvPr>
          <p:cNvSpPr txBox="1"/>
          <p:nvPr/>
        </p:nvSpPr>
        <p:spPr>
          <a:xfrm>
            <a:off x="4189865" y="1615777"/>
            <a:ext cx="4268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3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1 free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tetrahedral e-pair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pyramidal </a:t>
            </a:r>
            <a:r>
              <a:rPr lang="en-US" sz="2000" b="1" dirty="0" err="1">
                <a:solidFill>
                  <a:srgbClr val="0432FF"/>
                </a:solidFill>
                <a:latin typeface="Candara"/>
                <a:cs typeface="Candara"/>
              </a:rPr>
              <a:t>mol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 geometry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B7D88-9DB9-0743-84BD-49F862AE0667}"/>
              </a:ext>
            </a:extLst>
          </p:cNvPr>
          <p:cNvSpPr txBox="1"/>
          <p:nvPr/>
        </p:nvSpPr>
        <p:spPr>
          <a:xfrm>
            <a:off x="400654" y="3375236"/>
            <a:ext cx="3424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C1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4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0 free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tetrahedral e-pair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tetrahedral </a:t>
            </a:r>
            <a:r>
              <a:rPr lang="en-US" sz="2000" b="1" dirty="0" err="1">
                <a:solidFill>
                  <a:srgbClr val="0432FF"/>
                </a:solidFill>
                <a:latin typeface="Candara"/>
                <a:cs typeface="Candara"/>
              </a:rPr>
              <a:t>mol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 geometry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4FF6-B384-C642-89E4-C964108D9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4" y="1682783"/>
            <a:ext cx="3577100" cy="1614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B1B89-AE17-8F44-8AAF-9E2681768428}"/>
              </a:ext>
            </a:extLst>
          </p:cNvPr>
          <p:cNvSpPr txBox="1"/>
          <p:nvPr/>
        </p:nvSpPr>
        <p:spPr>
          <a:xfrm>
            <a:off x="4189865" y="3304036"/>
            <a:ext cx="3424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C2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3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0 free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trigonal pyramidal e-pair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Trigonal pyramidal </a:t>
            </a:r>
            <a:r>
              <a:rPr lang="en-US" sz="2000" b="1" dirty="0" err="1">
                <a:solidFill>
                  <a:srgbClr val="0432FF"/>
                </a:solidFill>
                <a:latin typeface="Candara"/>
                <a:cs typeface="Candara"/>
              </a:rPr>
              <a:t>mol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 geometry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2E51B4-691A-984E-BA08-D8CEC510A3BD}"/>
              </a:ext>
            </a:extLst>
          </p:cNvPr>
          <p:cNvSpPr txBox="1"/>
          <p:nvPr/>
        </p:nvSpPr>
        <p:spPr>
          <a:xfrm>
            <a:off x="400654" y="5117128"/>
            <a:ext cx="3424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2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2 free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tetrahedral e-pair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bent </a:t>
            </a:r>
            <a:r>
              <a:rPr lang="en-US" sz="2000" b="1" dirty="0" err="1">
                <a:solidFill>
                  <a:srgbClr val="0432FF"/>
                </a:solidFill>
                <a:latin typeface="Candara"/>
                <a:cs typeface="Candara"/>
              </a:rPr>
              <a:t>mol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 geometry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0B187-509F-1946-ADAF-2BE3159A38F9}"/>
              </a:ext>
            </a:extLst>
          </p:cNvPr>
          <p:cNvSpPr txBox="1"/>
          <p:nvPr/>
        </p:nvSpPr>
        <p:spPr>
          <a:xfrm rot="16200000">
            <a:off x="5821200" y="3586003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…………..……..sidebar…………….…...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4A5C3B-2E40-9642-8E1E-B20851C64DB9}"/>
              </a:ext>
            </a:extLst>
          </p:cNvPr>
          <p:cNvSpPr/>
          <p:nvPr/>
        </p:nvSpPr>
        <p:spPr>
          <a:xfrm>
            <a:off x="7869966" y="899946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5101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7. Chemical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5" y="939994"/>
            <a:ext cx="7582038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7.6: Molecular structure and polarity</a:t>
            </a:r>
          </a:p>
          <a:p>
            <a:pPr marL="52388" lvl="1">
              <a:lnSpc>
                <a:spcPct val="120000"/>
              </a:lnSpc>
            </a:pPr>
            <a:endParaRPr lang="en-US" sz="10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Predict the structures of small molecules using valence shell electron pair repulsion (VSEPR) theory</a:t>
            </a:r>
          </a:p>
          <a:p>
            <a:pPr marL="0" lvl="1">
              <a:lnSpc>
                <a:spcPct val="120000"/>
              </a:lnSpc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Explain the concepts of polar covalent bonds and molecular polarity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Assess the polarity of a molecule based on its bonding and structure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2EE0A8-3727-E440-B32D-884C4AF4C7B5}"/>
              </a:ext>
            </a:extLst>
          </p:cNvPr>
          <p:cNvSpPr txBox="1"/>
          <p:nvPr/>
        </p:nvSpPr>
        <p:spPr>
          <a:xfrm rot="16200000">
            <a:off x="5912571" y="3586003"/>
            <a:ext cx="563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77809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From 2D to 3D structures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8551" y="773390"/>
            <a:ext cx="869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Lewis structures provide us with decent 2D molecular structure but don’t provide much 3D structure.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247" y="5407440"/>
            <a:ext cx="869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To know more, we’d need to know: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Bond distances;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Bond angles.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22112-7D4D-5142-9983-00061116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85" y="1691976"/>
            <a:ext cx="6890525" cy="3337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2A1CBF-20FE-0E4D-9EE1-F90BA60C2A26}"/>
              </a:ext>
            </a:extLst>
          </p:cNvPr>
          <p:cNvSpPr txBox="1"/>
          <p:nvPr/>
        </p:nvSpPr>
        <p:spPr>
          <a:xfrm rot="16200000">
            <a:off x="5967073" y="3586003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…………..…..sidebar…………….…...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34343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theory suggests 3D structure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8552" y="773390"/>
            <a:ext cx="819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Valence shell electron pair repulsion (VSEPR) uses the </a:t>
            </a:r>
            <a:r>
              <a:rPr lang="en-US" sz="2400" b="1" dirty="0">
                <a:latin typeface="Candara"/>
                <a:cs typeface="Candara"/>
              </a:rPr>
              <a:t>mutually repulsive behavior of electron pairs </a:t>
            </a:r>
            <a:r>
              <a:rPr lang="en-US" sz="2400" dirty="0">
                <a:latin typeface="Candara"/>
                <a:cs typeface="Candara"/>
              </a:rPr>
              <a:t>to predict molecular structure.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B0489-6778-F44E-80B1-A2DAAC326CF1}"/>
              </a:ext>
            </a:extLst>
          </p:cNvPr>
          <p:cNvSpPr txBox="1"/>
          <p:nvPr/>
        </p:nvSpPr>
        <p:spPr>
          <a:xfrm>
            <a:off x="258552" y="1973719"/>
            <a:ext cx="819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When tethered around a central atom electron pairs (either bonds or free pairs) tend to push each other as far away from one another as possible.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They maximize their personal spaces.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0D676-A96A-864D-AA99-81082955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54" y="3543379"/>
            <a:ext cx="2773680" cy="1646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733C9E-41E2-2D40-8730-EB72A701D391}"/>
              </a:ext>
            </a:extLst>
          </p:cNvPr>
          <p:cNvSpPr txBox="1"/>
          <p:nvPr/>
        </p:nvSpPr>
        <p:spPr>
          <a:xfrm>
            <a:off x="222557" y="5219719"/>
            <a:ext cx="8357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Here, the central beryllium has only two bonds. These two bonds arrange themselves at 180◦ to one another to maximize the space between the two bound fluorine atoms and the electrons that bond them to the beryllium.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5405F-B1AD-C94A-92DC-2698166C1958}"/>
              </a:ext>
            </a:extLst>
          </p:cNvPr>
          <p:cNvSpPr txBox="1"/>
          <p:nvPr/>
        </p:nvSpPr>
        <p:spPr>
          <a:xfrm rot="16200000">
            <a:off x="5875702" y="3586003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95365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970701" y="3510290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>
                <a:latin typeface="Candara"/>
                <a:cs typeface="Candara"/>
              </a:rPr>
              <a:t>VSEPR geometries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AEF8A-F21A-1847-8E6D-A87A16CA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91" y="0"/>
            <a:ext cx="7339469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67278A-8851-8043-91B6-A57CEB3011B4}"/>
              </a:ext>
            </a:extLst>
          </p:cNvPr>
          <p:cNvSpPr/>
          <p:nvPr/>
        </p:nvSpPr>
        <p:spPr>
          <a:xfrm>
            <a:off x="2407920" y="4373880"/>
            <a:ext cx="5913120" cy="8229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82F40-7D28-6948-8FF9-3C162F8D550A}"/>
              </a:ext>
            </a:extLst>
          </p:cNvPr>
          <p:cNvSpPr txBox="1"/>
          <p:nvPr/>
        </p:nvSpPr>
        <p:spPr>
          <a:xfrm rot="16200000">
            <a:off x="5812999" y="3493404"/>
            <a:ext cx="5925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5810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E34CBB-B6BC-544D-85AC-16A7A931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70" y="797962"/>
            <a:ext cx="1634490" cy="1678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48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vs. electron pair geometry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8551" y="773390"/>
            <a:ext cx="681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a molecule like methane has no electron pairs on the central atom, there is </a:t>
            </a:r>
            <a:r>
              <a:rPr lang="en-US" sz="2400" b="1" dirty="0">
                <a:latin typeface="Candara"/>
                <a:cs typeface="Candara"/>
              </a:rPr>
              <a:t>no difference </a:t>
            </a:r>
            <a:r>
              <a:rPr lang="en-US" sz="2400" dirty="0">
                <a:latin typeface="Candara"/>
                <a:cs typeface="Candara"/>
              </a:rPr>
              <a:t>between its m0lecular and electron pair geometry.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33C9E-41E2-2D40-8730-EB72A701D391}"/>
              </a:ext>
            </a:extLst>
          </p:cNvPr>
          <p:cNvSpPr txBox="1"/>
          <p:nvPr/>
        </p:nvSpPr>
        <p:spPr>
          <a:xfrm>
            <a:off x="258551" y="2427373"/>
            <a:ext cx="791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However, molecules like ammonia (NH3) that have a free electron pair on the central atom have </a:t>
            </a:r>
            <a:r>
              <a:rPr lang="en-US" sz="2400" b="1" dirty="0">
                <a:latin typeface="Candara"/>
                <a:cs typeface="Candara"/>
              </a:rPr>
              <a:t>distinct</a:t>
            </a:r>
            <a:r>
              <a:rPr lang="en-US" sz="2400" dirty="0">
                <a:latin typeface="Candara"/>
                <a:cs typeface="Candara"/>
              </a:rPr>
              <a:t> molecular and electron pair geometries.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0BBBC-521F-CC49-B258-8C349E19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" y="3678729"/>
            <a:ext cx="8108300" cy="2126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AC901-1E98-0845-92A5-2A2FAEECE332}"/>
              </a:ext>
            </a:extLst>
          </p:cNvPr>
          <p:cNvSpPr txBox="1"/>
          <p:nvPr/>
        </p:nvSpPr>
        <p:spPr>
          <a:xfrm>
            <a:off x="349823" y="5413831"/>
            <a:ext cx="155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e- pair geometry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9D9D34-E46D-9047-8413-FEBB2A60BDE3}"/>
              </a:ext>
            </a:extLst>
          </p:cNvPr>
          <p:cNvSpPr txBox="1"/>
          <p:nvPr/>
        </p:nvSpPr>
        <p:spPr>
          <a:xfrm>
            <a:off x="4906415" y="3665857"/>
            <a:ext cx="155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ndara"/>
                <a:cs typeface="Candara"/>
              </a:rPr>
              <a:t>moleculargeometry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80C11-6322-5F4C-A43E-456A3299D04A}"/>
              </a:ext>
            </a:extLst>
          </p:cNvPr>
          <p:cNvSpPr txBox="1"/>
          <p:nvPr/>
        </p:nvSpPr>
        <p:spPr>
          <a:xfrm>
            <a:off x="1893300" y="5856240"/>
            <a:ext cx="65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Note the </a:t>
            </a:r>
            <a:r>
              <a:rPr lang="en-US" sz="2400" b="1" i="1" dirty="0">
                <a:latin typeface="Candara"/>
                <a:cs typeface="Candara"/>
              </a:rPr>
              <a:t>distortion</a:t>
            </a:r>
            <a:r>
              <a:rPr lang="en-US" sz="2400" i="1" dirty="0">
                <a:latin typeface="Candara"/>
                <a:cs typeface="Candara"/>
              </a:rPr>
              <a:t> of tetrahedral structure caused by the strong repulsive force of the free e- pair.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A1546-CC79-344A-8DA9-87CBBFF33D10}"/>
              </a:ext>
            </a:extLst>
          </p:cNvPr>
          <p:cNvSpPr txBox="1"/>
          <p:nvPr/>
        </p:nvSpPr>
        <p:spPr>
          <a:xfrm rot="16200000">
            <a:off x="5821200" y="3586003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………………....sidebar…………….…...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400917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3C1D8-1317-EA4C-879F-7AD35A27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" y="10160"/>
            <a:ext cx="8178800" cy="680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5914" y="1087130"/>
            <a:ext cx="20601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800" b="1" dirty="0">
                <a:latin typeface="Candara"/>
                <a:cs typeface="Candara"/>
              </a:rPr>
              <a:t>VSEPR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9A89A-2723-D445-A806-DD03FF031056}"/>
              </a:ext>
            </a:extLst>
          </p:cNvPr>
          <p:cNvSpPr txBox="1"/>
          <p:nvPr/>
        </p:nvSpPr>
        <p:spPr>
          <a:xfrm rot="16200000">
            <a:off x="5867500" y="3528128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75749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Using VSEPR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8551" y="773390"/>
            <a:ext cx="681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Using the Lewis dot structures for CO2 and BCl3 shown here, use the VSEPR to determine bond angles, electron pair and molecular geometries.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837EB-A15D-6949-B939-796C3E66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41" y="2360576"/>
            <a:ext cx="1883373" cy="85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4D4AA-D1AB-1641-A196-0D9D3D5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684" y="2122698"/>
            <a:ext cx="2104805" cy="13337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D3F623-89F6-CB42-B614-218554C95443}"/>
              </a:ext>
            </a:extLst>
          </p:cNvPr>
          <p:cNvSpPr txBox="1"/>
          <p:nvPr/>
        </p:nvSpPr>
        <p:spPr>
          <a:xfrm>
            <a:off x="517102" y="4520773"/>
            <a:ext cx="3872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andara"/>
                <a:cs typeface="Candara"/>
              </a:rPr>
              <a:t>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2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no free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180◦, linear geometry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B7D88-9DB9-0743-84BD-49F862AE0667}"/>
              </a:ext>
            </a:extLst>
          </p:cNvPr>
          <p:cNvSpPr txBox="1"/>
          <p:nvPr/>
        </p:nvSpPr>
        <p:spPr>
          <a:xfrm>
            <a:off x="4983480" y="4498049"/>
            <a:ext cx="3872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andara"/>
                <a:cs typeface="Candara"/>
              </a:rPr>
              <a:t>BCl3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3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no free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120◦, trigonal planar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961A5-1552-A941-85F8-41073BA45466}"/>
              </a:ext>
            </a:extLst>
          </p:cNvPr>
          <p:cNvSpPr txBox="1"/>
          <p:nvPr/>
        </p:nvSpPr>
        <p:spPr>
          <a:xfrm rot="16200000">
            <a:off x="5821200" y="3493403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………………....sidebar…………….…...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9EE3E5-107A-1E45-94F3-B7EBF478B9AC}"/>
              </a:ext>
            </a:extLst>
          </p:cNvPr>
          <p:cNvSpPr/>
          <p:nvPr/>
        </p:nvSpPr>
        <p:spPr>
          <a:xfrm>
            <a:off x="7869966" y="856703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2744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8551" y="773390"/>
            <a:ext cx="8596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Use VSEPR to determine the electron pair and molecular geometries of: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H2O</a:t>
            </a:r>
          </a:p>
          <a:p>
            <a:pPr marL="457200" indent="-457200"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SF4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3F623-89F6-CB42-B614-218554C95443}"/>
              </a:ext>
            </a:extLst>
          </p:cNvPr>
          <p:cNvSpPr txBox="1"/>
          <p:nvPr/>
        </p:nvSpPr>
        <p:spPr>
          <a:xfrm>
            <a:off x="517102" y="4964855"/>
            <a:ext cx="4268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H2O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2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2 free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tetrahedral e-pair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bent molecular geometry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B7D88-9DB9-0743-84BD-49F862AE0667}"/>
              </a:ext>
            </a:extLst>
          </p:cNvPr>
          <p:cNvSpPr txBox="1"/>
          <p:nvPr/>
        </p:nvSpPr>
        <p:spPr>
          <a:xfrm>
            <a:off x="4541520" y="4969226"/>
            <a:ext cx="4389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BCl3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4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1 free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trigonal bipyramidal e-pair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see-saw molecular geometry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56E8E-C18A-A141-8CA0-D5309231B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695766"/>
            <a:ext cx="1272540" cy="1773844"/>
          </a:xfrm>
          <a:prstGeom prst="rect">
            <a:avLst/>
          </a:prstGeom>
          <a:ln w="12700">
            <a:solidFill>
              <a:srgbClr val="0432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59046-E5B7-3740-8695-9F5835728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05" y="3433408"/>
            <a:ext cx="1092200" cy="1071197"/>
          </a:xfrm>
          <a:prstGeom prst="rect">
            <a:avLst/>
          </a:prstGeom>
          <a:ln w="12700">
            <a:solidFill>
              <a:srgbClr val="0432FF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0F8190-50DC-C44D-BD76-7E86AE9BB94C}"/>
              </a:ext>
            </a:extLst>
          </p:cNvPr>
          <p:cNvSpPr txBox="1"/>
          <p:nvPr/>
        </p:nvSpPr>
        <p:spPr>
          <a:xfrm rot="16200000">
            <a:off x="5910427" y="3539703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…………….…..sidebar…………….…...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F5A4A0-CF43-0646-BCEF-8F2443C3B6FC}"/>
              </a:ext>
            </a:extLst>
          </p:cNvPr>
          <p:cNvSpPr/>
          <p:nvPr/>
        </p:nvSpPr>
        <p:spPr>
          <a:xfrm>
            <a:off x="7869966" y="854417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9787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523</Words>
  <Application>Microsoft Macintosh PowerPoint</Application>
  <PresentationFormat>On-screen Show 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2019-11-30T22:54:50Z</dcterms:created>
  <dcterms:modified xsi:type="dcterms:W3CDTF">2019-11-30T22:55:48Z</dcterms:modified>
</cp:coreProperties>
</file>