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6BA5D-1901-F54E-99EC-8149B9466C4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092B0-E08E-4841-8494-CC95B2AD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2E89B-8228-E146-A25B-10D20883981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1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7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9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4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B8B9-7467-8D4E-B147-9B33B7358D56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7130-B347-0841-90E1-2C5E3205C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4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4494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8: Thermochemistry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2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15780" y="914400"/>
            <a:ext cx="7280419" cy="513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Candara"/>
              </a:rPr>
              <a:t>Lecture 8 Topics</a:t>
            </a:r>
            <a:r>
              <a:rPr lang="en-US" sz="1600" dirty="0" smtClean="0">
                <a:latin typeface="Candara"/>
              </a:rPr>
              <a:t>					</a:t>
            </a:r>
            <a:r>
              <a:rPr lang="en-US" sz="1600" b="1" dirty="0" smtClean="0">
                <a:latin typeface="Candara"/>
              </a:rPr>
              <a:t>Brown chapter 5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andara"/>
              </a:rPr>
              <a:t>8.1</a:t>
            </a:r>
            <a:r>
              <a:rPr lang="en-US" sz="1600" b="1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</a:rPr>
              <a:t>Kinetic </a:t>
            </a:r>
            <a:r>
              <a:rPr lang="en-US" sz="1600" b="1" dirty="0">
                <a:solidFill>
                  <a:srgbClr val="0000FF"/>
                </a:solidFill>
                <a:latin typeface="Candara"/>
              </a:rPr>
              <a:t>vs. potential energy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</a:rPr>
              <a:t>					5.1</a:t>
            </a:r>
          </a:p>
          <a:p>
            <a:pPr marL="342900" indent="-342900">
              <a:buFont typeface="+mj-lt"/>
              <a:buAutoNum type="arabicPeriod"/>
            </a:pPr>
            <a:endParaRPr lang="en-US" sz="800" dirty="0">
              <a:latin typeface="Candara"/>
            </a:endParaRPr>
          </a:p>
          <a:p>
            <a:r>
              <a:rPr lang="en-US" sz="1600" dirty="0" smtClean="0">
                <a:latin typeface="Candara"/>
              </a:rPr>
              <a:t>8.2</a:t>
            </a:r>
            <a:r>
              <a:rPr lang="en-US" sz="1600" dirty="0">
                <a:latin typeface="Candara"/>
              </a:rPr>
              <a:t>:</a:t>
            </a:r>
            <a:r>
              <a:rPr lang="en-US" sz="1600" dirty="0" smtClean="0">
                <a:latin typeface="Candara"/>
              </a:rPr>
              <a:t>  </a:t>
            </a:r>
            <a:r>
              <a:rPr lang="en-US" sz="1600" dirty="0" smtClean="0">
                <a:latin typeface="Candara"/>
              </a:rPr>
              <a:t>Transferring </a:t>
            </a:r>
            <a:r>
              <a:rPr lang="en-US" sz="1600" dirty="0">
                <a:latin typeface="Candara"/>
              </a:rPr>
              <a:t>energy as heat &amp; work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</a:rPr>
              <a:t>Thermal energy</a:t>
            </a:r>
          </a:p>
          <a:p>
            <a:pPr lvl="1"/>
            <a:endParaRPr lang="en-US" sz="800" dirty="0">
              <a:latin typeface="Candara"/>
            </a:endParaRPr>
          </a:p>
          <a:p>
            <a:r>
              <a:rPr lang="en-US" sz="1600" dirty="0" smtClean="0">
                <a:latin typeface="Candara"/>
              </a:rPr>
              <a:t>8.3:  </a:t>
            </a:r>
            <a:r>
              <a:rPr lang="en-US" sz="1600" dirty="0" smtClean="0">
                <a:latin typeface="Candara"/>
              </a:rPr>
              <a:t>System </a:t>
            </a:r>
            <a:r>
              <a:rPr lang="en-US" sz="1600" dirty="0">
                <a:latin typeface="Candara"/>
              </a:rPr>
              <a:t>vs. surroundings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</a:rPr>
              <a:t>Closed systems</a:t>
            </a:r>
          </a:p>
          <a:p>
            <a:pPr lvl="1"/>
            <a:endParaRPr lang="en-US" sz="800" dirty="0">
              <a:latin typeface="Candara"/>
            </a:endParaRPr>
          </a:p>
          <a:p>
            <a:r>
              <a:rPr lang="en-US" sz="1600" dirty="0" smtClean="0">
                <a:latin typeface="Candara"/>
              </a:rPr>
              <a:t>8.4:  </a:t>
            </a:r>
            <a:r>
              <a:rPr lang="en-US" sz="1600" dirty="0" smtClean="0">
                <a:latin typeface="Candara"/>
              </a:rPr>
              <a:t>First </a:t>
            </a:r>
            <a:r>
              <a:rPr lang="en-US" sz="1600" dirty="0">
                <a:latin typeface="Candara"/>
              </a:rPr>
              <a:t>Law of Thermodynamics		</a:t>
            </a:r>
            <a:r>
              <a:rPr lang="en-US" sz="1600" dirty="0" smtClean="0">
                <a:latin typeface="Candara"/>
              </a:rPr>
              <a:t>		5.2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</a:rPr>
              <a:t>Internal energy of chemical reactions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</a:rPr>
              <a:t>Energy </a:t>
            </a:r>
            <a:r>
              <a:rPr lang="en-US" sz="1600" dirty="0">
                <a:latin typeface="Candara"/>
              </a:rPr>
              <a:t>diagrams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  <a:sym typeface="Symbol" pitchFamily="-112" charset="2"/>
              </a:rPr>
              <a:t></a:t>
            </a:r>
            <a:r>
              <a:rPr lang="en-US" sz="1600" dirty="0">
                <a:latin typeface="Candara"/>
                <a:sym typeface="Symbol" pitchFamily="-112" charset="2"/>
              </a:rPr>
              <a:t>E, system &amp; surroundings</a:t>
            </a:r>
          </a:p>
          <a:p>
            <a:pPr lvl="1"/>
            <a:endParaRPr lang="en-US" sz="800" strike="sngStrike" dirty="0" smtClean="0">
              <a:latin typeface="Candara"/>
              <a:sym typeface="Symbol" pitchFamily="-112" charset="2"/>
            </a:endParaRPr>
          </a:p>
          <a:p>
            <a:r>
              <a:rPr lang="en-US" sz="1600" dirty="0" smtClean="0">
                <a:latin typeface="Candara"/>
                <a:sym typeface="Symbol" pitchFamily="-112" charset="2"/>
              </a:rPr>
              <a:t>8.5:  </a:t>
            </a:r>
            <a:r>
              <a:rPr lang="en-US" sz="1600" dirty="0" smtClean="0">
                <a:latin typeface="Candara"/>
                <a:sym typeface="Symbol" pitchFamily="-112" charset="2"/>
              </a:rPr>
              <a:t>Enthalpy</a:t>
            </a:r>
            <a:r>
              <a:rPr lang="en-US" sz="1600" dirty="0">
                <a:latin typeface="Candara"/>
                <a:sym typeface="Symbol" pitchFamily="-112" charset="2"/>
              </a:rPr>
              <a:t>				</a:t>
            </a:r>
            <a:r>
              <a:rPr lang="en-US" sz="1600" dirty="0" smtClean="0">
                <a:latin typeface="Candara"/>
                <a:sym typeface="Symbol" pitchFamily="-112" charset="2"/>
              </a:rPr>
              <a:t>		5.3</a:t>
            </a:r>
            <a:endParaRPr lang="en-US" sz="1600" dirty="0">
              <a:latin typeface="Candara"/>
              <a:sym typeface="Symbol" pitchFamily="-112" charset="2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  <a:sym typeface="Symbol" pitchFamily="-112" charset="2"/>
              </a:rPr>
              <a:t>Exothermic </a:t>
            </a:r>
            <a:r>
              <a:rPr lang="en-US" sz="1600" dirty="0">
                <a:latin typeface="Candara"/>
                <a:sym typeface="Symbol" pitchFamily="-112" charset="2"/>
              </a:rPr>
              <a:t>vs. endothermic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  <a:sym typeface="Symbol" pitchFamily="-112" charset="2"/>
              </a:rPr>
              <a:t>Guidelines thermochemical equations			5.4</a:t>
            </a:r>
            <a:endParaRPr lang="en-US" sz="1600" dirty="0">
              <a:latin typeface="Candara"/>
              <a:sym typeface="Symbol" pitchFamily="-112" charset="2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  <a:sym typeface="Symbol" pitchFamily="-112" charset="2"/>
              </a:rPr>
              <a:t>Hess’s </a:t>
            </a:r>
            <a:r>
              <a:rPr lang="en-US" sz="1600" dirty="0">
                <a:latin typeface="Candara"/>
                <a:sym typeface="Symbol" pitchFamily="-112" charset="2"/>
              </a:rPr>
              <a:t>Law				</a:t>
            </a:r>
            <a:r>
              <a:rPr lang="en-US" sz="1600" dirty="0" smtClean="0">
                <a:latin typeface="Candara"/>
                <a:sym typeface="Symbol" pitchFamily="-112" charset="2"/>
              </a:rPr>
              <a:t>		5.6</a:t>
            </a:r>
            <a:endParaRPr lang="en-US" sz="1600" dirty="0">
              <a:latin typeface="Candara"/>
              <a:sym typeface="Symbol" pitchFamily="-112" charset="2"/>
            </a:endParaRPr>
          </a:p>
          <a:p>
            <a:pPr lvl="1"/>
            <a:r>
              <a:rPr lang="en-US" sz="1600" dirty="0">
                <a:latin typeface="Candara"/>
                <a:sym typeface="Symbol" pitchFamily="-112" charset="2"/>
              </a:rPr>
              <a:t> </a:t>
            </a:r>
          </a:p>
          <a:p>
            <a:r>
              <a:rPr lang="en-US" sz="1600" dirty="0" smtClean="0">
                <a:latin typeface="Candara"/>
                <a:sym typeface="Symbol" pitchFamily="-112" charset="2"/>
              </a:rPr>
              <a:t>8.6:  </a:t>
            </a:r>
            <a:r>
              <a:rPr lang="en-US" sz="1600" dirty="0" err="1" smtClean="0">
                <a:latin typeface="Candara"/>
                <a:sym typeface="Symbol" pitchFamily="-112" charset="2"/>
              </a:rPr>
              <a:t>Calorimetry</a:t>
            </a:r>
            <a:r>
              <a:rPr lang="en-US" sz="1600" dirty="0" smtClean="0">
                <a:latin typeface="Candara"/>
                <a:sym typeface="Symbol" pitchFamily="-112" charset="2"/>
              </a:rPr>
              <a:t>					</a:t>
            </a:r>
            <a:endParaRPr lang="en-US" sz="1600" dirty="0">
              <a:latin typeface="Candara"/>
              <a:sym typeface="Symbol" pitchFamily="-112" charset="2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latin typeface="Candara"/>
                <a:sym typeface="Symbol" pitchFamily="-112" charset="2"/>
              </a:rPr>
              <a:t>Constant </a:t>
            </a:r>
            <a:r>
              <a:rPr lang="en-US" sz="1600" dirty="0">
                <a:latin typeface="Candara"/>
                <a:sym typeface="Symbol" pitchFamily="-112" charset="2"/>
              </a:rPr>
              <a:t>pressure </a:t>
            </a:r>
            <a:r>
              <a:rPr lang="en-US" sz="1600" dirty="0" err="1">
                <a:latin typeface="Candara"/>
                <a:sym typeface="Symbol" pitchFamily="-112" charset="2"/>
              </a:rPr>
              <a:t>calorimetry</a:t>
            </a:r>
            <a:endParaRPr lang="en-US" sz="1600" dirty="0">
              <a:latin typeface="Candara"/>
              <a:sym typeface="Symbol" pitchFamily="-112" charset="2"/>
            </a:endParaRPr>
          </a:p>
          <a:p>
            <a:endParaRPr lang="en-US" sz="800" strike="sngStrike" dirty="0" smtClean="0">
              <a:latin typeface="Candara"/>
              <a:sym typeface="Symbol" pitchFamily="-112" charset="2"/>
            </a:endParaRPr>
          </a:p>
          <a:p>
            <a:pPr marL="0" lvl="1"/>
            <a:r>
              <a:rPr lang="en-US" sz="1600" dirty="0" smtClean="0">
                <a:latin typeface="Candara"/>
                <a:sym typeface="Symbol" pitchFamily="-112" charset="2"/>
              </a:rPr>
              <a:t>8.7:  </a:t>
            </a:r>
            <a:r>
              <a:rPr lang="en-US" sz="1600" dirty="0" err="1" smtClean="0">
                <a:latin typeface="Candara"/>
                <a:sym typeface="Symbol" pitchFamily="-112" charset="2"/>
              </a:rPr>
              <a:t>Enthlapy</a:t>
            </a:r>
            <a:r>
              <a:rPr lang="en-US" sz="1600" dirty="0" smtClean="0">
                <a:latin typeface="Candara"/>
                <a:sym typeface="Symbol" pitchFamily="-112" charset="2"/>
              </a:rPr>
              <a:t> </a:t>
            </a:r>
            <a:r>
              <a:rPr lang="en-US" sz="1600" dirty="0">
                <a:latin typeface="Candara"/>
                <a:sym typeface="Symbol" pitchFamily="-112" charset="2"/>
              </a:rPr>
              <a:t>of formation					</a:t>
            </a:r>
            <a:r>
              <a:rPr lang="en-US" sz="1600" dirty="0" smtClean="0">
                <a:latin typeface="Candara"/>
                <a:sym typeface="Symbol" pitchFamily="-112" charset="2"/>
              </a:rPr>
              <a:t>5.7</a:t>
            </a:r>
            <a:endParaRPr lang="en-US" sz="1600" dirty="0">
              <a:latin typeface="Candara"/>
              <a:sym typeface="Symbol" pitchFamily="-11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4142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057400" y="2362200"/>
            <a:ext cx="4988289" cy="2482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Kinetic vs. potential energy</a:t>
            </a: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20000"/>
              </a:lnSpc>
            </a:pPr>
            <a:r>
              <a:rPr lang="en-US" i="1" dirty="0" smtClean="0">
                <a:latin typeface="Candara"/>
                <a:cs typeface="Candara"/>
              </a:rPr>
              <a:t>Chemical energy is a form of potential energy.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9291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0" y="1295400"/>
            <a:ext cx="5374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baseline="-25000" dirty="0" err="1">
                <a:solidFill>
                  <a:srgbClr val="0000FF"/>
                </a:solidFill>
                <a:latin typeface="Candara"/>
              </a:rPr>
              <a:t>k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increases as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:  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1) mass increases; 2) speed increases</a:t>
            </a:r>
            <a:endParaRPr lang="en-US" sz="2400" dirty="0">
              <a:latin typeface="Candara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229600" y="6400800"/>
            <a:ext cx="70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161</a:t>
            </a:r>
            <a:endParaRPr lang="en-US" sz="1800" dirty="0">
              <a:latin typeface="Candara"/>
            </a:endParaRP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12767" y="1819870"/>
            <a:ext cx="8174033" cy="92333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For example, think of different model cars traveling at different speeds.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Candara"/>
              </a:rPr>
              <a:t> 2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volkswagen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beetles drag racing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–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faster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has greater kinetic energy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Candara"/>
              </a:rPr>
              <a:t> Beetle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&amp; SUV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crashing head-on at identical speeds -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SUV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has more kinetic energy</a:t>
            </a: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409291" y="2932093"/>
            <a:ext cx="8582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andara"/>
              </a:rPr>
              <a:t>Potential </a:t>
            </a:r>
            <a:r>
              <a:rPr lang="en-US" b="1" dirty="0" smtClean="0">
                <a:latin typeface="Candara"/>
              </a:rPr>
              <a:t>Energy</a:t>
            </a:r>
            <a:r>
              <a:rPr lang="en-US" dirty="0" smtClean="0">
                <a:latin typeface="Candara"/>
              </a:rPr>
              <a:t>: 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stored </a:t>
            </a:r>
            <a:r>
              <a:rPr lang="en-US" i="1" dirty="0">
                <a:solidFill>
                  <a:srgbClr val="000000"/>
                </a:solidFill>
                <a:latin typeface="Candara"/>
              </a:rPr>
              <a:t>energy… either physical or 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chemical</a:t>
            </a:r>
            <a:endParaRPr lang="en-US" sz="900" i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19800" y="3810000"/>
            <a:ext cx="2911475" cy="10772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Chemical potential energy? </a:t>
            </a:r>
          </a:p>
          <a:p>
            <a:pPr>
              <a:buFontTx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A 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gallon of gasoline</a:t>
            </a:r>
          </a:p>
          <a:p>
            <a:pPr>
              <a:buFontTx/>
              <a:buChar char="•"/>
            </a:pPr>
            <a:r>
              <a:rPr lang="en-US" sz="1600" dirty="0">
                <a:solidFill>
                  <a:srgbClr val="0000FF"/>
                </a:solidFill>
                <a:latin typeface="Candara"/>
              </a:rPr>
              <a:t> Reagents which undergo</a:t>
            </a:r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  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     spontaneous </a:t>
            </a:r>
            <a:r>
              <a:rPr lang="en-US" sz="1600" dirty="0" err="1">
                <a:solidFill>
                  <a:srgbClr val="0000FF"/>
                </a:solidFill>
                <a:latin typeface="Candara"/>
              </a:rPr>
              <a:t>redox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reactions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Kinetic vs. p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otential energy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alf Frame 1"/>
          <p:cNvSpPr/>
          <p:nvPr/>
        </p:nvSpPr>
        <p:spPr bwMode="auto">
          <a:xfrm rot="16200000">
            <a:off x="1924050" y="3524250"/>
            <a:ext cx="2362200" cy="4000500"/>
          </a:xfrm>
          <a:prstGeom prst="halfFrame">
            <a:avLst>
              <a:gd name="adj1" fmla="val 1474"/>
              <a:gd name="adj2" fmla="val 240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295400" y="4419599"/>
            <a:ext cx="3505200" cy="2057400"/>
          </a:xfrm>
          <a:prstGeom prst="curvedConnector3">
            <a:avLst>
              <a:gd name="adj1" fmla="val 5850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295400" y="4114799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572000" y="6172199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200400" y="4876799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85800" y="4343400"/>
            <a:ext cx="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76327" y="5457927"/>
            <a:ext cx="78519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ndara"/>
                <a:cs typeface="Candara"/>
              </a:rPr>
              <a:t>energy</a:t>
            </a:r>
            <a:endParaRPr lang="en-US" sz="1600" dirty="0">
              <a:latin typeface="Candara"/>
              <a:cs typeface="Candara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505200" y="5181600"/>
            <a:ext cx="228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66800" y="4876800"/>
            <a:ext cx="2108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00FF"/>
                </a:solidFill>
                <a:latin typeface="Candara"/>
                <a:cs typeface="Candara"/>
              </a:rPr>
              <a:t>k</a:t>
            </a:r>
            <a: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  <a:t>inetic energy, </a:t>
            </a:r>
            <a:b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  <a:t>reduced potential energy</a:t>
            </a:r>
            <a:endParaRPr lang="en-US" sz="1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0200" y="3962400"/>
            <a:ext cx="2236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  <a:t>zero kinetic energy, </a:t>
            </a:r>
            <a:b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  <a:t>maximum potential energy</a:t>
            </a:r>
            <a:endParaRPr lang="en-US" sz="1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2200" y="6096000"/>
            <a:ext cx="1813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  <a:t>zero kinetic energy, </a:t>
            </a:r>
            <a:b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400" dirty="0" smtClean="0">
                <a:solidFill>
                  <a:srgbClr val="0000FF"/>
                </a:solidFill>
                <a:latin typeface="Candara"/>
                <a:cs typeface="Candara"/>
              </a:rPr>
              <a:t>zero potential energy</a:t>
            </a:r>
            <a:endParaRPr lang="en-US" sz="1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953000" y="4114800"/>
            <a:ext cx="0" cy="2362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378381" y="4926839"/>
            <a:ext cx="1153224" cy="57554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ndara"/>
                <a:cs typeface="Candara"/>
              </a:rPr>
              <a:t>total potential</a:t>
            </a:r>
            <a:br>
              <a:rPr lang="en-US" sz="1400" dirty="0" smtClean="0">
                <a:latin typeface="Candara"/>
                <a:cs typeface="Candara"/>
              </a:rPr>
            </a:br>
            <a:r>
              <a:rPr lang="en-US" sz="1400" dirty="0" smtClean="0">
                <a:latin typeface="Candara"/>
                <a:cs typeface="Candara"/>
              </a:rPr>
              <a:t>energy</a:t>
            </a:r>
            <a:endParaRPr lang="en-US" sz="1400" dirty="0">
              <a:latin typeface="Candara"/>
              <a:cs typeface="Candara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28625" y="914400"/>
            <a:ext cx="7441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andara"/>
              </a:rPr>
              <a:t>Kinetic </a:t>
            </a:r>
            <a:r>
              <a:rPr lang="en-US" b="1" dirty="0" smtClean="0">
                <a:latin typeface="Candara"/>
              </a:rPr>
              <a:t>energy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</a:rPr>
              <a:t>: 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the </a:t>
            </a:r>
            <a:r>
              <a:rPr lang="en-US" i="1" dirty="0">
                <a:solidFill>
                  <a:srgbClr val="000000"/>
                </a:solidFill>
                <a:latin typeface="Candara"/>
              </a:rPr>
              <a:t>energy of motion; dependent on mass and speed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896" y="3276600"/>
            <a:ext cx="8748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Caused by the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attractions &amp; repulsions an object experiences in relation to other objects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15910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  <p:bldP spid="47109" grpId="0" animBg="1"/>
      <p:bldP spid="20489" grpId="0" animBg="1"/>
      <p:bldP spid="2" grpId="0" animBg="1"/>
      <p:bldP spid="9" grpId="0" animBg="1"/>
      <p:bldP spid="22" grpId="0" animBg="1"/>
      <p:bldP spid="23" grpId="0" animBg="1"/>
      <p:bldP spid="12" grpId="0" animBg="1"/>
      <p:bldP spid="15" grpId="0"/>
      <p:bldP spid="28" grpId="0"/>
      <p:bldP spid="29" grpId="0"/>
      <p:bldP spid="32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229600" y="6400800"/>
            <a:ext cx="70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161</a:t>
            </a:r>
            <a:endParaRPr lang="en-US" sz="1800" dirty="0">
              <a:latin typeface="Candara"/>
            </a:endParaRP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7162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/>
              </a:rPr>
              <a:t>Chemical potential energy:</a:t>
            </a:r>
            <a:r>
              <a:rPr lang="en-US" dirty="0" smtClean="0">
                <a:latin typeface="Candara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energy stored in the structure of the atom or in the chemical bonds of a molecule</a:t>
            </a:r>
          </a:p>
        </p:txBody>
      </p:sp>
      <p:sp>
        <p:nvSpPr>
          <p:cNvPr id="47119" name="Oval 13"/>
          <p:cNvSpPr>
            <a:spLocks noChangeArrowheads="1"/>
          </p:cNvSpPr>
          <p:nvPr/>
        </p:nvSpPr>
        <p:spPr bwMode="auto">
          <a:xfrm>
            <a:off x="6900752" y="2166657"/>
            <a:ext cx="193896" cy="2132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</a:rPr>
              <a:t>+</a:t>
            </a:r>
          </a:p>
        </p:txBody>
      </p:sp>
      <p:sp>
        <p:nvSpPr>
          <p:cNvPr id="47120" name="Oval 14"/>
          <p:cNvSpPr>
            <a:spLocks noChangeArrowheads="1"/>
          </p:cNvSpPr>
          <p:nvPr/>
        </p:nvSpPr>
        <p:spPr bwMode="auto">
          <a:xfrm>
            <a:off x="6324600" y="16002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47121" name="Oval 15"/>
          <p:cNvSpPr>
            <a:spLocks noChangeArrowheads="1"/>
          </p:cNvSpPr>
          <p:nvPr/>
        </p:nvSpPr>
        <p:spPr bwMode="auto">
          <a:xfrm>
            <a:off x="7531100" y="18796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7174992" y="2071255"/>
            <a:ext cx="368808" cy="138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Energy within the atom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 bwMode="auto">
          <a:xfrm>
            <a:off x="1219200" y="4876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524000" y="5105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5" name="Straight Connector 4"/>
          <p:cNvCxnSpPr>
            <a:stCxn id="3" idx="5"/>
            <a:endCxn id="14" idx="1"/>
          </p:cNvCxnSpPr>
          <p:nvPr/>
        </p:nvCxnSpPr>
        <p:spPr bwMode="auto">
          <a:xfrm>
            <a:off x="1349282" y="5006882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1828800" y="4876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22" name="Straight Connector 21"/>
          <p:cNvCxnSpPr>
            <a:stCxn id="17" idx="5"/>
            <a:endCxn id="18" idx="1"/>
          </p:cNvCxnSpPr>
          <p:nvPr/>
        </p:nvCxnSpPr>
        <p:spPr bwMode="auto">
          <a:xfrm>
            <a:off x="1958882" y="5006882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2438400" y="4876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743200" y="5105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25" name="Straight Connector 24"/>
          <p:cNvCxnSpPr>
            <a:stCxn id="23" idx="5"/>
            <a:endCxn id="24" idx="1"/>
          </p:cNvCxnSpPr>
          <p:nvPr/>
        </p:nvCxnSpPr>
        <p:spPr bwMode="auto">
          <a:xfrm>
            <a:off x="2568482" y="5006882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352800" y="5105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28" name="Straight Connector 27"/>
          <p:cNvCxnSpPr>
            <a:stCxn id="26" idx="5"/>
            <a:endCxn id="27" idx="1"/>
          </p:cNvCxnSpPr>
          <p:nvPr/>
        </p:nvCxnSpPr>
        <p:spPr bwMode="auto">
          <a:xfrm>
            <a:off x="3178082" y="5006882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1665060" y="5007244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251980" y="5007244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2872920" y="5015404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485700" y="5224504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3482520" y="501786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1032780" y="499836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1066800" y="478926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645560" y="522696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676400" y="480060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263320" y="521562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286000" y="4786804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872920" y="480060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884260" y="523512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3189060" y="480060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590800" y="480060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337580" y="522696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1947180" y="522378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2556780" y="522060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3319504" y="5240100"/>
            <a:ext cx="86816" cy="192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329420" y="4693560"/>
            <a:ext cx="86816" cy="192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1947904" y="4789260"/>
            <a:ext cx="197036" cy="1208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371600" y="46353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028500" y="47305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003300" y="50546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307900" y="52768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752600" y="52895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917700" y="52768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638100" y="47307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063750" y="47307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41550" y="47244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686050" y="47623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44800" y="47623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3301800" y="47623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3587750" y="49782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3581400" y="52578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3263900" y="53467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003350" y="53084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533650" y="52768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362200" y="52705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15240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63195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209800" y="5867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317750" y="5867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743200" y="5638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2851150" y="5638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276600" y="5562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384550" y="5562600"/>
            <a:ext cx="152400" cy="152400"/>
          </a:xfrm>
          <a:prstGeom prst="ellipse">
            <a:avLst/>
          </a:prstGeom>
          <a:pattFill prst="pct5">
            <a:fgClr>
              <a:srgbClr val="FF0000"/>
            </a:fgClr>
            <a:bgClr>
              <a:prstClr val="white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895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00355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17805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22860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56845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6764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95885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0668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886200" y="50292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5524700" y="43497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5461200" y="44259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638800" y="44196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4667250" y="44259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92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8006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743450" y="51117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003800" y="5105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876800" y="5105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5378450" y="48069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638800" y="4800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511800" y="4800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6013450" y="45021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627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6146800" y="4495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6216650" y="51117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6477000" y="5105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6350000" y="5105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978650" y="48069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7239000" y="4800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7112000" y="4800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740650" y="45021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80010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7874000" y="4495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7696200" y="5105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7956550" y="50990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7829550" y="509905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600900" y="526415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5537400" y="53403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5715000" y="53340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7010400" y="5181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6946900" y="52578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7124500" y="52514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69342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6870700" y="44196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7048300" y="44132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8293100" y="4800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8229600" y="48768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8407200" y="48704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8216900" y="5334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8153400" y="54102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8331000" y="54038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7879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4724400" y="48006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4902000" y="47942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5105400" y="5410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041900" y="548640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219500" y="5480050"/>
            <a:ext cx="114500" cy="1145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580932" y="6096000"/>
            <a:ext cx="1448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ndara"/>
                <a:cs typeface="Candara"/>
              </a:rPr>
              <a:t>33 bonds broken</a:t>
            </a:r>
            <a:endParaRPr lang="en-US" sz="1400" dirty="0">
              <a:latin typeface="Candara"/>
              <a:cs typeface="Candara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607151" y="5410200"/>
            <a:ext cx="31652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ndara"/>
                <a:cs typeface="Candara"/>
              </a:rPr>
              <a:t>+ heat</a:t>
            </a:r>
          </a:p>
          <a:p>
            <a:endParaRPr lang="en-US" sz="1400" dirty="0" smtClean="0">
              <a:latin typeface="Candara"/>
              <a:cs typeface="Candara"/>
            </a:endParaRPr>
          </a:p>
          <a:p>
            <a:r>
              <a:rPr lang="en-US" sz="1400" dirty="0" smtClean="0">
                <a:latin typeface="Candara"/>
                <a:cs typeface="Candara"/>
              </a:rPr>
              <a:t>51 bonds created, so net energy release</a:t>
            </a:r>
            <a:endParaRPr lang="en-US" sz="1400" dirty="0"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505200"/>
            <a:ext cx="5548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Chemical reactions may release potential energy.</a:t>
            </a:r>
          </a:p>
          <a:p>
            <a:r>
              <a:rPr lang="en-US" i="1" dirty="0" smtClean="0">
                <a:latin typeface="Candara"/>
                <a:cs typeface="Candara"/>
              </a:rPr>
              <a:t>Example</a:t>
            </a:r>
            <a:r>
              <a:rPr lang="en-US" dirty="0" smtClean="0">
                <a:latin typeface="Candara"/>
                <a:cs typeface="Candara"/>
              </a:rPr>
              <a:t>: combustion of gasoline (octane, C8H18)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2098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Candara"/>
              </a:rPr>
              <a:t> electrons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&amp; nucleus</a:t>
            </a:r>
            <a:endParaRPr lang="en-US" dirty="0">
              <a:solidFill>
                <a:srgbClr val="0000FF"/>
              </a:solidFill>
              <a:latin typeface="Candara"/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cations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&amp;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anions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covalently bonded atoms with EN differences 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344" y="1828800"/>
            <a:ext cx="5290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ndara"/>
              </a:rPr>
              <a:t>Results from </a:t>
            </a:r>
            <a:r>
              <a:rPr lang="en-US" dirty="0">
                <a:solidFill>
                  <a:srgbClr val="000000"/>
                </a:solidFill>
                <a:latin typeface="Candara"/>
              </a:rPr>
              <a:t>electrostatic attractions between</a:t>
            </a:r>
            <a:r>
              <a:rPr lang="en-US" dirty="0" smtClean="0">
                <a:solidFill>
                  <a:srgbClr val="000000"/>
                </a:solidFill>
                <a:latin typeface="Candara"/>
              </a:rPr>
              <a:t>:</a:t>
            </a:r>
            <a:endParaRPr lang="en-US" dirty="0">
              <a:solidFill>
                <a:srgbClr val="000000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8402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 animBg="1"/>
      <p:bldP spid="47120" grpId="0" animBg="1"/>
      <p:bldP spid="47121" grpId="0" animBg="1"/>
      <p:bldP spid="47122" grpId="0" animBg="1"/>
      <p:bldP spid="3" grpId="0" animBg="1"/>
      <p:bldP spid="14" grpId="0" animBg="1"/>
      <p:bldP spid="17" grpId="0" animBg="1"/>
      <p:bldP spid="18" grpId="0" animBg="1"/>
      <p:bldP spid="23" grpId="0" animBg="1"/>
      <p:bldP spid="24" grpId="0" animBg="1"/>
      <p:bldP spid="26" grpId="0" animBg="1"/>
      <p:bldP spid="2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91" grpId="0" animBg="1"/>
      <p:bldP spid="92" grpId="0" animBg="1"/>
      <p:bldP spid="89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0" grpId="0"/>
      <p:bldP spid="141" grpId="0"/>
      <p:bldP spid="1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281700" y="6400800"/>
            <a:ext cx="7522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164</a:t>
            </a:r>
            <a:endParaRPr lang="en-US" sz="1800" dirty="0">
              <a:latin typeface="Candara"/>
            </a:endParaRP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47628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What is the kinetic energy (J) of:</a:t>
            </a:r>
          </a:p>
          <a:p>
            <a:pPr marL="457200" indent="-457200">
              <a:buAutoNum type="alphaLcParenR"/>
            </a:pPr>
            <a:r>
              <a:rPr lang="en-US" dirty="0" smtClean="0">
                <a:latin typeface="Candara"/>
              </a:rPr>
              <a:t>An </a:t>
            </a:r>
            <a:r>
              <a:rPr lang="en-US" dirty="0" err="1" smtClean="0">
                <a:latin typeface="Candara"/>
              </a:rPr>
              <a:t>Ar</a:t>
            </a:r>
            <a:r>
              <a:rPr lang="en-US" dirty="0" smtClean="0">
                <a:latin typeface="Candara"/>
              </a:rPr>
              <a:t> atom moving at 650 </a:t>
            </a:r>
            <a:r>
              <a:rPr lang="en-US" dirty="0" err="1" smtClean="0">
                <a:latin typeface="Candara"/>
              </a:rPr>
              <a:t>m/s</a:t>
            </a:r>
            <a:endParaRPr lang="en-US" dirty="0" smtClean="0">
              <a:latin typeface="Candara"/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latin typeface="Candara"/>
              </a:rPr>
              <a:t>A mole of </a:t>
            </a:r>
            <a:r>
              <a:rPr lang="en-US" dirty="0" err="1" smtClean="0">
                <a:latin typeface="Candara"/>
              </a:rPr>
              <a:t>Ar</a:t>
            </a:r>
            <a:r>
              <a:rPr lang="en-US" dirty="0" smtClean="0">
                <a:latin typeface="Candara"/>
              </a:rPr>
              <a:t> atoms moving at 650 </a:t>
            </a:r>
            <a:r>
              <a:rPr lang="en-US" dirty="0" err="1" smtClean="0">
                <a:latin typeface="Candara"/>
              </a:rPr>
              <a:t>m/s</a:t>
            </a:r>
            <a:r>
              <a:rPr lang="en-US" dirty="0" smtClean="0">
                <a:latin typeface="Candara"/>
              </a:rPr>
              <a:t> 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Example: calculating kinetic energy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295400" y="2286000"/>
            <a:ext cx="7231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Ar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= 39.95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/mol = </a:t>
            </a:r>
            <a:r>
              <a:rPr lang="en-US" sz="1800" u="sng" dirty="0" smtClean="0">
                <a:solidFill>
                  <a:srgbClr val="0000FF"/>
                </a:solidFill>
                <a:latin typeface="Candara"/>
                <a:cs typeface="Candara"/>
              </a:rPr>
              <a:t>0.03995 kg             1 mol              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= 6.636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10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-26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kg/atom</a:t>
            </a:r>
            <a:endParaRPr lang="en-US" sz="1800" u="sng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		    1 mol          6.02 x 10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23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atoms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3210580"/>
            <a:ext cx="6532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Ek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of one mole of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Ar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 = (1/2)(0.03995 kg)(650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m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/s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) = 8.4 x 10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962400"/>
            <a:ext cx="70660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Ek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of one atom of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Ar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= (1/2)(6.636 x 10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-26</a:t>
            </a:r>
            <a:r>
              <a:rPr lang="en-US" sz="32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kg)(650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m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/s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) = 1.4 x 10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-20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J</a:t>
            </a:r>
            <a:endParaRPr lang="en-US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3505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Macintosh PowerPoint</Application>
  <PresentationFormat>On-screen Show (4:3)</PresentationFormat>
  <Paragraphs>76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2016-04-13T17:03:44Z</dcterms:created>
  <dcterms:modified xsi:type="dcterms:W3CDTF">2016-04-13T17:04:26Z</dcterms:modified>
</cp:coreProperties>
</file>