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9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p:restoredTop sz="94663"/>
  </p:normalViewPr>
  <p:slideViewPr>
    <p:cSldViewPr snapToGrid="0" snapToObjects="1">
      <p:cViewPr varScale="1">
        <p:scale>
          <a:sx n="120" d="100"/>
          <a:sy n="120" d="100"/>
        </p:scale>
        <p:origin x="11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8637A-E367-9944-B7B9-BA586218EDC6}" type="datetimeFigureOut">
              <a:rPr lang="en-US" smtClean="0"/>
              <a:t>11/30/19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701E4-D511-764D-8D60-C1559E3E11B7}" type="slidenum">
              <a:rPr lang="en-US" smtClean="0"/>
              <a:t>‹#›</a:t>
            </a:fld>
            <a:endParaRPr lang="en-US"/>
          </a:p>
        </p:txBody>
      </p:sp>
    </p:spTree>
    <p:extLst>
      <p:ext uri="{BB962C8B-B14F-4D97-AF65-F5344CB8AC3E}">
        <p14:creationId xmlns:p14="http://schemas.microsoft.com/office/powerpoint/2010/main" val="250097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9DA68-201E-584E-8A49-A10CCAC25323}" type="slidenum">
              <a:rPr lang="en-US" smtClean="0"/>
              <a:t>1</a:t>
            </a:fld>
            <a:endParaRPr lang="en-US"/>
          </a:p>
        </p:txBody>
      </p:sp>
    </p:spTree>
    <p:extLst>
      <p:ext uri="{BB962C8B-B14F-4D97-AF65-F5344CB8AC3E}">
        <p14:creationId xmlns:p14="http://schemas.microsoft.com/office/powerpoint/2010/main" val="335948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26A1FE-B615-874C-9273-E81898ECBDAF}" type="datetimeFigureOut">
              <a:rPr lang="en-US" smtClean="0"/>
              <a:t>11/30/19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171034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6A1FE-B615-874C-9273-E81898ECBDAF}" type="datetimeFigureOut">
              <a:rPr lang="en-US" smtClean="0"/>
              <a:t>11/30/19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39486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6A1FE-B615-874C-9273-E81898ECBDAF}" type="datetimeFigureOut">
              <a:rPr lang="en-US" smtClean="0"/>
              <a:t>11/30/19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239589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6A1FE-B615-874C-9273-E81898ECBDAF}" type="datetimeFigureOut">
              <a:rPr lang="en-US" smtClean="0"/>
              <a:t>11/30/19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237191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6A1FE-B615-874C-9273-E81898ECBDAF}" type="datetimeFigureOut">
              <a:rPr lang="en-US" smtClean="0"/>
              <a:t>11/30/19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31305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26A1FE-B615-874C-9273-E81898ECBDAF}" type="datetimeFigureOut">
              <a:rPr lang="en-US" smtClean="0"/>
              <a:t>11/30/19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174405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26A1FE-B615-874C-9273-E81898ECBDAF}" type="datetimeFigureOut">
              <a:rPr lang="en-US" smtClean="0"/>
              <a:t>11/30/19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169308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26A1FE-B615-874C-9273-E81898ECBDAF}" type="datetimeFigureOut">
              <a:rPr lang="en-US" smtClean="0"/>
              <a:t>11/30/19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51346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6A1FE-B615-874C-9273-E81898ECBDAF}" type="datetimeFigureOut">
              <a:rPr lang="en-US" smtClean="0"/>
              <a:t>11/30/19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171581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26A1FE-B615-874C-9273-E81898ECBDAF}" type="datetimeFigureOut">
              <a:rPr lang="en-US" smtClean="0"/>
              <a:t>11/30/19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69271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26A1FE-B615-874C-9273-E81898ECBDAF}" type="datetimeFigureOut">
              <a:rPr lang="en-US" smtClean="0"/>
              <a:t>11/30/19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CC2C8-1FED-D745-AB7A-27F97D527F90}" type="slidenum">
              <a:rPr lang="en-US" smtClean="0"/>
              <a:t>‹#›</a:t>
            </a:fld>
            <a:endParaRPr lang="en-US"/>
          </a:p>
        </p:txBody>
      </p:sp>
    </p:spTree>
    <p:extLst>
      <p:ext uri="{BB962C8B-B14F-4D97-AF65-F5344CB8AC3E}">
        <p14:creationId xmlns:p14="http://schemas.microsoft.com/office/powerpoint/2010/main" val="123456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6A1FE-B615-874C-9273-E81898ECBDAF}" type="datetimeFigureOut">
              <a:rPr lang="en-US" smtClean="0"/>
              <a:t>11/30/19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CC2C8-1FED-D745-AB7A-27F97D527F90}" type="slidenum">
              <a:rPr lang="en-US" smtClean="0"/>
              <a:t>‹#›</a:t>
            </a:fld>
            <a:endParaRPr lang="en-US"/>
          </a:p>
        </p:txBody>
      </p:sp>
    </p:spTree>
    <p:extLst>
      <p:ext uri="{BB962C8B-B14F-4D97-AF65-F5344CB8AC3E}">
        <p14:creationId xmlns:p14="http://schemas.microsoft.com/office/powerpoint/2010/main" val="3737138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326"/>
            <a:ext cx="5949390" cy="646331"/>
          </a:xfrm>
          <a:prstGeom prst="rect">
            <a:avLst/>
          </a:prstGeom>
          <a:noFill/>
        </p:spPr>
        <p:txBody>
          <a:bodyPr wrap="none" rtlCol="0">
            <a:spAutoFit/>
          </a:bodyPr>
          <a:lstStyle/>
          <a:p>
            <a:pPr defTabSz="914400"/>
            <a:r>
              <a:rPr lang="en-US" sz="3600" b="1" dirty="0">
                <a:solidFill>
                  <a:prstClr val="white"/>
                </a:solidFill>
                <a:latin typeface="Candara"/>
                <a:cs typeface="Candara"/>
              </a:rPr>
              <a:t>CHE 1031: General Chemistry I</a:t>
            </a:r>
          </a:p>
        </p:txBody>
      </p:sp>
      <p:sp>
        <p:nvSpPr>
          <p:cNvPr id="8" name="TextBox 7"/>
          <p:cNvSpPr txBox="1"/>
          <p:nvPr/>
        </p:nvSpPr>
        <p:spPr>
          <a:xfrm>
            <a:off x="2831775" y="1873835"/>
            <a:ext cx="3277635" cy="2616101"/>
          </a:xfrm>
          <a:prstGeom prst="rect">
            <a:avLst/>
          </a:prstGeom>
          <a:noFill/>
        </p:spPr>
        <p:txBody>
          <a:bodyPr wrap="none" rtlCol="0">
            <a:spAutoFit/>
          </a:bodyPr>
          <a:lstStyle/>
          <a:p>
            <a:r>
              <a:rPr lang="en-US" sz="2800" b="1" dirty="0">
                <a:latin typeface="Candara"/>
                <a:cs typeface="Candara"/>
              </a:rPr>
              <a:t>8. Thermochemistry</a:t>
            </a:r>
          </a:p>
          <a:p>
            <a:pPr lvl="1"/>
            <a:endParaRPr lang="en-US" sz="2400" b="1" dirty="0">
              <a:latin typeface="Candara"/>
              <a:cs typeface="Candara"/>
            </a:endParaRPr>
          </a:p>
          <a:p>
            <a:pPr lvl="1"/>
            <a:r>
              <a:rPr lang="en-US" sz="2400" b="1" dirty="0">
                <a:latin typeface="Candara"/>
                <a:cs typeface="Candara"/>
              </a:rPr>
              <a:t>8.1:  Energy basics</a:t>
            </a:r>
          </a:p>
          <a:p>
            <a:pPr lvl="1"/>
            <a:endParaRPr lang="en-US" sz="2000" b="1" dirty="0">
              <a:latin typeface="Candara"/>
              <a:cs typeface="Candara"/>
            </a:endParaRPr>
          </a:p>
          <a:p>
            <a:pPr lvl="1"/>
            <a:r>
              <a:rPr lang="en-US" sz="2400" b="1" dirty="0">
                <a:latin typeface="Candara"/>
                <a:cs typeface="Candara"/>
              </a:rPr>
              <a:t>8.2:  </a:t>
            </a:r>
            <a:r>
              <a:rPr lang="en-US" sz="2400" b="1" dirty="0" err="1">
                <a:latin typeface="Candara"/>
                <a:cs typeface="Candara"/>
              </a:rPr>
              <a:t>Calorimetry</a:t>
            </a:r>
            <a:endParaRPr lang="en-US" sz="2400" b="1" dirty="0">
              <a:latin typeface="Candara"/>
              <a:cs typeface="Candara"/>
            </a:endParaRPr>
          </a:p>
          <a:p>
            <a:pPr lvl="1"/>
            <a:endParaRPr lang="en-US" sz="2000" b="1" dirty="0">
              <a:latin typeface="Candara"/>
              <a:cs typeface="Candara"/>
            </a:endParaRPr>
          </a:p>
          <a:p>
            <a:pPr lvl="1"/>
            <a:r>
              <a:rPr lang="en-US" sz="2400" b="1" dirty="0">
                <a:latin typeface="Candara"/>
                <a:cs typeface="Candara"/>
              </a:rPr>
              <a:t>8.3:  Enthalpy</a:t>
            </a:r>
          </a:p>
        </p:txBody>
      </p:sp>
      <p:pic>
        <p:nvPicPr>
          <p:cNvPr id="2" name="Picture 1" descr="images.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Tree>
    <p:extLst>
      <p:ext uri="{BB962C8B-B14F-4D97-AF65-F5344CB8AC3E}">
        <p14:creationId xmlns:p14="http://schemas.microsoft.com/office/powerpoint/2010/main" val="385606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2701055" cy="646331"/>
          </a:xfrm>
          <a:prstGeom prst="rect">
            <a:avLst/>
          </a:prstGeom>
          <a:noFill/>
        </p:spPr>
        <p:txBody>
          <a:bodyPr wrap="none" rtlCol="0">
            <a:spAutoFit/>
          </a:bodyPr>
          <a:lstStyle/>
          <a:p>
            <a:pPr defTabSz="914400"/>
            <a:r>
              <a:rPr lang="en-US" sz="3600" b="1" dirty="0">
                <a:solidFill>
                  <a:prstClr val="white"/>
                </a:solidFill>
                <a:latin typeface="Candara"/>
                <a:cs typeface="Candara"/>
              </a:rPr>
              <a:t>Specific heat</a:t>
            </a:r>
          </a:p>
        </p:txBody>
      </p:sp>
      <p:sp>
        <p:nvSpPr>
          <p:cNvPr id="2" name="TextBox 1"/>
          <p:cNvSpPr txBox="1"/>
          <p:nvPr/>
        </p:nvSpPr>
        <p:spPr>
          <a:xfrm>
            <a:off x="283885" y="736264"/>
            <a:ext cx="8624113" cy="1569660"/>
          </a:xfrm>
          <a:prstGeom prst="rect">
            <a:avLst/>
          </a:prstGeom>
          <a:noFill/>
        </p:spPr>
        <p:txBody>
          <a:bodyPr wrap="square" rtlCol="0">
            <a:spAutoFit/>
          </a:bodyPr>
          <a:lstStyle/>
          <a:p>
            <a:r>
              <a:rPr lang="en-US" sz="2400" b="1" dirty="0">
                <a:latin typeface="Candara"/>
                <a:cs typeface="Candara"/>
              </a:rPr>
              <a:t>Specific heat: </a:t>
            </a:r>
            <a:r>
              <a:rPr lang="en-US" sz="2400" i="1" dirty="0">
                <a:latin typeface="Candara"/>
                <a:cs typeface="Candara"/>
              </a:rPr>
              <a:t>the amount of energy used to raise the temperature of 1 g of substance by 1 </a:t>
            </a:r>
            <a:r>
              <a:rPr lang="en-US" sz="2400" dirty="0">
                <a:latin typeface="Candara"/>
                <a:cs typeface="Candara"/>
              </a:rPr>
              <a:t>°C</a:t>
            </a:r>
            <a:endParaRPr lang="en-US" sz="2400" i="1" dirty="0">
              <a:latin typeface="Candara"/>
              <a:cs typeface="Candara"/>
            </a:endParaRPr>
          </a:p>
          <a:p>
            <a:pPr marL="342900" indent="-342900">
              <a:buFont typeface="Arial"/>
              <a:buChar char="•"/>
            </a:pPr>
            <a:r>
              <a:rPr lang="en-US" sz="2400" dirty="0">
                <a:latin typeface="Candara"/>
                <a:cs typeface="Candara"/>
              </a:rPr>
              <a:t>Unit: J/g-°C</a:t>
            </a:r>
            <a:endParaRPr lang="en-US" sz="2400" i="1" dirty="0">
              <a:latin typeface="Candara"/>
              <a:cs typeface="Candara"/>
            </a:endParaRPr>
          </a:p>
          <a:p>
            <a:pPr marL="342900" indent="-342900">
              <a:buFont typeface="Arial"/>
              <a:buChar char="•"/>
            </a:pPr>
            <a:r>
              <a:rPr lang="en-US" sz="2400" dirty="0">
                <a:latin typeface="Candara"/>
                <a:cs typeface="Candara"/>
              </a:rPr>
              <a:t>Water = 4.184 J/g-°C</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11" name="TextBox 10"/>
          <p:cNvSpPr txBox="1"/>
          <p:nvPr/>
        </p:nvSpPr>
        <p:spPr>
          <a:xfrm>
            <a:off x="283885" y="2309080"/>
            <a:ext cx="8624113" cy="830997"/>
          </a:xfrm>
          <a:prstGeom prst="rect">
            <a:avLst/>
          </a:prstGeom>
          <a:noFill/>
        </p:spPr>
        <p:txBody>
          <a:bodyPr wrap="square" rtlCol="0">
            <a:spAutoFit/>
          </a:bodyPr>
          <a:lstStyle/>
          <a:p>
            <a:r>
              <a:rPr lang="en-US" sz="2400" i="1" dirty="0">
                <a:latin typeface="Candara"/>
                <a:cs typeface="Candara"/>
              </a:rPr>
              <a:t>					</a:t>
            </a:r>
            <a:r>
              <a:rPr lang="en-US" sz="2400" dirty="0">
                <a:latin typeface="Candara"/>
                <a:cs typeface="Candara"/>
              </a:rPr>
              <a:t>c = </a:t>
            </a:r>
            <a:r>
              <a:rPr lang="en-US" sz="2400" u="sng" dirty="0">
                <a:latin typeface="Candara"/>
                <a:cs typeface="Candara"/>
              </a:rPr>
              <a:t>         </a:t>
            </a:r>
            <a:r>
              <a:rPr lang="en-US" sz="2400" u="sng" dirty="0">
                <a:solidFill>
                  <a:srgbClr val="000000"/>
                </a:solidFill>
                <a:latin typeface="Candara"/>
                <a:cs typeface="Candara"/>
              </a:rPr>
              <a:t>q    </a:t>
            </a:r>
            <a:r>
              <a:rPr lang="en-US" sz="2400" dirty="0">
                <a:solidFill>
                  <a:schemeClr val="bg1"/>
                </a:solidFill>
                <a:latin typeface="Candara"/>
                <a:cs typeface="Candara"/>
              </a:rPr>
              <a:t> </a:t>
            </a:r>
            <a:r>
              <a:rPr lang="en-US" sz="2400" dirty="0">
                <a:solidFill>
                  <a:srgbClr val="FFFFFF"/>
                </a:solidFill>
                <a:latin typeface="Candara"/>
                <a:cs typeface="Candara"/>
              </a:rPr>
              <a:t>.</a:t>
            </a:r>
            <a:r>
              <a:rPr lang="en-US" sz="2400" dirty="0">
                <a:solidFill>
                  <a:srgbClr val="000000"/>
                </a:solidFill>
                <a:latin typeface="Candara"/>
                <a:cs typeface="Candara"/>
              </a:rPr>
              <a:t>= </a:t>
            </a:r>
            <a:r>
              <a:rPr lang="en-US" sz="2400" u="sng" dirty="0">
                <a:solidFill>
                  <a:srgbClr val="000000"/>
                </a:solidFill>
                <a:latin typeface="Candara"/>
                <a:cs typeface="Candara"/>
              </a:rPr>
              <a:t>   J   </a:t>
            </a:r>
            <a:r>
              <a:rPr lang="en-US" sz="2400" u="sng" dirty="0">
                <a:solidFill>
                  <a:srgbClr val="FFFFFF"/>
                </a:solidFill>
                <a:latin typeface="Candara"/>
                <a:cs typeface="Candara"/>
              </a:rPr>
              <a:t>.</a:t>
            </a:r>
            <a:endParaRPr lang="en-US" sz="2400" u="sng" dirty="0">
              <a:solidFill>
                <a:srgbClr val="000000"/>
              </a:solidFill>
              <a:latin typeface="Candara"/>
              <a:cs typeface="Candara"/>
            </a:endParaRPr>
          </a:p>
          <a:p>
            <a:r>
              <a:rPr lang="en-US" sz="2400" dirty="0">
                <a:latin typeface="Candara"/>
                <a:cs typeface="Candara"/>
              </a:rPr>
              <a:t>						(m)(ΔT)	g- °C</a:t>
            </a:r>
          </a:p>
        </p:txBody>
      </p:sp>
      <p:sp>
        <p:nvSpPr>
          <p:cNvPr id="14" name="TextBox 13"/>
          <p:cNvSpPr txBox="1"/>
          <p:nvPr/>
        </p:nvSpPr>
        <p:spPr>
          <a:xfrm>
            <a:off x="331909" y="3276020"/>
            <a:ext cx="8624113" cy="1938992"/>
          </a:xfrm>
          <a:prstGeom prst="rect">
            <a:avLst/>
          </a:prstGeom>
          <a:noFill/>
        </p:spPr>
        <p:txBody>
          <a:bodyPr wrap="square" rtlCol="0">
            <a:spAutoFit/>
          </a:bodyPr>
          <a:lstStyle/>
          <a:p>
            <a:r>
              <a:rPr lang="en-US" sz="2400" dirty="0">
                <a:latin typeface="Candara"/>
                <a:cs typeface="Candara"/>
              </a:rPr>
              <a:t>Calculate the specific heat of two cast-iron frying pans, one large and one small. The temperature of each pan is increased by 50 degrees. That requires an input of 18,150 J of energy for the small pan, and 90,700 J for the large pan. The mass of the small pan is 808 g and the large pan is 4040 g.</a:t>
            </a:r>
            <a:endParaRPr lang="en-US" sz="2400" i="1" dirty="0">
              <a:latin typeface="Candara"/>
              <a:cs typeface="Candara"/>
            </a:endParaRPr>
          </a:p>
        </p:txBody>
      </p:sp>
      <p:sp>
        <p:nvSpPr>
          <p:cNvPr id="12" name="Oval 11"/>
          <p:cNvSpPr/>
          <p:nvPr/>
        </p:nvSpPr>
        <p:spPr>
          <a:xfrm>
            <a:off x="7973182" y="4880287"/>
            <a:ext cx="441891" cy="453648"/>
          </a:xfrm>
          <a:prstGeom prst="ellipse">
            <a:avLst/>
          </a:prstGeom>
          <a:noFill/>
          <a:ln w="28575" cmpd="sng">
            <a:solidFill>
              <a:srgbClr val="52D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2D128"/>
                </a:solidFill>
              </a:rPr>
              <a:t>3</a:t>
            </a:r>
          </a:p>
        </p:txBody>
      </p:sp>
      <p:sp>
        <p:nvSpPr>
          <p:cNvPr id="6" name="Rectangle 5"/>
          <p:cNvSpPr/>
          <p:nvPr/>
        </p:nvSpPr>
        <p:spPr>
          <a:xfrm>
            <a:off x="228599" y="5553270"/>
            <a:ext cx="8915401" cy="830997"/>
          </a:xfrm>
          <a:prstGeom prst="rect">
            <a:avLst/>
          </a:prstGeom>
        </p:spPr>
        <p:txBody>
          <a:bodyPr wrap="square">
            <a:spAutoFit/>
          </a:bodyPr>
          <a:lstStyle/>
          <a:p>
            <a:r>
              <a:rPr lang="en-US" sz="2400" dirty="0">
                <a:solidFill>
                  <a:srgbClr val="0000FF"/>
                </a:solidFill>
                <a:latin typeface="Candara"/>
                <a:cs typeface="Candara"/>
              </a:rPr>
              <a:t>c = </a:t>
            </a:r>
            <a:r>
              <a:rPr lang="en-US" sz="2400" u="sng" dirty="0">
                <a:solidFill>
                  <a:srgbClr val="0000FF"/>
                </a:solidFill>
                <a:latin typeface="Candara"/>
                <a:cs typeface="Candara"/>
              </a:rPr>
              <a:t> 18,150 J          </a:t>
            </a:r>
            <a:r>
              <a:rPr lang="en-US" sz="2400" dirty="0">
                <a:solidFill>
                  <a:srgbClr val="0000FF"/>
                </a:solidFill>
                <a:latin typeface="Candara"/>
                <a:cs typeface="Candara"/>
              </a:rPr>
              <a:t> = 0.449 J/°g-C°        c = </a:t>
            </a:r>
            <a:r>
              <a:rPr lang="en-US" sz="2400" u="sng" dirty="0">
                <a:solidFill>
                  <a:srgbClr val="0000FF"/>
                </a:solidFill>
                <a:latin typeface="Candara"/>
                <a:cs typeface="Candara"/>
              </a:rPr>
              <a:t>90,700 J           </a:t>
            </a:r>
            <a:r>
              <a:rPr lang="en-US" sz="2400" dirty="0">
                <a:solidFill>
                  <a:srgbClr val="0000FF"/>
                </a:solidFill>
                <a:latin typeface="Candara"/>
                <a:cs typeface="Candara"/>
              </a:rPr>
              <a:t> = 0.449 J/g-°C</a:t>
            </a:r>
            <a:endParaRPr lang="en-US" sz="2400" u="sng" dirty="0">
              <a:solidFill>
                <a:srgbClr val="0000FF"/>
              </a:solidFill>
              <a:latin typeface="Candara"/>
              <a:cs typeface="Candara"/>
            </a:endParaRPr>
          </a:p>
          <a:p>
            <a:r>
              <a:rPr lang="en-US" sz="2400" dirty="0">
                <a:solidFill>
                  <a:srgbClr val="0000FF"/>
                </a:solidFill>
                <a:latin typeface="Candara"/>
                <a:cs typeface="Candara"/>
              </a:rPr>
              <a:t>	(808 g)(50°C)						    (4040 g)(50°C)</a:t>
            </a:r>
          </a:p>
        </p:txBody>
      </p:sp>
    </p:spTree>
    <p:extLst>
      <p:ext uri="{BB962C8B-B14F-4D97-AF65-F5344CB8AC3E}">
        <p14:creationId xmlns:p14="http://schemas.microsoft.com/office/powerpoint/2010/main" val="42273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2"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5897543" cy="646331"/>
          </a:xfrm>
          <a:prstGeom prst="rect">
            <a:avLst/>
          </a:prstGeom>
          <a:noFill/>
        </p:spPr>
        <p:txBody>
          <a:bodyPr wrap="none" rtlCol="0">
            <a:spAutoFit/>
          </a:bodyPr>
          <a:lstStyle/>
          <a:p>
            <a:pPr defTabSz="914400"/>
            <a:r>
              <a:rPr lang="en-US" sz="3600" b="1" dirty="0">
                <a:solidFill>
                  <a:prstClr val="white"/>
                </a:solidFill>
                <a:latin typeface="Candara"/>
                <a:cs typeface="Candara"/>
              </a:rPr>
              <a:t>Common specific heat values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23" name="TextBox 22"/>
          <p:cNvSpPr txBox="1"/>
          <p:nvPr/>
        </p:nvSpPr>
        <p:spPr>
          <a:xfrm>
            <a:off x="5315859" y="6532080"/>
            <a:ext cx="3828141" cy="307777"/>
          </a:xfrm>
          <a:prstGeom prst="rect">
            <a:avLst/>
          </a:prstGeom>
          <a:noFill/>
        </p:spPr>
        <p:txBody>
          <a:bodyPr wrap="square" rtlCol="0">
            <a:spAutoFit/>
          </a:bodyPr>
          <a:lstStyle/>
          <a:p>
            <a:pPr algn="r"/>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pic>
        <p:nvPicPr>
          <p:cNvPr id="10" name="Picture 9" descr="Screen Shot 2018-04-24 at 3.21.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3" y="694995"/>
            <a:ext cx="4986097" cy="2706318"/>
          </a:xfrm>
          <a:prstGeom prst="rect">
            <a:avLst/>
          </a:prstGeom>
        </p:spPr>
      </p:pic>
      <p:pic>
        <p:nvPicPr>
          <p:cNvPr id="13" name="Picture 12" descr="Screen Shot 2018-04-24 at 3.31.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405" y="2782817"/>
            <a:ext cx="4819595" cy="3824853"/>
          </a:xfrm>
          <a:prstGeom prst="rect">
            <a:avLst/>
          </a:prstGeom>
        </p:spPr>
      </p:pic>
    </p:spTree>
    <p:extLst>
      <p:ext uri="{BB962C8B-B14F-4D97-AF65-F5344CB8AC3E}">
        <p14:creationId xmlns:p14="http://schemas.microsoft.com/office/powerpoint/2010/main" val="104545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5417394" cy="646331"/>
          </a:xfrm>
          <a:prstGeom prst="rect">
            <a:avLst/>
          </a:prstGeom>
          <a:noFill/>
        </p:spPr>
        <p:txBody>
          <a:bodyPr wrap="none" rtlCol="0">
            <a:spAutoFit/>
          </a:bodyPr>
          <a:lstStyle/>
          <a:p>
            <a:pPr defTabSz="914400"/>
            <a:r>
              <a:rPr lang="en-US" sz="3600" b="1" dirty="0">
                <a:solidFill>
                  <a:prstClr val="white"/>
                </a:solidFill>
                <a:latin typeface="Candara"/>
                <a:cs typeface="Candara"/>
              </a:rPr>
              <a:t>Calculating change of heat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8" name="TextBox 7"/>
          <p:cNvSpPr txBox="1"/>
          <p:nvPr/>
        </p:nvSpPr>
        <p:spPr>
          <a:xfrm>
            <a:off x="283885" y="736264"/>
            <a:ext cx="8624113" cy="1569660"/>
          </a:xfrm>
          <a:prstGeom prst="rect">
            <a:avLst/>
          </a:prstGeom>
          <a:noFill/>
        </p:spPr>
        <p:txBody>
          <a:bodyPr wrap="square" rtlCol="0">
            <a:spAutoFit/>
          </a:bodyPr>
          <a:lstStyle/>
          <a:p>
            <a:r>
              <a:rPr lang="en-US" sz="2400" dirty="0">
                <a:latin typeface="Candara"/>
                <a:cs typeface="Candara"/>
              </a:rPr>
              <a:t>If we know the mass of a substance, its specific heat and the change in temperature, we can calculate the heat flow using:</a:t>
            </a:r>
          </a:p>
          <a:p>
            <a:r>
              <a:rPr lang="en-US" sz="2400" dirty="0">
                <a:latin typeface="Candara"/>
                <a:cs typeface="Candara"/>
              </a:rPr>
              <a:t>					q = </a:t>
            </a:r>
            <a:r>
              <a:rPr lang="de-DE" sz="2400" dirty="0">
                <a:latin typeface="Candara"/>
                <a:cs typeface="Candara"/>
              </a:rPr>
              <a:t>(c)(m)(ΔT)</a:t>
            </a:r>
          </a:p>
          <a:p>
            <a:r>
              <a:rPr lang="de-DE" sz="2400" dirty="0">
                <a:latin typeface="Candara"/>
                <a:cs typeface="Candara"/>
              </a:rPr>
              <a:t>			</a:t>
            </a:r>
            <a:r>
              <a:rPr lang="de-DE" sz="2400" dirty="0" err="1">
                <a:latin typeface="Candara"/>
                <a:cs typeface="Candara"/>
              </a:rPr>
              <a:t>units</a:t>
            </a:r>
            <a:r>
              <a:rPr lang="de-DE" sz="2400" dirty="0">
                <a:latin typeface="Candara"/>
                <a:cs typeface="Candara"/>
              </a:rPr>
              <a:t>:	J = (J/</a:t>
            </a:r>
            <a:r>
              <a:rPr lang="de-DE" sz="2400" dirty="0" err="1">
                <a:latin typeface="Candara"/>
                <a:cs typeface="Candara"/>
              </a:rPr>
              <a:t>g</a:t>
            </a:r>
            <a:r>
              <a:rPr lang="de-DE" sz="2400" dirty="0">
                <a:latin typeface="Candara"/>
                <a:cs typeface="Candara"/>
              </a:rPr>
              <a:t>-°C)(</a:t>
            </a:r>
            <a:r>
              <a:rPr lang="de-DE" sz="2400" dirty="0" err="1">
                <a:latin typeface="Candara"/>
                <a:cs typeface="Candara"/>
              </a:rPr>
              <a:t>g</a:t>
            </a:r>
            <a:r>
              <a:rPr lang="de-DE" sz="2400" dirty="0">
                <a:latin typeface="Candara"/>
                <a:cs typeface="Candara"/>
              </a:rPr>
              <a:t>)(°C) </a:t>
            </a:r>
            <a:endParaRPr lang="en-US" sz="2400" dirty="0">
              <a:latin typeface="Candara"/>
              <a:cs typeface="Candara"/>
            </a:endParaRPr>
          </a:p>
        </p:txBody>
      </p:sp>
      <p:sp>
        <p:nvSpPr>
          <p:cNvPr id="2" name="TextBox 1"/>
          <p:cNvSpPr txBox="1"/>
          <p:nvPr/>
        </p:nvSpPr>
        <p:spPr>
          <a:xfrm>
            <a:off x="5645994" y="1647885"/>
            <a:ext cx="2264687" cy="1015663"/>
          </a:xfrm>
          <a:prstGeom prst="rect">
            <a:avLst/>
          </a:prstGeom>
          <a:noFill/>
          <a:ln>
            <a:solidFill>
              <a:srgbClr val="0000FF"/>
            </a:solidFill>
            <a:prstDash val="dash"/>
          </a:ln>
          <a:effectLst/>
        </p:spPr>
        <p:txBody>
          <a:bodyPr wrap="none" rtlCol="0">
            <a:spAutoFit/>
          </a:bodyPr>
          <a:lstStyle/>
          <a:p>
            <a:r>
              <a:rPr lang="en-US" sz="2000" dirty="0">
                <a:solidFill>
                  <a:srgbClr val="0000FF"/>
                </a:solidFill>
                <a:latin typeface="Candara"/>
                <a:cs typeface="Candara"/>
              </a:rPr>
              <a:t>q = ΔH</a:t>
            </a:r>
          </a:p>
          <a:p>
            <a:r>
              <a:rPr lang="en-US" sz="2000" dirty="0">
                <a:solidFill>
                  <a:srgbClr val="0000FF"/>
                </a:solidFill>
                <a:latin typeface="Candara"/>
                <a:cs typeface="Candara"/>
              </a:rPr>
              <a:t>+ΔH = endothermic</a:t>
            </a:r>
          </a:p>
          <a:p>
            <a:r>
              <a:rPr lang="en-US" sz="2000" dirty="0">
                <a:solidFill>
                  <a:srgbClr val="0000FF"/>
                </a:solidFill>
                <a:latin typeface="Candara"/>
                <a:cs typeface="Candara"/>
              </a:rPr>
              <a:t>- ΔH = exothermic </a:t>
            </a:r>
          </a:p>
        </p:txBody>
      </p:sp>
      <p:sp>
        <p:nvSpPr>
          <p:cNvPr id="11" name="TextBox 10"/>
          <p:cNvSpPr txBox="1"/>
          <p:nvPr/>
        </p:nvSpPr>
        <p:spPr>
          <a:xfrm>
            <a:off x="331909" y="3546286"/>
            <a:ext cx="8624113" cy="1200328"/>
          </a:xfrm>
          <a:prstGeom prst="rect">
            <a:avLst/>
          </a:prstGeom>
          <a:noFill/>
        </p:spPr>
        <p:txBody>
          <a:bodyPr wrap="square" rtlCol="0">
            <a:spAutoFit/>
          </a:bodyPr>
          <a:lstStyle/>
          <a:p>
            <a:r>
              <a:rPr lang="en-US" sz="2400" dirty="0">
                <a:latin typeface="Candara"/>
                <a:cs typeface="Candara"/>
              </a:rPr>
              <a:t>A flask containing 8.0 E2 g of water is heated and the temperature of the water increases from 21 to 85</a:t>
            </a:r>
            <a:r>
              <a:rPr lang="de-DE" sz="2400" dirty="0">
                <a:latin typeface="Candara"/>
                <a:cs typeface="Candara"/>
              </a:rPr>
              <a:t>°C. </a:t>
            </a:r>
            <a:br>
              <a:rPr lang="de-DE" sz="2400" dirty="0">
                <a:latin typeface="Candara"/>
                <a:cs typeface="Candara"/>
              </a:rPr>
            </a:br>
            <a:r>
              <a:rPr lang="de-DE" sz="2400" dirty="0" err="1">
                <a:latin typeface="Candara"/>
                <a:cs typeface="Candara"/>
              </a:rPr>
              <a:t>How</a:t>
            </a:r>
            <a:r>
              <a:rPr lang="de-DE" sz="2400" dirty="0">
                <a:latin typeface="Candara"/>
                <a:cs typeface="Candara"/>
              </a:rPr>
              <a:t> </a:t>
            </a:r>
            <a:r>
              <a:rPr lang="de-DE" sz="2400" dirty="0" err="1">
                <a:latin typeface="Candara"/>
                <a:cs typeface="Candara"/>
              </a:rPr>
              <a:t>much</a:t>
            </a:r>
            <a:r>
              <a:rPr lang="de-DE" sz="2400" dirty="0">
                <a:latin typeface="Candara"/>
                <a:cs typeface="Candara"/>
              </a:rPr>
              <a:t> </a:t>
            </a:r>
            <a:r>
              <a:rPr lang="de-DE" sz="2400" dirty="0" err="1">
                <a:latin typeface="Candara"/>
                <a:cs typeface="Candara"/>
              </a:rPr>
              <a:t>heat</a:t>
            </a:r>
            <a:r>
              <a:rPr lang="de-DE" sz="2400" dirty="0">
                <a:latin typeface="Candara"/>
                <a:cs typeface="Candara"/>
              </a:rPr>
              <a:t> was </a:t>
            </a:r>
            <a:r>
              <a:rPr lang="de-DE" sz="2400" dirty="0" err="1">
                <a:latin typeface="Candara"/>
                <a:cs typeface="Candara"/>
              </a:rPr>
              <a:t>used</a:t>
            </a:r>
            <a:r>
              <a:rPr lang="de-DE" sz="2400" dirty="0">
                <a:latin typeface="Candara"/>
                <a:cs typeface="Candara"/>
              </a:rPr>
              <a:t>?</a:t>
            </a:r>
            <a:endParaRPr lang="en-US" sz="2400" i="1" dirty="0">
              <a:latin typeface="Candara"/>
              <a:cs typeface="Candara"/>
            </a:endParaRPr>
          </a:p>
        </p:txBody>
      </p:sp>
      <p:sp>
        <p:nvSpPr>
          <p:cNvPr id="12" name="Oval 11"/>
          <p:cNvSpPr/>
          <p:nvPr/>
        </p:nvSpPr>
        <p:spPr>
          <a:xfrm>
            <a:off x="7910681" y="3697466"/>
            <a:ext cx="441891" cy="453648"/>
          </a:xfrm>
          <a:prstGeom prst="ellipse">
            <a:avLst/>
          </a:prstGeom>
          <a:noFill/>
          <a:ln w="28575" cmpd="sng">
            <a:solidFill>
              <a:srgbClr val="52D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2D128"/>
                </a:solidFill>
              </a:rPr>
              <a:t>4</a:t>
            </a:r>
          </a:p>
        </p:txBody>
      </p:sp>
      <p:sp>
        <p:nvSpPr>
          <p:cNvPr id="3" name="TextBox 2"/>
          <p:cNvSpPr txBox="1"/>
          <p:nvPr/>
        </p:nvSpPr>
        <p:spPr>
          <a:xfrm>
            <a:off x="384021" y="4807586"/>
            <a:ext cx="8634094" cy="461665"/>
          </a:xfrm>
          <a:prstGeom prst="rect">
            <a:avLst/>
          </a:prstGeom>
          <a:noFill/>
        </p:spPr>
        <p:txBody>
          <a:bodyPr wrap="none" rtlCol="0">
            <a:spAutoFit/>
          </a:bodyPr>
          <a:lstStyle/>
          <a:p>
            <a:r>
              <a:rPr lang="en-US" sz="2400" dirty="0">
                <a:solidFill>
                  <a:srgbClr val="0000FF"/>
                </a:solidFill>
                <a:latin typeface="Candara"/>
                <a:cs typeface="Candara"/>
              </a:rPr>
              <a:t>q = </a:t>
            </a:r>
            <a:r>
              <a:rPr lang="de-DE" sz="2400" dirty="0">
                <a:solidFill>
                  <a:srgbClr val="0000FF"/>
                </a:solidFill>
                <a:latin typeface="Candara"/>
                <a:cs typeface="Candara"/>
              </a:rPr>
              <a:t>(c)(m)(ΔT)</a:t>
            </a:r>
            <a:r>
              <a:rPr lang="en-US" sz="2400" dirty="0">
                <a:solidFill>
                  <a:srgbClr val="0000FF"/>
                </a:solidFill>
              </a:rPr>
              <a:t> = (4.184 J/g-</a:t>
            </a:r>
            <a:r>
              <a:rPr lang="de-DE" sz="2400" dirty="0">
                <a:solidFill>
                  <a:srgbClr val="0000FF"/>
                </a:solidFill>
                <a:latin typeface="Candara"/>
                <a:cs typeface="Candara"/>
              </a:rPr>
              <a:t>°C)(8.0 E2 </a:t>
            </a:r>
            <a:r>
              <a:rPr lang="de-DE" sz="2400" dirty="0" err="1">
                <a:solidFill>
                  <a:srgbClr val="0000FF"/>
                </a:solidFill>
                <a:latin typeface="Candara"/>
                <a:cs typeface="Candara"/>
              </a:rPr>
              <a:t>g</a:t>
            </a:r>
            <a:r>
              <a:rPr lang="de-DE" sz="2400" dirty="0">
                <a:solidFill>
                  <a:srgbClr val="0000FF"/>
                </a:solidFill>
                <a:latin typeface="Candara"/>
                <a:cs typeface="Candara"/>
              </a:rPr>
              <a:t>)(85 – 21°C) = 2.1 E5 J = 21 kJ</a:t>
            </a:r>
          </a:p>
        </p:txBody>
      </p:sp>
    </p:spTree>
    <p:extLst>
      <p:ext uri="{BB962C8B-B14F-4D97-AF65-F5344CB8AC3E}">
        <p14:creationId xmlns:p14="http://schemas.microsoft.com/office/powerpoint/2010/main" val="14569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5956378" cy="646331"/>
          </a:xfrm>
          <a:prstGeom prst="rect">
            <a:avLst/>
          </a:prstGeom>
          <a:noFill/>
        </p:spPr>
        <p:txBody>
          <a:bodyPr wrap="none" rtlCol="0">
            <a:spAutoFit/>
          </a:bodyPr>
          <a:lstStyle/>
          <a:p>
            <a:pPr defTabSz="914400"/>
            <a:r>
              <a:rPr lang="en-US" sz="3600" b="1" dirty="0">
                <a:solidFill>
                  <a:prstClr val="white"/>
                </a:solidFill>
                <a:latin typeface="Candara"/>
                <a:cs typeface="Candara"/>
              </a:rPr>
              <a:t>Calculating other parameters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11" name="TextBox 10"/>
          <p:cNvSpPr txBox="1"/>
          <p:nvPr/>
        </p:nvSpPr>
        <p:spPr>
          <a:xfrm>
            <a:off x="331909" y="3546286"/>
            <a:ext cx="8624113" cy="1200328"/>
          </a:xfrm>
          <a:prstGeom prst="rect">
            <a:avLst/>
          </a:prstGeom>
          <a:noFill/>
        </p:spPr>
        <p:txBody>
          <a:bodyPr wrap="square" rtlCol="0">
            <a:spAutoFit/>
          </a:bodyPr>
          <a:lstStyle/>
          <a:p>
            <a:r>
              <a:rPr lang="en-US" sz="2400" dirty="0">
                <a:latin typeface="Candara"/>
                <a:cs typeface="Candara"/>
              </a:rPr>
              <a:t>A piece of metal weighs 217 g and absorbs 1.43 kJ of heat.</a:t>
            </a:r>
          </a:p>
          <a:p>
            <a:r>
              <a:rPr lang="en-US" sz="2400" dirty="0">
                <a:latin typeface="Candara"/>
                <a:cs typeface="Candara"/>
              </a:rPr>
              <a:t>Its temperature increases from 24.5 to 39.1</a:t>
            </a:r>
            <a:r>
              <a:rPr lang="de-DE" sz="2400" dirty="0">
                <a:latin typeface="Candara"/>
                <a:cs typeface="Candara"/>
              </a:rPr>
              <a:t>°C.</a:t>
            </a:r>
            <a:br>
              <a:rPr lang="de-DE" sz="2400" dirty="0">
                <a:latin typeface="Candara"/>
                <a:cs typeface="Candara"/>
              </a:rPr>
            </a:br>
            <a:r>
              <a:rPr lang="de-DE" sz="2400" dirty="0" err="1">
                <a:latin typeface="Candara"/>
                <a:cs typeface="Candara"/>
              </a:rPr>
              <a:t>Calculate</a:t>
            </a:r>
            <a:r>
              <a:rPr lang="de-DE" sz="2400" dirty="0">
                <a:latin typeface="Candara"/>
                <a:cs typeface="Candara"/>
              </a:rPr>
              <a:t> </a:t>
            </a:r>
            <a:r>
              <a:rPr lang="de-DE" sz="2400" dirty="0" err="1">
                <a:latin typeface="Candara"/>
                <a:cs typeface="Candara"/>
              </a:rPr>
              <a:t>the</a:t>
            </a:r>
            <a:r>
              <a:rPr lang="de-DE" sz="2400" dirty="0">
                <a:latin typeface="Candara"/>
                <a:cs typeface="Candara"/>
              </a:rPr>
              <a:t> </a:t>
            </a:r>
            <a:r>
              <a:rPr lang="de-DE" sz="2400" dirty="0" err="1">
                <a:latin typeface="Candara"/>
                <a:cs typeface="Candara"/>
              </a:rPr>
              <a:t>metal‘s</a:t>
            </a:r>
            <a:r>
              <a:rPr lang="de-DE" sz="2400" dirty="0">
                <a:latin typeface="Candara"/>
                <a:cs typeface="Candara"/>
              </a:rPr>
              <a:t> </a:t>
            </a:r>
            <a:r>
              <a:rPr lang="de-DE" sz="2400" dirty="0" err="1">
                <a:latin typeface="Candara"/>
                <a:cs typeface="Candara"/>
              </a:rPr>
              <a:t>specific</a:t>
            </a:r>
            <a:r>
              <a:rPr lang="de-DE" sz="2400" dirty="0">
                <a:latin typeface="Candara"/>
                <a:cs typeface="Candara"/>
              </a:rPr>
              <a:t> </a:t>
            </a:r>
            <a:r>
              <a:rPr lang="de-DE" sz="2400" dirty="0" err="1">
                <a:latin typeface="Candara"/>
                <a:cs typeface="Candara"/>
              </a:rPr>
              <a:t>heat</a:t>
            </a:r>
            <a:r>
              <a:rPr lang="de-DE" sz="2400" dirty="0">
                <a:latin typeface="Candara"/>
                <a:cs typeface="Candara"/>
              </a:rPr>
              <a:t>.</a:t>
            </a:r>
            <a:endParaRPr lang="en-US" sz="2400" dirty="0">
              <a:latin typeface="Candara"/>
              <a:cs typeface="Candara"/>
            </a:endParaRPr>
          </a:p>
        </p:txBody>
      </p:sp>
      <p:sp>
        <p:nvSpPr>
          <p:cNvPr id="12" name="Oval 11"/>
          <p:cNvSpPr/>
          <p:nvPr/>
        </p:nvSpPr>
        <p:spPr>
          <a:xfrm>
            <a:off x="7910681" y="3697466"/>
            <a:ext cx="441891" cy="453648"/>
          </a:xfrm>
          <a:prstGeom prst="ellipse">
            <a:avLst/>
          </a:prstGeom>
          <a:noFill/>
          <a:ln w="28575" cmpd="sng">
            <a:solidFill>
              <a:srgbClr val="52D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2D128"/>
                </a:solidFill>
              </a:rPr>
              <a:t>6</a:t>
            </a:r>
          </a:p>
        </p:txBody>
      </p:sp>
      <p:sp>
        <p:nvSpPr>
          <p:cNvPr id="13" name="TextBox 12"/>
          <p:cNvSpPr txBox="1"/>
          <p:nvPr/>
        </p:nvSpPr>
        <p:spPr>
          <a:xfrm>
            <a:off x="243720" y="765754"/>
            <a:ext cx="8624113" cy="1200328"/>
          </a:xfrm>
          <a:prstGeom prst="rect">
            <a:avLst/>
          </a:prstGeom>
          <a:noFill/>
        </p:spPr>
        <p:txBody>
          <a:bodyPr wrap="square" rtlCol="0">
            <a:spAutoFit/>
          </a:bodyPr>
          <a:lstStyle/>
          <a:p>
            <a:r>
              <a:rPr lang="en-US" sz="2400" dirty="0">
                <a:latin typeface="Candara"/>
                <a:cs typeface="Candara"/>
              </a:rPr>
              <a:t>A piece of metal has a mass of 348 g and absorbs 6.64 kJ</a:t>
            </a:r>
            <a:br>
              <a:rPr lang="en-US" sz="2400" dirty="0">
                <a:latin typeface="Candara"/>
                <a:cs typeface="Candara"/>
              </a:rPr>
            </a:br>
            <a:r>
              <a:rPr lang="en-US" sz="2400" dirty="0">
                <a:latin typeface="Candara"/>
                <a:cs typeface="Candara"/>
              </a:rPr>
              <a:t>of heat as its temperature increases from 22.4 to 43.6</a:t>
            </a:r>
            <a:r>
              <a:rPr lang="de-DE" sz="2400" dirty="0">
                <a:latin typeface="Candara"/>
                <a:cs typeface="Candara"/>
              </a:rPr>
              <a:t>°C.</a:t>
            </a:r>
          </a:p>
          <a:p>
            <a:r>
              <a:rPr lang="de-DE" sz="2400" dirty="0" err="1">
                <a:latin typeface="Candara"/>
                <a:cs typeface="Candara"/>
              </a:rPr>
              <a:t>Calculate</a:t>
            </a:r>
            <a:r>
              <a:rPr lang="de-DE" sz="2400" dirty="0">
                <a:latin typeface="Candara"/>
                <a:cs typeface="Candara"/>
              </a:rPr>
              <a:t> </a:t>
            </a:r>
            <a:r>
              <a:rPr lang="de-DE" sz="2400" dirty="0" err="1">
                <a:latin typeface="Candara"/>
                <a:cs typeface="Candara"/>
              </a:rPr>
              <a:t>the</a:t>
            </a:r>
            <a:r>
              <a:rPr lang="de-DE" sz="2400" dirty="0">
                <a:latin typeface="Candara"/>
                <a:cs typeface="Candara"/>
              </a:rPr>
              <a:t> </a:t>
            </a:r>
            <a:r>
              <a:rPr lang="de-DE" sz="2400" dirty="0" err="1">
                <a:latin typeface="Candara"/>
                <a:cs typeface="Candara"/>
              </a:rPr>
              <a:t>specific</a:t>
            </a:r>
            <a:r>
              <a:rPr lang="de-DE" sz="2400" dirty="0">
                <a:latin typeface="Candara"/>
                <a:cs typeface="Candara"/>
              </a:rPr>
              <a:t> </a:t>
            </a:r>
            <a:r>
              <a:rPr lang="de-DE" sz="2400" dirty="0" err="1">
                <a:latin typeface="Candara"/>
                <a:cs typeface="Candara"/>
              </a:rPr>
              <a:t>heat</a:t>
            </a:r>
            <a:r>
              <a:rPr lang="de-DE" sz="2400" dirty="0">
                <a:latin typeface="Candara"/>
                <a:cs typeface="Candara"/>
              </a:rPr>
              <a:t> </a:t>
            </a:r>
            <a:r>
              <a:rPr lang="de-DE" sz="2400" dirty="0" err="1">
                <a:latin typeface="Candara"/>
                <a:cs typeface="Candara"/>
              </a:rPr>
              <a:t>of</a:t>
            </a:r>
            <a:r>
              <a:rPr lang="de-DE" sz="2400" dirty="0">
                <a:latin typeface="Candara"/>
                <a:cs typeface="Candara"/>
              </a:rPr>
              <a:t> </a:t>
            </a:r>
            <a:r>
              <a:rPr lang="de-DE" sz="2400" dirty="0" err="1">
                <a:latin typeface="Candara"/>
                <a:cs typeface="Candara"/>
              </a:rPr>
              <a:t>the</a:t>
            </a:r>
            <a:r>
              <a:rPr lang="de-DE" sz="2400" dirty="0">
                <a:latin typeface="Candara"/>
                <a:cs typeface="Candara"/>
              </a:rPr>
              <a:t> </a:t>
            </a:r>
            <a:r>
              <a:rPr lang="de-DE" sz="2400" dirty="0" err="1">
                <a:latin typeface="Candara"/>
                <a:cs typeface="Candara"/>
              </a:rPr>
              <a:t>metal</a:t>
            </a:r>
            <a:r>
              <a:rPr lang="de-DE" sz="2400" dirty="0">
                <a:latin typeface="Candara"/>
                <a:cs typeface="Candara"/>
              </a:rPr>
              <a:t>, </a:t>
            </a:r>
            <a:r>
              <a:rPr lang="de-DE" sz="2400" dirty="0" err="1">
                <a:latin typeface="Candara"/>
                <a:cs typeface="Candara"/>
              </a:rPr>
              <a:t>and</a:t>
            </a:r>
            <a:r>
              <a:rPr lang="de-DE" sz="2400" dirty="0">
                <a:latin typeface="Candara"/>
                <a:cs typeface="Candara"/>
              </a:rPr>
              <a:t> </a:t>
            </a:r>
            <a:r>
              <a:rPr lang="de-DE" sz="2400" dirty="0" err="1">
                <a:latin typeface="Candara"/>
                <a:cs typeface="Candara"/>
              </a:rPr>
              <a:t>try</a:t>
            </a:r>
            <a:r>
              <a:rPr lang="de-DE" sz="2400" dirty="0">
                <a:latin typeface="Candara"/>
                <a:cs typeface="Candara"/>
              </a:rPr>
              <a:t> </a:t>
            </a:r>
            <a:r>
              <a:rPr lang="de-DE" sz="2400" dirty="0" err="1">
                <a:latin typeface="Candara"/>
                <a:cs typeface="Candara"/>
              </a:rPr>
              <a:t>to</a:t>
            </a:r>
            <a:r>
              <a:rPr lang="de-DE" sz="2400" dirty="0">
                <a:latin typeface="Candara"/>
                <a:cs typeface="Candara"/>
              </a:rPr>
              <a:t> </a:t>
            </a:r>
            <a:r>
              <a:rPr lang="de-DE" sz="2400" dirty="0" err="1">
                <a:latin typeface="Candara"/>
                <a:cs typeface="Candara"/>
              </a:rPr>
              <a:t>identify</a:t>
            </a:r>
            <a:r>
              <a:rPr lang="de-DE" sz="2400" dirty="0">
                <a:latin typeface="Candara"/>
                <a:cs typeface="Candara"/>
              </a:rPr>
              <a:t> it.</a:t>
            </a:r>
            <a:endParaRPr lang="en-US" sz="2400" dirty="0">
              <a:latin typeface="Candara"/>
              <a:cs typeface="Candara"/>
            </a:endParaRPr>
          </a:p>
        </p:txBody>
      </p:sp>
      <p:sp>
        <p:nvSpPr>
          <p:cNvPr id="14" name="Oval 13"/>
          <p:cNvSpPr/>
          <p:nvPr/>
        </p:nvSpPr>
        <p:spPr>
          <a:xfrm>
            <a:off x="7822492" y="916934"/>
            <a:ext cx="441891" cy="453648"/>
          </a:xfrm>
          <a:prstGeom prst="ellipse">
            <a:avLst/>
          </a:prstGeom>
          <a:noFill/>
          <a:ln w="28575" cmpd="sng">
            <a:solidFill>
              <a:srgbClr val="52D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2D128"/>
                </a:solidFill>
              </a:rPr>
              <a:t>5</a:t>
            </a:r>
          </a:p>
        </p:txBody>
      </p:sp>
      <p:sp>
        <p:nvSpPr>
          <p:cNvPr id="15" name="TextBox 14"/>
          <p:cNvSpPr txBox="1"/>
          <p:nvPr/>
        </p:nvSpPr>
        <p:spPr>
          <a:xfrm>
            <a:off x="331909" y="1966082"/>
            <a:ext cx="8710137" cy="830997"/>
          </a:xfrm>
          <a:prstGeom prst="rect">
            <a:avLst/>
          </a:prstGeom>
          <a:noFill/>
        </p:spPr>
        <p:txBody>
          <a:bodyPr wrap="none" rtlCol="0">
            <a:spAutoFit/>
          </a:bodyPr>
          <a:lstStyle/>
          <a:p>
            <a:r>
              <a:rPr lang="en-US" sz="2400" dirty="0">
                <a:solidFill>
                  <a:srgbClr val="0000FF"/>
                </a:solidFill>
                <a:latin typeface="Candara"/>
                <a:cs typeface="Candara"/>
              </a:rPr>
              <a:t>q = </a:t>
            </a:r>
            <a:r>
              <a:rPr lang="de-DE" sz="2400" dirty="0">
                <a:solidFill>
                  <a:srgbClr val="0000FF"/>
                </a:solidFill>
                <a:latin typeface="Candara"/>
                <a:cs typeface="Candara"/>
              </a:rPr>
              <a:t>(c)(m)(ΔT)</a:t>
            </a:r>
            <a:r>
              <a:rPr lang="en-US" sz="2400" dirty="0">
                <a:solidFill>
                  <a:srgbClr val="0000FF"/>
                </a:solidFill>
              </a:rPr>
              <a:t> </a:t>
            </a:r>
            <a:r>
              <a:rPr lang="en-US" sz="2400" dirty="0">
                <a:solidFill>
                  <a:srgbClr val="0000FF"/>
                </a:solidFill>
                <a:sym typeface="Wingdings"/>
              </a:rPr>
              <a:t> c =</a:t>
            </a:r>
            <a:r>
              <a:rPr lang="en-US" sz="2400" u="sng" dirty="0">
                <a:solidFill>
                  <a:srgbClr val="0000FF"/>
                </a:solidFill>
                <a:sym typeface="Wingdings"/>
              </a:rPr>
              <a:t>      q      </a:t>
            </a:r>
            <a:r>
              <a:rPr lang="en-US" sz="2400" dirty="0">
                <a:solidFill>
                  <a:srgbClr val="0000FF"/>
                </a:solidFill>
                <a:sym typeface="Wingdings"/>
              </a:rPr>
              <a:t> =  </a:t>
            </a:r>
            <a:r>
              <a:rPr lang="en-US" sz="2400" u="sng" dirty="0">
                <a:solidFill>
                  <a:srgbClr val="0000FF"/>
                </a:solidFill>
                <a:sym typeface="Wingdings"/>
              </a:rPr>
              <a:t>         6.64 E3 J              </a:t>
            </a:r>
            <a:r>
              <a:rPr lang="en-US" sz="2400" dirty="0">
                <a:solidFill>
                  <a:srgbClr val="0000FF"/>
                </a:solidFill>
                <a:sym typeface="Wingdings"/>
              </a:rPr>
              <a:t>  = 0.900 J/g-</a:t>
            </a:r>
            <a:r>
              <a:rPr lang="de-DE" sz="2400" dirty="0">
                <a:solidFill>
                  <a:srgbClr val="0000FF"/>
                </a:solidFill>
                <a:latin typeface="Candara"/>
                <a:cs typeface="Candara"/>
              </a:rPr>
              <a:t>°C</a:t>
            </a:r>
            <a:endParaRPr lang="en-US" sz="2400" u="sng" dirty="0">
              <a:solidFill>
                <a:srgbClr val="0000FF"/>
              </a:solidFill>
              <a:sym typeface="Wingdings"/>
            </a:endParaRPr>
          </a:p>
          <a:p>
            <a:r>
              <a:rPr lang="en-US" sz="2400" dirty="0">
                <a:solidFill>
                  <a:srgbClr val="0000FF"/>
                </a:solidFill>
                <a:latin typeface="Candara"/>
                <a:cs typeface="Candara"/>
                <a:sym typeface="Wingdings"/>
              </a:rPr>
              <a:t>					     (m)(</a:t>
            </a:r>
            <a:r>
              <a:rPr lang="de-DE" sz="2400" dirty="0">
                <a:solidFill>
                  <a:srgbClr val="0000FF"/>
                </a:solidFill>
                <a:latin typeface="Candara"/>
                <a:cs typeface="Candara"/>
              </a:rPr>
              <a:t>ΔT)    (348 </a:t>
            </a:r>
            <a:r>
              <a:rPr lang="de-DE" sz="2400" dirty="0" err="1">
                <a:solidFill>
                  <a:srgbClr val="0000FF"/>
                </a:solidFill>
                <a:latin typeface="Candara"/>
                <a:cs typeface="Candara"/>
              </a:rPr>
              <a:t>g</a:t>
            </a:r>
            <a:r>
              <a:rPr lang="de-DE" sz="2400" dirty="0">
                <a:solidFill>
                  <a:srgbClr val="0000FF"/>
                </a:solidFill>
                <a:latin typeface="Candara"/>
                <a:cs typeface="Candara"/>
              </a:rPr>
              <a:t>)(43.6 – 22.4°C)        Al?</a:t>
            </a:r>
          </a:p>
        </p:txBody>
      </p:sp>
      <p:sp>
        <p:nvSpPr>
          <p:cNvPr id="16" name="TextBox 15"/>
          <p:cNvSpPr txBox="1"/>
          <p:nvPr/>
        </p:nvSpPr>
        <p:spPr>
          <a:xfrm>
            <a:off x="390165" y="4746614"/>
            <a:ext cx="8710137" cy="830997"/>
          </a:xfrm>
          <a:prstGeom prst="rect">
            <a:avLst/>
          </a:prstGeom>
          <a:noFill/>
        </p:spPr>
        <p:txBody>
          <a:bodyPr wrap="none" rtlCol="0">
            <a:spAutoFit/>
          </a:bodyPr>
          <a:lstStyle/>
          <a:p>
            <a:r>
              <a:rPr lang="en-US" sz="2400" dirty="0">
                <a:solidFill>
                  <a:srgbClr val="0000FF"/>
                </a:solidFill>
                <a:latin typeface="Candara"/>
                <a:cs typeface="Candara"/>
              </a:rPr>
              <a:t>q = </a:t>
            </a:r>
            <a:r>
              <a:rPr lang="de-DE" sz="2400" dirty="0">
                <a:solidFill>
                  <a:srgbClr val="0000FF"/>
                </a:solidFill>
                <a:latin typeface="Candara"/>
                <a:cs typeface="Candara"/>
              </a:rPr>
              <a:t>(c)(m)(ΔT)</a:t>
            </a:r>
            <a:r>
              <a:rPr lang="en-US" sz="2400" dirty="0">
                <a:solidFill>
                  <a:srgbClr val="0000FF"/>
                </a:solidFill>
              </a:rPr>
              <a:t> </a:t>
            </a:r>
            <a:r>
              <a:rPr lang="en-US" sz="2400" dirty="0">
                <a:solidFill>
                  <a:srgbClr val="0000FF"/>
                </a:solidFill>
                <a:sym typeface="Wingdings"/>
              </a:rPr>
              <a:t> c =</a:t>
            </a:r>
            <a:r>
              <a:rPr lang="en-US" sz="2400" u="sng" dirty="0">
                <a:solidFill>
                  <a:srgbClr val="0000FF"/>
                </a:solidFill>
                <a:sym typeface="Wingdings"/>
              </a:rPr>
              <a:t>      q      </a:t>
            </a:r>
            <a:r>
              <a:rPr lang="en-US" sz="2400" dirty="0">
                <a:solidFill>
                  <a:srgbClr val="0000FF"/>
                </a:solidFill>
                <a:sym typeface="Wingdings"/>
              </a:rPr>
              <a:t> =  </a:t>
            </a:r>
            <a:r>
              <a:rPr lang="en-US" sz="2400" u="sng" dirty="0">
                <a:solidFill>
                  <a:srgbClr val="0000FF"/>
                </a:solidFill>
                <a:sym typeface="Wingdings"/>
              </a:rPr>
              <a:t>         1.43 E3 J              </a:t>
            </a:r>
            <a:r>
              <a:rPr lang="en-US" sz="2400" dirty="0">
                <a:solidFill>
                  <a:srgbClr val="0000FF"/>
                </a:solidFill>
                <a:sym typeface="Wingdings"/>
              </a:rPr>
              <a:t>  = 0.450 J/g-</a:t>
            </a:r>
            <a:r>
              <a:rPr lang="de-DE" sz="2400" dirty="0">
                <a:solidFill>
                  <a:srgbClr val="0000FF"/>
                </a:solidFill>
                <a:latin typeface="Candara"/>
                <a:cs typeface="Candara"/>
              </a:rPr>
              <a:t>°C</a:t>
            </a:r>
            <a:endParaRPr lang="en-US" sz="2400" u="sng" dirty="0">
              <a:solidFill>
                <a:srgbClr val="0000FF"/>
              </a:solidFill>
              <a:sym typeface="Wingdings"/>
            </a:endParaRPr>
          </a:p>
          <a:p>
            <a:r>
              <a:rPr lang="en-US" sz="2400" dirty="0">
                <a:solidFill>
                  <a:srgbClr val="0000FF"/>
                </a:solidFill>
                <a:latin typeface="Candara"/>
                <a:cs typeface="Candara"/>
                <a:sym typeface="Wingdings"/>
              </a:rPr>
              <a:t>					     (m)(</a:t>
            </a:r>
            <a:r>
              <a:rPr lang="de-DE" sz="2400" dirty="0">
                <a:solidFill>
                  <a:srgbClr val="0000FF"/>
                </a:solidFill>
                <a:latin typeface="Candara"/>
                <a:cs typeface="Candara"/>
              </a:rPr>
              <a:t>ΔT)    (217 </a:t>
            </a:r>
            <a:r>
              <a:rPr lang="de-DE" sz="2400" dirty="0" err="1">
                <a:solidFill>
                  <a:srgbClr val="0000FF"/>
                </a:solidFill>
                <a:latin typeface="Candara"/>
                <a:cs typeface="Candara"/>
              </a:rPr>
              <a:t>g</a:t>
            </a:r>
            <a:r>
              <a:rPr lang="de-DE" sz="2400" dirty="0">
                <a:solidFill>
                  <a:srgbClr val="0000FF"/>
                </a:solidFill>
                <a:latin typeface="Candara"/>
                <a:cs typeface="Candara"/>
              </a:rPr>
              <a:t>)(39.1 – 24.5°C)        </a:t>
            </a:r>
            <a:r>
              <a:rPr lang="de-DE" sz="2400" dirty="0" err="1">
                <a:solidFill>
                  <a:srgbClr val="0000FF"/>
                </a:solidFill>
                <a:latin typeface="Candara"/>
                <a:cs typeface="Candara"/>
              </a:rPr>
              <a:t>Fe</a:t>
            </a:r>
            <a:r>
              <a:rPr lang="de-DE" sz="2400" dirty="0">
                <a:solidFill>
                  <a:srgbClr val="0000FF"/>
                </a:solidFill>
                <a:latin typeface="Candara"/>
                <a:cs typeface="Candara"/>
              </a:rPr>
              <a:t>?</a:t>
            </a:r>
          </a:p>
        </p:txBody>
      </p:sp>
    </p:spTree>
    <p:extLst>
      <p:ext uri="{BB962C8B-B14F-4D97-AF65-F5344CB8AC3E}">
        <p14:creationId xmlns:p14="http://schemas.microsoft.com/office/powerpoint/2010/main" val="294866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6774661" cy="646331"/>
          </a:xfrm>
          <a:prstGeom prst="rect">
            <a:avLst/>
          </a:prstGeom>
          <a:noFill/>
        </p:spPr>
        <p:txBody>
          <a:bodyPr wrap="none" rtlCol="0">
            <a:spAutoFit/>
          </a:bodyPr>
          <a:lstStyle/>
          <a:p>
            <a:pPr defTabSz="914400"/>
            <a:r>
              <a:rPr lang="en-US" sz="3600" b="1" dirty="0">
                <a:solidFill>
                  <a:prstClr val="white"/>
                </a:solidFill>
                <a:latin typeface="Candara"/>
                <a:cs typeface="Candara"/>
              </a:rPr>
              <a:t>Using molten salt to store energy</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13" name="TextBox 12"/>
          <p:cNvSpPr txBox="1"/>
          <p:nvPr/>
        </p:nvSpPr>
        <p:spPr>
          <a:xfrm>
            <a:off x="243721" y="765754"/>
            <a:ext cx="7578771" cy="1938992"/>
          </a:xfrm>
          <a:prstGeom prst="rect">
            <a:avLst/>
          </a:prstGeom>
          <a:noFill/>
        </p:spPr>
        <p:txBody>
          <a:bodyPr wrap="square" rtlCol="0">
            <a:spAutoFit/>
          </a:bodyPr>
          <a:lstStyle/>
          <a:p>
            <a:r>
              <a:rPr lang="en-US" sz="2400" dirty="0">
                <a:solidFill>
                  <a:srgbClr val="000000"/>
                </a:solidFill>
                <a:latin typeface="Candara"/>
                <a:cs typeface="Candara"/>
              </a:rPr>
              <a:t>A solar power plant stores energy overnight by melting salt: a mixture of sodium nitrate and potassium nitrate.</a:t>
            </a:r>
          </a:p>
          <a:p>
            <a:r>
              <a:rPr lang="en-US" sz="2400" dirty="0">
                <a:solidFill>
                  <a:srgbClr val="000000"/>
                </a:solidFill>
                <a:latin typeface="Candara"/>
                <a:cs typeface="Candara"/>
              </a:rPr>
              <a:t>If one ton of this salt, with a heat capacity of 1.53 J/g-</a:t>
            </a:r>
            <a:r>
              <a:rPr lang="de-DE" sz="2400" dirty="0">
                <a:solidFill>
                  <a:srgbClr val="000000"/>
                </a:solidFill>
                <a:latin typeface="Candara"/>
                <a:cs typeface="Candara"/>
              </a:rPr>
              <a:t>°C, </a:t>
            </a:r>
            <a:r>
              <a:rPr lang="de-DE" sz="2400" dirty="0" err="1">
                <a:solidFill>
                  <a:srgbClr val="000000"/>
                </a:solidFill>
                <a:latin typeface="Candara"/>
                <a:cs typeface="Candara"/>
              </a:rPr>
              <a:t>is</a:t>
            </a:r>
            <a:r>
              <a:rPr lang="de-DE" sz="2400" dirty="0">
                <a:solidFill>
                  <a:srgbClr val="000000"/>
                </a:solidFill>
                <a:latin typeface="Candara"/>
                <a:cs typeface="Candara"/>
              </a:rPr>
              <a:t> </a:t>
            </a:r>
            <a:r>
              <a:rPr lang="de-DE" sz="2400" dirty="0" err="1">
                <a:solidFill>
                  <a:srgbClr val="000000"/>
                </a:solidFill>
                <a:latin typeface="Candara"/>
                <a:cs typeface="Candara"/>
              </a:rPr>
              <a:t>heated</a:t>
            </a:r>
            <a:r>
              <a:rPr lang="de-DE" sz="2400" dirty="0">
                <a:solidFill>
                  <a:srgbClr val="000000"/>
                </a:solidFill>
                <a:latin typeface="Candara"/>
                <a:cs typeface="Candara"/>
              </a:rPr>
              <a:t> </a:t>
            </a:r>
            <a:r>
              <a:rPr lang="de-DE" sz="2400" dirty="0" err="1">
                <a:solidFill>
                  <a:srgbClr val="000000"/>
                </a:solidFill>
                <a:latin typeface="Candara"/>
                <a:cs typeface="Candara"/>
              </a:rPr>
              <a:t>from</a:t>
            </a:r>
            <a:r>
              <a:rPr lang="de-DE" sz="2400" dirty="0">
                <a:solidFill>
                  <a:srgbClr val="000000"/>
                </a:solidFill>
                <a:latin typeface="Candara"/>
                <a:cs typeface="Candara"/>
              </a:rPr>
              <a:t> 260 </a:t>
            </a:r>
            <a:r>
              <a:rPr lang="de-DE" sz="2400" dirty="0" err="1">
                <a:solidFill>
                  <a:srgbClr val="000000"/>
                </a:solidFill>
                <a:latin typeface="Candara"/>
                <a:cs typeface="Candara"/>
              </a:rPr>
              <a:t>to</a:t>
            </a:r>
            <a:r>
              <a:rPr lang="de-DE" sz="2400" dirty="0">
                <a:solidFill>
                  <a:srgbClr val="000000"/>
                </a:solidFill>
                <a:latin typeface="Candara"/>
                <a:cs typeface="Candara"/>
              </a:rPr>
              <a:t> 550°C, </a:t>
            </a:r>
            <a:r>
              <a:rPr lang="de-DE" sz="2400" dirty="0" err="1">
                <a:solidFill>
                  <a:srgbClr val="000000"/>
                </a:solidFill>
                <a:latin typeface="Candara"/>
                <a:cs typeface="Candara"/>
              </a:rPr>
              <a:t>how</a:t>
            </a:r>
            <a:r>
              <a:rPr lang="de-DE" sz="2400" dirty="0">
                <a:solidFill>
                  <a:srgbClr val="000000"/>
                </a:solidFill>
                <a:latin typeface="Candara"/>
                <a:cs typeface="Candara"/>
              </a:rPr>
              <a:t> </a:t>
            </a:r>
            <a:r>
              <a:rPr lang="de-DE" sz="2400" dirty="0" err="1">
                <a:solidFill>
                  <a:srgbClr val="000000"/>
                </a:solidFill>
                <a:latin typeface="Candara"/>
                <a:cs typeface="Candara"/>
              </a:rPr>
              <a:t>much</a:t>
            </a:r>
            <a:r>
              <a:rPr lang="de-DE" sz="2400" dirty="0">
                <a:solidFill>
                  <a:srgbClr val="000000"/>
                </a:solidFill>
                <a:latin typeface="Candara"/>
                <a:cs typeface="Candara"/>
              </a:rPr>
              <a:t> </a:t>
            </a:r>
            <a:r>
              <a:rPr lang="de-DE" sz="2400" dirty="0" err="1">
                <a:solidFill>
                  <a:srgbClr val="000000"/>
                </a:solidFill>
                <a:latin typeface="Candara"/>
                <a:cs typeface="Candara"/>
              </a:rPr>
              <a:t>energy</a:t>
            </a:r>
            <a:r>
              <a:rPr lang="de-DE" sz="2400" dirty="0">
                <a:solidFill>
                  <a:srgbClr val="000000"/>
                </a:solidFill>
                <a:latin typeface="Candara"/>
                <a:cs typeface="Candara"/>
              </a:rPr>
              <a:t> </a:t>
            </a:r>
            <a:r>
              <a:rPr lang="de-DE" sz="2400" dirty="0" err="1">
                <a:solidFill>
                  <a:srgbClr val="000000"/>
                </a:solidFill>
                <a:latin typeface="Candara"/>
                <a:cs typeface="Candara"/>
              </a:rPr>
              <a:t>can</a:t>
            </a:r>
            <a:r>
              <a:rPr lang="de-DE" sz="2400" dirty="0">
                <a:solidFill>
                  <a:srgbClr val="000000"/>
                </a:solidFill>
                <a:latin typeface="Candara"/>
                <a:cs typeface="Candara"/>
              </a:rPr>
              <a:t> </a:t>
            </a:r>
            <a:r>
              <a:rPr lang="de-DE" sz="2400" dirty="0" err="1">
                <a:solidFill>
                  <a:srgbClr val="000000"/>
                </a:solidFill>
                <a:latin typeface="Candara"/>
                <a:cs typeface="Candara"/>
              </a:rPr>
              <a:t>be</a:t>
            </a:r>
            <a:r>
              <a:rPr lang="de-DE" sz="2400" dirty="0">
                <a:solidFill>
                  <a:srgbClr val="000000"/>
                </a:solidFill>
                <a:latin typeface="Candara"/>
                <a:cs typeface="Candara"/>
              </a:rPr>
              <a:t> </a:t>
            </a:r>
            <a:r>
              <a:rPr lang="de-DE" sz="2400" dirty="0" err="1">
                <a:solidFill>
                  <a:srgbClr val="000000"/>
                </a:solidFill>
                <a:latin typeface="Candara"/>
                <a:cs typeface="Candara"/>
              </a:rPr>
              <a:t>stored</a:t>
            </a:r>
            <a:r>
              <a:rPr lang="de-DE" sz="2400" dirty="0">
                <a:solidFill>
                  <a:srgbClr val="000000"/>
                </a:solidFill>
                <a:latin typeface="Candara"/>
                <a:cs typeface="Candara"/>
              </a:rPr>
              <a:t>?</a:t>
            </a:r>
            <a:endParaRPr lang="en-US" sz="2400" dirty="0">
              <a:solidFill>
                <a:srgbClr val="000000"/>
              </a:solidFill>
              <a:latin typeface="Candara"/>
              <a:cs typeface="Candara"/>
            </a:endParaRPr>
          </a:p>
        </p:txBody>
      </p:sp>
      <p:sp>
        <p:nvSpPr>
          <p:cNvPr id="14" name="Oval 13"/>
          <p:cNvSpPr/>
          <p:nvPr/>
        </p:nvSpPr>
        <p:spPr>
          <a:xfrm>
            <a:off x="7822492" y="916934"/>
            <a:ext cx="441891" cy="453648"/>
          </a:xfrm>
          <a:prstGeom prst="ellipse">
            <a:avLst/>
          </a:prstGeom>
          <a:noFill/>
          <a:ln w="28575" cmpd="sng">
            <a:solidFill>
              <a:srgbClr val="52D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2D128"/>
                </a:solidFill>
              </a:rPr>
              <a:t>7</a:t>
            </a:r>
          </a:p>
        </p:txBody>
      </p:sp>
      <p:sp>
        <p:nvSpPr>
          <p:cNvPr id="16" name="TextBox 15"/>
          <p:cNvSpPr txBox="1"/>
          <p:nvPr/>
        </p:nvSpPr>
        <p:spPr>
          <a:xfrm>
            <a:off x="294557" y="3120224"/>
            <a:ext cx="4522392" cy="830997"/>
          </a:xfrm>
          <a:prstGeom prst="rect">
            <a:avLst/>
          </a:prstGeom>
          <a:noFill/>
        </p:spPr>
        <p:txBody>
          <a:bodyPr wrap="none" rtlCol="0">
            <a:spAutoFit/>
          </a:bodyPr>
          <a:lstStyle/>
          <a:p>
            <a:r>
              <a:rPr lang="en-US" sz="2400" dirty="0">
                <a:solidFill>
                  <a:srgbClr val="0000FF"/>
                </a:solidFill>
                <a:latin typeface="Candara"/>
                <a:cs typeface="Candara"/>
              </a:rPr>
              <a:t>1 ton = </a:t>
            </a:r>
            <a:r>
              <a:rPr lang="en-US" sz="2400" u="sng" dirty="0">
                <a:solidFill>
                  <a:srgbClr val="0000FF"/>
                </a:solidFill>
                <a:latin typeface="Candara"/>
                <a:cs typeface="Candara"/>
              </a:rPr>
              <a:t>2000 </a:t>
            </a:r>
            <a:r>
              <a:rPr lang="en-US" sz="2400" u="sng" dirty="0" err="1">
                <a:solidFill>
                  <a:srgbClr val="0000FF"/>
                </a:solidFill>
                <a:latin typeface="Candara"/>
                <a:cs typeface="Candara"/>
              </a:rPr>
              <a:t>lb</a:t>
            </a:r>
            <a:r>
              <a:rPr lang="en-US" sz="2400" u="sng" dirty="0">
                <a:solidFill>
                  <a:srgbClr val="0000FF"/>
                </a:solidFill>
                <a:latin typeface="Candara"/>
                <a:cs typeface="Candara"/>
              </a:rPr>
              <a:t>    454 g</a:t>
            </a:r>
            <a:r>
              <a:rPr lang="en-US" sz="2400" dirty="0">
                <a:solidFill>
                  <a:srgbClr val="0000FF"/>
                </a:solidFill>
                <a:latin typeface="Candara"/>
                <a:cs typeface="Candara"/>
              </a:rPr>
              <a:t> = 9.08 E5 g</a:t>
            </a:r>
            <a:endParaRPr lang="en-US" sz="2400" u="sng" dirty="0">
              <a:solidFill>
                <a:srgbClr val="0000FF"/>
              </a:solidFill>
              <a:latin typeface="Candara"/>
              <a:cs typeface="Candara"/>
            </a:endParaRPr>
          </a:p>
          <a:p>
            <a:r>
              <a:rPr lang="en-US" sz="2400" dirty="0">
                <a:solidFill>
                  <a:srgbClr val="0000FF"/>
                </a:solidFill>
                <a:latin typeface="Candara"/>
                <a:cs typeface="Candara"/>
              </a:rPr>
              <a:t>					1 </a:t>
            </a:r>
            <a:r>
              <a:rPr lang="en-US" sz="2400" dirty="0" err="1">
                <a:solidFill>
                  <a:srgbClr val="0000FF"/>
                </a:solidFill>
                <a:latin typeface="Candara"/>
                <a:cs typeface="Candara"/>
              </a:rPr>
              <a:t>lb</a:t>
            </a:r>
            <a:endParaRPr lang="en-US" sz="2400" dirty="0">
              <a:solidFill>
                <a:srgbClr val="0000FF"/>
              </a:solidFill>
              <a:latin typeface="Candara"/>
              <a:cs typeface="Candara"/>
            </a:endParaRPr>
          </a:p>
        </p:txBody>
      </p:sp>
      <p:sp>
        <p:nvSpPr>
          <p:cNvPr id="8" name="TextBox 7">
            <a:extLst>
              <a:ext uri="{FF2B5EF4-FFF2-40B4-BE49-F238E27FC236}">
                <a16:creationId xmlns:a16="http://schemas.microsoft.com/office/drawing/2014/main" id="{02C187A6-B72C-D34D-B921-B8399BCBC5B2}"/>
              </a:ext>
            </a:extLst>
          </p:cNvPr>
          <p:cNvSpPr txBox="1"/>
          <p:nvPr/>
        </p:nvSpPr>
        <p:spPr>
          <a:xfrm>
            <a:off x="294557" y="4135866"/>
            <a:ext cx="2031325" cy="461665"/>
          </a:xfrm>
          <a:prstGeom prst="rect">
            <a:avLst/>
          </a:prstGeom>
          <a:noFill/>
        </p:spPr>
        <p:txBody>
          <a:bodyPr wrap="none" rtlCol="0">
            <a:spAutoFit/>
          </a:bodyPr>
          <a:lstStyle/>
          <a:p>
            <a:r>
              <a:rPr lang="en-US" sz="2400" dirty="0">
                <a:solidFill>
                  <a:srgbClr val="0000FF"/>
                </a:solidFill>
                <a:latin typeface="Candara"/>
                <a:cs typeface="Candara"/>
              </a:rPr>
              <a:t>q = </a:t>
            </a:r>
            <a:r>
              <a:rPr lang="de-DE" sz="2400" dirty="0">
                <a:solidFill>
                  <a:srgbClr val="0000FF"/>
                </a:solidFill>
                <a:latin typeface="Candara"/>
                <a:cs typeface="Candara"/>
              </a:rPr>
              <a:t>(c)(m)(ΔT)</a:t>
            </a:r>
          </a:p>
        </p:txBody>
      </p:sp>
      <p:sp>
        <p:nvSpPr>
          <p:cNvPr id="10" name="TextBox 9">
            <a:extLst>
              <a:ext uri="{FF2B5EF4-FFF2-40B4-BE49-F238E27FC236}">
                <a16:creationId xmlns:a16="http://schemas.microsoft.com/office/drawing/2014/main" id="{8DA9294C-1ACF-1840-B300-048133498E94}"/>
              </a:ext>
            </a:extLst>
          </p:cNvPr>
          <p:cNvSpPr txBox="1"/>
          <p:nvPr/>
        </p:nvSpPr>
        <p:spPr>
          <a:xfrm>
            <a:off x="294557" y="5082387"/>
            <a:ext cx="7812908" cy="461665"/>
          </a:xfrm>
          <a:prstGeom prst="rect">
            <a:avLst/>
          </a:prstGeom>
          <a:noFill/>
        </p:spPr>
        <p:txBody>
          <a:bodyPr wrap="none" rtlCol="0">
            <a:spAutoFit/>
          </a:bodyPr>
          <a:lstStyle/>
          <a:p>
            <a:r>
              <a:rPr lang="en-US" sz="2400" dirty="0">
                <a:solidFill>
                  <a:srgbClr val="0000FF"/>
                </a:solidFill>
                <a:latin typeface="Candara"/>
                <a:cs typeface="Candara"/>
              </a:rPr>
              <a:t>q </a:t>
            </a:r>
            <a:r>
              <a:rPr lang="en-US" sz="2400" dirty="0">
                <a:solidFill>
                  <a:srgbClr val="0000FF"/>
                </a:solidFill>
                <a:sym typeface="Wingdings"/>
              </a:rPr>
              <a:t>= (1.53 J/g-</a:t>
            </a:r>
            <a:r>
              <a:rPr lang="de-DE" sz="2400" dirty="0">
                <a:solidFill>
                  <a:srgbClr val="0000FF"/>
                </a:solidFill>
                <a:latin typeface="Candara"/>
                <a:cs typeface="Candara"/>
              </a:rPr>
              <a:t>°C)(9.08 E5 </a:t>
            </a:r>
            <a:r>
              <a:rPr lang="de-DE" sz="2400" dirty="0" err="1">
                <a:solidFill>
                  <a:srgbClr val="0000FF"/>
                </a:solidFill>
                <a:latin typeface="Candara"/>
                <a:cs typeface="Candara"/>
              </a:rPr>
              <a:t>g</a:t>
            </a:r>
            <a:r>
              <a:rPr lang="de-DE" sz="2400" dirty="0">
                <a:solidFill>
                  <a:srgbClr val="0000FF"/>
                </a:solidFill>
                <a:latin typeface="Candara"/>
                <a:cs typeface="Candara"/>
              </a:rPr>
              <a:t>)(550 - 260°C) = 4.0 E8 J = 400 MJ</a:t>
            </a:r>
          </a:p>
        </p:txBody>
      </p:sp>
    </p:spTree>
    <p:extLst>
      <p:ext uri="{BB962C8B-B14F-4D97-AF65-F5344CB8AC3E}">
        <p14:creationId xmlns:p14="http://schemas.microsoft.com/office/powerpoint/2010/main" val="278942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2506"/>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29" name="TextBox 28"/>
          <p:cNvSpPr txBox="1"/>
          <p:nvPr/>
        </p:nvSpPr>
        <p:spPr>
          <a:xfrm>
            <a:off x="228599" y="692670"/>
            <a:ext cx="8750027" cy="5632310"/>
          </a:xfrm>
          <a:prstGeom prst="rect">
            <a:avLst/>
          </a:prstGeom>
          <a:noFill/>
        </p:spPr>
        <p:txBody>
          <a:bodyPr wrap="square" rtlCol="0">
            <a:spAutoFit/>
          </a:bodyPr>
          <a:lstStyle/>
          <a:p>
            <a:pPr marL="457200" indent="-457200">
              <a:buAutoNum type="arabicParenBoth"/>
            </a:pPr>
            <a:r>
              <a:rPr lang="en-US" sz="2400" dirty="0">
                <a:latin typeface="Candara"/>
                <a:cs typeface="Candara"/>
              </a:rPr>
              <a:t>Define the term ‘energy’ and differentiate between potential, kinetic and chemical energy?</a:t>
            </a:r>
          </a:p>
          <a:p>
            <a:endParaRPr lang="en-US" sz="2400" dirty="0">
              <a:latin typeface="Candara"/>
              <a:cs typeface="Candara"/>
            </a:endParaRPr>
          </a:p>
          <a:p>
            <a:r>
              <a:rPr lang="en-US" sz="2400" dirty="0">
                <a:latin typeface="Candara"/>
                <a:cs typeface="Candara"/>
              </a:rPr>
              <a:t>(2) State the first law of thermodynamics?</a:t>
            </a:r>
          </a:p>
          <a:p>
            <a:endParaRPr lang="en-US" sz="2400" dirty="0">
              <a:latin typeface="Candara"/>
              <a:cs typeface="Candara"/>
            </a:endParaRPr>
          </a:p>
          <a:p>
            <a:pPr marL="458788" indent="-458788"/>
            <a:r>
              <a:rPr lang="en-US" sz="2400" dirty="0">
                <a:latin typeface="Candara"/>
                <a:cs typeface="Candara"/>
              </a:rPr>
              <a:t>(3) Explain the relationship between thermal energy and heat? What do thermometers measure?</a:t>
            </a:r>
          </a:p>
          <a:p>
            <a:endParaRPr lang="en-US" sz="2400" dirty="0">
              <a:latin typeface="Candara"/>
              <a:cs typeface="Candara"/>
            </a:endParaRPr>
          </a:p>
          <a:p>
            <a:pPr marL="406400" indent="-406400"/>
            <a:r>
              <a:rPr lang="en-US" sz="2400" dirty="0">
                <a:latin typeface="Candara"/>
                <a:cs typeface="Candara"/>
              </a:rPr>
              <a:t>(4) Define, and differentiate between, processes that are endothermic and exothermic?</a:t>
            </a:r>
          </a:p>
          <a:p>
            <a:pPr marL="406400" indent="-406400"/>
            <a:endParaRPr lang="en-US" sz="2400" dirty="0">
              <a:latin typeface="Candara"/>
              <a:cs typeface="Candara"/>
            </a:endParaRPr>
          </a:p>
          <a:p>
            <a:pPr marL="406400" indent="-406400"/>
            <a:r>
              <a:rPr lang="en-US" sz="2400" dirty="0">
                <a:latin typeface="Candara"/>
                <a:cs typeface="Candara"/>
              </a:rPr>
              <a:t>(5) Define (and know the units for) heat capacity and specific heat?</a:t>
            </a:r>
          </a:p>
          <a:p>
            <a:pPr marL="406400" indent="-406400"/>
            <a:endParaRPr lang="en-US" sz="2400" dirty="0">
              <a:latin typeface="Candara"/>
              <a:cs typeface="Candara"/>
            </a:endParaRPr>
          </a:p>
          <a:p>
            <a:pPr marL="406400" indent="-406400"/>
            <a:r>
              <a:rPr lang="en-US" sz="2400" dirty="0">
                <a:latin typeface="Candara"/>
                <a:cs typeface="Candara"/>
              </a:rPr>
              <a:t>(6) Use specific heat, mass and change in temperature to calculate heat changes?</a:t>
            </a:r>
          </a:p>
        </p:txBody>
      </p:sp>
    </p:spTree>
    <p:extLst>
      <p:ext uri="{BB962C8B-B14F-4D97-AF65-F5344CB8AC3E}">
        <p14:creationId xmlns:p14="http://schemas.microsoft.com/office/powerpoint/2010/main" val="20835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326"/>
            <a:ext cx="4032174" cy="646331"/>
          </a:xfrm>
          <a:prstGeom prst="rect">
            <a:avLst/>
          </a:prstGeom>
          <a:noFill/>
        </p:spPr>
        <p:txBody>
          <a:bodyPr wrap="none" rtlCol="0">
            <a:spAutoFit/>
          </a:bodyPr>
          <a:lstStyle/>
          <a:p>
            <a:pPr defTabSz="914400"/>
            <a:r>
              <a:rPr lang="en-US" sz="3600" b="1" dirty="0">
                <a:solidFill>
                  <a:prstClr val="white"/>
                </a:solidFill>
                <a:cs typeface="Avenir Heavy"/>
              </a:rPr>
              <a:t>8. Thermochemistry</a:t>
            </a:r>
          </a:p>
        </p:txBody>
      </p:sp>
      <p:sp>
        <p:nvSpPr>
          <p:cNvPr id="8" name="TextBox 7"/>
          <p:cNvSpPr txBox="1"/>
          <p:nvPr/>
        </p:nvSpPr>
        <p:spPr>
          <a:xfrm>
            <a:off x="876085" y="939994"/>
            <a:ext cx="7582038" cy="4585870"/>
          </a:xfrm>
          <a:prstGeom prst="rect">
            <a:avLst/>
          </a:prstGeom>
          <a:noFill/>
        </p:spPr>
        <p:txBody>
          <a:bodyPr wrap="square" rtlCol="0">
            <a:spAutoFit/>
          </a:bodyPr>
          <a:lstStyle/>
          <a:p>
            <a:pPr marL="52388" lvl="1">
              <a:lnSpc>
                <a:spcPct val="120000"/>
              </a:lnSpc>
            </a:pPr>
            <a:r>
              <a:rPr lang="en-US" sz="2800" b="1" dirty="0">
                <a:latin typeface="Candara"/>
                <a:cs typeface="Candara"/>
              </a:rPr>
              <a:t>8.1: Energy basics</a:t>
            </a:r>
          </a:p>
          <a:p>
            <a:pPr lvl="1" indent="-457200">
              <a:lnSpc>
                <a:spcPct val="120000"/>
              </a:lnSpc>
              <a:buFont typeface="Arial"/>
              <a:buChar char="•"/>
            </a:pPr>
            <a:r>
              <a:rPr lang="en-US" sz="2400" dirty="0">
                <a:latin typeface="Candara"/>
                <a:cs typeface="Candara"/>
              </a:rPr>
              <a:t>Define energy, distinguish between types of energy, and describe the nature of energy changes that accompany physical  and chemical changes.</a:t>
            </a:r>
          </a:p>
          <a:p>
            <a:pPr lvl="1" indent="-457200">
              <a:lnSpc>
                <a:spcPct val="120000"/>
              </a:lnSpc>
              <a:buFont typeface="Arial"/>
              <a:buChar char="•"/>
            </a:pPr>
            <a:r>
              <a:rPr lang="en-US" sz="2400" dirty="0">
                <a:latin typeface="Candara"/>
                <a:cs typeface="Candara"/>
              </a:rPr>
              <a:t>Distinguish between heat, thermal energy &amp; temperature.</a:t>
            </a:r>
          </a:p>
          <a:p>
            <a:pPr lvl="1" indent="-457200">
              <a:lnSpc>
                <a:spcPct val="120000"/>
              </a:lnSpc>
              <a:buFont typeface="Arial"/>
              <a:buChar char="•"/>
            </a:pPr>
            <a:r>
              <a:rPr lang="en-US" sz="2400" dirty="0">
                <a:latin typeface="Candara"/>
                <a:cs typeface="Candara"/>
              </a:rPr>
              <a:t>Define and distinguish specific heat and heat capacity and describe the physical implications of both.</a:t>
            </a:r>
          </a:p>
          <a:p>
            <a:pPr lvl="1" indent="-457200">
              <a:lnSpc>
                <a:spcPct val="120000"/>
              </a:lnSpc>
              <a:buFont typeface="Arial"/>
              <a:buChar char="•"/>
            </a:pPr>
            <a:r>
              <a:rPr lang="en-US" sz="2400" dirty="0">
                <a:latin typeface="Candara"/>
                <a:cs typeface="Candara"/>
              </a:rPr>
              <a:t>Perform calculations involving heat, specific heat and changes in temperature.</a:t>
            </a: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Tree>
    <p:extLst>
      <p:ext uri="{BB962C8B-B14F-4D97-AF65-F5344CB8AC3E}">
        <p14:creationId xmlns:p14="http://schemas.microsoft.com/office/powerpoint/2010/main" val="154802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7247146" cy="646331"/>
          </a:xfrm>
          <a:prstGeom prst="rect">
            <a:avLst/>
          </a:prstGeom>
          <a:noFill/>
        </p:spPr>
        <p:txBody>
          <a:bodyPr wrap="none" rtlCol="0">
            <a:spAutoFit/>
          </a:bodyPr>
          <a:lstStyle/>
          <a:p>
            <a:pPr defTabSz="914400"/>
            <a:r>
              <a:rPr lang="en-US" sz="3600" b="1" dirty="0">
                <a:solidFill>
                  <a:prstClr val="white"/>
                </a:solidFill>
                <a:latin typeface="Candara"/>
                <a:cs typeface="Candara"/>
              </a:rPr>
              <a:t>Chemical changes ~ energy changes</a:t>
            </a:r>
          </a:p>
        </p:txBody>
      </p:sp>
      <p:sp>
        <p:nvSpPr>
          <p:cNvPr id="2" name="TextBox 1"/>
          <p:cNvSpPr txBox="1"/>
          <p:nvPr/>
        </p:nvSpPr>
        <p:spPr>
          <a:xfrm>
            <a:off x="283885" y="736264"/>
            <a:ext cx="8624113" cy="2308324"/>
          </a:xfrm>
          <a:prstGeom prst="rect">
            <a:avLst/>
          </a:prstGeom>
          <a:noFill/>
        </p:spPr>
        <p:txBody>
          <a:bodyPr wrap="square" rtlCol="0">
            <a:spAutoFit/>
          </a:bodyPr>
          <a:lstStyle/>
          <a:p>
            <a:r>
              <a:rPr lang="en-US" sz="2400" dirty="0">
                <a:latin typeface="Candara"/>
                <a:cs typeface="Candara"/>
              </a:rPr>
              <a:t>Many, if not most, of the chemical changes we observe and use daily involve </a:t>
            </a:r>
            <a:r>
              <a:rPr lang="en-US" sz="2400" b="1" dirty="0">
                <a:latin typeface="Candara"/>
                <a:cs typeface="Candara"/>
              </a:rPr>
              <a:t>changes in energy</a:t>
            </a:r>
            <a:r>
              <a:rPr lang="en-US" sz="2400" dirty="0">
                <a:latin typeface="Candara"/>
                <a:cs typeface="Candara"/>
              </a:rPr>
              <a:t>:</a:t>
            </a:r>
          </a:p>
          <a:p>
            <a:pPr marL="342900" indent="-342900">
              <a:buFont typeface="Arial"/>
              <a:buChar char="•"/>
            </a:pPr>
            <a:r>
              <a:rPr lang="en-US" sz="2400" dirty="0">
                <a:latin typeface="Candara"/>
                <a:cs typeface="Candara"/>
              </a:rPr>
              <a:t>Cooking food to make nutrients more bioavailable;</a:t>
            </a:r>
          </a:p>
          <a:p>
            <a:pPr marL="342900" indent="-342900">
              <a:buFont typeface="Arial"/>
              <a:buChar char="•"/>
            </a:pPr>
            <a:r>
              <a:rPr lang="en-US" sz="2400" dirty="0">
                <a:latin typeface="Candara"/>
                <a:cs typeface="Candara"/>
              </a:rPr>
              <a:t>Burning fuels to provide heat, motive power and electricity; &amp;</a:t>
            </a:r>
          </a:p>
          <a:p>
            <a:pPr marL="342900" indent="-342900">
              <a:buFont typeface="Arial"/>
              <a:buChar char="•"/>
            </a:pPr>
            <a:r>
              <a:rPr lang="en-US" sz="2400" dirty="0">
                <a:latin typeface="Candara"/>
                <a:cs typeface="Candara"/>
              </a:rPr>
              <a:t>Chemical processing of raw materials to create materials for use to use.</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23" name="TextBox 22"/>
          <p:cNvSpPr txBox="1"/>
          <p:nvPr/>
        </p:nvSpPr>
        <p:spPr>
          <a:xfrm>
            <a:off x="5315859" y="6532080"/>
            <a:ext cx="3828141" cy="307777"/>
          </a:xfrm>
          <a:prstGeom prst="rect">
            <a:avLst/>
          </a:prstGeom>
          <a:noFill/>
        </p:spPr>
        <p:txBody>
          <a:bodyPr wrap="square" rtlCol="0">
            <a:spAutoFit/>
          </a:bodyPr>
          <a:lstStyle/>
          <a:p>
            <a:pPr algn="r"/>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pic>
        <p:nvPicPr>
          <p:cNvPr id="7" name="Picture 6"/>
          <p:cNvPicPr>
            <a:picLocks noChangeAspect="1"/>
          </p:cNvPicPr>
          <p:nvPr/>
        </p:nvPicPr>
        <p:blipFill rotWithShape="1">
          <a:blip r:embed="rId3"/>
          <a:srcRect b="15877"/>
          <a:stretch/>
        </p:blipFill>
        <p:spPr>
          <a:xfrm>
            <a:off x="20485" y="4537146"/>
            <a:ext cx="9144000" cy="2076882"/>
          </a:xfrm>
          <a:prstGeom prst="rect">
            <a:avLst/>
          </a:prstGeom>
        </p:spPr>
      </p:pic>
      <p:sp>
        <p:nvSpPr>
          <p:cNvPr id="17" name="TextBox 16"/>
          <p:cNvSpPr txBox="1"/>
          <p:nvPr/>
        </p:nvSpPr>
        <p:spPr>
          <a:xfrm>
            <a:off x="228600" y="3066102"/>
            <a:ext cx="8624113" cy="1200328"/>
          </a:xfrm>
          <a:prstGeom prst="rect">
            <a:avLst/>
          </a:prstGeom>
          <a:noFill/>
        </p:spPr>
        <p:txBody>
          <a:bodyPr wrap="square" rtlCol="0">
            <a:spAutoFit/>
          </a:bodyPr>
          <a:lstStyle/>
          <a:p>
            <a:r>
              <a:rPr lang="en-US" sz="2400" b="1" dirty="0">
                <a:latin typeface="Candara"/>
                <a:cs typeface="Candara"/>
              </a:rPr>
              <a:t>More than 90% of our energy comes from the sun</a:t>
            </a:r>
            <a:r>
              <a:rPr lang="en-US" sz="2400" dirty="0">
                <a:latin typeface="Candara"/>
                <a:cs typeface="Candara"/>
              </a:rPr>
              <a:t>, though it may flow to us through physical changes (wind) and chemical changes (photosynthesis).</a:t>
            </a:r>
          </a:p>
        </p:txBody>
      </p:sp>
    </p:spTree>
    <p:extLst>
      <p:ext uri="{BB962C8B-B14F-4D97-AF65-F5344CB8AC3E}">
        <p14:creationId xmlns:p14="http://schemas.microsoft.com/office/powerpoint/2010/main" val="27793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576423" cy="646331"/>
          </a:xfrm>
          <a:prstGeom prst="rect">
            <a:avLst/>
          </a:prstGeom>
          <a:noFill/>
        </p:spPr>
        <p:txBody>
          <a:bodyPr wrap="none" rtlCol="0">
            <a:spAutoFit/>
          </a:bodyPr>
          <a:lstStyle/>
          <a:p>
            <a:pPr defTabSz="914400"/>
            <a:r>
              <a:rPr lang="en-US" sz="3600" b="1" dirty="0">
                <a:solidFill>
                  <a:prstClr val="white"/>
                </a:solidFill>
                <a:latin typeface="Candara"/>
                <a:cs typeface="Candara"/>
              </a:rPr>
              <a:t>Energy</a:t>
            </a:r>
          </a:p>
        </p:txBody>
      </p:sp>
      <p:sp>
        <p:nvSpPr>
          <p:cNvPr id="2" name="TextBox 1"/>
          <p:cNvSpPr txBox="1"/>
          <p:nvPr/>
        </p:nvSpPr>
        <p:spPr>
          <a:xfrm>
            <a:off x="283885" y="736264"/>
            <a:ext cx="8624113" cy="830997"/>
          </a:xfrm>
          <a:prstGeom prst="rect">
            <a:avLst/>
          </a:prstGeom>
          <a:noFill/>
        </p:spPr>
        <p:txBody>
          <a:bodyPr wrap="square" rtlCol="0">
            <a:spAutoFit/>
          </a:bodyPr>
          <a:lstStyle/>
          <a:p>
            <a:r>
              <a:rPr lang="en-US" sz="2400" b="1" dirty="0">
                <a:latin typeface="Candara"/>
                <a:cs typeface="Candara"/>
              </a:rPr>
              <a:t>Energy:</a:t>
            </a:r>
            <a:r>
              <a:rPr lang="en-US" sz="2400" i="1" dirty="0">
                <a:latin typeface="Candara"/>
                <a:cs typeface="Candara"/>
              </a:rPr>
              <a:t> the capacity to supply heat (q) or do work (w)</a:t>
            </a:r>
          </a:p>
          <a:p>
            <a:pPr marL="342900" indent="-342900">
              <a:buFont typeface="Arial"/>
              <a:buChar char="•"/>
            </a:pPr>
            <a:r>
              <a:rPr lang="en-US" sz="2400" dirty="0">
                <a:latin typeface="Candara"/>
                <a:cs typeface="Candara"/>
              </a:rPr>
              <a:t>Moving objects in opposition to forces like friction &amp; gravity</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23" name="TextBox 22"/>
          <p:cNvSpPr txBox="1"/>
          <p:nvPr/>
        </p:nvSpPr>
        <p:spPr>
          <a:xfrm>
            <a:off x="5315859" y="6532080"/>
            <a:ext cx="3828141" cy="307777"/>
          </a:xfrm>
          <a:prstGeom prst="rect">
            <a:avLst/>
          </a:prstGeom>
          <a:noFill/>
        </p:spPr>
        <p:txBody>
          <a:bodyPr wrap="square" rtlCol="0">
            <a:spAutoFit/>
          </a:bodyPr>
          <a:lstStyle/>
          <a:p>
            <a:pPr algn="r"/>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sp>
        <p:nvSpPr>
          <p:cNvPr id="17" name="TextBox 16"/>
          <p:cNvSpPr txBox="1"/>
          <p:nvPr/>
        </p:nvSpPr>
        <p:spPr>
          <a:xfrm>
            <a:off x="228600" y="1567728"/>
            <a:ext cx="8624113" cy="1200328"/>
          </a:xfrm>
          <a:prstGeom prst="rect">
            <a:avLst/>
          </a:prstGeom>
          <a:noFill/>
        </p:spPr>
        <p:txBody>
          <a:bodyPr wrap="square" rtlCol="0">
            <a:spAutoFit/>
          </a:bodyPr>
          <a:lstStyle/>
          <a:p>
            <a:r>
              <a:rPr lang="en-US" sz="2400" b="1" dirty="0">
                <a:latin typeface="Candara"/>
                <a:cs typeface="Candara"/>
              </a:rPr>
              <a:t>Potential energy: </a:t>
            </a:r>
            <a:r>
              <a:rPr lang="en-US" sz="2400" i="1" dirty="0">
                <a:latin typeface="Candara"/>
                <a:cs typeface="Candara"/>
              </a:rPr>
              <a:t>the energy an object possesses by virtue of its  </a:t>
            </a:r>
          </a:p>
          <a:p>
            <a:r>
              <a:rPr lang="en-US" sz="2400" i="1" dirty="0">
                <a:latin typeface="Candara"/>
                <a:cs typeface="Candara"/>
              </a:rPr>
              <a:t>                                     position; </a:t>
            </a:r>
            <a:r>
              <a:rPr lang="en-US" sz="2400" i="1" u="sng" dirty="0">
                <a:latin typeface="Candara"/>
                <a:cs typeface="Candara"/>
              </a:rPr>
              <a:t>stored energy</a:t>
            </a:r>
          </a:p>
          <a:p>
            <a:pPr marL="800100" lvl="1" indent="-342900">
              <a:buFont typeface="Arial"/>
              <a:buChar char="•"/>
            </a:pPr>
            <a:r>
              <a:rPr lang="en-US" sz="2400" dirty="0">
                <a:latin typeface="Candara"/>
                <a:cs typeface="Candara"/>
              </a:rPr>
              <a:t>Chemical energy is potential energy. (batteries, fuels)</a:t>
            </a:r>
          </a:p>
        </p:txBody>
      </p:sp>
      <p:sp>
        <p:nvSpPr>
          <p:cNvPr id="10" name="TextBox 9"/>
          <p:cNvSpPr txBox="1"/>
          <p:nvPr/>
        </p:nvSpPr>
        <p:spPr>
          <a:xfrm>
            <a:off x="283885" y="2726810"/>
            <a:ext cx="8624113" cy="461665"/>
          </a:xfrm>
          <a:prstGeom prst="rect">
            <a:avLst/>
          </a:prstGeom>
          <a:noFill/>
        </p:spPr>
        <p:txBody>
          <a:bodyPr wrap="square" rtlCol="0">
            <a:spAutoFit/>
          </a:bodyPr>
          <a:lstStyle/>
          <a:p>
            <a:r>
              <a:rPr lang="en-US" sz="2400" b="1" dirty="0">
                <a:latin typeface="Candara"/>
                <a:cs typeface="Candara"/>
              </a:rPr>
              <a:t>Kinetic energy: </a:t>
            </a:r>
            <a:r>
              <a:rPr lang="en-US" sz="2400" i="1" dirty="0">
                <a:latin typeface="Candara"/>
                <a:cs typeface="Candara"/>
              </a:rPr>
              <a:t>the energy of objects in </a:t>
            </a:r>
            <a:r>
              <a:rPr lang="en-US" sz="2400" i="1" u="sng" dirty="0">
                <a:latin typeface="Candara"/>
                <a:cs typeface="Candara"/>
              </a:rPr>
              <a:t>motion</a:t>
            </a:r>
            <a:endParaRPr lang="en-US" sz="2400" u="sng" dirty="0">
              <a:latin typeface="Candara"/>
              <a:cs typeface="Candara"/>
            </a:endParaRPr>
          </a:p>
        </p:txBody>
      </p:sp>
      <p:pic>
        <p:nvPicPr>
          <p:cNvPr id="6" name="Picture 5"/>
          <p:cNvPicPr>
            <a:picLocks noChangeAspect="1"/>
          </p:cNvPicPr>
          <p:nvPr/>
        </p:nvPicPr>
        <p:blipFill rotWithShape="1">
          <a:blip r:embed="rId3"/>
          <a:srcRect b="13665"/>
          <a:stretch/>
        </p:blipFill>
        <p:spPr>
          <a:xfrm>
            <a:off x="757946" y="3257422"/>
            <a:ext cx="7395091" cy="3333053"/>
          </a:xfrm>
          <a:prstGeom prst="rect">
            <a:avLst/>
          </a:prstGeom>
        </p:spPr>
      </p:pic>
    </p:spTree>
    <p:extLst>
      <p:ext uri="{BB962C8B-B14F-4D97-AF65-F5344CB8AC3E}">
        <p14:creationId xmlns:p14="http://schemas.microsoft.com/office/powerpoint/2010/main" val="22706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5836228" cy="646331"/>
          </a:xfrm>
          <a:prstGeom prst="rect">
            <a:avLst/>
          </a:prstGeom>
          <a:noFill/>
        </p:spPr>
        <p:txBody>
          <a:bodyPr wrap="none" rtlCol="0">
            <a:spAutoFit/>
          </a:bodyPr>
          <a:lstStyle/>
          <a:p>
            <a:pPr defTabSz="914400"/>
            <a:r>
              <a:rPr lang="en-US" sz="3600" b="1" dirty="0">
                <a:solidFill>
                  <a:prstClr val="white"/>
                </a:solidFill>
                <a:latin typeface="Candara"/>
                <a:cs typeface="Candara"/>
              </a:rPr>
              <a:t>First law of thermodynamics</a:t>
            </a:r>
          </a:p>
        </p:txBody>
      </p:sp>
      <p:sp>
        <p:nvSpPr>
          <p:cNvPr id="2" name="TextBox 1"/>
          <p:cNvSpPr txBox="1"/>
          <p:nvPr/>
        </p:nvSpPr>
        <p:spPr>
          <a:xfrm>
            <a:off x="283885" y="736264"/>
            <a:ext cx="8624113" cy="830997"/>
          </a:xfrm>
          <a:prstGeom prst="rect">
            <a:avLst/>
          </a:prstGeom>
          <a:noFill/>
        </p:spPr>
        <p:txBody>
          <a:bodyPr wrap="square" rtlCol="0">
            <a:spAutoFit/>
          </a:bodyPr>
          <a:lstStyle/>
          <a:p>
            <a:r>
              <a:rPr lang="en-US" sz="2400" b="1" dirty="0">
                <a:latin typeface="Candara"/>
                <a:cs typeface="Candara"/>
              </a:rPr>
              <a:t>First law of thermodynamics: </a:t>
            </a:r>
            <a:r>
              <a:rPr lang="en-US" sz="2400" i="1" dirty="0">
                <a:latin typeface="Candara"/>
                <a:cs typeface="Candara"/>
              </a:rPr>
              <a:t>energy is conserved, neither created nor destroyed, but only transferred or transformed</a:t>
            </a:r>
            <a:endParaRPr lang="en-US" sz="2400" dirty="0">
              <a:latin typeface="Candara"/>
              <a:cs typeface="Candara"/>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11" name="TextBox 10"/>
          <p:cNvSpPr txBox="1"/>
          <p:nvPr/>
        </p:nvSpPr>
        <p:spPr>
          <a:xfrm>
            <a:off x="283885" y="1813105"/>
            <a:ext cx="8624113" cy="2092881"/>
          </a:xfrm>
          <a:prstGeom prst="rect">
            <a:avLst/>
          </a:prstGeom>
          <a:noFill/>
        </p:spPr>
        <p:txBody>
          <a:bodyPr wrap="square" rtlCol="0">
            <a:spAutoFit/>
          </a:bodyPr>
          <a:lstStyle/>
          <a:p>
            <a:r>
              <a:rPr lang="en-US" sz="2400" b="1" dirty="0">
                <a:latin typeface="Candara"/>
                <a:cs typeface="Candara"/>
              </a:rPr>
              <a:t>Transfer? </a:t>
            </a:r>
            <a:r>
              <a:rPr lang="en-US" sz="2400" dirty="0">
                <a:latin typeface="Candara"/>
                <a:cs typeface="Candara"/>
              </a:rPr>
              <a:t>From one object to another</a:t>
            </a:r>
          </a:p>
          <a:p>
            <a:pPr marL="342900" indent="-342900">
              <a:buFont typeface="Arial"/>
              <a:buChar char="•"/>
            </a:pPr>
            <a:r>
              <a:rPr lang="en-US" sz="2400" dirty="0">
                <a:latin typeface="Candara"/>
                <a:cs typeface="Candara"/>
              </a:rPr>
              <a:t>Heat always flows from hot objects to cooler objects</a:t>
            </a:r>
          </a:p>
          <a:p>
            <a:endParaRPr lang="en-US" sz="1000" i="1" dirty="0">
              <a:latin typeface="Candara"/>
              <a:cs typeface="Candara"/>
            </a:endParaRPr>
          </a:p>
          <a:p>
            <a:r>
              <a:rPr lang="en-US" sz="2400" b="1" dirty="0">
                <a:latin typeface="Candara"/>
                <a:cs typeface="Candara"/>
              </a:rPr>
              <a:t>Transformed? </a:t>
            </a:r>
            <a:r>
              <a:rPr lang="en-US" sz="2400" dirty="0">
                <a:latin typeface="Candara"/>
                <a:cs typeface="Candara"/>
              </a:rPr>
              <a:t>From one form to another</a:t>
            </a:r>
          </a:p>
          <a:p>
            <a:pPr marL="342900" indent="-342900">
              <a:buFont typeface="Arial"/>
              <a:buChar char="•"/>
            </a:pPr>
            <a:r>
              <a:rPr lang="en-US" sz="2400" dirty="0">
                <a:latin typeface="Candara"/>
                <a:cs typeface="Candara"/>
              </a:rPr>
              <a:t>Kinetic energy can become potential energy (or </a:t>
            </a:r>
            <a:r>
              <a:rPr lang="en-US" sz="2400" dirty="0" err="1">
                <a:latin typeface="Candara"/>
                <a:cs typeface="Candara"/>
              </a:rPr>
              <a:t>vv</a:t>
            </a:r>
            <a:r>
              <a:rPr lang="en-US" sz="2400" dirty="0">
                <a:latin typeface="Candara"/>
                <a:cs typeface="Candara"/>
              </a:rPr>
              <a:t>).</a:t>
            </a:r>
          </a:p>
          <a:p>
            <a:pPr marL="342900" indent="-342900">
              <a:buFont typeface="Arial"/>
              <a:buChar char="•"/>
            </a:pPr>
            <a:r>
              <a:rPr lang="en-US" sz="2400" dirty="0">
                <a:latin typeface="Candara"/>
                <a:cs typeface="Candara"/>
              </a:rPr>
              <a:t>Potential or kinetic energy can become heat.</a:t>
            </a:r>
          </a:p>
        </p:txBody>
      </p:sp>
      <p:sp>
        <p:nvSpPr>
          <p:cNvPr id="12" name="TextBox 11"/>
          <p:cNvSpPr txBox="1"/>
          <p:nvPr/>
        </p:nvSpPr>
        <p:spPr>
          <a:xfrm>
            <a:off x="283885" y="3965198"/>
            <a:ext cx="8624113" cy="830997"/>
          </a:xfrm>
          <a:prstGeom prst="rect">
            <a:avLst/>
          </a:prstGeom>
          <a:noFill/>
        </p:spPr>
        <p:txBody>
          <a:bodyPr wrap="square" rtlCol="0">
            <a:spAutoFit/>
          </a:bodyPr>
          <a:lstStyle/>
          <a:p>
            <a:r>
              <a:rPr lang="en-US" sz="2400" dirty="0">
                <a:latin typeface="Candara"/>
                <a:cs typeface="Candara"/>
              </a:rPr>
              <a:t>You push a watermelon off out of a third-floor window. </a:t>
            </a:r>
            <a:br>
              <a:rPr lang="en-US" sz="2400" dirty="0">
                <a:latin typeface="Candara"/>
                <a:cs typeface="Candara"/>
              </a:rPr>
            </a:br>
            <a:r>
              <a:rPr lang="en-US" sz="2400" dirty="0">
                <a:latin typeface="Candara"/>
                <a:cs typeface="Candara"/>
              </a:rPr>
              <a:t>How is energy transferred or transformed?</a:t>
            </a:r>
          </a:p>
        </p:txBody>
      </p:sp>
      <p:sp>
        <p:nvSpPr>
          <p:cNvPr id="13" name="Oval 12"/>
          <p:cNvSpPr/>
          <p:nvPr/>
        </p:nvSpPr>
        <p:spPr>
          <a:xfrm>
            <a:off x="7973182" y="4033117"/>
            <a:ext cx="441891" cy="453648"/>
          </a:xfrm>
          <a:prstGeom prst="ellipse">
            <a:avLst/>
          </a:prstGeom>
          <a:noFill/>
          <a:ln w="28575" cmpd="sng">
            <a:solidFill>
              <a:srgbClr val="52D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2D128"/>
                </a:solidFill>
              </a:rPr>
              <a:t>1</a:t>
            </a:r>
          </a:p>
        </p:txBody>
      </p:sp>
      <p:sp>
        <p:nvSpPr>
          <p:cNvPr id="14" name="TextBox 13"/>
          <p:cNvSpPr txBox="1"/>
          <p:nvPr/>
        </p:nvSpPr>
        <p:spPr>
          <a:xfrm>
            <a:off x="288164" y="4686954"/>
            <a:ext cx="8619834" cy="1938992"/>
          </a:xfrm>
          <a:prstGeom prst="rect">
            <a:avLst/>
          </a:prstGeom>
          <a:noFill/>
        </p:spPr>
        <p:txBody>
          <a:bodyPr wrap="square" rtlCol="0">
            <a:spAutoFit/>
          </a:bodyPr>
          <a:lstStyle/>
          <a:p>
            <a:r>
              <a:rPr lang="en-US" sz="2400" dirty="0">
                <a:solidFill>
                  <a:srgbClr val="0000FF"/>
                </a:solidFill>
                <a:latin typeface="Candara"/>
                <a:cs typeface="Candara"/>
              </a:rPr>
              <a:t>A watermelon sitting on a third-floor windowsill has potential energy, but no kinetic energy. As you push it off the sill, kinetic energy increases and potential energy decreases. When it hits the ground, kinetic energy is transferred into heat of friction and work as the melon hits the ground and ‘explodes.</a:t>
            </a:r>
          </a:p>
        </p:txBody>
      </p:sp>
    </p:spTree>
    <p:extLst>
      <p:ext uri="{BB962C8B-B14F-4D97-AF65-F5344CB8AC3E}">
        <p14:creationId xmlns:p14="http://schemas.microsoft.com/office/powerpoint/2010/main" val="1862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9600"/>
          <a:stretch/>
        </p:blipFill>
        <p:spPr>
          <a:xfrm>
            <a:off x="0" y="3125688"/>
            <a:ext cx="9144000" cy="3696459"/>
          </a:xfrm>
          <a:prstGeom prst="rect">
            <a:avLst/>
          </a:prstGeom>
        </p:spPr>
      </p:pic>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3310371" cy="646331"/>
          </a:xfrm>
          <a:prstGeom prst="rect">
            <a:avLst/>
          </a:prstGeom>
          <a:noFill/>
        </p:spPr>
        <p:txBody>
          <a:bodyPr wrap="none" rtlCol="0">
            <a:spAutoFit/>
          </a:bodyPr>
          <a:lstStyle/>
          <a:p>
            <a:pPr defTabSz="914400"/>
            <a:r>
              <a:rPr lang="en-US" sz="3600" b="1" dirty="0">
                <a:solidFill>
                  <a:prstClr val="white"/>
                </a:solidFill>
                <a:latin typeface="Candara"/>
                <a:cs typeface="Candara"/>
              </a:rPr>
              <a:t>Thermal energy</a:t>
            </a:r>
          </a:p>
        </p:txBody>
      </p:sp>
      <p:sp>
        <p:nvSpPr>
          <p:cNvPr id="2" name="TextBox 1"/>
          <p:cNvSpPr txBox="1"/>
          <p:nvPr/>
        </p:nvSpPr>
        <p:spPr>
          <a:xfrm>
            <a:off x="283885" y="736264"/>
            <a:ext cx="8624113" cy="830997"/>
          </a:xfrm>
          <a:prstGeom prst="rect">
            <a:avLst/>
          </a:prstGeom>
          <a:noFill/>
        </p:spPr>
        <p:txBody>
          <a:bodyPr wrap="square" rtlCol="0">
            <a:spAutoFit/>
          </a:bodyPr>
          <a:lstStyle/>
          <a:p>
            <a:r>
              <a:rPr lang="en-US" sz="2400" b="1" dirty="0">
                <a:latin typeface="Candara"/>
                <a:cs typeface="Candara"/>
              </a:rPr>
              <a:t>Thermal energy: </a:t>
            </a:r>
            <a:r>
              <a:rPr lang="en-US" sz="2400" i="1" dirty="0">
                <a:latin typeface="Candara"/>
                <a:cs typeface="Candara"/>
              </a:rPr>
              <a:t>kinetic</a:t>
            </a:r>
            <a:r>
              <a:rPr lang="en-US" sz="2400" b="1" dirty="0">
                <a:latin typeface="Candara"/>
                <a:cs typeface="Candara"/>
              </a:rPr>
              <a:t> </a:t>
            </a:r>
            <a:r>
              <a:rPr lang="en-US" sz="2400" i="1" dirty="0">
                <a:latin typeface="Candara"/>
                <a:cs typeface="Candara"/>
              </a:rPr>
              <a:t>energy of the random motion of atoms and molecules</a:t>
            </a:r>
            <a:endParaRPr lang="en-US" sz="2400" dirty="0">
              <a:latin typeface="Candara"/>
              <a:cs typeface="Candara"/>
            </a:endParaRPr>
          </a:p>
        </p:txBody>
      </p:sp>
      <p:pic>
        <p:nvPicPr>
          <p:cNvPr id="9" name="Picture 8" descr="images.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23" name="TextBox 22"/>
          <p:cNvSpPr txBox="1"/>
          <p:nvPr/>
        </p:nvSpPr>
        <p:spPr>
          <a:xfrm>
            <a:off x="5315859" y="6532080"/>
            <a:ext cx="3828141" cy="307777"/>
          </a:xfrm>
          <a:prstGeom prst="rect">
            <a:avLst/>
          </a:prstGeom>
          <a:noFill/>
        </p:spPr>
        <p:txBody>
          <a:bodyPr wrap="square" rtlCol="0">
            <a:spAutoFit/>
          </a:bodyPr>
          <a:lstStyle/>
          <a:p>
            <a:pPr algn="r"/>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sp>
        <p:nvSpPr>
          <p:cNvPr id="11" name="TextBox 10"/>
          <p:cNvSpPr txBox="1"/>
          <p:nvPr/>
        </p:nvSpPr>
        <p:spPr>
          <a:xfrm>
            <a:off x="283885" y="1813105"/>
            <a:ext cx="8624113" cy="1200328"/>
          </a:xfrm>
          <a:prstGeom prst="rect">
            <a:avLst/>
          </a:prstGeom>
          <a:noFill/>
        </p:spPr>
        <p:txBody>
          <a:bodyPr wrap="square" rtlCol="0">
            <a:spAutoFit/>
          </a:bodyPr>
          <a:lstStyle/>
          <a:p>
            <a:r>
              <a:rPr lang="en-US" sz="2400" b="1" dirty="0">
                <a:latin typeface="Candara"/>
                <a:cs typeface="Candara"/>
              </a:rPr>
              <a:t>Temperature: </a:t>
            </a:r>
            <a:r>
              <a:rPr lang="en-US" sz="2400" i="1" dirty="0">
                <a:latin typeface="Candara"/>
                <a:cs typeface="Candara"/>
              </a:rPr>
              <a:t>quantitative measure of ‘hot’ and ‘cold’</a:t>
            </a:r>
          </a:p>
          <a:p>
            <a:pPr marL="342900" indent="-342900">
              <a:buFont typeface="Arial"/>
              <a:buChar char="•"/>
            </a:pPr>
            <a:r>
              <a:rPr lang="en-US" sz="2400" dirty="0">
                <a:latin typeface="Candara"/>
                <a:cs typeface="Candara"/>
              </a:rPr>
              <a:t>Faster kinetic motion (sometimes called vibration) results in more thermal energy and a higher temperature.</a:t>
            </a:r>
          </a:p>
        </p:txBody>
      </p:sp>
      <p:sp>
        <p:nvSpPr>
          <p:cNvPr id="6" name="TextBox 5"/>
          <p:cNvSpPr txBox="1"/>
          <p:nvPr/>
        </p:nvSpPr>
        <p:spPr>
          <a:xfrm rot="19844601">
            <a:off x="34530" y="3958506"/>
            <a:ext cx="1992853" cy="1015663"/>
          </a:xfrm>
          <a:prstGeom prst="rect">
            <a:avLst/>
          </a:prstGeom>
          <a:solidFill>
            <a:schemeClr val="bg1"/>
          </a:solidFill>
          <a:ln>
            <a:solidFill>
              <a:srgbClr val="0000FF"/>
            </a:solidFill>
            <a:prstDash val="dash"/>
          </a:ln>
        </p:spPr>
        <p:txBody>
          <a:bodyPr wrap="none" rtlCol="0">
            <a:spAutoFit/>
          </a:bodyPr>
          <a:lstStyle/>
          <a:p>
            <a:pPr marL="342900" indent="-342900">
              <a:buFont typeface="Arial"/>
              <a:buChar char="•"/>
            </a:pPr>
            <a:r>
              <a:rPr lang="en-US" sz="2000" dirty="0">
                <a:solidFill>
                  <a:srgbClr val="0000FF"/>
                </a:solidFill>
                <a:latin typeface="Candara"/>
                <a:cs typeface="Candara"/>
              </a:rPr>
              <a:t>faster motion</a:t>
            </a:r>
          </a:p>
          <a:p>
            <a:pPr marL="342900" indent="-342900">
              <a:buFont typeface="Arial"/>
              <a:buChar char="•"/>
            </a:pPr>
            <a:r>
              <a:rPr lang="en-US" sz="2000" dirty="0">
                <a:solidFill>
                  <a:srgbClr val="0000FF"/>
                </a:solidFill>
                <a:latin typeface="Candara"/>
                <a:cs typeface="Candara"/>
              </a:rPr>
              <a:t>warmer temp</a:t>
            </a:r>
          </a:p>
          <a:p>
            <a:pPr marL="342900" indent="-342900">
              <a:buFont typeface="Arial"/>
              <a:buChar char="•"/>
            </a:pPr>
            <a:r>
              <a:rPr lang="en-US" sz="2000" dirty="0">
                <a:solidFill>
                  <a:srgbClr val="0000FF"/>
                </a:solidFill>
                <a:latin typeface="Candara"/>
                <a:cs typeface="Candara"/>
              </a:rPr>
              <a:t>expansion</a:t>
            </a:r>
          </a:p>
        </p:txBody>
      </p:sp>
      <p:sp>
        <p:nvSpPr>
          <p:cNvPr id="14" name="TextBox 13"/>
          <p:cNvSpPr txBox="1"/>
          <p:nvPr/>
        </p:nvSpPr>
        <p:spPr>
          <a:xfrm rot="19844601">
            <a:off x="6956830" y="3632904"/>
            <a:ext cx="2082621" cy="1015663"/>
          </a:xfrm>
          <a:prstGeom prst="rect">
            <a:avLst/>
          </a:prstGeom>
          <a:solidFill>
            <a:schemeClr val="bg1"/>
          </a:solidFill>
          <a:ln>
            <a:solidFill>
              <a:srgbClr val="0000FF"/>
            </a:solidFill>
            <a:prstDash val="dash"/>
          </a:ln>
        </p:spPr>
        <p:txBody>
          <a:bodyPr wrap="none" rtlCol="0">
            <a:spAutoFit/>
          </a:bodyPr>
          <a:lstStyle/>
          <a:p>
            <a:pPr marL="342900" indent="-342900">
              <a:buFont typeface="Arial"/>
              <a:buChar char="•"/>
            </a:pPr>
            <a:r>
              <a:rPr lang="en-US" sz="2000" dirty="0">
                <a:solidFill>
                  <a:srgbClr val="0000FF"/>
                </a:solidFill>
                <a:latin typeface="Candara"/>
                <a:cs typeface="Candara"/>
              </a:rPr>
              <a:t>slower motion</a:t>
            </a:r>
          </a:p>
          <a:p>
            <a:pPr marL="342900" indent="-342900">
              <a:buFont typeface="Arial"/>
              <a:buChar char="•"/>
            </a:pPr>
            <a:r>
              <a:rPr lang="en-US" sz="2000" dirty="0">
                <a:solidFill>
                  <a:srgbClr val="0000FF"/>
                </a:solidFill>
                <a:latin typeface="Candara"/>
                <a:cs typeface="Candara"/>
              </a:rPr>
              <a:t>cooler temp</a:t>
            </a:r>
          </a:p>
          <a:p>
            <a:pPr marL="342900" indent="-342900">
              <a:buFont typeface="Arial"/>
              <a:buChar char="•"/>
            </a:pPr>
            <a:r>
              <a:rPr lang="en-US" sz="2000" dirty="0">
                <a:solidFill>
                  <a:srgbClr val="0000FF"/>
                </a:solidFill>
                <a:latin typeface="Candara"/>
                <a:cs typeface="Candara"/>
              </a:rPr>
              <a:t>contraction</a:t>
            </a:r>
          </a:p>
        </p:txBody>
      </p:sp>
    </p:spTree>
    <p:extLst>
      <p:ext uri="{BB962C8B-B14F-4D97-AF65-F5344CB8AC3E}">
        <p14:creationId xmlns:p14="http://schemas.microsoft.com/office/powerpoint/2010/main" val="229821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117013" cy="646331"/>
          </a:xfrm>
          <a:prstGeom prst="rect">
            <a:avLst/>
          </a:prstGeom>
          <a:noFill/>
        </p:spPr>
        <p:txBody>
          <a:bodyPr wrap="none" rtlCol="0">
            <a:spAutoFit/>
          </a:bodyPr>
          <a:lstStyle/>
          <a:p>
            <a:pPr defTabSz="914400"/>
            <a:r>
              <a:rPr lang="en-US" sz="3600" b="1" dirty="0">
                <a:solidFill>
                  <a:prstClr val="white"/>
                </a:solidFill>
                <a:latin typeface="Candara"/>
                <a:cs typeface="Candara"/>
              </a:rPr>
              <a:t>Heat</a:t>
            </a:r>
          </a:p>
        </p:txBody>
      </p:sp>
      <p:sp>
        <p:nvSpPr>
          <p:cNvPr id="2" name="TextBox 1"/>
          <p:cNvSpPr txBox="1"/>
          <p:nvPr/>
        </p:nvSpPr>
        <p:spPr>
          <a:xfrm>
            <a:off x="283885" y="736264"/>
            <a:ext cx="8624113" cy="830997"/>
          </a:xfrm>
          <a:prstGeom prst="rect">
            <a:avLst/>
          </a:prstGeom>
          <a:noFill/>
        </p:spPr>
        <p:txBody>
          <a:bodyPr wrap="square" rtlCol="0">
            <a:spAutoFit/>
          </a:bodyPr>
          <a:lstStyle/>
          <a:p>
            <a:r>
              <a:rPr lang="en-US" sz="2400" b="1" dirty="0">
                <a:latin typeface="Candara"/>
                <a:cs typeface="Candara"/>
              </a:rPr>
              <a:t>Heat (q) (heat flow): </a:t>
            </a:r>
            <a:r>
              <a:rPr lang="en-US" sz="2400" i="1" dirty="0">
                <a:latin typeface="Candara"/>
                <a:cs typeface="Candara"/>
              </a:rPr>
              <a:t>the transfer of thermal energy between two bodies at different temperatures: from hot to cold.</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23" name="TextBox 22"/>
          <p:cNvSpPr txBox="1"/>
          <p:nvPr/>
        </p:nvSpPr>
        <p:spPr>
          <a:xfrm>
            <a:off x="5315859" y="6532080"/>
            <a:ext cx="3828141" cy="307777"/>
          </a:xfrm>
          <a:prstGeom prst="rect">
            <a:avLst/>
          </a:prstGeom>
          <a:noFill/>
        </p:spPr>
        <p:txBody>
          <a:bodyPr wrap="square" rtlCol="0">
            <a:spAutoFit/>
          </a:bodyPr>
          <a:lstStyle/>
          <a:p>
            <a:pPr algn="r"/>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sp>
        <p:nvSpPr>
          <p:cNvPr id="8" name="TextBox 7"/>
          <p:cNvSpPr txBox="1"/>
          <p:nvPr/>
        </p:nvSpPr>
        <p:spPr>
          <a:xfrm>
            <a:off x="283885" y="1649651"/>
            <a:ext cx="8624113" cy="830997"/>
          </a:xfrm>
          <a:prstGeom prst="rect">
            <a:avLst/>
          </a:prstGeom>
          <a:noFill/>
        </p:spPr>
        <p:txBody>
          <a:bodyPr wrap="square" rtlCol="0">
            <a:spAutoFit/>
          </a:bodyPr>
          <a:lstStyle/>
          <a:p>
            <a:pPr marL="342900" indent="-342900">
              <a:buFont typeface="Arial"/>
              <a:buChar char="•"/>
            </a:pPr>
            <a:r>
              <a:rPr lang="en-US" sz="2400" dirty="0">
                <a:latin typeface="Candara"/>
                <a:cs typeface="Candara"/>
              </a:rPr>
              <a:t>Heat flow continues until both bodies are the </a:t>
            </a:r>
            <a:r>
              <a:rPr lang="en-US" sz="2400" u="sng" dirty="0">
                <a:latin typeface="Candara"/>
                <a:cs typeface="Candara"/>
              </a:rPr>
              <a:t>same temperature</a:t>
            </a:r>
            <a:r>
              <a:rPr lang="en-US" sz="2400" dirty="0">
                <a:latin typeface="Candara"/>
                <a:cs typeface="Candara"/>
              </a:rPr>
              <a:t>.</a:t>
            </a:r>
            <a:endParaRPr lang="en-US" sz="2400" i="1" dirty="0">
              <a:latin typeface="Candara"/>
              <a:cs typeface="Candara"/>
            </a:endParaRPr>
          </a:p>
        </p:txBody>
      </p:sp>
      <p:pic>
        <p:nvPicPr>
          <p:cNvPr id="3" name="Picture 2"/>
          <p:cNvPicPr>
            <a:picLocks noChangeAspect="1"/>
          </p:cNvPicPr>
          <p:nvPr/>
        </p:nvPicPr>
        <p:blipFill rotWithShape="1">
          <a:blip r:embed="rId3"/>
          <a:srcRect b="9960"/>
          <a:stretch/>
        </p:blipFill>
        <p:spPr>
          <a:xfrm>
            <a:off x="12330" y="3138465"/>
            <a:ext cx="9144000" cy="2064659"/>
          </a:xfrm>
          <a:prstGeom prst="rect">
            <a:avLst/>
          </a:prstGeom>
        </p:spPr>
      </p:pic>
      <p:sp>
        <p:nvSpPr>
          <p:cNvPr id="6" name="TextBox 5"/>
          <p:cNvSpPr txBox="1"/>
          <p:nvPr/>
        </p:nvSpPr>
        <p:spPr>
          <a:xfrm>
            <a:off x="447135" y="4892455"/>
            <a:ext cx="2302258" cy="400110"/>
          </a:xfrm>
          <a:prstGeom prst="rect">
            <a:avLst/>
          </a:prstGeom>
          <a:solidFill>
            <a:srgbClr val="FFFFFF"/>
          </a:solidFill>
        </p:spPr>
        <p:txBody>
          <a:bodyPr wrap="none" rtlCol="0">
            <a:spAutoFit/>
          </a:bodyPr>
          <a:lstStyle/>
          <a:p>
            <a:r>
              <a:rPr lang="en-US" sz="2000" b="1" dirty="0">
                <a:solidFill>
                  <a:srgbClr val="0000FF"/>
                </a:solidFill>
                <a:latin typeface="Candara"/>
                <a:cs typeface="Candara"/>
              </a:rPr>
              <a:t>(1) initial difference </a:t>
            </a:r>
          </a:p>
        </p:txBody>
      </p:sp>
      <p:sp>
        <p:nvSpPr>
          <p:cNvPr id="11" name="TextBox 10"/>
          <p:cNvSpPr txBox="1"/>
          <p:nvPr/>
        </p:nvSpPr>
        <p:spPr>
          <a:xfrm>
            <a:off x="3926256" y="4889168"/>
            <a:ext cx="1651288" cy="400110"/>
          </a:xfrm>
          <a:prstGeom prst="rect">
            <a:avLst/>
          </a:prstGeom>
          <a:solidFill>
            <a:srgbClr val="FFFFFF"/>
          </a:solidFill>
        </p:spPr>
        <p:txBody>
          <a:bodyPr wrap="none" rtlCol="0">
            <a:spAutoFit/>
          </a:bodyPr>
          <a:lstStyle/>
          <a:p>
            <a:r>
              <a:rPr lang="en-US" sz="2000" b="1" dirty="0">
                <a:solidFill>
                  <a:srgbClr val="0000FF"/>
                </a:solidFill>
                <a:latin typeface="Candara"/>
                <a:cs typeface="Candara"/>
              </a:rPr>
              <a:t>(2) heat flow!</a:t>
            </a:r>
          </a:p>
        </p:txBody>
      </p:sp>
      <p:sp>
        <p:nvSpPr>
          <p:cNvPr id="12" name="TextBox 11"/>
          <p:cNvSpPr txBox="1"/>
          <p:nvPr/>
        </p:nvSpPr>
        <p:spPr>
          <a:xfrm>
            <a:off x="6761481" y="4885881"/>
            <a:ext cx="1920543" cy="400110"/>
          </a:xfrm>
          <a:prstGeom prst="rect">
            <a:avLst/>
          </a:prstGeom>
          <a:solidFill>
            <a:srgbClr val="FFFFFF"/>
          </a:solidFill>
        </p:spPr>
        <p:txBody>
          <a:bodyPr wrap="none" rtlCol="0">
            <a:spAutoFit/>
          </a:bodyPr>
          <a:lstStyle/>
          <a:p>
            <a:r>
              <a:rPr lang="en-US" sz="2000" b="1" dirty="0">
                <a:solidFill>
                  <a:srgbClr val="0000FF"/>
                </a:solidFill>
                <a:latin typeface="Candara"/>
                <a:cs typeface="Candara"/>
              </a:rPr>
              <a:t> (3) same temps</a:t>
            </a:r>
          </a:p>
        </p:txBody>
      </p:sp>
    </p:spTree>
    <p:extLst>
      <p:ext uri="{BB962C8B-B14F-4D97-AF65-F5344CB8AC3E}">
        <p14:creationId xmlns:p14="http://schemas.microsoft.com/office/powerpoint/2010/main" val="315255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7308"/>
          <a:stretch/>
        </p:blipFill>
        <p:spPr>
          <a:xfrm>
            <a:off x="608098" y="3651654"/>
            <a:ext cx="8070866" cy="3199591"/>
          </a:xfrm>
          <a:prstGeom prst="rect">
            <a:avLst/>
          </a:prstGeom>
        </p:spPr>
      </p:pic>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6253259" cy="646331"/>
          </a:xfrm>
          <a:prstGeom prst="rect">
            <a:avLst/>
          </a:prstGeom>
          <a:noFill/>
        </p:spPr>
        <p:txBody>
          <a:bodyPr wrap="none" rtlCol="0">
            <a:spAutoFit/>
          </a:bodyPr>
          <a:lstStyle/>
          <a:p>
            <a:pPr defTabSz="914400"/>
            <a:r>
              <a:rPr lang="en-US" sz="3600" b="1" dirty="0">
                <a:solidFill>
                  <a:prstClr val="white"/>
                </a:solidFill>
                <a:latin typeface="Candara"/>
                <a:cs typeface="Candara"/>
              </a:rPr>
              <a:t>Endo- vs. exothermic reactions</a:t>
            </a:r>
          </a:p>
        </p:txBody>
      </p:sp>
      <p:sp>
        <p:nvSpPr>
          <p:cNvPr id="2" name="TextBox 1"/>
          <p:cNvSpPr txBox="1"/>
          <p:nvPr/>
        </p:nvSpPr>
        <p:spPr>
          <a:xfrm>
            <a:off x="283885" y="736264"/>
            <a:ext cx="8624113" cy="1569660"/>
          </a:xfrm>
          <a:prstGeom prst="rect">
            <a:avLst/>
          </a:prstGeom>
          <a:noFill/>
        </p:spPr>
        <p:txBody>
          <a:bodyPr wrap="square" rtlCol="0">
            <a:spAutoFit/>
          </a:bodyPr>
          <a:lstStyle/>
          <a:p>
            <a:r>
              <a:rPr lang="en-US" sz="2400" b="1" dirty="0">
                <a:latin typeface="Candara"/>
                <a:cs typeface="Candara"/>
              </a:rPr>
              <a:t>Endothermic: </a:t>
            </a:r>
            <a:r>
              <a:rPr lang="en-US" sz="2400" i="1" dirty="0">
                <a:latin typeface="Candara"/>
                <a:cs typeface="Candara"/>
              </a:rPr>
              <a:t>processes that </a:t>
            </a:r>
            <a:r>
              <a:rPr lang="en-US" sz="2400" i="1" u="sng" dirty="0">
                <a:latin typeface="Candara"/>
                <a:cs typeface="Candara"/>
              </a:rPr>
              <a:t>require</a:t>
            </a:r>
            <a:r>
              <a:rPr lang="en-US" sz="2400" i="1" dirty="0">
                <a:latin typeface="Candara"/>
                <a:cs typeface="Candara"/>
              </a:rPr>
              <a:t> an input of energy or heat in order to occur.</a:t>
            </a:r>
          </a:p>
          <a:p>
            <a:pPr marL="342900" indent="-342900">
              <a:buFont typeface="Arial"/>
              <a:buChar char="•"/>
            </a:pPr>
            <a:r>
              <a:rPr lang="en-US" sz="2400" dirty="0">
                <a:latin typeface="Candara"/>
                <a:cs typeface="Candara"/>
              </a:rPr>
              <a:t>ΔH = +</a:t>
            </a:r>
          </a:p>
          <a:p>
            <a:pPr marL="342900" indent="-342900">
              <a:buFont typeface="Arial"/>
              <a:buChar char="•"/>
            </a:pPr>
            <a:r>
              <a:rPr lang="en-US" sz="2400" u="sng" dirty="0">
                <a:latin typeface="Candara"/>
                <a:cs typeface="Candara"/>
              </a:rPr>
              <a:t>Example</a:t>
            </a:r>
            <a:r>
              <a:rPr lang="en-US" sz="2400" dirty="0">
                <a:latin typeface="Candara"/>
                <a:cs typeface="Candara"/>
              </a:rPr>
              <a:t>: dehydration of a hydrated salt</a:t>
            </a:r>
          </a:p>
        </p:txBody>
      </p:sp>
      <p:pic>
        <p:nvPicPr>
          <p:cNvPr id="9" name="Picture 8" descr="images.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23" name="TextBox 22"/>
          <p:cNvSpPr txBox="1"/>
          <p:nvPr/>
        </p:nvSpPr>
        <p:spPr>
          <a:xfrm>
            <a:off x="5315859" y="6532080"/>
            <a:ext cx="3828141" cy="307777"/>
          </a:xfrm>
          <a:prstGeom prst="rect">
            <a:avLst/>
          </a:prstGeom>
          <a:noFill/>
        </p:spPr>
        <p:txBody>
          <a:bodyPr wrap="square" rtlCol="0">
            <a:spAutoFit/>
          </a:bodyPr>
          <a:lstStyle/>
          <a:p>
            <a:pPr algn="r"/>
            <a:r>
              <a:rPr lang="en-US" sz="1400" dirty="0">
                <a:latin typeface="Avenir Medium"/>
                <a:cs typeface="Avenir Medium"/>
              </a:rPr>
              <a:t>Chemistry </a:t>
            </a:r>
            <a:r>
              <a:rPr lang="en-US" sz="1400" dirty="0" err="1">
                <a:latin typeface="Avenir Medium"/>
                <a:cs typeface="Avenir Medium"/>
              </a:rPr>
              <a:t>Openstax</a:t>
            </a:r>
            <a:endParaRPr lang="en-US" sz="1400" dirty="0">
              <a:latin typeface="Avenir Medium"/>
              <a:cs typeface="Avenir Medium"/>
            </a:endParaRPr>
          </a:p>
        </p:txBody>
      </p:sp>
      <p:sp>
        <p:nvSpPr>
          <p:cNvPr id="13" name="TextBox 12"/>
          <p:cNvSpPr txBox="1"/>
          <p:nvPr/>
        </p:nvSpPr>
        <p:spPr>
          <a:xfrm>
            <a:off x="311083" y="2474765"/>
            <a:ext cx="8624113" cy="1200328"/>
          </a:xfrm>
          <a:prstGeom prst="rect">
            <a:avLst/>
          </a:prstGeom>
          <a:noFill/>
        </p:spPr>
        <p:txBody>
          <a:bodyPr wrap="square" rtlCol="0">
            <a:spAutoFit/>
          </a:bodyPr>
          <a:lstStyle/>
          <a:p>
            <a:r>
              <a:rPr lang="en-US" sz="2400" b="1" dirty="0">
                <a:latin typeface="Candara"/>
                <a:cs typeface="Candara"/>
              </a:rPr>
              <a:t>Exothermic: </a:t>
            </a:r>
            <a:r>
              <a:rPr lang="en-US" sz="2400" i="1" dirty="0">
                <a:latin typeface="Candara"/>
                <a:cs typeface="Candara"/>
              </a:rPr>
              <a:t>processes that </a:t>
            </a:r>
            <a:r>
              <a:rPr lang="en-US" sz="2400" i="1" u="sng" dirty="0">
                <a:latin typeface="Candara"/>
                <a:cs typeface="Candara"/>
              </a:rPr>
              <a:t>release</a:t>
            </a:r>
            <a:r>
              <a:rPr lang="en-US" sz="2400" i="1" dirty="0">
                <a:latin typeface="Candara"/>
                <a:cs typeface="Candara"/>
              </a:rPr>
              <a:t> energy or heat as they occur.</a:t>
            </a:r>
          </a:p>
          <a:p>
            <a:pPr marL="342900" indent="-342900">
              <a:buFont typeface="Arial"/>
              <a:buChar char="•"/>
            </a:pPr>
            <a:r>
              <a:rPr lang="en-US" sz="2400" dirty="0">
                <a:latin typeface="Candara"/>
                <a:cs typeface="Candara"/>
              </a:rPr>
              <a:t>ΔH = -</a:t>
            </a:r>
          </a:p>
          <a:p>
            <a:pPr marL="342900" indent="-342900">
              <a:buFont typeface="Arial"/>
              <a:buChar char="•"/>
            </a:pPr>
            <a:r>
              <a:rPr lang="en-US" sz="2400" u="sng" dirty="0">
                <a:latin typeface="Candara"/>
                <a:cs typeface="Candara"/>
              </a:rPr>
              <a:t>Example</a:t>
            </a:r>
            <a:r>
              <a:rPr lang="en-US" sz="2400" dirty="0">
                <a:latin typeface="Candara"/>
                <a:cs typeface="Candara"/>
              </a:rPr>
              <a:t>: combustion of gasoline</a:t>
            </a:r>
            <a:endParaRPr lang="en-US" sz="2400" u="sng" dirty="0">
              <a:latin typeface="Candara"/>
              <a:cs typeface="Candara"/>
            </a:endParaRPr>
          </a:p>
        </p:txBody>
      </p:sp>
      <p:sp>
        <p:nvSpPr>
          <p:cNvPr id="10" name="TextBox 9"/>
          <p:cNvSpPr txBox="1"/>
          <p:nvPr/>
        </p:nvSpPr>
        <p:spPr>
          <a:xfrm>
            <a:off x="608098" y="6332025"/>
            <a:ext cx="1433380" cy="400110"/>
          </a:xfrm>
          <a:prstGeom prst="rect">
            <a:avLst/>
          </a:prstGeom>
          <a:noFill/>
        </p:spPr>
        <p:txBody>
          <a:bodyPr wrap="none" rtlCol="0">
            <a:spAutoFit/>
          </a:bodyPr>
          <a:lstStyle/>
          <a:p>
            <a:r>
              <a:rPr lang="en-US" sz="2000" b="1" i="1" dirty="0">
                <a:solidFill>
                  <a:schemeClr val="bg1"/>
                </a:solidFill>
                <a:latin typeface="Candara"/>
                <a:cs typeface="Candara"/>
              </a:rPr>
              <a:t>exothermic</a:t>
            </a:r>
          </a:p>
        </p:txBody>
      </p:sp>
      <p:sp>
        <p:nvSpPr>
          <p:cNvPr id="15" name="TextBox 14"/>
          <p:cNvSpPr txBox="1"/>
          <p:nvPr/>
        </p:nvSpPr>
        <p:spPr>
          <a:xfrm>
            <a:off x="5765169" y="6332025"/>
            <a:ext cx="1433380" cy="400110"/>
          </a:xfrm>
          <a:prstGeom prst="rect">
            <a:avLst/>
          </a:prstGeom>
          <a:solidFill>
            <a:schemeClr val="bg1"/>
          </a:solidFill>
        </p:spPr>
        <p:txBody>
          <a:bodyPr wrap="none" rtlCol="0">
            <a:spAutoFit/>
          </a:bodyPr>
          <a:lstStyle/>
          <a:p>
            <a:r>
              <a:rPr lang="en-US" sz="2000" b="1" i="1" dirty="0">
                <a:latin typeface="Candara"/>
                <a:cs typeface="Candara"/>
              </a:rPr>
              <a:t>exothermic</a:t>
            </a:r>
          </a:p>
        </p:txBody>
      </p:sp>
      <p:sp>
        <p:nvSpPr>
          <p:cNvPr id="3" name="Rectangle 2">
            <a:extLst>
              <a:ext uri="{FF2B5EF4-FFF2-40B4-BE49-F238E27FC236}">
                <a16:creationId xmlns:a16="http://schemas.microsoft.com/office/drawing/2014/main" id="{98B3AFEA-0E75-AB43-B5A8-848020D543BB}"/>
              </a:ext>
            </a:extLst>
          </p:cNvPr>
          <p:cNvSpPr/>
          <p:nvPr/>
        </p:nvSpPr>
        <p:spPr>
          <a:xfrm>
            <a:off x="311083" y="3675093"/>
            <a:ext cx="4546667" cy="316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1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4349117" cy="646331"/>
          </a:xfrm>
          <a:prstGeom prst="rect">
            <a:avLst/>
          </a:prstGeom>
          <a:noFill/>
        </p:spPr>
        <p:txBody>
          <a:bodyPr wrap="none" rtlCol="0">
            <a:spAutoFit/>
          </a:bodyPr>
          <a:lstStyle/>
          <a:p>
            <a:pPr defTabSz="914400"/>
            <a:r>
              <a:rPr lang="en-US" sz="3600" b="1" dirty="0">
                <a:solidFill>
                  <a:prstClr val="white"/>
                </a:solidFill>
                <a:latin typeface="Candara"/>
                <a:cs typeface="Candara"/>
              </a:rPr>
              <a:t>Units &amp; heat capacity</a:t>
            </a:r>
          </a:p>
        </p:txBody>
      </p:sp>
      <p:sp>
        <p:nvSpPr>
          <p:cNvPr id="2" name="TextBox 1"/>
          <p:cNvSpPr txBox="1"/>
          <p:nvPr/>
        </p:nvSpPr>
        <p:spPr>
          <a:xfrm>
            <a:off x="283885" y="736264"/>
            <a:ext cx="8624113" cy="1569660"/>
          </a:xfrm>
          <a:prstGeom prst="rect">
            <a:avLst/>
          </a:prstGeom>
          <a:noFill/>
        </p:spPr>
        <p:txBody>
          <a:bodyPr wrap="square" rtlCol="0">
            <a:spAutoFit/>
          </a:bodyPr>
          <a:lstStyle/>
          <a:p>
            <a:r>
              <a:rPr lang="en-US" sz="2400" b="1" dirty="0">
                <a:latin typeface="Candara"/>
                <a:cs typeface="Candara"/>
              </a:rPr>
              <a:t>Joule (J): </a:t>
            </a:r>
            <a:r>
              <a:rPr lang="en-US" sz="2400" i="1" dirty="0">
                <a:latin typeface="Candara"/>
                <a:cs typeface="Candara"/>
              </a:rPr>
              <a:t>the amount of energy used when a force of 1 Newton is used to move an object 1 meter</a:t>
            </a:r>
          </a:p>
          <a:p>
            <a:pPr marL="342900" indent="-342900">
              <a:buFont typeface="Arial"/>
              <a:buChar char="•"/>
            </a:pPr>
            <a:r>
              <a:rPr lang="en-US" sz="2400" dirty="0">
                <a:latin typeface="Candara"/>
                <a:cs typeface="Candara"/>
              </a:rPr>
              <a:t>1 J = 1 kg m</a:t>
            </a:r>
            <a:r>
              <a:rPr lang="en-US" sz="2800" baseline="30000" dirty="0">
                <a:latin typeface="Candara"/>
                <a:cs typeface="Candara"/>
              </a:rPr>
              <a:t>2</a:t>
            </a:r>
            <a:r>
              <a:rPr lang="en-US" sz="2400" dirty="0">
                <a:latin typeface="Candara"/>
                <a:cs typeface="Candara"/>
              </a:rPr>
              <a:t>/s</a:t>
            </a:r>
            <a:r>
              <a:rPr lang="en-US" sz="2800" baseline="30000" dirty="0">
                <a:latin typeface="Candara"/>
                <a:cs typeface="Candara"/>
              </a:rPr>
              <a:t>2</a:t>
            </a:r>
            <a:r>
              <a:rPr lang="en-US" sz="2400" i="1" dirty="0">
                <a:latin typeface="Candara"/>
                <a:cs typeface="Candara"/>
              </a:rPr>
              <a:t> </a:t>
            </a:r>
          </a:p>
          <a:p>
            <a:pPr marL="342900" indent="-342900">
              <a:buFont typeface="Arial"/>
              <a:buChar char="•"/>
            </a:pPr>
            <a:r>
              <a:rPr lang="en-US" sz="2400" dirty="0">
                <a:latin typeface="Candara"/>
                <a:cs typeface="Candara"/>
              </a:rPr>
              <a:t>1 kJ = 1000 J</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58123" y="-2506"/>
            <a:ext cx="697500" cy="697500"/>
          </a:xfrm>
          <a:prstGeom prst="rect">
            <a:avLst/>
          </a:prstGeom>
        </p:spPr>
      </p:pic>
      <p:sp>
        <p:nvSpPr>
          <p:cNvPr id="11" name="TextBox 10"/>
          <p:cNvSpPr txBox="1"/>
          <p:nvPr/>
        </p:nvSpPr>
        <p:spPr>
          <a:xfrm>
            <a:off x="283885" y="2411950"/>
            <a:ext cx="8624113" cy="1569660"/>
          </a:xfrm>
          <a:prstGeom prst="rect">
            <a:avLst/>
          </a:prstGeom>
          <a:noFill/>
        </p:spPr>
        <p:txBody>
          <a:bodyPr wrap="square" rtlCol="0">
            <a:spAutoFit/>
          </a:bodyPr>
          <a:lstStyle/>
          <a:p>
            <a:r>
              <a:rPr lang="en-US" sz="2400" b="1" dirty="0">
                <a:latin typeface="Candara"/>
                <a:cs typeface="Candara"/>
              </a:rPr>
              <a:t>Heat capacity: </a:t>
            </a:r>
            <a:r>
              <a:rPr lang="en-US" sz="2400" i="1" dirty="0">
                <a:latin typeface="Candara"/>
                <a:cs typeface="Candara"/>
              </a:rPr>
              <a:t>the amount of energy needed to raise an object’s temperature by 1 degree C</a:t>
            </a:r>
          </a:p>
          <a:p>
            <a:r>
              <a:rPr lang="en-US" sz="2400" i="1" dirty="0">
                <a:latin typeface="Candara"/>
                <a:cs typeface="Candara"/>
              </a:rPr>
              <a:t>					</a:t>
            </a:r>
            <a:r>
              <a:rPr lang="en-US" sz="2400" dirty="0">
                <a:latin typeface="Candara"/>
                <a:cs typeface="Candara"/>
              </a:rPr>
              <a:t>c = </a:t>
            </a:r>
            <a:r>
              <a:rPr lang="en-US" sz="2400" u="sng" dirty="0">
                <a:latin typeface="Candara"/>
                <a:cs typeface="Candara"/>
              </a:rPr>
              <a:t> </a:t>
            </a:r>
            <a:r>
              <a:rPr lang="en-US" sz="2400" u="sng" dirty="0">
                <a:solidFill>
                  <a:srgbClr val="000000"/>
                </a:solidFill>
                <a:latin typeface="Candara"/>
                <a:cs typeface="Candara"/>
              </a:rPr>
              <a:t>q </a:t>
            </a:r>
            <a:r>
              <a:rPr lang="en-US" sz="2400" dirty="0">
                <a:solidFill>
                  <a:schemeClr val="bg1"/>
                </a:solidFill>
                <a:latin typeface="Candara"/>
                <a:cs typeface="Candara"/>
              </a:rPr>
              <a:t> </a:t>
            </a:r>
            <a:r>
              <a:rPr lang="en-US" sz="2400" dirty="0">
                <a:solidFill>
                  <a:srgbClr val="FFFFFF"/>
                </a:solidFill>
                <a:latin typeface="Candara"/>
                <a:cs typeface="Candara"/>
              </a:rPr>
              <a:t>.</a:t>
            </a:r>
            <a:r>
              <a:rPr lang="en-US" sz="2400" dirty="0">
                <a:solidFill>
                  <a:srgbClr val="000000"/>
                </a:solidFill>
                <a:latin typeface="Candara"/>
                <a:cs typeface="Candara"/>
              </a:rPr>
              <a:t>= </a:t>
            </a:r>
            <a:r>
              <a:rPr lang="en-US" sz="2400" u="sng" dirty="0">
                <a:solidFill>
                  <a:srgbClr val="000000"/>
                </a:solidFill>
                <a:latin typeface="Candara"/>
                <a:cs typeface="Candara"/>
              </a:rPr>
              <a:t> J </a:t>
            </a:r>
            <a:r>
              <a:rPr lang="en-US" sz="2400" u="sng" dirty="0">
                <a:solidFill>
                  <a:srgbClr val="FFFFFF"/>
                </a:solidFill>
                <a:latin typeface="Candara"/>
                <a:cs typeface="Candara"/>
              </a:rPr>
              <a:t>.</a:t>
            </a:r>
            <a:endParaRPr lang="en-US" sz="2400" u="sng" dirty="0">
              <a:solidFill>
                <a:srgbClr val="000000"/>
              </a:solidFill>
              <a:latin typeface="Candara"/>
              <a:cs typeface="Candara"/>
            </a:endParaRPr>
          </a:p>
          <a:p>
            <a:r>
              <a:rPr lang="en-US" sz="2400" dirty="0">
                <a:latin typeface="Candara"/>
                <a:cs typeface="Candara"/>
              </a:rPr>
              <a:t>						ΔT	   °C</a:t>
            </a:r>
          </a:p>
        </p:txBody>
      </p:sp>
      <p:sp>
        <p:nvSpPr>
          <p:cNvPr id="14" name="TextBox 13"/>
          <p:cNvSpPr txBox="1"/>
          <p:nvPr/>
        </p:nvSpPr>
        <p:spPr>
          <a:xfrm>
            <a:off x="331909" y="4120770"/>
            <a:ext cx="8624113" cy="1569660"/>
          </a:xfrm>
          <a:prstGeom prst="rect">
            <a:avLst/>
          </a:prstGeom>
          <a:noFill/>
        </p:spPr>
        <p:txBody>
          <a:bodyPr wrap="square" rtlCol="0">
            <a:spAutoFit/>
          </a:bodyPr>
          <a:lstStyle/>
          <a:p>
            <a:r>
              <a:rPr lang="en-US" sz="2400" dirty="0">
                <a:latin typeface="Candara"/>
                <a:cs typeface="Candara"/>
              </a:rPr>
              <a:t>Calculate the heat capacity of two cast-iron frying pans, one large and one small. The temperature of each pan is increased by 50 degrees. That requires an input of 18,150 J of energy for the small pan, and 90,700 J for the large pan.</a:t>
            </a:r>
            <a:endParaRPr lang="en-US" sz="2400" i="1" dirty="0">
              <a:latin typeface="Candara"/>
              <a:cs typeface="Candara"/>
            </a:endParaRPr>
          </a:p>
        </p:txBody>
      </p:sp>
      <p:sp>
        <p:nvSpPr>
          <p:cNvPr id="12" name="Oval 11"/>
          <p:cNvSpPr/>
          <p:nvPr/>
        </p:nvSpPr>
        <p:spPr>
          <a:xfrm>
            <a:off x="7973182" y="5293625"/>
            <a:ext cx="441891" cy="453648"/>
          </a:xfrm>
          <a:prstGeom prst="ellipse">
            <a:avLst/>
          </a:prstGeom>
          <a:noFill/>
          <a:ln w="28575" cmpd="sng">
            <a:solidFill>
              <a:srgbClr val="52D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2D128"/>
                </a:solidFill>
              </a:rPr>
              <a:t>2</a:t>
            </a:r>
          </a:p>
        </p:txBody>
      </p:sp>
      <p:sp>
        <p:nvSpPr>
          <p:cNvPr id="6" name="Rectangle 5"/>
          <p:cNvSpPr/>
          <p:nvPr/>
        </p:nvSpPr>
        <p:spPr>
          <a:xfrm>
            <a:off x="635052" y="5690430"/>
            <a:ext cx="7944172" cy="830997"/>
          </a:xfrm>
          <a:prstGeom prst="rect">
            <a:avLst/>
          </a:prstGeom>
        </p:spPr>
        <p:txBody>
          <a:bodyPr wrap="square">
            <a:spAutoFit/>
          </a:bodyPr>
          <a:lstStyle/>
          <a:p>
            <a:r>
              <a:rPr lang="en-US" sz="2400" i="1" dirty="0">
                <a:solidFill>
                  <a:srgbClr val="0000FF"/>
                </a:solidFill>
                <a:latin typeface="Candara"/>
                <a:cs typeface="Candara"/>
              </a:rPr>
              <a:t>	</a:t>
            </a:r>
            <a:r>
              <a:rPr lang="en-US" sz="2400" dirty="0">
                <a:solidFill>
                  <a:srgbClr val="0000FF"/>
                </a:solidFill>
                <a:latin typeface="Candara"/>
                <a:cs typeface="Candara"/>
              </a:rPr>
              <a:t>c = </a:t>
            </a:r>
            <a:r>
              <a:rPr lang="en-US" sz="2400" u="sng" dirty="0">
                <a:solidFill>
                  <a:srgbClr val="0000FF"/>
                </a:solidFill>
                <a:latin typeface="Candara"/>
                <a:cs typeface="Candara"/>
              </a:rPr>
              <a:t> q </a:t>
            </a:r>
            <a:r>
              <a:rPr lang="en-US" sz="2400" dirty="0">
                <a:solidFill>
                  <a:srgbClr val="0000FF"/>
                </a:solidFill>
                <a:latin typeface="Candara"/>
                <a:cs typeface="Candara"/>
              </a:rPr>
              <a:t>  = </a:t>
            </a:r>
            <a:r>
              <a:rPr lang="en-US" sz="2400" u="sng" dirty="0">
                <a:solidFill>
                  <a:srgbClr val="0000FF"/>
                </a:solidFill>
                <a:latin typeface="Candara"/>
                <a:cs typeface="Candara"/>
              </a:rPr>
              <a:t> 18,150 J</a:t>
            </a:r>
            <a:r>
              <a:rPr lang="en-US" sz="2400" dirty="0">
                <a:solidFill>
                  <a:srgbClr val="0000FF"/>
                </a:solidFill>
                <a:latin typeface="Candara"/>
                <a:cs typeface="Candara"/>
              </a:rPr>
              <a:t> = 363 J/°C°        = </a:t>
            </a:r>
            <a:r>
              <a:rPr lang="en-US" sz="2400" u="sng" dirty="0">
                <a:solidFill>
                  <a:srgbClr val="0000FF"/>
                </a:solidFill>
                <a:latin typeface="Candara"/>
                <a:cs typeface="Candara"/>
              </a:rPr>
              <a:t>90,700 J</a:t>
            </a:r>
            <a:r>
              <a:rPr lang="en-US" sz="2400" dirty="0">
                <a:solidFill>
                  <a:srgbClr val="0000FF"/>
                </a:solidFill>
                <a:latin typeface="Candara"/>
                <a:cs typeface="Candara"/>
              </a:rPr>
              <a:t> = 1814 J/°C</a:t>
            </a:r>
            <a:endParaRPr lang="en-US" sz="2400" u="sng" dirty="0">
              <a:solidFill>
                <a:srgbClr val="0000FF"/>
              </a:solidFill>
              <a:latin typeface="Candara"/>
              <a:cs typeface="Candara"/>
            </a:endParaRPr>
          </a:p>
          <a:p>
            <a:r>
              <a:rPr lang="en-US" sz="2400" dirty="0">
                <a:solidFill>
                  <a:srgbClr val="0000FF"/>
                </a:solidFill>
                <a:latin typeface="Candara"/>
                <a:cs typeface="Candara"/>
              </a:rPr>
              <a:t>		ΔT	       50°C						50°C</a:t>
            </a:r>
          </a:p>
        </p:txBody>
      </p:sp>
    </p:spTree>
    <p:extLst>
      <p:ext uri="{BB962C8B-B14F-4D97-AF65-F5344CB8AC3E}">
        <p14:creationId xmlns:p14="http://schemas.microsoft.com/office/powerpoint/2010/main" val="2361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2" grpId="0" animBg="1"/>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1429</Words>
  <Application>Microsoft Macintosh PowerPoint</Application>
  <PresentationFormat>On-screen Show (4:3)</PresentationFormat>
  <Paragraphs>133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Medium</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cp:revision>
  <dcterms:created xsi:type="dcterms:W3CDTF">2019-12-01T01:19:38Z</dcterms:created>
  <dcterms:modified xsi:type="dcterms:W3CDTF">2019-12-01T01:20:10Z</dcterms:modified>
</cp:coreProperties>
</file>