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B1806-A129-1240-9485-EF5704F457EE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10FE2-AA75-E04C-9DB7-5B0DC8E64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7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9DA68-201E-584E-8A49-A10CCAC25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2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5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1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7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7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5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6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9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45CFD-4AC1-9E47-83D4-056B73B7FDF6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F7D3C-59F4-584D-9DE3-8D9717C77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2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31775" y="1873835"/>
            <a:ext cx="327763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andara"/>
                <a:cs typeface="Candara"/>
              </a:rPr>
              <a:t>8. Thermochemistry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8.1:  Energy basics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8.2:  </a:t>
            </a:r>
            <a:r>
              <a:rPr lang="en-US" sz="2400" b="1" dirty="0" err="1">
                <a:latin typeface="Candara"/>
                <a:cs typeface="Candara"/>
              </a:rPr>
              <a:t>Calorimetry</a:t>
            </a:r>
            <a:endParaRPr lang="en-US" sz="2400" b="1" dirty="0">
              <a:latin typeface="Candara"/>
              <a:cs typeface="Candara"/>
            </a:endParaRP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8.3:  Enthalpy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5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4032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8. Thermochemistry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5" y="939994"/>
            <a:ext cx="7582038" cy="2111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8.2: </a:t>
            </a:r>
            <a:r>
              <a:rPr lang="en-US" sz="2800" b="1" dirty="0" err="1">
                <a:latin typeface="Candara"/>
                <a:cs typeface="Candara"/>
              </a:rPr>
              <a:t>Calorimetry</a:t>
            </a:r>
            <a:endParaRPr lang="en-US" sz="2800" b="1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Explain the technique of </a:t>
            </a:r>
            <a:r>
              <a:rPr lang="en-US" sz="2400" dirty="0" err="1">
                <a:latin typeface="Candara"/>
                <a:cs typeface="Candara"/>
              </a:rPr>
              <a:t>calorimetry</a:t>
            </a:r>
            <a:endParaRPr lang="en-US" sz="2400" dirty="0">
              <a:latin typeface="Candara"/>
              <a:cs typeface="Candara"/>
            </a:endParaRPr>
          </a:p>
          <a:p>
            <a:pPr marL="0" lvl="1">
              <a:lnSpc>
                <a:spcPct val="120000"/>
              </a:lnSpc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Calculate and interpret heat and related properties using typical </a:t>
            </a:r>
            <a:r>
              <a:rPr lang="en-US" sz="2400" dirty="0" err="1">
                <a:latin typeface="Candara"/>
                <a:cs typeface="Candara"/>
              </a:rPr>
              <a:t>calorimetry</a:t>
            </a:r>
            <a:r>
              <a:rPr lang="en-US" sz="2400" dirty="0">
                <a:latin typeface="Candara"/>
                <a:cs typeface="Candara"/>
              </a:rPr>
              <a:t> data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4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22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What is 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calorimetry</a:t>
            </a:r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7578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latin typeface="Candara"/>
                <a:cs typeface="Candara"/>
              </a:rPr>
              <a:t>Calorimetry</a:t>
            </a:r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: 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a lab technique used to measure heat flow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Requires a closed system.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4557" y="1622612"/>
            <a:ext cx="857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Closed system: 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a system that exchanges energy</a:t>
            </a:r>
            <a:r>
              <a:rPr lang="en-US" sz="2400" i="1" u="sng" dirty="0">
                <a:solidFill>
                  <a:srgbClr val="000000"/>
                </a:solidFill>
                <a:latin typeface="Candara"/>
                <a:cs typeface="Candara"/>
              </a:rPr>
              <a:t>, but not mass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, with its surroundings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5393" y="2538084"/>
            <a:ext cx="857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Open system: 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a system that exchanges </a:t>
            </a:r>
            <a:r>
              <a:rPr lang="en-US" sz="2400" i="1" u="sng" dirty="0">
                <a:solidFill>
                  <a:srgbClr val="000000"/>
                </a:solidFill>
                <a:latin typeface="Candara"/>
                <a:cs typeface="Candara"/>
              </a:rPr>
              <a:t>both mass and energy 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with its surroundings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1027" y="3428349"/>
            <a:ext cx="857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System: 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the chemical reaction or object being investigated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7465" y="3966930"/>
            <a:ext cx="8575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Surroundings: </a:t>
            </a:r>
            <a:r>
              <a:rPr lang="en-US" sz="2400" i="1" dirty="0">
                <a:solidFill>
                  <a:srgbClr val="000000"/>
                </a:solidFill>
                <a:latin typeface="Candara"/>
                <a:cs typeface="Candara"/>
              </a:rPr>
              <a:t>everything in the universe except the system</a:t>
            </a:r>
          </a:p>
        </p:txBody>
      </p:sp>
      <p:sp>
        <p:nvSpPr>
          <p:cNvPr id="2" name="Rectangle 1"/>
          <p:cNvSpPr/>
          <p:nvPr/>
        </p:nvSpPr>
        <p:spPr>
          <a:xfrm>
            <a:off x="3614678" y="4812924"/>
            <a:ext cx="1804572" cy="1585463"/>
          </a:xfrm>
          <a:prstGeom prst="rect">
            <a:avLst/>
          </a:prstGeom>
          <a:solidFill>
            <a:srgbClr val="FFFFFF"/>
          </a:solidFill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61357" y="4796213"/>
            <a:ext cx="1612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787" y="4814920"/>
            <a:ext cx="1612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</a:p>
        </p:txBody>
      </p:sp>
      <p:sp>
        <p:nvSpPr>
          <p:cNvPr id="6" name="Left Arrow 5"/>
          <p:cNvSpPr/>
          <p:nvPr/>
        </p:nvSpPr>
        <p:spPr>
          <a:xfrm>
            <a:off x="4812192" y="5631791"/>
            <a:ext cx="1687609" cy="63503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endothermic</a:t>
            </a:r>
          </a:p>
        </p:txBody>
      </p:sp>
      <p:sp>
        <p:nvSpPr>
          <p:cNvPr id="18" name="Left Arrow 17"/>
          <p:cNvSpPr/>
          <p:nvPr/>
        </p:nvSpPr>
        <p:spPr>
          <a:xfrm>
            <a:off x="2445796" y="5631791"/>
            <a:ext cx="1687609" cy="63503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exothermic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26803" y="4996268"/>
            <a:ext cx="952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278147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2" grpId="0" animBg="1"/>
      <p:bldP spid="3" grpId="0"/>
      <p:bldP spid="17" grpId="0"/>
      <p:bldP spid="6" grpId="0" animBg="1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167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How a calorimeter works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15859" y="6532080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721" y="765754"/>
            <a:ext cx="83614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This </a:t>
            </a:r>
            <a:r>
              <a:rPr lang="en-US" sz="2400" b="1" dirty="0">
                <a:solidFill>
                  <a:srgbClr val="000000"/>
                </a:solidFill>
                <a:latin typeface="Candara"/>
                <a:cs typeface="Candara"/>
              </a:rPr>
              <a:t>‘adiabatic’ insulated 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calorimeter uses </a:t>
            </a:r>
            <a:r>
              <a:rPr lang="en-US" sz="2400" u="sng" dirty="0">
                <a:solidFill>
                  <a:srgbClr val="000000"/>
                </a:solidFill>
                <a:latin typeface="Candara"/>
                <a:cs typeface="Candara"/>
              </a:rPr>
              <a:t>indirect measurement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of the system: it measures temperature changes in the surroundings.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6572"/>
          <a:stretch/>
        </p:blipFill>
        <p:spPr>
          <a:xfrm>
            <a:off x="12330" y="2260540"/>
            <a:ext cx="9144000" cy="42715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0265" y="6417882"/>
            <a:ext cx="1699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Candara"/>
                <a:cs typeface="Candara"/>
              </a:rPr>
              <a:t>exothermic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08242" y="6417882"/>
            <a:ext cx="186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Candara"/>
                <a:cs typeface="Candara"/>
              </a:rPr>
              <a:t>endothermic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231" y="2506733"/>
            <a:ext cx="1390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System </a:t>
            </a:r>
            <a:r>
              <a:rPr lang="en-US" u="sng" dirty="0">
                <a:solidFill>
                  <a:srgbClr val="0000FF"/>
                </a:solidFill>
                <a:latin typeface="Candara"/>
                <a:cs typeface="Candara"/>
              </a:rPr>
              <a:t>gives off 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heat</a:t>
            </a:r>
            <a:r>
              <a:rPr lang="is-IS" dirty="0">
                <a:solidFill>
                  <a:srgbClr val="0000FF"/>
                </a:solidFill>
                <a:latin typeface="Candara"/>
                <a:cs typeface="Candara"/>
              </a:rPr>
              <a:t>…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37239" y="2461084"/>
            <a:ext cx="155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>
                <a:solidFill>
                  <a:srgbClr val="0000FF"/>
                </a:solidFill>
                <a:latin typeface="Candara"/>
                <a:cs typeface="Candara"/>
              </a:rPr>
              <a:t>…</a:t>
            </a:r>
            <a:r>
              <a:rPr lang="is-IS" u="sng" dirty="0">
                <a:solidFill>
                  <a:srgbClr val="0000FF"/>
                </a:solidFill>
                <a:latin typeface="Candara"/>
                <a:cs typeface="Candara"/>
              </a:rPr>
              <a:t>to</a:t>
            </a:r>
            <a:r>
              <a:rPr lang="is-IS" dirty="0">
                <a:solidFill>
                  <a:srgbClr val="0000FF"/>
                </a:solidFill>
                <a:latin typeface="Candara"/>
                <a:cs typeface="Candara"/>
              </a:rPr>
              <a:t> the surroundings.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1061" y="2506733"/>
            <a:ext cx="1390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System </a:t>
            </a:r>
            <a:r>
              <a:rPr lang="en-US" u="sng" dirty="0">
                <a:solidFill>
                  <a:srgbClr val="0000FF"/>
                </a:solidFill>
                <a:latin typeface="Candara"/>
                <a:cs typeface="Candara"/>
              </a:rPr>
              <a:t>takes in 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heat</a:t>
            </a:r>
            <a:r>
              <a:rPr lang="is-IS" dirty="0">
                <a:solidFill>
                  <a:srgbClr val="0000FF"/>
                </a:solidFill>
                <a:latin typeface="Candara"/>
                <a:cs typeface="Candara"/>
              </a:rPr>
              <a:t>…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68667" y="2461084"/>
            <a:ext cx="155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>
                <a:solidFill>
                  <a:srgbClr val="0000FF"/>
                </a:solidFill>
                <a:latin typeface="Candara"/>
                <a:cs typeface="Candara"/>
              </a:rPr>
              <a:t>…</a:t>
            </a:r>
            <a:r>
              <a:rPr lang="is-IS" u="sng" dirty="0">
                <a:solidFill>
                  <a:srgbClr val="0000FF"/>
                </a:solidFill>
                <a:latin typeface="Candara"/>
                <a:cs typeface="Candara"/>
              </a:rPr>
              <a:t>from</a:t>
            </a:r>
            <a:r>
              <a:rPr lang="is-IS" dirty="0">
                <a:solidFill>
                  <a:srgbClr val="0000FF"/>
                </a:solidFill>
                <a:latin typeface="Candara"/>
                <a:cs typeface="Candara"/>
              </a:rPr>
              <a:t> the surroundings.</a:t>
            </a:r>
            <a:endParaRPr lang="en-US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60860" y="1467536"/>
            <a:ext cx="6101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Thus,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system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(c)(m)(ΔT)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17645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2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968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Calorimetry</a:t>
            </a:r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 calculations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8361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A 360-g piece of steel rebar is dropped into 425 mL of </a:t>
            </a:r>
          </a:p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water at 24°C. Water temperature increased to 42.7°C.</a:t>
            </a:r>
          </a:p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The specific heat of iron is 0.449 J/g-°C. </a:t>
            </a:r>
          </a:p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What was the initial temperature of the rebar?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2104" y="2495481"/>
            <a:ext cx="5230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rebar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(c)(m)(ΔT) </a:t>
            </a:r>
          </a:p>
        </p:txBody>
      </p:sp>
      <p:sp>
        <p:nvSpPr>
          <p:cNvPr id="15" name="Oval 14"/>
          <p:cNvSpPr/>
          <p:nvPr/>
        </p:nvSpPr>
        <p:spPr>
          <a:xfrm>
            <a:off x="7822492" y="916934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A5E3DE-8166-3849-81AA-42D653EA9016}"/>
              </a:ext>
            </a:extLst>
          </p:cNvPr>
          <p:cNvSpPr txBox="1"/>
          <p:nvPr/>
        </p:nvSpPr>
        <p:spPr>
          <a:xfrm>
            <a:off x="553618" y="3264642"/>
            <a:ext cx="7710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(0.449 J/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-C)(360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)(ΔT) = (-)(4.184 J/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-C)(425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)(42.7-24C)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49C7D4-209D-6548-ADD7-763B01D1A15C}"/>
              </a:ext>
            </a:extLst>
          </p:cNvPr>
          <p:cNvSpPr txBox="1"/>
          <p:nvPr/>
        </p:nvSpPr>
        <p:spPr>
          <a:xfrm>
            <a:off x="553618" y="4125702"/>
            <a:ext cx="7443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ΔT = </a:t>
            </a:r>
            <a:r>
              <a:rPr lang="de-DE" sz="2400" u="sng" dirty="0">
                <a:solidFill>
                  <a:srgbClr val="0000FF"/>
                </a:solidFill>
                <a:latin typeface="Candara"/>
                <a:cs typeface="Candara"/>
              </a:rPr>
              <a:t>(-)(4.184 J/</a:t>
            </a:r>
            <a:r>
              <a:rPr lang="de-DE" sz="2400" u="sng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u="sng" dirty="0">
                <a:solidFill>
                  <a:srgbClr val="0000FF"/>
                </a:solidFill>
                <a:latin typeface="Candara"/>
                <a:cs typeface="Candara"/>
              </a:rPr>
              <a:t>-C)(425 </a:t>
            </a:r>
            <a:r>
              <a:rPr lang="de-DE" sz="2400" u="sng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u="sng" dirty="0">
                <a:solidFill>
                  <a:srgbClr val="0000FF"/>
                </a:solidFill>
                <a:latin typeface="Candara"/>
                <a:cs typeface="Candara"/>
              </a:rPr>
              <a:t>)(42.7-24C)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 = </a:t>
            </a:r>
            <a:r>
              <a:rPr lang="de-DE" sz="2400" u="sng" dirty="0">
                <a:solidFill>
                  <a:srgbClr val="0000FF"/>
                </a:solidFill>
                <a:latin typeface="Candara"/>
                <a:cs typeface="Candara"/>
              </a:rPr>
              <a:t>-3.33 E4 J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 = - 207C</a:t>
            </a:r>
            <a:endParaRPr lang="de-DE" sz="2400" u="sng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			(0.449 J/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-C)(360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		          161 J/C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E4A62B-9B65-204A-8682-2430DAADAA4B}"/>
              </a:ext>
            </a:extLst>
          </p:cNvPr>
          <p:cNvSpPr txBox="1"/>
          <p:nvPr/>
        </p:nvSpPr>
        <p:spPr>
          <a:xfrm>
            <a:off x="562104" y="5356094"/>
            <a:ext cx="489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initial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rebar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temp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 = 42.7 + 207 = 250C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1041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8361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A 59.7-g piece of metal was submerged in boiling water </a:t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and then quickly transferred into 60.0 mL of water whose</a:t>
            </a:r>
          </a:p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Initial temperature was 22.0C. The final temperature is 28.5C. What is the specific heat of the metal? Its identity?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9576" y="2495481"/>
            <a:ext cx="5230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rebar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surroundings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(c)(m)(ΔT) </a:t>
            </a:r>
          </a:p>
        </p:txBody>
      </p:sp>
      <p:sp>
        <p:nvSpPr>
          <p:cNvPr id="15" name="Oval 14"/>
          <p:cNvSpPr/>
          <p:nvPr/>
        </p:nvSpPr>
        <p:spPr>
          <a:xfrm>
            <a:off x="7822492" y="916934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64C7E2-072E-BA47-9800-6527D943A7B6}"/>
              </a:ext>
            </a:extLst>
          </p:cNvPr>
          <p:cNvSpPr txBox="1"/>
          <p:nvPr/>
        </p:nvSpPr>
        <p:spPr>
          <a:xfrm>
            <a:off x="239576" y="3360265"/>
            <a:ext cx="7730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(c)(59.7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)(100-28.5C) = (-)(4.184 J/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-C)(60.0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)(28.5-22.oC)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A2502A-C750-FF4E-BA35-D88F06EF4985}"/>
              </a:ext>
            </a:extLst>
          </p:cNvPr>
          <p:cNvSpPr txBox="1"/>
          <p:nvPr/>
        </p:nvSpPr>
        <p:spPr>
          <a:xfrm>
            <a:off x="270802" y="4225049"/>
            <a:ext cx="8334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c = </a:t>
            </a:r>
            <a:r>
              <a:rPr lang="de-DE" sz="2400" u="sng" dirty="0">
                <a:solidFill>
                  <a:srgbClr val="0000FF"/>
                </a:solidFill>
                <a:latin typeface="Candara"/>
                <a:cs typeface="Candara"/>
              </a:rPr>
              <a:t>(-)(4.184 J/</a:t>
            </a:r>
            <a:r>
              <a:rPr lang="de-DE" sz="2400" u="sng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u="sng" dirty="0">
                <a:solidFill>
                  <a:srgbClr val="0000FF"/>
                </a:solidFill>
                <a:latin typeface="Candara"/>
                <a:cs typeface="Candara"/>
              </a:rPr>
              <a:t>-C)(60.0 </a:t>
            </a:r>
            <a:r>
              <a:rPr lang="de-DE" sz="2400" u="sng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u="sng" dirty="0">
                <a:solidFill>
                  <a:srgbClr val="0000FF"/>
                </a:solidFill>
                <a:latin typeface="Candara"/>
                <a:cs typeface="Candara"/>
              </a:rPr>
              <a:t>)(28.5-22.oC) 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= </a:t>
            </a:r>
            <a:r>
              <a:rPr lang="de-DE" sz="2400" u="sng" dirty="0">
                <a:solidFill>
                  <a:srgbClr val="0000FF"/>
                </a:solidFill>
                <a:latin typeface="Candara"/>
                <a:cs typeface="Candara"/>
              </a:rPr>
              <a:t>-  1.63 E3 J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 = 0.382 J/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-C</a:t>
            </a:r>
            <a:endParaRPr lang="de-DE" sz="2400" u="sng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			(59.7g )(100-28.5C) 		         4.27 E3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-C      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Cu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3401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8361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When 50.0 mL of 1.00 M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HCl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and 50.0 mL of 1.00 M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NaOH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,</a:t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both at initial temperatures of 22.0C, are mixed in a </a:t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calorimeter, the temperature of the solution increases to 28.9C.</a:t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How much heat is produced by the reaction?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3876" y="2906961"/>
            <a:ext cx="4091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rxn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sol’n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(c)(m)(ΔT) </a:t>
            </a:r>
          </a:p>
        </p:txBody>
      </p:sp>
      <p:sp>
        <p:nvSpPr>
          <p:cNvPr id="15" name="Oval 14"/>
          <p:cNvSpPr/>
          <p:nvPr/>
        </p:nvSpPr>
        <p:spPr>
          <a:xfrm>
            <a:off x="7850149" y="916934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12A8D4-7FBA-5C43-9081-74D79068F086}"/>
              </a:ext>
            </a:extLst>
          </p:cNvPr>
          <p:cNvSpPr txBox="1"/>
          <p:nvPr/>
        </p:nvSpPr>
        <p:spPr>
          <a:xfrm>
            <a:off x="353876" y="3751763"/>
            <a:ext cx="8140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				  = (-)(4.184 J/-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gC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)(50.0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 + 50.0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)(28.9 – 22.0C)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96EE3D-0D6C-9341-AE98-3960E5A096FF}"/>
              </a:ext>
            </a:extLst>
          </p:cNvPr>
          <p:cNvSpPr txBox="1"/>
          <p:nvPr/>
        </p:nvSpPr>
        <p:spPr>
          <a:xfrm>
            <a:off x="1312163" y="4556575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	         = 2.89 E3 J = 2.89 kJ</a:t>
            </a:r>
          </a:p>
        </p:txBody>
      </p:sp>
    </p:spTree>
    <p:extLst>
      <p:ext uri="{BB962C8B-B14F-4D97-AF65-F5344CB8AC3E}">
        <p14:creationId xmlns:p14="http://schemas.microsoft.com/office/powerpoint/2010/main" val="338531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813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And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3721" y="765754"/>
            <a:ext cx="836141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When 3.00 g of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KCl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 is added to 3.00 E2 g of water in a </a:t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calorimeter, the temperature decreased by 1.05°C. </a:t>
            </a:r>
            <a:b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</a:b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How much heat is involved in dissolution of </a:t>
            </a:r>
            <a:r>
              <a:rPr lang="en-US" sz="2400" dirty="0" err="1">
                <a:solidFill>
                  <a:srgbClr val="000000"/>
                </a:solidFill>
                <a:latin typeface="Candara"/>
                <a:cs typeface="Candara"/>
              </a:rPr>
              <a:t>KCl</a:t>
            </a:r>
            <a:r>
              <a:rPr lang="en-US" sz="2400" dirty="0">
                <a:solidFill>
                  <a:srgbClr val="000000"/>
                </a:solidFill>
                <a:latin typeface="Candara"/>
                <a:cs typeface="Candara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1096" y="2459504"/>
            <a:ext cx="4023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rxn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q</a:t>
            </a:r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sol’n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(-)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(c)(m)(ΔT)</a:t>
            </a:r>
          </a:p>
        </p:txBody>
      </p:sp>
      <p:sp>
        <p:nvSpPr>
          <p:cNvPr id="15" name="Oval 14"/>
          <p:cNvSpPr/>
          <p:nvPr/>
        </p:nvSpPr>
        <p:spPr>
          <a:xfrm>
            <a:off x="7850149" y="916934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2494B3-784E-DC40-B0D5-D90EE4BE1E9E}"/>
              </a:ext>
            </a:extLst>
          </p:cNvPr>
          <p:cNvSpPr txBox="1"/>
          <p:nvPr/>
        </p:nvSpPr>
        <p:spPr>
          <a:xfrm>
            <a:off x="971096" y="3248052"/>
            <a:ext cx="6328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				  = (-)(4.184 J/-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gC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)(300 </a:t>
            </a:r>
            <a:r>
              <a:rPr lang="de-DE" sz="2400" dirty="0" err="1">
                <a:solidFill>
                  <a:srgbClr val="0000FF"/>
                </a:solidFill>
                <a:latin typeface="Candara"/>
                <a:cs typeface="Candara"/>
              </a:rPr>
              <a:t>g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)(- 1.o5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°C</a:t>
            </a:r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C47E75-B007-D74D-8629-85B765D5B5DD}"/>
              </a:ext>
            </a:extLst>
          </p:cNvPr>
          <p:cNvSpPr txBox="1"/>
          <p:nvPr/>
        </p:nvSpPr>
        <p:spPr>
          <a:xfrm>
            <a:off x="2041942" y="4036600"/>
            <a:ext cx="2315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0000FF"/>
                </a:solidFill>
                <a:latin typeface="Candara"/>
                <a:cs typeface="Candara"/>
              </a:rPr>
              <a:t>		= + 58.0 J</a:t>
            </a:r>
          </a:p>
        </p:txBody>
      </p:sp>
    </p:spTree>
    <p:extLst>
      <p:ext uri="{BB962C8B-B14F-4D97-AF65-F5344CB8AC3E}">
        <p14:creationId xmlns:p14="http://schemas.microsoft.com/office/powerpoint/2010/main" val="143808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Explain the purpose of </a:t>
            </a:r>
            <a:r>
              <a:rPr lang="en-US" sz="2400" dirty="0" err="1">
                <a:latin typeface="Candara"/>
                <a:cs typeface="Candara"/>
              </a:rPr>
              <a:t>calorimetry</a:t>
            </a:r>
            <a:r>
              <a:rPr lang="en-US" sz="2400" dirty="0">
                <a:latin typeface="Candara"/>
                <a:cs typeface="Candara"/>
              </a:rPr>
              <a:t>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(2) Explain the difference between open and closed systems?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pPr marL="458788" indent="-458788"/>
            <a:r>
              <a:rPr lang="en-US" sz="2400" dirty="0">
                <a:latin typeface="Candara"/>
                <a:cs typeface="Candara"/>
              </a:rPr>
              <a:t>(3) Explain how the terms system and surroundings apply to chemistry?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>
                <a:latin typeface="Candara"/>
                <a:cs typeface="Candara"/>
              </a:rPr>
              <a:t>(4) Explain why the heat change (ΔH) of the system is the negative ΔH of the calorimeter?</a:t>
            </a:r>
          </a:p>
          <a:p>
            <a:pPr marL="406400" indent="-406400"/>
            <a:endParaRPr lang="en-US" sz="24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>
                <a:latin typeface="Candara"/>
                <a:cs typeface="Candara"/>
              </a:rPr>
              <a:t>(5) Use the relationships between mass, specific heat, change in temperature and heat change to solve for one variable if given the others.</a:t>
            </a:r>
          </a:p>
        </p:txBody>
      </p:sp>
    </p:spTree>
    <p:extLst>
      <p:ext uri="{BB962C8B-B14F-4D97-AF65-F5344CB8AC3E}">
        <p14:creationId xmlns:p14="http://schemas.microsoft.com/office/powerpoint/2010/main" val="195738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698</Words>
  <Application>Microsoft Macintosh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Medium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2019-12-01T01:20:23Z</dcterms:created>
  <dcterms:modified xsi:type="dcterms:W3CDTF">2019-12-01T01:21:07Z</dcterms:modified>
</cp:coreProperties>
</file>