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88" r:id="rId9"/>
    <p:sldId id="289" r:id="rId10"/>
    <p:sldId id="290" r:id="rId11"/>
    <p:sldId id="291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80B7-5CA0-AA4C-A8E1-4B277A43A1D9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9C9CE-DD1F-C14A-988E-59F455E37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1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9DA68-201E-584E-8A49-A10CCAC25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5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5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1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1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0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4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0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1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5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9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1309-7448-5342-81CD-989D7973B680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8CBEF-F86B-B547-A281-E9A50C1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31775" y="1873835"/>
            <a:ext cx="327763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andara"/>
                <a:cs typeface="Candara"/>
              </a:rPr>
              <a:t>8. Thermochemistry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8.1:  Energy basics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8.2:  </a:t>
            </a:r>
            <a:r>
              <a:rPr lang="en-US" sz="2400" b="1" dirty="0" err="1">
                <a:latin typeface="Candara"/>
                <a:cs typeface="Candara"/>
              </a:rPr>
              <a:t>Calorimetry</a:t>
            </a:r>
            <a:endParaRPr lang="en-US" sz="2400" b="1" dirty="0">
              <a:latin typeface="Candara"/>
              <a:cs typeface="Candara"/>
            </a:endParaRP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8.3:  Enthalpy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30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3444" y="786833"/>
            <a:ext cx="86902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Use reactions 1-3 to calculate the enthalpy for this reaction: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	ClF(g) + F2(g)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ClF3(g) 				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______</a:t>
            </a:r>
          </a:p>
          <a:p>
            <a:endParaRPr lang="is-IS" sz="2400" dirty="0">
              <a:solidFill>
                <a:srgbClr val="000000"/>
              </a:solidFill>
              <a:latin typeface="Candara"/>
              <a:cs typeface="Candara"/>
            </a:endParaRP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(1)  2OF2(g)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O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2(g) + 2F2(g)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			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- 49.4 kJ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(2)  2ClF(g) + O2(g)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Cl2O(g) + OF2(g)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+205.6 kJ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(3)  ClF3(g) + O2(g)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1/2Cl2O(g) + 3/2OF2(g)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+266.7 kJ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02081" y="4667903"/>
            <a:ext cx="7915786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40391" y="3655311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484710" y="3982214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1131524" y="2282425"/>
            <a:ext cx="1134093" cy="463349"/>
          </a:xfrm>
          <a:prstGeom prst="round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141033" y="1154143"/>
            <a:ext cx="887368" cy="463349"/>
          </a:xfrm>
          <a:prstGeom prst="round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198581" y="1143512"/>
            <a:ext cx="820615" cy="463349"/>
          </a:xfrm>
          <a:prstGeom prst="roundRect">
            <a:avLst/>
          </a:prstGeom>
          <a:noFill/>
          <a:ln w="3810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753784" y="1887970"/>
            <a:ext cx="902677" cy="463349"/>
          </a:xfrm>
          <a:prstGeom prst="roundRect">
            <a:avLst/>
          </a:prstGeom>
          <a:noFill/>
          <a:ln w="3810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342899" y="1152344"/>
            <a:ext cx="1092240" cy="463349"/>
          </a:xfrm>
          <a:prstGeom prst="roundRect">
            <a:avLst/>
          </a:prstGeom>
          <a:noFill/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141033" y="2636659"/>
            <a:ext cx="1092240" cy="463349"/>
          </a:xfrm>
          <a:prstGeom prst="roundRect">
            <a:avLst/>
          </a:prstGeom>
          <a:noFill/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34328" y="1724322"/>
            <a:ext cx="88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reverse</a:t>
            </a:r>
          </a:p>
          <a:p>
            <a:r>
              <a:rPr lang="en-US" dirty="0">
                <a:solidFill>
                  <a:srgbClr val="0000FF"/>
                </a:solidFill>
              </a:rPr>
              <a:t>    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7460" y="2351069"/>
            <a:ext cx="44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/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34328" y="2677875"/>
            <a:ext cx="88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reverse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7460" y="3440640"/>
            <a:ext cx="8690259" cy="1200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	(1)  1/2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O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2(g) + F2(g)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 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 OF2(g) 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				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ΔH = + 24.7 kJ</a:t>
            </a:r>
          </a:p>
          <a:p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	(2)  ClF(g) + 1/2O2(g) 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1/2Cl2O(g) + 1/2OF2(g)	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ΔH = +102.8 kJ</a:t>
            </a:r>
          </a:p>
          <a:p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	(3) 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1/2Cl2O(g) + 3/2OF2(g)   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ClF3(g) + O2(g) 	ΔH = -266.7 kJ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340391" y="4352400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06044" y="3991819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798272" y="3646745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535275" y="3971597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95595" y="4352400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687675" y="4352400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29684" y="4599259"/>
            <a:ext cx="128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-139.2 kJ</a:t>
            </a:r>
          </a:p>
        </p:txBody>
      </p:sp>
      <p:sp>
        <p:nvSpPr>
          <p:cNvPr id="31" name="Oval 30"/>
          <p:cNvSpPr/>
          <p:nvPr/>
        </p:nvSpPr>
        <p:spPr>
          <a:xfrm>
            <a:off x="7869966" y="916688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76385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5" grpId="0" animBg="1"/>
      <p:bldP spid="19" grpId="0" animBg="1"/>
      <p:bldP spid="7" grpId="0"/>
      <p:bldP spid="20" grpId="0"/>
      <p:bldP spid="23" grpId="0"/>
      <p:bldP spid="2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94204" y="3616889"/>
            <a:ext cx="86902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	(1)  6HCl(g)  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6HCl(aq)							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ΔH = - 448.8 kJ</a:t>
            </a:r>
          </a:p>
          <a:p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	(2)  3H2(g) + 3Cl2(g)  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6HCl(g)					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ΔH = - 555 kJ</a:t>
            </a:r>
          </a:p>
          <a:p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	(3)  2AlCl3(aq)  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2AlCl3(s) 						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ΔH = + 646 kJ</a:t>
            </a:r>
          </a:p>
          <a:p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	(4) 2Al(s) + 6HCl(aq)  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2AlCl3(aq) + 3H2(g)	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ΔH = - 1049 kJ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153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One more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3444" y="786833"/>
            <a:ext cx="86902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Aluminum chloride can be formed from its elements: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	2Al(s) + 3Cl2(g)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2AlCl3(s) 		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______</a:t>
            </a:r>
          </a:p>
          <a:p>
            <a:endParaRPr lang="is-IS" sz="2400" dirty="0">
              <a:solidFill>
                <a:srgbClr val="000000"/>
              </a:solidFill>
              <a:latin typeface="Candara"/>
              <a:cs typeface="Candara"/>
            </a:endParaRP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(1)  HCl(g)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HCl(aq)					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- 74.8 kJ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(2)  H2(g) + Cl2(g)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2HCl(g)			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- 185.0 kJ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(3)  AlCl3(aq)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AlCl3(s) 				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+ 323 kJ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(4) 2Al(s) + 6HCl(aq)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2AlCl3(aq) + 3H2(g)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- 1049 kJ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42337" y="5186549"/>
            <a:ext cx="7915786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339694" y="4839416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278697" y="4514199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1129754" y="1171018"/>
            <a:ext cx="852061" cy="463349"/>
          </a:xfrm>
          <a:prstGeom prst="round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180469" y="3001140"/>
            <a:ext cx="806698" cy="463349"/>
          </a:xfrm>
          <a:prstGeom prst="round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39616" y="2280208"/>
            <a:ext cx="820615" cy="463349"/>
          </a:xfrm>
          <a:prstGeom prst="roundRect">
            <a:avLst/>
          </a:prstGeom>
          <a:noFill/>
          <a:ln w="3810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204938" y="1175332"/>
            <a:ext cx="992945" cy="463349"/>
          </a:xfrm>
          <a:prstGeom prst="roundRect">
            <a:avLst/>
          </a:prstGeom>
          <a:noFill/>
          <a:ln w="3810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672473" y="1175332"/>
            <a:ext cx="1201464" cy="463349"/>
          </a:xfrm>
          <a:prstGeom prst="roundRect">
            <a:avLst/>
          </a:prstGeom>
          <a:noFill/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4717" y="2314530"/>
            <a:ext cx="47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X 3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814284" y="3820397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006044" y="4915616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535275" y="4915616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753784" y="4163619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180469" y="4163619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83652" y="5228477"/>
            <a:ext cx="153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- 1406.8 kJ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895595" y="2629758"/>
            <a:ext cx="1201464" cy="463349"/>
          </a:xfrm>
          <a:prstGeom prst="roundRect">
            <a:avLst/>
          </a:prstGeom>
          <a:noFill/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2641" y="2707184"/>
            <a:ext cx="47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X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7581" y="304835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 </a:t>
            </a:r>
            <a:r>
              <a:rPr lang="en-US" dirty="0" err="1">
                <a:solidFill>
                  <a:srgbClr val="0000FF"/>
                </a:solidFill>
              </a:rPr>
              <a:t>Δ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136886" y="2986566"/>
            <a:ext cx="1321610" cy="463349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5826" y="1940931"/>
            <a:ext cx="47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X 6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530739" y="1896884"/>
            <a:ext cx="1092240" cy="463349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69966" y="846115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16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180469" y="3786075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67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" grpId="0" animBg="1"/>
      <p:bldP spid="16" grpId="0" animBg="1"/>
      <p:bldP spid="17" grpId="0" animBg="1"/>
      <p:bldP spid="18" grpId="0" animBg="1"/>
      <p:bldP spid="15" grpId="0" animBg="1"/>
      <p:bldP spid="8" grpId="0"/>
      <p:bldP spid="31" grpId="0" animBg="1"/>
      <p:bldP spid="34" grpId="0" animBg="1"/>
      <p:bldP spid="35" grpId="0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Define the term ‘internal energy’ and relate it to heat and work?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(2) Define the term ‘thermochemical equation’ and describe its </a:t>
            </a:r>
          </a:p>
          <a:p>
            <a:r>
              <a:rPr lang="en-US" sz="2400" dirty="0">
                <a:latin typeface="Candara"/>
                <a:cs typeface="Candara"/>
              </a:rPr>
              <a:t>       properties?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pPr marL="458788" indent="-458788"/>
            <a:r>
              <a:rPr lang="en-US" sz="2400" dirty="0">
                <a:latin typeface="Candara"/>
                <a:cs typeface="Candara"/>
              </a:rPr>
              <a:t>(3) Create conversion factors from thermochemical equations and use them to solve problems?</a:t>
            </a:r>
          </a:p>
          <a:p>
            <a:pPr marL="406400" indent="-406400"/>
            <a:endParaRPr lang="en-US" sz="24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>
                <a:latin typeface="Candara"/>
                <a:cs typeface="Candara"/>
              </a:rPr>
              <a:t>(4) State Hess’s law and use it to calculate the enthalpies of complex chemical reactions from simpler reactions?</a:t>
            </a:r>
          </a:p>
        </p:txBody>
      </p:sp>
    </p:spTree>
    <p:extLst>
      <p:ext uri="{BB962C8B-B14F-4D97-AF65-F5344CB8AC3E}">
        <p14:creationId xmlns:p14="http://schemas.microsoft.com/office/powerpoint/2010/main" val="74419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4032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8. Thermochemistry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5" y="939994"/>
            <a:ext cx="7582038" cy="4420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8.3: Enthalpy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State the first law of thermodynamics</a:t>
            </a:r>
          </a:p>
          <a:p>
            <a:pPr marL="0" lvl="1">
              <a:lnSpc>
                <a:spcPct val="120000"/>
              </a:lnSpc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Define enthalpy </a:t>
            </a:r>
            <a:r>
              <a:rPr lang="en-US" sz="2400" strike="sngStrike" dirty="0">
                <a:latin typeface="Candara"/>
                <a:cs typeface="Candara"/>
              </a:rPr>
              <a:t>and explain its classification as a state function.</a:t>
            </a:r>
          </a:p>
          <a:p>
            <a:pPr marL="0" lvl="1">
              <a:lnSpc>
                <a:spcPct val="120000"/>
              </a:lnSpc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Write and balance thermochemical equations.</a:t>
            </a:r>
          </a:p>
          <a:p>
            <a:pPr marL="0" lvl="1">
              <a:lnSpc>
                <a:spcPct val="120000"/>
              </a:lnSpc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Calculate enthalpy changes for chemical reactions.</a:t>
            </a:r>
          </a:p>
          <a:p>
            <a:pPr marL="0" lvl="1">
              <a:lnSpc>
                <a:spcPct val="120000"/>
              </a:lnSpc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Explain Hess’s law and use it to calculate enthalpies of reactions.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6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868" y="3591181"/>
            <a:ext cx="4884398" cy="32838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963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Internal energy (U)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15859" y="65320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721" y="765754"/>
            <a:ext cx="836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Internal energy (U):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 the sum of all types of energy in a system</a:t>
            </a:r>
            <a:endParaRPr lang="en-US" sz="2400" b="1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552" y="1326118"/>
            <a:ext cx="7073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ΔU = q + w			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where q is heat &amp; w is 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4353" y="1942099"/>
            <a:ext cx="8280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+ q, + w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mean that heat &amp; work are being transferred from the surroundings into the system.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- q, - w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mean that heat &amp; work are being transferred from the system into the surroundings. </a:t>
            </a:r>
            <a:endParaRPr lang="en-US" sz="2400" i="1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95923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473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Enthalpy change (ΔH)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83614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For processes that occur at constant pressure and that don’t involve change of pressure and volume, </a:t>
            </a:r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enthalpy 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is the heat flow resulting from the chemical reaction.</a:t>
            </a:r>
            <a:endParaRPr lang="en-US" sz="2400" b="1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5995" y="1966082"/>
            <a:ext cx="1745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andara"/>
                <a:cs typeface="Candara"/>
              </a:rPr>
              <a:t>q</a:t>
            </a:r>
            <a:r>
              <a:rPr lang="en-US" sz="2000" dirty="0" err="1">
                <a:latin typeface="Candara"/>
                <a:cs typeface="Candara"/>
              </a:rPr>
              <a:t>p</a:t>
            </a:r>
            <a:r>
              <a:rPr lang="en-US" sz="2400" dirty="0">
                <a:latin typeface="Candara"/>
                <a:cs typeface="Candara"/>
              </a:rPr>
              <a:t> = ΔH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297" y="2586444"/>
            <a:ext cx="83614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Thermochemical equations</a:t>
            </a:r>
            <a:r>
              <a:rPr lang="en-US" sz="2400" b="1" i="1" dirty="0">
                <a:solidFill>
                  <a:srgbClr val="000000"/>
                </a:solidFill>
                <a:latin typeface="Candara"/>
                <a:cs typeface="Candara"/>
              </a:rPr>
              <a:t>: 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balanced chemical equations that include heat flows as </a:t>
            </a:r>
            <a:r>
              <a:rPr lang="en-US" sz="2400" i="1" dirty="0">
                <a:latin typeface="Candara"/>
                <a:cs typeface="Candara"/>
              </a:rPr>
              <a:t>ΔH.</a:t>
            </a:r>
          </a:p>
          <a:p>
            <a:endParaRPr lang="en-US" sz="1000" i="1" dirty="0">
              <a:latin typeface="Candara"/>
              <a:cs typeface="Candara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H2(g) + 1/2O2(g)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H2O(l)		</a:t>
            </a:r>
            <a:r>
              <a:rPr lang="en-US" sz="2400" dirty="0">
                <a:latin typeface="Candara"/>
                <a:cs typeface="Candara"/>
              </a:rPr>
              <a:t>ΔH = -286 kJ   (exothermic)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253" y="4148101"/>
            <a:ext cx="83614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Candara"/>
                <a:cs typeface="Candara"/>
              </a:rPr>
              <a:t>Rules for using thermochemical equations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:</a:t>
            </a:r>
          </a:p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ΔH is extensive: the amount of energy varies with mass.</a:t>
            </a:r>
          </a:p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ΔH depends on physical state.</a:t>
            </a:r>
          </a:p>
          <a:p>
            <a:pPr marL="457200" indent="-457200">
              <a:buAutoNum type="arabicParenBoth"/>
            </a:pP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When the direction of a reaction is reversed, the sign of </a:t>
            </a:r>
            <a:r>
              <a:rPr lang="en-US" sz="2400" dirty="0">
                <a:latin typeface="Candara"/>
                <a:cs typeface="Candara"/>
              </a:rPr>
              <a:t>ΔH is changed.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215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8406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Properties of thermochemical equations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0297" y="899196"/>
            <a:ext cx="836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H2(g) + 1/2O2(g)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H2O(l)			</a:t>
            </a:r>
            <a:r>
              <a:rPr lang="en-US" sz="2400" dirty="0">
                <a:latin typeface="Candara"/>
                <a:cs typeface="Candara"/>
              </a:rPr>
              <a:t>ΔH = -286 kJ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53" y="1771994"/>
            <a:ext cx="8361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2H2(g) + O2(g)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2H2O(l)			</a:t>
            </a:r>
            <a:r>
              <a:rPr lang="en-US" sz="2400" dirty="0">
                <a:latin typeface="Candara"/>
                <a:cs typeface="Candara"/>
              </a:rPr>
              <a:t>ΔH = (2)(-286 kJ)</a:t>
            </a:r>
          </a:p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	½H2(g) + ¼O2(g)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½H2O(l)		</a:t>
            </a:r>
            <a:r>
              <a:rPr lang="en-US" sz="2400" dirty="0">
                <a:latin typeface="Candara"/>
                <a:cs typeface="Candara"/>
              </a:rPr>
              <a:t>ΔH = -286 kJ/2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17" y="3118739"/>
            <a:ext cx="836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(2)	 H2(g) + 1/2O2(g)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H2O(g)			</a:t>
            </a:r>
            <a:r>
              <a:rPr lang="en-US" sz="2400" dirty="0">
                <a:latin typeface="Candara"/>
                <a:cs typeface="Candara"/>
              </a:rPr>
              <a:t>ΔH = -242 kJ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6581" y="4275904"/>
            <a:ext cx="836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(3)	H2O(l)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H2(g) + 1/2O2(g)			</a:t>
            </a:r>
            <a:r>
              <a:rPr lang="en-US" sz="2400" dirty="0">
                <a:latin typeface="Candara"/>
                <a:cs typeface="Candara"/>
              </a:rPr>
              <a:t>ΔH = +286 kJ</a:t>
            </a:r>
          </a:p>
        </p:txBody>
      </p:sp>
      <p:sp>
        <p:nvSpPr>
          <p:cNvPr id="2" name="TextBox 1"/>
          <p:cNvSpPr txBox="1"/>
          <p:nvPr/>
        </p:nvSpPr>
        <p:spPr>
          <a:xfrm rot="19460354">
            <a:off x="7678697" y="1882954"/>
            <a:ext cx="1226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extensive</a:t>
            </a:r>
          </a:p>
        </p:txBody>
      </p:sp>
      <p:sp>
        <p:nvSpPr>
          <p:cNvPr id="17" name="TextBox 16"/>
          <p:cNvSpPr txBox="1"/>
          <p:nvPr/>
        </p:nvSpPr>
        <p:spPr>
          <a:xfrm rot="19460354">
            <a:off x="7780847" y="2896555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physical</a:t>
            </a:r>
          </a:p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state</a:t>
            </a:r>
          </a:p>
        </p:txBody>
      </p:sp>
      <p:sp>
        <p:nvSpPr>
          <p:cNvPr id="18" name="TextBox 17"/>
          <p:cNvSpPr txBox="1"/>
          <p:nvPr/>
        </p:nvSpPr>
        <p:spPr>
          <a:xfrm rot="19460354">
            <a:off x="7699182" y="4312227"/>
            <a:ext cx="1249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reversible</a:t>
            </a:r>
          </a:p>
        </p:txBody>
      </p:sp>
    </p:spTree>
    <p:extLst>
      <p:ext uri="{BB962C8B-B14F-4D97-AF65-F5344CB8AC3E}">
        <p14:creationId xmlns:p14="http://schemas.microsoft.com/office/powerpoint/2010/main" val="222572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2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8030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Thermochemical equations: distributive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0297" y="899196"/>
            <a:ext cx="836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H2(g) + 1/2O2(g)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H2O(l)			</a:t>
            </a:r>
            <a:r>
              <a:rPr lang="en-US" sz="2400" dirty="0">
                <a:latin typeface="Candara"/>
                <a:cs typeface="Candara"/>
              </a:rPr>
              <a:t>ΔH = -286 kJ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697" y="1620328"/>
            <a:ext cx="83614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distributive property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of thermochemical equations allows us to make conversion factors from them.</a:t>
            </a:r>
          </a:p>
          <a:p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  <a:p>
            <a:r>
              <a:rPr lang="en-US" sz="2400" u="sng" dirty="0">
                <a:solidFill>
                  <a:srgbClr val="000000"/>
                </a:solidFill>
                <a:latin typeface="Candara"/>
                <a:cs typeface="Candara"/>
              </a:rPr>
              <a:t>1 mole H2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		</a:t>
            </a:r>
            <a:r>
              <a:rPr lang="en-US" sz="2400" u="sng" dirty="0">
                <a:solidFill>
                  <a:srgbClr val="000000"/>
                </a:solidFill>
                <a:latin typeface="Candara"/>
                <a:cs typeface="Candara"/>
              </a:rPr>
              <a:t>½ mole O2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		</a:t>
            </a:r>
            <a:r>
              <a:rPr lang="en-US" sz="2400" u="sng" dirty="0">
                <a:solidFill>
                  <a:srgbClr val="000000"/>
                </a:solidFill>
                <a:latin typeface="Candara"/>
                <a:cs typeface="Candara"/>
              </a:rPr>
              <a:t>1 mole H2O</a:t>
            </a:r>
          </a:p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- 286 kJ		 - 286 kJ		    - 286 kJ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697" y="3877049"/>
            <a:ext cx="836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How much energy is produced when 28.5 g of water are made?</a:t>
            </a:r>
          </a:p>
        </p:txBody>
      </p:sp>
      <p:sp>
        <p:nvSpPr>
          <p:cNvPr id="15" name="Oval 14"/>
          <p:cNvSpPr/>
          <p:nvPr/>
        </p:nvSpPr>
        <p:spPr>
          <a:xfrm>
            <a:off x="7850149" y="4338714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405" y="4338714"/>
            <a:ext cx="83614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MW of water = 18.01 g/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mol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28.5 g     1 </a:t>
            </a:r>
            <a:r>
              <a:rPr lang="en-US" sz="2400" u="sng" dirty="0" err="1">
                <a:solidFill>
                  <a:srgbClr val="0000FF"/>
                </a:solidFill>
                <a:latin typeface="Candara"/>
                <a:cs typeface="Candara"/>
              </a:rPr>
              <a:t>mol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           - 286 kJ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= - 453 kJ	 The negative sign 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	 18.01 g	1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mol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H2O				  indicates that energy</a:t>
            </a:r>
            <a:b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										  is released.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9987" y="2728323"/>
            <a:ext cx="2121724" cy="830997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And each can be flipped.</a:t>
            </a:r>
          </a:p>
        </p:txBody>
      </p:sp>
    </p:spTree>
    <p:extLst>
      <p:ext uri="{BB962C8B-B14F-4D97-AF65-F5344CB8AC3E}">
        <p14:creationId xmlns:p14="http://schemas.microsoft.com/office/powerpoint/2010/main" val="8109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 animBg="1"/>
      <p:bldP spid="17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76626" y="2138825"/>
            <a:ext cx="612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HCl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aq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) +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NaOH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aq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NaCl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aq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) + H2O(l)	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741" y="938497"/>
            <a:ext cx="83614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When 0.0500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mol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of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HCl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reacts with 0.0500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mol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of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NaOH</a:t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to form 0.0500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mol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of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NaCl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, 2.9 kJ of heat are produced.</a:t>
            </a:r>
          </a:p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What is </a:t>
            </a:r>
            <a:r>
              <a:rPr lang="en-US" sz="2400" dirty="0">
                <a:latin typeface="Candara"/>
                <a:cs typeface="Candara"/>
              </a:rPr>
              <a:t>ΔH per mole of acid?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697" y="2784171"/>
            <a:ext cx="8361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What we know: ΔH = 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      - 2.9 kJ       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=  -  58 kJ/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mol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    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				      0.0500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mol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HCl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741" y="3745200"/>
            <a:ext cx="8361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When 1.34 g of Zn reacts with 60.0 ml of 0.750 M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HCl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,</a:t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3.14 kJ of heat are produced. Determine the enthalpy</a:t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change per mole of Zn:</a:t>
            </a:r>
          </a:p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		Zn(s) +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HCl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aq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ZnCl2(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aq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) + H2(g)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831193" y="4054346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389" y="5466524"/>
            <a:ext cx="4862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- 3.14 kJ    65.38 g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=  - 153 kJ/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mol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1.34 g      1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mol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Zn</a:t>
            </a:r>
          </a:p>
        </p:txBody>
      </p:sp>
      <p:sp>
        <p:nvSpPr>
          <p:cNvPr id="18" name="Oval 17"/>
          <p:cNvSpPr/>
          <p:nvPr/>
        </p:nvSpPr>
        <p:spPr>
          <a:xfrm>
            <a:off x="7850149" y="1323683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73244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1" grpId="0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22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Hess’s law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3741" y="786833"/>
            <a:ext cx="83614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b="1" dirty="0">
                <a:solidFill>
                  <a:srgbClr val="000000"/>
                </a:solidFill>
                <a:latin typeface="Candara"/>
                <a:cs typeface="Candara"/>
              </a:rPr>
              <a:t>Hess’s law: </a:t>
            </a:r>
            <a:r>
              <a:rPr lang="is-IS" sz="2400" i="1" dirty="0">
                <a:solidFill>
                  <a:srgbClr val="000000"/>
                </a:solidFill>
                <a:latin typeface="Candara"/>
                <a:cs typeface="Candara"/>
              </a:rPr>
              <a:t>if a process can be broken into several steps, the ΔH of the whole process is equal to the sum of ΔH values for each step.</a:t>
            </a:r>
          </a:p>
          <a:p>
            <a:pPr marL="342900" indent="-342900">
              <a:buFont typeface="Arial"/>
              <a:buChar char="•"/>
            </a:pP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Allow’s calculation of enthalpy changes of complex reactions from databases of simpler reactions without experimental work.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537" y="3166390"/>
            <a:ext cx="8361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What if we want the calculate the ΔH of this combustion reaction but don’t have a bomb calorimetere (needed for</a:t>
            </a:r>
            <a:b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combustion reactions)?</a:t>
            </a:r>
            <a:b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		C(s) + O2(g)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CO2(g)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___________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3741" y="4901952"/>
            <a:ext cx="722609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  <a:sym typeface="Wingdings"/>
              </a:rPr>
              <a:t>We can find this information:  </a:t>
            </a:r>
          </a:p>
          <a:p>
            <a:r>
              <a:rPr lang="en-US" sz="2400" dirty="0">
                <a:latin typeface="Candara"/>
                <a:cs typeface="Candara"/>
                <a:sym typeface="Wingdings"/>
              </a:rPr>
              <a:t>			C(s) + 1/2O2(g)   CO(g)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- 111 kJ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			CO(g) + 1/2O2(g)   CO2(g)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- 283 kJ</a:t>
            </a:r>
            <a:endParaRPr lang="en-US" sz="2400" dirty="0">
              <a:latin typeface="Candara"/>
              <a:cs typeface="Candara"/>
              <a:sym typeface="Wingding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19360" y="6102280"/>
            <a:ext cx="540658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79453" y="5432326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819360" y="5835440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222288" y="5432326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8829" y="6076002"/>
            <a:ext cx="7226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  <a:sym typeface="Wingdings"/>
              </a:rPr>
              <a:t>			C(s) + O2(g)   CO2(g)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- 394 kJ</a:t>
            </a:r>
          </a:p>
        </p:txBody>
      </p:sp>
    </p:spTree>
    <p:extLst>
      <p:ext uri="{BB962C8B-B14F-4D97-AF65-F5344CB8AC3E}">
        <p14:creationId xmlns:p14="http://schemas.microsoft.com/office/powerpoint/2010/main" val="3918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6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414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Consider extensive &amp; reversible-ness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3741" y="786833"/>
            <a:ext cx="8361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Determine the ethalpy of formation of FeCl3 from these equations: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	Fe(s) + Cl2(g)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FeCl2(s) 	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- 341.8 kJ</a:t>
            </a:r>
          </a:p>
          <a:p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		FeCl2(s) +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½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Cl2(g)  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  <a:sym typeface="Wingdings"/>
              </a:rPr>
              <a:t>  FeCl3(s)	</a:t>
            </a:r>
            <a:r>
              <a:rPr lang="is-IS" sz="2400" dirty="0">
                <a:solidFill>
                  <a:srgbClr val="000000"/>
                </a:solidFill>
                <a:latin typeface="Candara"/>
                <a:cs typeface="Candara"/>
              </a:rPr>
              <a:t>ΔH = - 57.7 kJ</a:t>
            </a:r>
            <a:endParaRPr lang="en-US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31525" y="2356493"/>
            <a:ext cx="654197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02345" y="2374760"/>
            <a:ext cx="1389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- 399.5 kJ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479453" y="2042169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655883" y="1699789"/>
            <a:ext cx="858189" cy="152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0387" y="2389742"/>
            <a:ext cx="829476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Want: Fe(s) + 3/2Cl2(g)   FeCl3(s)		</a:t>
            </a:r>
            <a:r>
              <a:rPr lang="is-IS" sz="2400" dirty="0">
                <a:solidFill>
                  <a:srgbClr val="0000FF"/>
                </a:solidFill>
                <a:latin typeface="Candara"/>
                <a:cs typeface="Candara"/>
              </a:rPr>
              <a:t>ΔH = ______</a:t>
            </a:r>
          </a:p>
          <a:p>
            <a:endParaRPr lang="is-I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is-IS" sz="2400" i="1" dirty="0">
                <a:solidFill>
                  <a:srgbClr val="0000FF"/>
                </a:solidFill>
                <a:latin typeface="Candara"/>
                <a:cs typeface="Candara"/>
              </a:rPr>
              <a:t>Look for species unique to each given equation and the equation you want. </a:t>
            </a:r>
          </a:p>
          <a:p>
            <a:pPr marL="342900" indent="-342900">
              <a:buFont typeface="Arial"/>
              <a:buChar char="•"/>
            </a:pPr>
            <a:r>
              <a:rPr lang="is-IS" sz="2400" i="1" dirty="0">
                <a:solidFill>
                  <a:srgbClr val="0000FF"/>
                </a:solidFill>
                <a:latin typeface="Candara"/>
                <a:cs typeface="Candara"/>
              </a:rPr>
              <a:t>Are they on the same side? If not, reverse equation given.</a:t>
            </a:r>
          </a:p>
          <a:p>
            <a:pPr marL="342900" indent="-342900">
              <a:buFont typeface="Arial"/>
              <a:buChar char="•"/>
            </a:pPr>
            <a:r>
              <a:rPr lang="is-IS" sz="2400" i="1" dirty="0">
                <a:solidFill>
                  <a:srgbClr val="0000FF"/>
                </a:solidFill>
                <a:latin typeface="Candara"/>
                <a:cs typeface="Candara"/>
              </a:rPr>
              <a:t>Are there the right number of moles? If not, fudge factor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390266" y="1527337"/>
            <a:ext cx="806698" cy="463349"/>
          </a:xfrm>
          <a:prstGeom prst="round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390266" y="2406903"/>
            <a:ext cx="806698" cy="463349"/>
          </a:xfrm>
          <a:prstGeom prst="round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205124" y="1911411"/>
            <a:ext cx="1201463" cy="463349"/>
          </a:xfrm>
          <a:prstGeom prst="roundRect">
            <a:avLst/>
          </a:prstGeom>
          <a:noFill/>
          <a:ln w="3810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879014" y="2402802"/>
            <a:ext cx="1201463" cy="463349"/>
          </a:xfrm>
          <a:prstGeom prst="roundRect">
            <a:avLst/>
          </a:prstGeom>
          <a:noFill/>
          <a:ln w="3810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8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2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1549</Words>
  <Application>Microsoft Macintosh PowerPoint</Application>
  <PresentationFormat>On-screen Show (4:3)</PresentationFormat>
  <Paragraphs>133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Avenir Medium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2019-12-01T01:21:17Z</dcterms:created>
  <dcterms:modified xsi:type="dcterms:W3CDTF">2019-12-01T03:06:53Z</dcterms:modified>
</cp:coreProperties>
</file>