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9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4384C-52FA-0741-821C-775FA8F20BDE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ECBCD-15C3-EA43-B73A-322B63EA3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1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0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6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5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5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0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BA6B-2BCE-AC42-98C7-230741C54E9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AB8C-3ECC-364F-9015-B7B022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0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1775" y="1873835"/>
            <a:ext cx="327763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8. Thermochemistry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8.1:  Energy basics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8.2:  </a:t>
            </a:r>
            <a:r>
              <a:rPr lang="en-US" sz="2400" b="1" dirty="0" err="1">
                <a:latin typeface="Candara"/>
                <a:cs typeface="Candara"/>
              </a:rPr>
              <a:t>Calorimetry</a:t>
            </a:r>
            <a:endParaRPr lang="en-US" sz="2400" b="1" dirty="0"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8.3:  Enthalpy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7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386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Key terms &amp; equations to know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291" y="686445"/>
            <a:ext cx="3963645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bomb calorimeter</a:t>
            </a:r>
          </a:p>
          <a:p>
            <a:r>
              <a:rPr lang="en-US" strike="sngStrike" dirty="0"/>
              <a:t>calorie (</a:t>
            </a:r>
            <a:r>
              <a:rPr lang="en-US" strike="sngStrike" dirty="0" err="1"/>
              <a:t>cal</a:t>
            </a:r>
            <a:r>
              <a:rPr lang="en-US" strike="sngStrike" dirty="0"/>
              <a:t>)</a:t>
            </a:r>
          </a:p>
          <a:p>
            <a:r>
              <a:rPr lang="en-US" dirty="0"/>
              <a:t>calorimeter</a:t>
            </a:r>
          </a:p>
          <a:p>
            <a:r>
              <a:rPr lang="en-US" dirty="0" err="1"/>
              <a:t>calorimetry</a:t>
            </a:r>
            <a:endParaRPr lang="en-US" dirty="0"/>
          </a:p>
          <a:p>
            <a:r>
              <a:rPr lang="en-US" dirty="0"/>
              <a:t>chemical thermodynamics</a:t>
            </a:r>
          </a:p>
          <a:p>
            <a:r>
              <a:rPr lang="en-US" dirty="0"/>
              <a:t>endothermic process</a:t>
            </a:r>
          </a:p>
          <a:p>
            <a:r>
              <a:rPr lang="en-US" dirty="0"/>
              <a:t>energy</a:t>
            </a:r>
          </a:p>
          <a:p>
            <a:r>
              <a:rPr lang="en-US" dirty="0"/>
              <a:t>enthalpy (H)</a:t>
            </a:r>
          </a:p>
          <a:p>
            <a:r>
              <a:rPr lang="en-US" dirty="0"/>
              <a:t>enthalpy change (ΔH)</a:t>
            </a:r>
          </a:p>
          <a:p>
            <a:r>
              <a:rPr lang="en-US" dirty="0"/>
              <a:t>exothermic process</a:t>
            </a:r>
          </a:p>
          <a:p>
            <a:r>
              <a:rPr lang="en-US" strike="sngStrike" dirty="0"/>
              <a:t>expansion work (pressure-volume work)</a:t>
            </a:r>
          </a:p>
          <a:p>
            <a:r>
              <a:rPr lang="en-US" dirty="0"/>
              <a:t>first law of thermodynamics</a:t>
            </a:r>
          </a:p>
          <a:p>
            <a:r>
              <a:rPr lang="en-US" dirty="0"/>
              <a:t>heat (q)</a:t>
            </a:r>
          </a:p>
          <a:p>
            <a:r>
              <a:rPr lang="en-US" dirty="0"/>
              <a:t>heat capacity (C)</a:t>
            </a:r>
          </a:p>
          <a:p>
            <a:r>
              <a:rPr lang="en-US" dirty="0"/>
              <a:t>Hess’s law</a:t>
            </a:r>
          </a:p>
          <a:p>
            <a:r>
              <a:rPr lang="en-US" dirty="0"/>
              <a:t>hydrocarbon</a:t>
            </a:r>
          </a:p>
          <a:p>
            <a:r>
              <a:rPr lang="en-US" dirty="0"/>
              <a:t>internal energy (U)</a:t>
            </a:r>
          </a:p>
          <a:p>
            <a:r>
              <a:rPr lang="en-US" dirty="0"/>
              <a:t>joule (J)</a:t>
            </a:r>
          </a:p>
          <a:p>
            <a:r>
              <a:rPr lang="en-US" dirty="0"/>
              <a:t>kinetic energy</a:t>
            </a:r>
          </a:p>
          <a:p>
            <a:r>
              <a:rPr lang="en-US" strike="sngStrike" dirty="0"/>
              <a:t>nutritional calorie (Calorie)</a:t>
            </a:r>
          </a:p>
          <a:p>
            <a:r>
              <a:rPr lang="en-US" dirty="0"/>
              <a:t>potential energy</a:t>
            </a:r>
          </a:p>
          <a:p>
            <a:r>
              <a:rPr lang="en-US" dirty="0"/>
              <a:t>specific heat capacity </a:t>
            </a:r>
            <a:r>
              <a:rPr lang="de-DE" dirty="0"/>
              <a:t>(c in J/</a:t>
            </a:r>
            <a:r>
              <a:rPr lang="de-DE" dirty="0" err="1"/>
              <a:t>g</a:t>
            </a:r>
            <a:r>
              <a:rPr lang="de-DE" dirty="0"/>
              <a:t>-C)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2988" y="686445"/>
            <a:ext cx="4045135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standard enthalpy of combustion (</a:t>
            </a:r>
            <a:r>
              <a:rPr lang="en-US" strike="sngStrike" dirty="0" err="1"/>
              <a:t>ΔHc</a:t>
            </a:r>
            <a:r>
              <a:rPr lang="en-US" strike="sngStrike" dirty="0"/>
              <a:t> ° )</a:t>
            </a:r>
          </a:p>
          <a:p>
            <a:r>
              <a:rPr lang="en-US" strike="sngStrike" dirty="0"/>
              <a:t>standard enthalpy of formation (</a:t>
            </a:r>
            <a:r>
              <a:rPr lang="en-US" strike="sngStrike" dirty="0" err="1"/>
              <a:t>ΔHf</a:t>
            </a:r>
            <a:r>
              <a:rPr lang="en-US" strike="sngStrike" dirty="0"/>
              <a:t> °)</a:t>
            </a:r>
          </a:p>
          <a:p>
            <a:r>
              <a:rPr lang="en-US" dirty="0"/>
              <a:t>standard state</a:t>
            </a:r>
          </a:p>
          <a:p>
            <a:r>
              <a:rPr lang="en-US" strike="sngStrike" dirty="0"/>
              <a:t>state function</a:t>
            </a:r>
          </a:p>
          <a:p>
            <a:r>
              <a:rPr lang="en-US" dirty="0"/>
              <a:t>surroundings</a:t>
            </a:r>
          </a:p>
          <a:p>
            <a:r>
              <a:rPr lang="en-US" dirty="0"/>
              <a:t>system</a:t>
            </a:r>
          </a:p>
          <a:p>
            <a:r>
              <a:rPr lang="en-US" dirty="0"/>
              <a:t>temperature</a:t>
            </a:r>
          </a:p>
          <a:p>
            <a:r>
              <a:rPr lang="en-US" dirty="0"/>
              <a:t>thermal energy</a:t>
            </a:r>
          </a:p>
          <a:p>
            <a:r>
              <a:rPr lang="en-US" dirty="0"/>
              <a:t>thermochemistry</a:t>
            </a:r>
          </a:p>
          <a:p>
            <a:r>
              <a:rPr lang="en-US" dirty="0"/>
              <a:t>work (w)</a:t>
            </a:r>
          </a:p>
        </p:txBody>
      </p:sp>
      <p:pic>
        <p:nvPicPr>
          <p:cNvPr id="10" name="Picture 9" descr="Screen Shot 2018-04-25 at 1.03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00" y="4308640"/>
            <a:ext cx="6184900" cy="12954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2959100" y="5285615"/>
            <a:ext cx="6051881" cy="5148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76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</Words>
  <Application>Microsoft Macintosh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2019-12-01T01:22:09Z</dcterms:created>
  <dcterms:modified xsi:type="dcterms:W3CDTF">2019-12-01T01:22:56Z</dcterms:modified>
</cp:coreProperties>
</file>