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04" y="-9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78B34E-A345-2B4A-8779-008000CF0229}" type="datetimeFigureOut">
              <a:rPr lang="en-US" smtClean="0"/>
              <a:t>1/15/16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3132AF-DFF9-C846-9211-379300A51B12}" type="slidenum">
              <a:rPr lang="en-US" smtClean="0"/>
              <a:t>‹#›</a:t>
            </a:fld>
            <a:endParaRPr lang="en-US"/>
          </a:p>
        </p:txBody>
      </p:sp>
    </p:spTree>
    <p:extLst>
      <p:ext uri="{BB962C8B-B14F-4D97-AF65-F5344CB8AC3E}">
        <p14:creationId xmlns:p14="http://schemas.microsoft.com/office/powerpoint/2010/main" val="18439942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13224713-47E7-6244-9FC1-D3FE82CA74B8}" type="slidenum">
              <a:rPr lang="en-US"/>
              <a:pPr/>
              <a:t>1</a:t>
            </a:fld>
            <a:endParaRPr lang="en-US"/>
          </a:p>
        </p:txBody>
      </p:sp>
      <p:sp>
        <p:nvSpPr>
          <p:cNvPr id="15363" name="Rectangle 2"/>
          <p:cNvSpPr>
            <a:spLocks noGrp="1" noRot="1" noChangeAspect="1" noChangeArrowheads="1"/>
          </p:cNvSpPr>
          <p:nvPr>
            <p:ph type="sldImg"/>
          </p:nvPr>
        </p:nvSpPr>
        <p:spPr>
          <a:solidFill>
            <a:srgbClr val="FFFFFF"/>
          </a:solidFill>
          <a:ln/>
        </p:spPr>
      </p:sp>
      <p:sp>
        <p:nvSpPr>
          <p:cNvPr id="153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ea typeface="ＭＳ Ｐゴシック" pitchFamily="-112" charset="-128"/>
              <a:cs typeface="ＭＳ Ｐゴシック" pitchFamily="-11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169250-2994-6E46-A540-947C3778D6F1}" type="slidenum">
              <a:rPr lang="en-US" smtClean="0">
                <a:ea typeface="ＭＳ Ｐゴシック" pitchFamily="-112" charset="-128"/>
                <a:cs typeface="ＭＳ Ｐゴシック" pitchFamily="-112" charset="-128"/>
              </a:rPr>
              <a:pPr fontAlgn="base">
                <a:spcBef>
                  <a:spcPct val="0"/>
                </a:spcBef>
                <a:spcAft>
                  <a:spcPct val="0"/>
                </a:spcAft>
                <a:defRPr/>
              </a:pPr>
              <a:t>2</a:t>
            </a:fld>
            <a:endParaRPr lang="en-US" smtClean="0">
              <a:ea typeface="ＭＳ Ｐゴシック" pitchFamily="-112" charset="-128"/>
              <a:cs typeface="ＭＳ Ｐゴシック" pitchFamily="-112" charset="-128"/>
            </a:endParaRPr>
          </a:p>
        </p:txBody>
      </p:sp>
      <p:sp>
        <p:nvSpPr>
          <p:cNvPr id="73731"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73732"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dirty="0">
                <a:solidFill>
                  <a:srgbClr val="0000FF"/>
                </a:solidFill>
                <a:latin typeface="Candara"/>
              </a:rPr>
              <a:t>PLEASE note that the formula calculates a weighted average, so there’s not need to add and then divide the sum by the number of isotopes in the problem. This is an incredibly common student error so don’t get caught!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A640D3-2E8E-D843-BEE4-DBA425C7DEE7}"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5FD0-4889-1C49-B302-0CE0E76F19CC}" type="slidenum">
              <a:rPr lang="en-US" smtClean="0"/>
              <a:t>‹#›</a:t>
            </a:fld>
            <a:endParaRPr lang="en-US"/>
          </a:p>
        </p:txBody>
      </p:sp>
    </p:spTree>
    <p:extLst>
      <p:ext uri="{BB962C8B-B14F-4D97-AF65-F5344CB8AC3E}">
        <p14:creationId xmlns:p14="http://schemas.microsoft.com/office/powerpoint/2010/main" val="1967049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640D3-2E8E-D843-BEE4-DBA425C7DEE7}"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5FD0-4889-1C49-B302-0CE0E76F19CC}" type="slidenum">
              <a:rPr lang="en-US" smtClean="0"/>
              <a:t>‹#›</a:t>
            </a:fld>
            <a:endParaRPr lang="en-US"/>
          </a:p>
        </p:txBody>
      </p:sp>
    </p:spTree>
    <p:extLst>
      <p:ext uri="{BB962C8B-B14F-4D97-AF65-F5344CB8AC3E}">
        <p14:creationId xmlns:p14="http://schemas.microsoft.com/office/powerpoint/2010/main" val="254871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640D3-2E8E-D843-BEE4-DBA425C7DEE7}"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5FD0-4889-1C49-B302-0CE0E76F19CC}" type="slidenum">
              <a:rPr lang="en-US" smtClean="0"/>
              <a:t>‹#›</a:t>
            </a:fld>
            <a:endParaRPr lang="en-US"/>
          </a:p>
        </p:txBody>
      </p:sp>
    </p:spTree>
    <p:extLst>
      <p:ext uri="{BB962C8B-B14F-4D97-AF65-F5344CB8AC3E}">
        <p14:creationId xmlns:p14="http://schemas.microsoft.com/office/powerpoint/2010/main" val="2340194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640D3-2E8E-D843-BEE4-DBA425C7DEE7}"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5FD0-4889-1C49-B302-0CE0E76F19CC}" type="slidenum">
              <a:rPr lang="en-US" smtClean="0"/>
              <a:t>‹#›</a:t>
            </a:fld>
            <a:endParaRPr lang="en-US"/>
          </a:p>
        </p:txBody>
      </p:sp>
    </p:spTree>
    <p:extLst>
      <p:ext uri="{BB962C8B-B14F-4D97-AF65-F5344CB8AC3E}">
        <p14:creationId xmlns:p14="http://schemas.microsoft.com/office/powerpoint/2010/main" val="215582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A640D3-2E8E-D843-BEE4-DBA425C7DEE7}"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5FD0-4889-1C49-B302-0CE0E76F19CC}" type="slidenum">
              <a:rPr lang="en-US" smtClean="0"/>
              <a:t>‹#›</a:t>
            </a:fld>
            <a:endParaRPr lang="en-US"/>
          </a:p>
        </p:txBody>
      </p:sp>
    </p:spTree>
    <p:extLst>
      <p:ext uri="{BB962C8B-B14F-4D97-AF65-F5344CB8AC3E}">
        <p14:creationId xmlns:p14="http://schemas.microsoft.com/office/powerpoint/2010/main" val="25172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A640D3-2E8E-D843-BEE4-DBA425C7DEE7}"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85FD0-4889-1C49-B302-0CE0E76F19CC}" type="slidenum">
              <a:rPr lang="en-US" smtClean="0"/>
              <a:t>‹#›</a:t>
            </a:fld>
            <a:endParaRPr lang="en-US"/>
          </a:p>
        </p:txBody>
      </p:sp>
    </p:spTree>
    <p:extLst>
      <p:ext uri="{BB962C8B-B14F-4D97-AF65-F5344CB8AC3E}">
        <p14:creationId xmlns:p14="http://schemas.microsoft.com/office/powerpoint/2010/main" val="1874125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A640D3-2E8E-D843-BEE4-DBA425C7DEE7}" type="datetimeFigureOut">
              <a:rPr lang="en-US" smtClean="0"/>
              <a:t>1/15/16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685FD0-4889-1C49-B302-0CE0E76F19CC}" type="slidenum">
              <a:rPr lang="en-US" smtClean="0"/>
              <a:t>‹#›</a:t>
            </a:fld>
            <a:endParaRPr lang="en-US"/>
          </a:p>
        </p:txBody>
      </p:sp>
    </p:spTree>
    <p:extLst>
      <p:ext uri="{BB962C8B-B14F-4D97-AF65-F5344CB8AC3E}">
        <p14:creationId xmlns:p14="http://schemas.microsoft.com/office/powerpoint/2010/main" val="4089887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A640D3-2E8E-D843-BEE4-DBA425C7DEE7}" type="datetimeFigureOut">
              <a:rPr lang="en-US" smtClean="0"/>
              <a:t>1/15/16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685FD0-4889-1C49-B302-0CE0E76F19CC}" type="slidenum">
              <a:rPr lang="en-US" smtClean="0"/>
              <a:t>‹#›</a:t>
            </a:fld>
            <a:endParaRPr lang="en-US"/>
          </a:p>
        </p:txBody>
      </p:sp>
    </p:spTree>
    <p:extLst>
      <p:ext uri="{BB962C8B-B14F-4D97-AF65-F5344CB8AC3E}">
        <p14:creationId xmlns:p14="http://schemas.microsoft.com/office/powerpoint/2010/main" val="1767905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640D3-2E8E-D843-BEE4-DBA425C7DEE7}" type="datetimeFigureOut">
              <a:rPr lang="en-US" smtClean="0"/>
              <a:t>1/15/16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685FD0-4889-1C49-B302-0CE0E76F19CC}" type="slidenum">
              <a:rPr lang="en-US" smtClean="0"/>
              <a:t>‹#›</a:t>
            </a:fld>
            <a:endParaRPr lang="en-US"/>
          </a:p>
        </p:txBody>
      </p:sp>
    </p:spTree>
    <p:extLst>
      <p:ext uri="{BB962C8B-B14F-4D97-AF65-F5344CB8AC3E}">
        <p14:creationId xmlns:p14="http://schemas.microsoft.com/office/powerpoint/2010/main" val="3588020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640D3-2E8E-D843-BEE4-DBA425C7DEE7}"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85FD0-4889-1C49-B302-0CE0E76F19CC}" type="slidenum">
              <a:rPr lang="en-US" smtClean="0"/>
              <a:t>‹#›</a:t>
            </a:fld>
            <a:endParaRPr lang="en-US"/>
          </a:p>
        </p:txBody>
      </p:sp>
    </p:spTree>
    <p:extLst>
      <p:ext uri="{BB962C8B-B14F-4D97-AF65-F5344CB8AC3E}">
        <p14:creationId xmlns:p14="http://schemas.microsoft.com/office/powerpoint/2010/main" val="27097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640D3-2E8E-D843-BEE4-DBA425C7DEE7}"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85FD0-4889-1C49-B302-0CE0E76F19CC}" type="slidenum">
              <a:rPr lang="en-US" smtClean="0"/>
              <a:t>‹#›</a:t>
            </a:fld>
            <a:endParaRPr lang="en-US"/>
          </a:p>
        </p:txBody>
      </p:sp>
    </p:spTree>
    <p:extLst>
      <p:ext uri="{BB962C8B-B14F-4D97-AF65-F5344CB8AC3E}">
        <p14:creationId xmlns:p14="http://schemas.microsoft.com/office/powerpoint/2010/main" val="7307964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640D3-2E8E-D843-BEE4-DBA425C7DEE7}" type="datetimeFigureOut">
              <a:rPr lang="en-US" smtClean="0"/>
              <a:t>1/15/16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85FD0-4889-1C49-B302-0CE0E76F19CC}" type="slidenum">
              <a:rPr lang="en-US" smtClean="0"/>
              <a:t>‹#›</a:t>
            </a:fld>
            <a:endParaRPr lang="en-US"/>
          </a:p>
        </p:txBody>
      </p:sp>
    </p:spTree>
    <p:extLst>
      <p:ext uri="{BB962C8B-B14F-4D97-AF65-F5344CB8AC3E}">
        <p14:creationId xmlns:p14="http://schemas.microsoft.com/office/powerpoint/2010/main" val="1256352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ine 2"/>
          <p:cNvSpPr>
            <a:spLocks noChangeShapeType="1"/>
          </p:cNvSpPr>
          <p:nvPr/>
        </p:nvSpPr>
        <p:spPr bwMode="auto">
          <a:xfrm>
            <a:off x="533400" y="838200"/>
            <a:ext cx="8001000" cy="0"/>
          </a:xfrm>
          <a:prstGeom prst="line">
            <a:avLst/>
          </a:prstGeom>
          <a:noFill/>
          <a:ln w="38100" cap="flat" cmpd="sng" algn="ctr">
            <a:solidFill>
              <a:srgbClr val="EB0202"/>
            </a:solidFill>
            <a:prstDash val="dot"/>
            <a:round/>
            <a:headEnd type="none" w="med" len="med"/>
            <a:tailEnd type="none" w="med" len="med"/>
          </a:ln>
          <a:effectLst/>
        </p:spPr>
        <p:txBody>
          <a:bodyPr wrap="none" anchor="ctr">
            <a:prstTxWarp prst="textNoShape">
              <a:avLst/>
            </a:prstTxWarp>
          </a:bodyPr>
          <a:lstStyle/>
          <a:p>
            <a:pPr fontAlgn="auto">
              <a:spcBef>
                <a:spcPts val="0"/>
              </a:spcBef>
              <a:spcAft>
                <a:spcPts val="0"/>
              </a:spcAft>
              <a:defRPr/>
            </a:pPr>
            <a:endParaRPr lang="en-US" dirty="0">
              <a:latin typeface="Candara"/>
              <a:cs typeface="Candara"/>
            </a:endParaRPr>
          </a:p>
        </p:txBody>
      </p:sp>
      <p:sp>
        <p:nvSpPr>
          <p:cNvPr id="8" name="Text Box 3"/>
          <p:cNvSpPr txBox="1">
            <a:spLocks noChangeArrowheads="1"/>
          </p:cNvSpPr>
          <p:nvPr/>
        </p:nvSpPr>
        <p:spPr bwMode="auto">
          <a:xfrm>
            <a:off x="381000" y="231775"/>
            <a:ext cx="4516331" cy="523220"/>
          </a:xfrm>
          <a:prstGeom prst="rect">
            <a:avLst/>
          </a:prstGeom>
          <a:noFill/>
          <a:ln w="9525">
            <a:noFill/>
            <a:miter lim="800000"/>
            <a:headEnd/>
            <a:tailEnd/>
          </a:ln>
        </p:spPr>
        <p:txBody>
          <a:bodyPr wrap="none">
            <a:prstTxWarp prst="textNoShape">
              <a:avLst/>
            </a:prstTxWarp>
            <a:spAutoFit/>
          </a:bodyPr>
          <a:lstStyle/>
          <a:p>
            <a:pPr>
              <a:defRPr/>
            </a:pPr>
            <a:r>
              <a:rPr lang="en-US" sz="2800" b="1" dirty="0" smtClean="0">
                <a:solidFill>
                  <a:srgbClr val="0000FF"/>
                </a:solidFill>
                <a:latin typeface="Candara"/>
                <a:ea typeface="Candara"/>
                <a:cs typeface="Candara"/>
              </a:rPr>
              <a:t>Lecture </a:t>
            </a:r>
            <a:r>
              <a:rPr lang="en-US" sz="2800" b="1" dirty="0" smtClean="0">
                <a:solidFill>
                  <a:srgbClr val="0000FF"/>
                </a:solidFill>
                <a:latin typeface="Candara"/>
                <a:ea typeface="Candara"/>
                <a:cs typeface="Candara"/>
              </a:rPr>
              <a:t>7: </a:t>
            </a:r>
            <a:r>
              <a:rPr lang="en-US" sz="2800" b="1" dirty="0" smtClean="0">
                <a:solidFill>
                  <a:srgbClr val="0000FF"/>
                </a:solidFill>
                <a:latin typeface="Candara"/>
                <a:ea typeface="Candara"/>
                <a:cs typeface="Candara"/>
              </a:rPr>
              <a:t>Chemical bonding</a:t>
            </a:r>
            <a:endParaRPr lang="en-US" sz="2800" b="1" dirty="0">
              <a:solidFill>
                <a:srgbClr val="0000FF"/>
              </a:solidFill>
              <a:latin typeface="Candara"/>
              <a:ea typeface="Candara"/>
              <a:cs typeface="Candara"/>
            </a:endParaRPr>
          </a:p>
        </p:txBody>
      </p:sp>
      <p:pic>
        <p:nvPicPr>
          <p:cNvPr id="14341" name="Picture 5" descr="atom2"/>
          <p:cNvPicPr>
            <a:picLocks noChangeAspect="1" noChangeArrowheads="1"/>
          </p:cNvPicPr>
          <p:nvPr/>
        </p:nvPicPr>
        <p:blipFill>
          <a:blip r:embed="rId3"/>
          <a:srcRect/>
          <a:stretch>
            <a:fillRect/>
          </a:stretch>
        </p:blipFill>
        <p:spPr bwMode="auto">
          <a:xfrm>
            <a:off x="7620000" y="152400"/>
            <a:ext cx="1066800" cy="1041400"/>
          </a:xfrm>
          <a:prstGeom prst="rect">
            <a:avLst/>
          </a:prstGeom>
          <a:noFill/>
          <a:ln w="9525">
            <a:noFill/>
            <a:miter lim="800000"/>
            <a:headEnd/>
            <a:tailEnd/>
          </a:ln>
        </p:spPr>
      </p:pic>
      <p:sp>
        <p:nvSpPr>
          <p:cNvPr id="12" name="Text Box 5"/>
          <p:cNvSpPr txBox="1">
            <a:spLocks noChangeArrowheads="1"/>
          </p:cNvSpPr>
          <p:nvPr/>
        </p:nvSpPr>
        <p:spPr bwMode="auto">
          <a:xfrm>
            <a:off x="457200" y="990600"/>
            <a:ext cx="7434360" cy="5693867"/>
          </a:xfrm>
          <a:prstGeom prst="rect">
            <a:avLst/>
          </a:prstGeom>
          <a:noFill/>
          <a:ln w="9525">
            <a:noFill/>
            <a:miter lim="800000"/>
            <a:headEnd/>
            <a:tailEnd/>
          </a:ln>
        </p:spPr>
        <p:txBody>
          <a:bodyPr wrap="none">
            <a:prstTxWarp prst="textNoShape">
              <a:avLst/>
            </a:prstTxWarp>
            <a:spAutoFit/>
          </a:bodyPr>
          <a:lstStyle/>
          <a:p>
            <a:r>
              <a:rPr lang="en-US" b="1" dirty="0" smtClean="0">
                <a:latin typeface="Candara"/>
                <a:cs typeface="Candara"/>
              </a:rPr>
              <a:t>Lecture </a:t>
            </a:r>
            <a:r>
              <a:rPr lang="en-US" b="1" dirty="0" smtClean="0">
                <a:latin typeface="Candara"/>
                <a:cs typeface="Candara"/>
              </a:rPr>
              <a:t>7 </a:t>
            </a:r>
            <a:r>
              <a:rPr lang="en-US" b="1" dirty="0" smtClean="0">
                <a:latin typeface="Candara"/>
                <a:cs typeface="Candara"/>
              </a:rPr>
              <a:t>Topics									Brown, chapter 8</a:t>
            </a:r>
          </a:p>
          <a:p>
            <a:pPr marL="342900" indent="-342900">
              <a:buFont typeface="+mj-lt"/>
              <a:buAutoNum type="arabicPeriod"/>
            </a:pPr>
            <a:r>
              <a:rPr lang="en-US" sz="1800" dirty="0" smtClean="0">
                <a:latin typeface="Candara"/>
                <a:cs typeface="Candara"/>
              </a:rPr>
              <a:t>Basic </a:t>
            </a:r>
            <a:r>
              <a:rPr lang="en-US" sz="1800" dirty="0">
                <a:latin typeface="Candara"/>
                <a:cs typeface="Candara"/>
              </a:rPr>
              <a:t>bonding background </a:t>
            </a:r>
            <a:r>
              <a:rPr lang="en-US" sz="1800" dirty="0" smtClean="0">
                <a:latin typeface="Candara"/>
                <a:cs typeface="Candara"/>
              </a:rPr>
              <a:t>information					8.1</a:t>
            </a:r>
            <a:endParaRPr lang="en-US" sz="1800" dirty="0">
              <a:latin typeface="Candara"/>
              <a:cs typeface="Candara"/>
            </a:endParaRPr>
          </a:p>
          <a:p>
            <a:pPr lvl="1">
              <a:buFontTx/>
              <a:buChar char="•"/>
            </a:pPr>
            <a:r>
              <a:rPr lang="en-US" sz="1800" dirty="0">
                <a:latin typeface="Candara"/>
                <a:cs typeface="Candara"/>
              </a:rPr>
              <a:t> Types of chemical bonds</a:t>
            </a:r>
          </a:p>
          <a:p>
            <a:pPr lvl="1">
              <a:buFontTx/>
              <a:buChar char="•"/>
            </a:pPr>
            <a:r>
              <a:rPr lang="en-US" sz="1800" dirty="0">
                <a:latin typeface="Candara"/>
                <a:cs typeface="Candara"/>
              </a:rPr>
              <a:t> Valence electrons &amp; Lewis structures</a:t>
            </a:r>
          </a:p>
          <a:p>
            <a:pPr lvl="1">
              <a:buFontTx/>
              <a:buChar char="•"/>
            </a:pPr>
            <a:r>
              <a:rPr lang="en-US" sz="1800" dirty="0">
                <a:latin typeface="Candara"/>
                <a:cs typeface="Candara"/>
              </a:rPr>
              <a:t> The </a:t>
            </a:r>
            <a:r>
              <a:rPr lang="en-US" sz="1800" dirty="0" smtClean="0">
                <a:latin typeface="Candara"/>
                <a:cs typeface="Candara"/>
              </a:rPr>
              <a:t>‘octet </a:t>
            </a:r>
            <a:r>
              <a:rPr lang="en-US" sz="1800" dirty="0">
                <a:latin typeface="Candara"/>
                <a:cs typeface="Candara"/>
              </a:rPr>
              <a:t>rule’ </a:t>
            </a:r>
            <a:endParaRPr lang="en-US" sz="1800" dirty="0" smtClean="0">
              <a:latin typeface="Candara"/>
              <a:cs typeface="Candara"/>
            </a:endParaRPr>
          </a:p>
          <a:p>
            <a:pPr lvl="1"/>
            <a:endParaRPr lang="en-US" sz="1000" dirty="0">
              <a:latin typeface="Candara"/>
              <a:cs typeface="Candara"/>
            </a:endParaRPr>
          </a:p>
          <a:p>
            <a:pPr marL="342900" indent="-342900">
              <a:buFont typeface="+mj-lt"/>
              <a:buAutoNum type="arabicPeriod"/>
            </a:pPr>
            <a:r>
              <a:rPr lang="en-US" sz="1800" dirty="0">
                <a:latin typeface="Candara"/>
                <a:cs typeface="Candara"/>
              </a:rPr>
              <a:t>Ionic </a:t>
            </a:r>
            <a:r>
              <a:rPr lang="en-US" sz="1800" dirty="0" smtClean="0">
                <a:latin typeface="Candara"/>
                <a:cs typeface="Candara"/>
              </a:rPr>
              <a:t>bonding										8.2</a:t>
            </a:r>
            <a:endParaRPr lang="en-US" sz="1800" dirty="0">
              <a:latin typeface="Candara"/>
              <a:cs typeface="Candara"/>
            </a:endParaRPr>
          </a:p>
          <a:p>
            <a:pPr lvl="1">
              <a:buFontTx/>
              <a:buChar char="•"/>
            </a:pPr>
            <a:r>
              <a:rPr lang="en-US" sz="1800" dirty="0">
                <a:latin typeface="Candara"/>
                <a:cs typeface="Candara"/>
              </a:rPr>
              <a:t> Lattice energy</a:t>
            </a:r>
          </a:p>
          <a:p>
            <a:pPr lvl="1">
              <a:buFontTx/>
              <a:buChar char="•"/>
            </a:pPr>
            <a:r>
              <a:rPr lang="en-US" sz="1800" dirty="0">
                <a:latin typeface="Candara"/>
                <a:cs typeface="Candara"/>
              </a:rPr>
              <a:t> Charge &amp; size affect lattice energy</a:t>
            </a:r>
          </a:p>
          <a:p>
            <a:pPr lvl="1">
              <a:buFontTx/>
              <a:buChar char="•"/>
            </a:pPr>
            <a:r>
              <a:rPr lang="en-US" sz="1800" dirty="0">
                <a:latin typeface="Candara"/>
                <a:cs typeface="Candara"/>
              </a:rPr>
              <a:t> Transition metal </a:t>
            </a:r>
            <a:r>
              <a:rPr lang="en-US" sz="1800" dirty="0" smtClean="0">
                <a:latin typeface="Candara"/>
                <a:cs typeface="Candara"/>
              </a:rPr>
              <a:t>ions</a:t>
            </a:r>
          </a:p>
          <a:p>
            <a:pPr lvl="1">
              <a:buFontTx/>
              <a:buChar char="•"/>
            </a:pPr>
            <a:endParaRPr lang="en-US" sz="1000" dirty="0">
              <a:latin typeface="Candara"/>
              <a:cs typeface="Candara"/>
            </a:endParaRPr>
          </a:p>
          <a:p>
            <a:pPr marL="342900" indent="-342900">
              <a:buFont typeface="+mj-lt"/>
              <a:buAutoNum type="arabicPeriod"/>
            </a:pPr>
            <a:r>
              <a:rPr lang="en-US" sz="1800" dirty="0" smtClean="0">
                <a:latin typeface="Candara"/>
                <a:cs typeface="Candara"/>
              </a:rPr>
              <a:t>Covalent bonding									8.3</a:t>
            </a:r>
            <a:endParaRPr lang="en-US" sz="1800" dirty="0">
              <a:latin typeface="Candara"/>
              <a:cs typeface="Candara"/>
            </a:endParaRPr>
          </a:p>
          <a:p>
            <a:pPr lvl="1">
              <a:buFontTx/>
              <a:buChar char="•"/>
            </a:pPr>
            <a:r>
              <a:rPr lang="en-US" sz="1800" dirty="0">
                <a:latin typeface="Candara"/>
                <a:cs typeface="Candara"/>
              </a:rPr>
              <a:t> Lewis structures &amp; unequal sharing</a:t>
            </a:r>
          </a:p>
          <a:p>
            <a:pPr lvl="1">
              <a:buFontTx/>
              <a:buChar char="•"/>
            </a:pPr>
            <a:r>
              <a:rPr lang="en-US" sz="1800" dirty="0">
                <a:latin typeface="Candara"/>
                <a:cs typeface="Candara"/>
              </a:rPr>
              <a:t> Unequal sharing &amp; </a:t>
            </a:r>
            <a:r>
              <a:rPr lang="en-US" sz="1800" dirty="0" smtClean="0">
                <a:latin typeface="Candara"/>
                <a:cs typeface="Candara"/>
              </a:rPr>
              <a:t>electronegativity				8.4</a:t>
            </a:r>
            <a:endParaRPr lang="en-US" sz="1800" dirty="0">
              <a:latin typeface="Candara"/>
              <a:cs typeface="Candara"/>
            </a:endParaRPr>
          </a:p>
          <a:p>
            <a:pPr lvl="1">
              <a:buFontTx/>
              <a:buChar char="•"/>
            </a:pPr>
            <a:r>
              <a:rPr lang="en-US" sz="1800" dirty="0">
                <a:latin typeface="Candara"/>
                <a:cs typeface="Candara"/>
              </a:rPr>
              <a:t> Bond </a:t>
            </a:r>
            <a:r>
              <a:rPr lang="en-US" sz="1800" dirty="0" smtClean="0">
                <a:latin typeface="Candara"/>
                <a:cs typeface="Candara"/>
              </a:rPr>
              <a:t>polarity					</a:t>
            </a:r>
            <a:endParaRPr lang="en-US" sz="1800" dirty="0">
              <a:latin typeface="Candara"/>
              <a:cs typeface="Candara"/>
            </a:endParaRPr>
          </a:p>
          <a:p>
            <a:pPr lvl="1">
              <a:buFontTx/>
              <a:buChar char="•"/>
            </a:pPr>
            <a:r>
              <a:rPr lang="en-US" sz="1800" dirty="0">
                <a:latin typeface="Candara"/>
                <a:cs typeface="Candara"/>
              </a:rPr>
              <a:t> Guidelines for Lewis </a:t>
            </a:r>
            <a:r>
              <a:rPr lang="en-US" sz="1800" dirty="0" smtClean="0">
                <a:latin typeface="Candara"/>
                <a:cs typeface="Candara"/>
              </a:rPr>
              <a:t>Structures						8.5</a:t>
            </a:r>
            <a:endParaRPr lang="en-US" sz="1800" dirty="0">
              <a:latin typeface="Candara"/>
              <a:cs typeface="Candara"/>
            </a:endParaRPr>
          </a:p>
          <a:p>
            <a:pPr lvl="1">
              <a:buFontTx/>
              <a:buChar char="•"/>
            </a:pPr>
            <a:r>
              <a:rPr lang="en-US" sz="1800" dirty="0">
                <a:latin typeface="Candara"/>
                <a:cs typeface="Candara"/>
              </a:rPr>
              <a:t> Dipole moment &amp; overall molecular polarity</a:t>
            </a:r>
          </a:p>
          <a:p>
            <a:pPr lvl="1">
              <a:buFontTx/>
              <a:buChar char="•"/>
            </a:pPr>
            <a:r>
              <a:rPr lang="en-US" sz="1800" dirty="0">
                <a:latin typeface="Candara"/>
                <a:cs typeface="Candara"/>
              </a:rPr>
              <a:t> Multiple bonds &amp; formal </a:t>
            </a:r>
            <a:r>
              <a:rPr lang="en-US" sz="1800" dirty="0" smtClean="0">
                <a:latin typeface="Candara"/>
                <a:cs typeface="Candara"/>
              </a:rPr>
              <a:t>charge</a:t>
            </a:r>
          </a:p>
          <a:p>
            <a:pPr lvl="1">
              <a:buFontTx/>
              <a:buChar char="•"/>
            </a:pPr>
            <a:endParaRPr lang="en-US" sz="1000" dirty="0">
              <a:latin typeface="Candara"/>
              <a:cs typeface="Candara"/>
            </a:endParaRPr>
          </a:p>
          <a:p>
            <a:pPr marL="342900" indent="-342900">
              <a:buFont typeface="+mj-lt"/>
              <a:buAutoNum type="arabicPeriod"/>
            </a:pPr>
            <a:r>
              <a:rPr lang="en-US" sz="1800" dirty="0">
                <a:latin typeface="Candara"/>
                <a:cs typeface="Candara"/>
              </a:rPr>
              <a:t> Resonance </a:t>
            </a:r>
            <a:r>
              <a:rPr lang="en-US" sz="1800" dirty="0" smtClean="0">
                <a:latin typeface="Candara"/>
                <a:cs typeface="Candara"/>
              </a:rPr>
              <a:t>structures								8.6</a:t>
            </a:r>
          </a:p>
          <a:p>
            <a:endParaRPr lang="en-US" sz="1000" dirty="0" smtClean="0">
              <a:latin typeface="Candara"/>
              <a:cs typeface="Candara"/>
            </a:endParaRPr>
          </a:p>
          <a:p>
            <a:pPr marL="342900" indent="-342900">
              <a:buFont typeface="+mj-lt"/>
              <a:buAutoNum type="arabicPeriod"/>
            </a:pPr>
            <a:r>
              <a:rPr lang="en-US" sz="1800" dirty="0" smtClean="0">
                <a:latin typeface="Candara"/>
                <a:cs typeface="Candara"/>
              </a:rPr>
              <a:t> Exceptions to the octet rule							8.7</a:t>
            </a:r>
            <a:endParaRPr lang="en-US" sz="1800" dirty="0">
              <a:latin typeface="Candara"/>
              <a:cs typeface="Candara"/>
            </a:endParaRPr>
          </a:p>
        </p:txBody>
      </p:sp>
    </p:spTree>
    <p:extLst>
      <p:ext uri="{BB962C8B-B14F-4D97-AF65-F5344CB8AC3E}">
        <p14:creationId xmlns:p14="http://schemas.microsoft.com/office/powerpoint/2010/main" val="38728082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Line 2"/>
          <p:cNvSpPr>
            <a:spLocks noChangeShapeType="1"/>
          </p:cNvSpPr>
          <p:nvPr/>
        </p:nvSpPr>
        <p:spPr bwMode="auto">
          <a:xfrm>
            <a:off x="533400" y="838200"/>
            <a:ext cx="8001000" cy="0"/>
          </a:xfrm>
          <a:prstGeom prst="line">
            <a:avLst/>
          </a:prstGeom>
          <a:noFill/>
          <a:ln w="38100" cap="flat" cmpd="sng" algn="ctr">
            <a:solidFill>
              <a:srgbClr val="EB0202"/>
            </a:solidFill>
            <a:prstDash val="dot"/>
            <a:round/>
            <a:headEnd type="none" w="med" len="med"/>
            <a:tailEnd type="none" w="med" len="med"/>
          </a:ln>
          <a:effectLst/>
        </p:spPr>
        <p:txBody>
          <a:bodyPr wrap="none" anchor="ctr">
            <a:prstTxWarp prst="textNoShape">
              <a:avLst/>
            </a:prstTxWarp>
          </a:bodyPr>
          <a:lstStyle/>
          <a:p>
            <a:pPr fontAlgn="auto">
              <a:spcBef>
                <a:spcPts val="0"/>
              </a:spcBef>
              <a:spcAft>
                <a:spcPts val="0"/>
              </a:spcAft>
              <a:defRPr/>
            </a:pPr>
            <a:endParaRPr lang="en-US">
              <a:latin typeface="+mn-lt"/>
              <a:ea typeface="+mn-ea"/>
              <a:cs typeface="+mn-cs"/>
            </a:endParaRPr>
          </a:p>
        </p:txBody>
      </p:sp>
      <p:sp>
        <p:nvSpPr>
          <p:cNvPr id="45059" name="Text Box 3"/>
          <p:cNvSpPr txBox="1">
            <a:spLocks noChangeArrowheads="1"/>
          </p:cNvSpPr>
          <p:nvPr/>
        </p:nvSpPr>
        <p:spPr bwMode="auto">
          <a:xfrm>
            <a:off x="485775" y="231775"/>
            <a:ext cx="4083169" cy="523220"/>
          </a:xfrm>
          <a:prstGeom prst="rect">
            <a:avLst/>
          </a:prstGeom>
          <a:noFill/>
          <a:ln w="9525">
            <a:noFill/>
            <a:miter lim="800000"/>
            <a:headEnd/>
            <a:tailEnd/>
          </a:ln>
        </p:spPr>
        <p:txBody>
          <a:bodyPr wrap="none">
            <a:prstTxWarp prst="textNoShape">
              <a:avLst/>
            </a:prstTxWarp>
            <a:spAutoFit/>
          </a:bodyPr>
          <a:lstStyle/>
          <a:p>
            <a:pPr fontAlgn="auto">
              <a:spcBef>
                <a:spcPts val="0"/>
              </a:spcBef>
              <a:spcAft>
                <a:spcPts val="0"/>
              </a:spcAft>
              <a:defRPr/>
            </a:pPr>
            <a:r>
              <a:rPr lang="en-US" sz="2800" b="1" smtClean="0">
                <a:solidFill>
                  <a:srgbClr val="0000FF"/>
                </a:solidFill>
                <a:latin typeface="Candara"/>
                <a:ea typeface="+mn-ea"/>
                <a:cs typeface="Candara"/>
              </a:rPr>
              <a:t>Lecture </a:t>
            </a:r>
            <a:r>
              <a:rPr lang="en-US" sz="2800" b="1" smtClean="0">
                <a:solidFill>
                  <a:srgbClr val="0000FF"/>
                </a:solidFill>
                <a:latin typeface="Candara"/>
                <a:ea typeface="+mn-ea"/>
                <a:cs typeface="Candara"/>
              </a:rPr>
              <a:t>7: </a:t>
            </a:r>
            <a:r>
              <a:rPr lang="en-US" sz="2800" b="1" dirty="0">
                <a:solidFill>
                  <a:srgbClr val="0000FF"/>
                </a:solidFill>
                <a:latin typeface="Candara"/>
                <a:ea typeface="+mn-ea"/>
                <a:cs typeface="Candara"/>
              </a:rPr>
              <a:t>Terms to Know</a:t>
            </a:r>
            <a:r>
              <a:rPr lang="en-US" sz="2800" b="1" dirty="0" smtClean="0">
                <a:solidFill>
                  <a:srgbClr val="0000FF"/>
                </a:solidFill>
                <a:latin typeface="Candara"/>
                <a:ea typeface="+mn-ea"/>
                <a:cs typeface="Candara"/>
              </a:rPr>
              <a:t> </a:t>
            </a:r>
            <a:endParaRPr lang="en-US" sz="2800" b="1" dirty="0">
              <a:solidFill>
                <a:srgbClr val="0000FF"/>
              </a:solidFill>
              <a:latin typeface="Candara"/>
              <a:ea typeface="+mn-ea"/>
              <a:cs typeface="Candara"/>
            </a:endParaRPr>
          </a:p>
        </p:txBody>
      </p:sp>
      <p:sp>
        <p:nvSpPr>
          <p:cNvPr id="72708" name="Text Box 4"/>
          <p:cNvSpPr txBox="1">
            <a:spLocks noChangeArrowheads="1"/>
          </p:cNvSpPr>
          <p:nvPr/>
        </p:nvSpPr>
        <p:spPr bwMode="auto">
          <a:xfrm>
            <a:off x="609600" y="914400"/>
            <a:ext cx="3810000" cy="5632311"/>
          </a:xfrm>
          <a:prstGeom prst="rect">
            <a:avLst/>
          </a:prstGeom>
          <a:noFill/>
          <a:ln w="9525">
            <a:noFill/>
            <a:miter lim="800000"/>
            <a:headEnd/>
            <a:tailEnd/>
          </a:ln>
        </p:spPr>
        <p:txBody>
          <a:bodyPr wrap="square">
            <a:prstTxWarp prst="textNoShape">
              <a:avLst/>
            </a:prstTxWarp>
            <a:spAutoFit/>
          </a:bodyPr>
          <a:lstStyle/>
          <a:p>
            <a:pPr indent="6350">
              <a:buFont typeface="Arial" pitchFamily="-112" charset="0"/>
              <a:buChar char="•"/>
            </a:pPr>
            <a:r>
              <a:rPr lang="en-US" dirty="0" smtClean="0">
                <a:latin typeface="Candara"/>
                <a:ea typeface="Optima" pitchFamily="-112" charset="0"/>
                <a:cs typeface="Optima" pitchFamily="-112" charset="0"/>
              </a:rPr>
              <a:t> Chemical bond</a:t>
            </a:r>
          </a:p>
          <a:p>
            <a:pPr indent="6350">
              <a:buFont typeface="Arial" pitchFamily="-112" charset="0"/>
              <a:buChar char="•"/>
            </a:pPr>
            <a:r>
              <a:rPr lang="en-US" dirty="0" smtClean="0">
                <a:latin typeface="Candara"/>
                <a:ea typeface="Optima" pitchFamily="-112" charset="0"/>
                <a:cs typeface="Optima" pitchFamily="-112" charset="0"/>
              </a:rPr>
              <a:t> Ionic bond	(salts = </a:t>
            </a:r>
            <a:r>
              <a:rPr lang="en-US" dirty="0" err="1" smtClean="0">
                <a:latin typeface="Candara"/>
                <a:ea typeface="Optima" pitchFamily="-112" charset="0"/>
                <a:cs typeface="Optima" pitchFamily="-112" charset="0"/>
              </a:rPr>
              <a:t>ionics</a:t>
            </a:r>
            <a:r>
              <a:rPr lang="en-US" dirty="0" smtClean="0">
                <a:latin typeface="Candara"/>
                <a:ea typeface="Optima" pitchFamily="-112" charset="0"/>
                <a:cs typeface="Optima" pitchFamily="-112" charset="0"/>
              </a:rPr>
              <a:t>)</a:t>
            </a:r>
          </a:p>
          <a:p>
            <a:pPr indent="6350">
              <a:buFont typeface="Arial" pitchFamily="-112" charset="0"/>
              <a:buChar char="•"/>
            </a:pPr>
            <a:r>
              <a:rPr lang="en-US" dirty="0" smtClean="0">
                <a:latin typeface="Candara"/>
                <a:ea typeface="Optima" pitchFamily="-112" charset="0"/>
                <a:cs typeface="Optima" pitchFamily="-112" charset="0"/>
              </a:rPr>
              <a:t> Covalent bond</a:t>
            </a:r>
          </a:p>
          <a:p>
            <a:pPr indent="6350">
              <a:buFont typeface="Arial" pitchFamily="-112" charset="0"/>
              <a:buChar char="•"/>
            </a:pPr>
            <a:r>
              <a:rPr lang="en-US" dirty="0" smtClean="0">
                <a:latin typeface="Candara"/>
                <a:ea typeface="Optima" pitchFamily="-112" charset="0"/>
                <a:cs typeface="Optima" pitchFamily="-112" charset="0"/>
              </a:rPr>
              <a:t> Metallic bond</a:t>
            </a:r>
          </a:p>
          <a:p>
            <a:pPr indent="6350">
              <a:buFont typeface="Arial" pitchFamily="-112" charset="0"/>
              <a:buChar char="•"/>
            </a:pPr>
            <a:r>
              <a:rPr lang="en-US" dirty="0" smtClean="0">
                <a:latin typeface="Candara"/>
                <a:ea typeface="Optima" pitchFamily="-112" charset="0"/>
                <a:cs typeface="Optima" pitchFamily="-112" charset="0"/>
              </a:rPr>
              <a:t> Valence electron</a:t>
            </a:r>
          </a:p>
          <a:p>
            <a:pPr indent="6350">
              <a:buFont typeface="Arial" pitchFamily="-112" charset="0"/>
              <a:buChar char="•"/>
            </a:pPr>
            <a:r>
              <a:rPr lang="en-US" dirty="0" smtClean="0">
                <a:latin typeface="Candara"/>
                <a:ea typeface="Optima" pitchFamily="-112" charset="0"/>
                <a:cs typeface="Optima" pitchFamily="-112" charset="0"/>
              </a:rPr>
              <a:t> Lewis symbol</a:t>
            </a:r>
          </a:p>
          <a:p>
            <a:pPr indent="6350">
              <a:buFont typeface="Arial" pitchFamily="-112" charset="0"/>
              <a:buChar char="•"/>
            </a:pPr>
            <a:r>
              <a:rPr lang="en-US" dirty="0" smtClean="0">
                <a:latin typeface="Candara"/>
                <a:ea typeface="Optima" pitchFamily="-112" charset="0"/>
                <a:cs typeface="Optima" pitchFamily="-112" charset="0"/>
              </a:rPr>
              <a:t> Octet rule</a:t>
            </a:r>
          </a:p>
          <a:p>
            <a:pPr indent="6350">
              <a:buFont typeface="Arial" pitchFamily="-112" charset="0"/>
              <a:buChar char="•"/>
            </a:pPr>
            <a:r>
              <a:rPr lang="en-US" dirty="0" smtClean="0">
                <a:latin typeface="Candara"/>
                <a:ea typeface="Optima" pitchFamily="-112" charset="0"/>
                <a:cs typeface="Optima" pitchFamily="-112" charset="0"/>
              </a:rPr>
              <a:t> Electron configuration</a:t>
            </a:r>
          </a:p>
          <a:p>
            <a:pPr indent="6350">
              <a:buFont typeface="Arial" pitchFamily="-112" charset="0"/>
              <a:buChar char="•"/>
            </a:pPr>
            <a:r>
              <a:rPr lang="en-US" dirty="0" smtClean="0">
                <a:latin typeface="Candara"/>
                <a:ea typeface="Optima" pitchFamily="-112" charset="0"/>
                <a:cs typeface="Optima" pitchFamily="-112" charset="0"/>
              </a:rPr>
              <a:t> Valence shell</a:t>
            </a:r>
          </a:p>
          <a:p>
            <a:pPr indent="6350">
              <a:buFont typeface="Arial" pitchFamily="-112" charset="0"/>
              <a:buChar char="•"/>
            </a:pPr>
            <a:r>
              <a:rPr lang="en-US" dirty="0" smtClean="0">
                <a:latin typeface="Candara"/>
                <a:ea typeface="Optima" pitchFamily="-112" charset="0"/>
                <a:cs typeface="Optima" pitchFamily="-112" charset="0"/>
              </a:rPr>
              <a:t> Noble element / gas</a:t>
            </a:r>
          </a:p>
          <a:p>
            <a:pPr indent="6350">
              <a:buFont typeface="Arial" pitchFamily="-112" charset="0"/>
              <a:buChar char="•"/>
            </a:pPr>
            <a:r>
              <a:rPr lang="en-US" dirty="0" smtClean="0">
                <a:latin typeface="Candara"/>
                <a:ea typeface="Optima" pitchFamily="-112" charset="0"/>
                <a:cs typeface="Optima" pitchFamily="-112" charset="0"/>
              </a:rPr>
              <a:t> Lattice energy</a:t>
            </a:r>
          </a:p>
          <a:p>
            <a:pPr indent="6350">
              <a:buFont typeface="Arial" pitchFamily="-112" charset="0"/>
              <a:buChar char="•"/>
            </a:pPr>
            <a:r>
              <a:rPr lang="en-US" dirty="0" smtClean="0">
                <a:latin typeface="Candara"/>
                <a:ea typeface="Optima" pitchFamily="-112" charset="0"/>
                <a:cs typeface="Optima" pitchFamily="-112" charset="0"/>
              </a:rPr>
              <a:t> </a:t>
            </a:r>
            <a:r>
              <a:rPr lang="en-US" dirty="0" err="1" smtClean="0">
                <a:latin typeface="Candara"/>
                <a:ea typeface="Optima" pitchFamily="-112" charset="0"/>
                <a:cs typeface="Optima" pitchFamily="-112" charset="0"/>
              </a:rPr>
              <a:t>Biomolecule</a:t>
            </a:r>
            <a:endParaRPr lang="en-US" dirty="0" smtClean="0">
              <a:latin typeface="Candara"/>
              <a:ea typeface="Optima" pitchFamily="-112" charset="0"/>
              <a:cs typeface="Optima" pitchFamily="-112" charset="0"/>
            </a:endParaRPr>
          </a:p>
          <a:p>
            <a:pPr indent="6350">
              <a:buFont typeface="Arial" pitchFamily="-112" charset="0"/>
              <a:buChar char="•"/>
            </a:pPr>
            <a:r>
              <a:rPr lang="en-US" dirty="0" smtClean="0">
                <a:latin typeface="Candara"/>
                <a:ea typeface="Optima" pitchFamily="-112" charset="0"/>
                <a:cs typeface="Optima" pitchFamily="-112" charset="0"/>
              </a:rPr>
              <a:t> Law of electrostatic attraction</a:t>
            </a:r>
          </a:p>
          <a:p>
            <a:pPr indent="6350">
              <a:buFont typeface="Arial" pitchFamily="-112" charset="0"/>
              <a:buChar char="•"/>
            </a:pPr>
            <a:r>
              <a:rPr lang="en-US" dirty="0" smtClean="0">
                <a:latin typeface="Candara"/>
                <a:ea typeface="Optima" pitchFamily="-112" charset="0"/>
                <a:cs typeface="Optima" pitchFamily="-112" charset="0"/>
              </a:rPr>
              <a:t> Lewis structures</a:t>
            </a:r>
          </a:p>
          <a:p>
            <a:pPr indent="6350">
              <a:buFont typeface="Arial" pitchFamily="-112" charset="0"/>
              <a:buChar char="•"/>
            </a:pPr>
            <a:r>
              <a:rPr lang="en-US" dirty="0" smtClean="0">
                <a:latin typeface="Candara"/>
                <a:ea typeface="Optima" pitchFamily="-112" charset="0"/>
                <a:cs typeface="Optima" pitchFamily="-112" charset="0"/>
              </a:rPr>
              <a:t> </a:t>
            </a:r>
            <a:r>
              <a:rPr lang="en-US" dirty="0" err="1" smtClean="0">
                <a:latin typeface="Candara"/>
                <a:ea typeface="Optima" pitchFamily="-112" charset="0"/>
                <a:cs typeface="Optima" pitchFamily="-112" charset="0"/>
              </a:rPr>
              <a:t>Electronegativity</a:t>
            </a:r>
            <a:endParaRPr lang="en-US" dirty="0" smtClean="0">
              <a:latin typeface="Candara"/>
              <a:ea typeface="Optima" pitchFamily="-112" charset="0"/>
              <a:cs typeface="Optima" pitchFamily="-112" charset="0"/>
            </a:endParaRPr>
          </a:p>
          <a:p>
            <a:pPr indent="6350">
              <a:buFont typeface="Arial" pitchFamily="-112" charset="0"/>
              <a:buChar char="•"/>
            </a:pPr>
            <a:r>
              <a:rPr lang="en-US" dirty="0" smtClean="0">
                <a:latin typeface="Candara"/>
                <a:ea typeface="Optima" pitchFamily="-112" charset="0"/>
                <a:cs typeface="Optima" pitchFamily="-112" charset="0"/>
              </a:rPr>
              <a:t> Ionization energy</a:t>
            </a:r>
          </a:p>
          <a:p>
            <a:pPr indent="6350">
              <a:buFont typeface="Arial" pitchFamily="-112" charset="0"/>
              <a:buChar char="•"/>
            </a:pPr>
            <a:r>
              <a:rPr lang="en-US" dirty="0" smtClean="0">
                <a:latin typeface="Candara"/>
                <a:ea typeface="Optima" pitchFamily="-112" charset="0"/>
                <a:cs typeface="Optima" pitchFamily="-112" charset="0"/>
              </a:rPr>
              <a:t> Electron affinity</a:t>
            </a:r>
          </a:p>
          <a:p>
            <a:pPr lvl="1" indent="6350">
              <a:buFont typeface="Arial" pitchFamily="-112" charset="0"/>
              <a:buChar char="•"/>
            </a:pPr>
            <a:endParaRPr lang="en-US" dirty="0">
              <a:latin typeface="Candara"/>
              <a:ea typeface="Optima" pitchFamily="-112" charset="0"/>
              <a:cs typeface="Optima" pitchFamily="-112" charset="0"/>
            </a:endParaRPr>
          </a:p>
        </p:txBody>
      </p:sp>
      <p:pic>
        <p:nvPicPr>
          <p:cNvPr id="72709" name="Picture 5" descr="atom2"/>
          <p:cNvPicPr>
            <a:picLocks noChangeAspect="1" noChangeArrowheads="1"/>
          </p:cNvPicPr>
          <p:nvPr/>
        </p:nvPicPr>
        <p:blipFill>
          <a:blip r:embed="rId3"/>
          <a:srcRect/>
          <a:stretch>
            <a:fillRect/>
          </a:stretch>
        </p:blipFill>
        <p:spPr bwMode="auto">
          <a:xfrm>
            <a:off x="7620000" y="152400"/>
            <a:ext cx="1066800" cy="1041400"/>
          </a:xfrm>
          <a:prstGeom prst="rect">
            <a:avLst/>
          </a:prstGeom>
          <a:noFill/>
          <a:ln w="9525">
            <a:noFill/>
            <a:miter lim="800000"/>
            <a:headEnd/>
            <a:tailEnd/>
          </a:ln>
        </p:spPr>
      </p:pic>
      <p:sp>
        <p:nvSpPr>
          <p:cNvPr id="6" name="Text Box 4"/>
          <p:cNvSpPr txBox="1">
            <a:spLocks noChangeArrowheads="1"/>
          </p:cNvSpPr>
          <p:nvPr/>
        </p:nvSpPr>
        <p:spPr bwMode="auto">
          <a:xfrm>
            <a:off x="4724400" y="914400"/>
            <a:ext cx="3810000" cy="2862322"/>
          </a:xfrm>
          <a:prstGeom prst="rect">
            <a:avLst/>
          </a:prstGeom>
          <a:noFill/>
          <a:ln w="9525">
            <a:noFill/>
            <a:miter lim="800000"/>
            <a:headEnd/>
            <a:tailEnd/>
          </a:ln>
        </p:spPr>
        <p:txBody>
          <a:bodyPr wrap="square">
            <a:prstTxWarp prst="textNoShape">
              <a:avLst/>
            </a:prstTxWarp>
            <a:spAutoFit/>
          </a:bodyPr>
          <a:lstStyle/>
          <a:p>
            <a:pPr indent="6350">
              <a:buFont typeface="Arial" pitchFamily="-112" charset="0"/>
              <a:buChar char="•"/>
            </a:pPr>
            <a:r>
              <a:rPr lang="en-US" dirty="0" smtClean="0">
                <a:latin typeface="Candara"/>
                <a:ea typeface="Optima" pitchFamily="-112" charset="0"/>
                <a:cs typeface="Optima" pitchFamily="-112" charset="0"/>
              </a:rPr>
              <a:t> Bond polarity</a:t>
            </a:r>
          </a:p>
          <a:p>
            <a:pPr indent="6350">
              <a:buFont typeface="Arial" pitchFamily="-112" charset="0"/>
              <a:buChar char="•"/>
            </a:pPr>
            <a:r>
              <a:rPr lang="en-US" dirty="0" smtClean="0">
                <a:latin typeface="Candara"/>
                <a:ea typeface="Optima" pitchFamily="-112" charset="0"/>
                <a:cs typeface="Optima" pitchFamily="-112" charset="0"/>
              </a:rPr>
              <a:t> Dipolar charge</a:t>
            </a:r>
          </a:p>
          <a:p>
            <a:pPr indent="6350">
              <a:buFont typeface="Arial" pitchFamily="-112" charset="0"/>
              <a:buChar char="•"/>
            </a:pPr>
            <a:r>
              <a:rPr lang="en-US" dirty="0" smtClean="0">
                <a:latin typeface="Candara"/>
                <a:ea typeface="Optima" pitchFamily="-112" charset="0"/>
                <a:cs typeface="Optima" pitchFamily="-112" charset="0"/>
              </a:rPr>
              <a:t> Polar bond</a:t>
            </a:r>
          </a:p>
          <a:p>
            <a:pPr indent="6350">
              <a:buFont typeface="Arial" pitchFamily="-112" charset="0"/>
              <a:buChar char="•"/>
            </a:pPr>
            <a:r>
              <a:rPr lang="en-US" dirty="0" smtClean="0">
                <a:latin typeface="Candara"/>
                <a:ea typeface="Optima" pitchFamily="-112" charset="0"/>
                <a:cs typeface="Optima" pitchFamily="-112" charset="0"/>
              </a:rPr>
              <a:t> Non-polar bond</a:t>
            </a:r>
          </a:p>
          <a:p>
            <a:pPr indent="6350">
              <a:buFont typeface="Arial" pitchFamily="-112" charset="0"/>
              <a:buChar char="•"/>
            </a:pPr>
            <a:r>
              <a:rPr lang="en-US" dirty="0" smtClean="0">
                <a:latin typeface="Candara"/>
                <a:ea typeface="Optima" pitchFamily="-112" charset="0"/>
                <a:cs typeface="Optima" pitchFamily="-112" charset="0"/>
              </a:rPr>
              <a:t> Ionic bond</a:t>
            </a:r>
          </a:p>
          <a:p>
            <a:pPr indent="6350">
              <a:buFont typeface="Arial" pitchFamily="-112" charset="0"/>
              <a:buChar char="•"/>
            </a:pPr>
            <a:r>
              <a:rPr lang="en-US" dirty="0" smtClean="0">
                <a:latin typeface="Candara"/>
                <a:ea typeface="Optima" pitchFamily="-112" charset="0"/>
                <a:cs typeface="Optima" pitchFamily="-112" charset="0"/>
              </a:rPr>
              <a:t> Formal charge</a:t>
            </a:r>
          </a:p>
          <a:p>
            <a:pPr indent="6350">
              <a:buFont typeface="Arial" pitchFamily="-112" charset="0"/>
              <a:buChar char="•"/>
            </a:pPr>
            <a:r>
              <a:rPr lang="en-US" dirty="0" smtClean="0">
                <a:latin typeface="Candara"/>
                <a:ea typeface="Optima" pitchFamily="-112" charset="0"/>
                <a:cs typeface="Optima" pitchFamily="-112" charset="0"/>
              </a:rPr>
              <a:t> Resonance</a:t>
            </a:r>
          </a:p>
          <a:p>
            <a:pPr indent="6350">
              <a:buFont typeface="Arial" pitchFamily="-112" charset="0"/>
              <a:buChar char="•"/>
            </a:pPr>
            <a:r>
              <a:rPr lang="en-US" dirty="0" smtClean="0">
                <a:latin typeface="Candara"/>
                <a:ea typeface="Optima" pitchFamily="-112" charset="0"/>
                <a:cs typeface="Optima" pitchFamily="-112" charset="0"/>
              </a:rPr>
              <a:t> Resonance structure</a:t>
            </a:r>
          </a:p>
          <a:p>
            <a:pPr indent="6350">
              <a:buFont typeface="Arial" pitchFamily="-112" charset="0"/>
              <a:buChar char="•"/>
            </a:pPr>
            <a:r>
              <a:rPr lang="en-US" dirty="0" smtClean="0">
                <a:latin typeface="Candara"/>
                <a:ea typeface="Optima" pitchFamily="-112" charset="0"/>
                <a:cs typeface="Optima" pitchFamily="-112" charset="0"/>
              </a:rPr>
              <a:t> Resonance hybrid</a:t>
            </a:r>
          </a:p>
        </p:txBody>
      </p:sp>
    </p:spTree>
    <p:extLst>
      <p:ext uri="{BB962C8B-B14F-4D97-AF65-F5344CB8AC3E}">
        <p14:creationId xmlns:p14="http://schemas.microsoft.com/office/powerpoint/2010/main" val="37110321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92</Words>
  <Application>Microsoft Macintosh PowerPoint</Application>
  <PresentationFormat>On-screen Show (4:3)</PresentationFormat>
  <Paragraphs>53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2</cp:revision>
  <dcterms:created xsi:type="dcterms:W3CDTF">2016-01-15T00:28:19Z</dcterms:created>
  <dcterms:modified xsi:type="dcterms:W3CDTF">2016-01-15T22:46:40Z</dcterms:modified>
</cp:coreProperties>
</file>