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31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4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C594-8B96-F943-9B88-CB6C7DC889C6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9772-5494-CE40-967C-7033C890A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4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C594-8B96-F943-9B88-CB6C7DC889C6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9772-5494-CE40-967C-7033C890A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2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C594-8B96-F943-9B88-CB6C7DC889C6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9772-5494-CE40-967C-7033C890A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C594-8B96-F943-9B88-CB6C7DC889C6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9772-5494-CE40-967C-7033C890A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0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C594-8B96-F943-9B88-CB6C7DC889C6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9772-5494-CE40-967C-7033C890A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5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C594-8B96-F943-9B88-CB6C7DC889C6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9772-5494-CE40-967C-7033C890A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23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C594-8B96-F943-9B88-CB6C7DC889C6}" type="datetimeFigureOut">
              <a:rPr lang="en-US" smtClean="0"/>
              <a:t>9/8/19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9772-5494-CE40-967C-7033C890A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1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C594-8B96-F943-9B88-CB6C7DC889C6}" type="datetimeFigureOut">
              <a:rPr lang="en-US" smtClean="0"/>
              <a:t>9/8/19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9772-5494-CE40-967C-7033C890A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4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C594-8B96-F943-9B88-CB6C7DC889C6}" type="datetimeFigureOut">
              <a:rPr lang="en-US" smtClean="0"/>
              <a:t>9/8/19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9772-5494-CE40-967C-7033C890A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0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C594-8B96-F943-9B88-CB6C7DC889C6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9772-5494-CE40-967C-7033C890A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4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C594-8B96-F943-9B88-CB6C7DC889C6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9772-5494-CE40-967C-7033C890A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76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5C594-8B96-F943-9B88-CB6C7DC889C6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49772-5494-CE40-967C-7033C890A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22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5949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CHE 1031: General Chemistry 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417" y="856565"/>
            <a:ext cx="5354200" cy="52168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b="1" dirty="0">
                <a:latin typeface="Candara"/>
                <a:cs typeface="Candara"/>
              </a:rPr>
              <a:t>Atoms, molecules &amp; ions</a:t>
            </a:r>
          </a:p>
          <a:p>
            <a:endParaRPr lang="en-US" sz="9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2.1:  Early ideas about atomic theory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2.2:  Evolution of atomic theory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2.3:  Atomic structure &amp; symbolism</a:t>
            </a:r>
          </a:p>
          <a:p>
            <a:pPr lvl="2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2.4:  Chemical formulas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2.5:  The periodic table</a:t>
            </a:r>
          </a:p>
          <a:p>
            <a:pPr lvl="1"/>
            <a:endParaRPr lang="en-US" sz="24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2.6:  Molecular &amp; ionic compounds</a:t>
            </a:r>
          </a:p>
          <a:p>
            <a:pPr lvl="1"/>
            <a:endParaRPr lang="en-US" sz="24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2.7:  Naming chemical compounds</a:t>
            </a:r>
          </a:p>
        </p:txBody>
      </p:sp>
      <p:pic>
        <p:nvPicPr>
          <p:cNvPr id="2" name="Picture 1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5393765" y="5827059"/>
            <a:ext cx="1105647" cy="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99412" y="5545639"/>
            <a:ext cx="2011307" cy="461665"/>
          </a:xfrm>
          <a:prstGeom prst="rect">
            <a:avLst/>
          </a:prstGeom>
          <a:noFill/>
          <a:ln>
            <a:solidFill>
              <a:srgbClr val="0000FF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00FF"/>
                </a:solidFill>
                <a:latin typeface="Candara"/>
                <a:cs typeface="Candara"/>
              </a:rPr>
              <a:t>covered in lab</a:t>
            </a:r>
          </a:p>
        </p:txBody>
      </p:sp>
    </p:spTree>
    <p:extLst>
      <p:ext uri="{BB962C8B-B14F-4D97-AF65-F5344CB8AC3E}">
        <p14:creationId xmlns:p14="http://schemas.microsoft.com/office/powerpoint/2010/main" val="4155555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4383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Average atomic mass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28600" y="742685"/>
            <a:ext cx="883356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The frequency of isotopes for each elements determines the </a:t>
            </a:r>
            <a:r>
              <a:rPr lang="en-US" sz="2400" b="1" dirty="0">
                <a:latin typeface="Candara"/>
                <a:cs typeface="Candara"/>
              </a:rPr>
              <a:t>average atomic mass </a:t>
            </a:r>
            <a:r>
              <a:rPr lang="en-US" sz="2400" dirty="0">
                <a:latin typeface="Candara"/>
                <a:cs typeface="Candara"/>
              </a:rPr>
              <a:t>shown in the periodic table.</a:t>
            </a:r>
          </a:p>
          <a:p>
            <a:pPr marL="342900" indent="-342900">
              <a:buFont typeface="Arial"/>
              <a:buChar char="•"/>
            </a:pPr>
            <a:r>
              <a:rPr lang="en-US" sz="2400" u="sng" dirty="0">
                <a:latin typeface="Candara"/>
                <a:cs typeface="Candara"/>
              </a:rPr>
              <a:t>Weighted average </a:t>
            </a:r>
            <a:r>
              <a:rPr lang="en-US" sz="2400" dirty="0">
                <a:latin typeface="Candara"/>
                <a:cs typeface="Candara"/>
              </a:rPr>
              <a:t>takes frequency &amp; mass into account.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6096" y="2268783"/>
            <a:ext cx="8042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average atomic mass = </a:t>
            </a:r>
            <a:r>
              <a:rPr lang="en-US" sz="2400" dirty="0" err="1">
                <a:latin typeface="Candara"/>
                <a:cs typeface="Candara"/>
              </a:rPr>
              <a:t>Σ</a:t>
            </a:r>
            <a:r>
              <a:rPr lang="en-US" sz="2400" dirty="0">
                <a:latin typeface="Candara"/>
                <a:cs typeface="Candara"/>
              </a:rPr>
              <a:t> (isotopic mass)(isotopic frequency)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83884" y="2993116"/>
            <a:ext cx="8703293" cy="0"/>
          </a:xfrm>
          <a:prstGeom prst="line">
            <a:avLst/>
          </a:prstGeom>
          <a:ln w="57150" cmpd="sng"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3061760"/>
            <a:ext cx="883356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Boron occurs in two isotopes: 19.9% have a mass of 10.0129 </a:t>
            </a:r>
            <a:r>
              <a:rPr lang="en-US" sz="2400" dirty="0" err="1">
                <a:latin typeface="Candara"/>
                <a:cs typeface="Candara"/>
              </a:rPr>
              <a:t>amu</a:t>
            </a:r>
            <a:r>
              <a:rPr lang="en-US" sz="2400" dirty="0">
                <a:latin typeface="Candara"/>
                <a:cs typeface="Candara"/>
              </a:rPr>
              <a:t> &amp; 80.1% have a mass of 11.0093.</a:t>
            </a:r>
          </a:p>
          <a:p>
            <a:r>
              <a:rPr lang="en-US" sz="2400" i="1" dirty="0">
                <a:latin typeface="Candara"/>
                <a:cs typeface="Candara"/>
              </a:rPr>
              <a:t>Calculate the average atomic mass of boron.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6096" y="4514836"/>
            <a:ext cx="8042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average atomic mass = (10.0129)(0.199) + (11.0093)(0.801)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12608" y="5130586"/>
            <a:ext cx="2516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= 10.8110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amu</a:t>
            </a:r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28828" y="5592251"/>
            <a:ext cx="3158350" cy="1015663"/>
          </a:xfrm>
          <a:prstGeom prst="rect">
            <a:avLst/>
          </a:prstGeom>
          <a:noFill/>
          <a:ln>
            <a:solidFill>
              <a:srgbClr val="0000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00FF"/>
                </a:solidFill>
                <a:latin typeface="Candara"/>
                <a:cs typeface="Candara"/>
              </a:rPr>
              <a:t>Remember to move the decimal 2 places when multiplying by a percentage.</a:t>
            </a:r>
          </a:p>
        </p:txBody>
      </p:sp>
      <p:sp>
        <p:nvSpPr>
          <p:cNvPr id="17" name="Oval 16"/>
          <p:cNvSpPr/>
          <p:nvPr/>
        </p:nvSpPr>
        <p:spPr>
          <a:xfrm>
            <a:off x="8056404" y="3545348"/>
            <a:ext cx="401719" cy="412407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11437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643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Try this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694994"/>
            <a:ext cx="8833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A meteorite found in central Indiana contains traces of neon gas picked up from solar wind. Analysis shows 91.84% </a:t>
            </a:r>
            <a:r>
              <a:rPr lang="en-US" sz="2400" baseline="30000" dirty="0">
                <a:latin typeface="Candara"/>
                <a:cs typeface="Candara"/>
              </a:rPr>
              <a:t>20</a:t>
            </a:r>
            <a:r>
              <a:rPr lang="en-US" sz="2400" dirty="0">
                <a:latin typeface="Candara"/>
                <a:cs typeface="Candara"/>
              </a:rPr>
              <a:t>Ne (19.9924 </a:t>
            </a:r>
            <a:r>
              <a:rPr lang="en-US" sz="2400" dirty="0" err="1">
                <a:latin typeface="Candara"/>
                <a:cs typeface="Candara"/>
              </a:rPr>
              <a:t>amu</a:t>
            </a:r>
            <a:r>
              <a:rPr lang="en-US" sz="2400" dirty="0">
                <a:latin typeface="Candara"/>
                <a:cs typeface="Candara"/>
              </a:rPr>
              <a:t>), 0.47% </a:t>
            </a:r>
            <a:r>
              <a:rPr lang="en-US" sz="2400" baseline="30000" dirty="0">
                <a:latin typeface="Candara"/>
                <a:cs typeface="Candara"/>
              </a:rPr>
              <a:t>21</a:t>
            </a:r>
            <a:r>
              <a:rPr lang="en-US" sz="2400" dirty="0">
                <a:latin typeface="Candara"/>
                <a:cs typeface="Candara"/>
              </a:rPr>
              <a:t>Ne (20.9940 </a:t>
            </a:r>
            <a:r>
              <a:rPr lang="en-US" sz="2400" dirty="0" err="1">
                <a:latin typeface="Candara"/>
                <a:cs typeface="Candara"/>
              </a:rPr>
              <a:t>amu</a:t>
            </a:r>
            <a:r>
              <a:rPr lang="en-US" sz="2400" dirty="0">
                <a:latin typeface="Candara"/>
                <a:cs typeface="Candara"/>
              </a:rPr>
              <a:t>), and 7.69% </a:t>
            </a:r>
            <a:r>
              <a:rPr lang="en-US" sz="2400" baseline="30000" dirty="0">
                <a:latin typeface="Candara"/>
                <a:cs typeface="Candara"/>
              </a:rPr>
              <a:t>22</a:t>
            </a:r>
            <a:r>
              <a:rPr lang="en-US" sz="2400" dirty="0">
                <a:latin typeface="Candara"/>
                <a:cs typeface="Candara"/>
              </a:rPr>
              <a:t>Ne (21.9914 </a:t>
            </a:r>
            <a:r>
              <a:rPr lang="en-US" sz="2400" dirty="0" err="1">
                <a:latin typeface="Candara"/>
                <a:cs typeface="Candara"/>
              </a:rPr>
              <a:t>amu</a:t>
            </a:r>
            <a:r>
              <a:rPr lang="en-US" sz="2400" dirty="0">
                <a:latin typeface="Candara"/>
                <a:cs typeface="Candara"/>
              </a:rPr>
              <a:t>).</a:t>
            </a:r>
          </a:p>
          <a:p>
            <a:r>
              <a:rPr lang="en-US" sz="2400" i="1" dirty="0">
                <a:latin typeface="Candara"/>
                <a:cs typeface="Candara"/>
              </a:rPr>
              <a:t>Calculate the average atomic mass of neon in solar wind.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5164" y="2833050"/>
            <a:ext cx="8042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= (19.9924)(0.9184) + (20.9940)(0.0047) + (21.9914)(0.0769)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5164" y="3620411"/>
            <a:ext cx="6450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= 18.3610 + 0.09867 + 1.6911  =  20.1508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amu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   </a:t>
            </a:r>
          </a:p>
        </p:txBody>
      </p:sp>
      <p:sp>
        <p:nvSpPr>
          <p:cNvPr id="8" name="Oval 7"/>
          <p:cNvSpPr/>
          <p:nvPr/>
        </p:nvSpPr>
        <p:spPr>
          <a:xfrm>
            <a:off x="8056404" y="1876024"/>
            <a:ext cx="401719" cy="412407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51446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946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Tougher!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694994"/>
            <a:ext cx="883356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Naturally occurring chlorine has two isotopes, </a:t>
            </a:r>
            <a:r>
              <a:rPr lang="en-US" sz="2400" baseline="30000" dirty="0">
                <a:latin typeface="Candara"/>
                <a:cs typeface="Candara"/>
              </a:rPr>
              <a:t>35</a:t>
            </a:r>
            <a:r>
              <a:rPr lang="en-US" sz="2400" dirty="0">
                <a:latin typeface="Candara"/>
                <a:cs typeface="Candara"/>
              </a:rPr>
              <a:t>Cl (34.96885 </a:t>
            </a:r>
            <a:r>
              <a:rPr lang="en-US" sz="2400" dirty="0" err="1">
                <a:latin typeface="Candara"/>
                <a:cs typeface="Candara"/>
              </a:rPr>
              <a:t>amu</a:t>
            </a:r>
            <a:r>
              <a:rPr lang="en-US" sz="2400" dirty="0">
                <a:latin typeface="Candara"/>
                <a:cs typeface="Candara"/>
              </a:rPr>
              <a:t>) and </a:t>
            </a:r>
            <a:r>
              <a:rPr lang="en-US" sz="2400" baseline="30000" dirty="0">
                <a:latin typeface="Candara"/>
                <a:cs typeface="Candara"/>
              </a:rPr>
              <a:t>37</a:t>
            </a:r>
            <a:r>
              <a:rPr lang="en-US" sz="2400" dirty="0">
                <a:latin typeface="Candara"/>
                <a:cs typeface="Candara"/>
              </a:rPr>
              <a:t>Cl (36.96590 </a:t>
            </a:r>
            <a:r>
              <a:rPr lang="en-US" sz="2400" dirty="0" err="1">
                <a:latin typeface="Candara"/>
                <a:cs typeface="Candara"/>
              </a:rPr>
              <a:t>amu</a:t>
            </a:r>
            <a:r>
              <a:rPr lang="en-US" sz="2400" dirty="0">
                <a:latin typeface="Candara"/>
                <a:cs typeface="Candara"/>
              </a:rPr>
              <a:t>). The average atomic mass is 35.453 </a:t>
            </a:r>
            <a:r>
              <a:rPr lang="en-US" sz="2400" dirty="0" err="1">
                <a:latin typeface="Candara"/>
                <a:cs typeface="Candara"/>
              </a:rPr>
              <a:t>amu</a:t>
            </a:r>
            <a:r>
              <a:rPr lang="en-US" sz="2400" dirty="0">
                <a:latin typeface="Candara"/>
                <a:cs typeface="Candara"/>
              </a:rPr>
              <a:t>.</a:t>
            </a:r>
          </a:p>
          <a:p>
            <a:r>
              <a:rPr lang="en-US" sz="2400" i="1" dirty="0">
                <a:latin typeface="Candara"/>
                <a:cs typeface="Candara"/>
              </a:rPr>
              <a:t>Calculate the abundance (frequency) of each chlorine isotope.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100" y="2146610"/>
            <a:ext cx="8042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35.453 = (34.96885)(x) + (36.96590)(1-x)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100" y="2760675"/>
            <a:ext cx="8042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35.453 = (34.96885x) + (36.96590) – (36.96590x)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7100" y="3374740"/>
            <a:ext cx="8042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1.99705x = 1.513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7100" y="3988805"/>
            <a:ext cx="80429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x = </a:t>
            </a:r>
            <a:r>
              <a:rPr lang="en-US" sz="2400" u="sng" dirty="0">
                <a:solidFill>
                  <a:srgbClr val="0000FF"/>
                </a:solidFill>
                <a:latin typeface="Candara"/>
                <a:cs typeface="Candara"/>
              </a:rPr>
              <a:t>     1.513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 =  0.70576		So, 1 – x = 0.2424</a:t>
            </a:r>
            <a:r>
              <a:rPr lang="en-US" sz="2400" u="sng" dirty="0">
                <a:solidFill>
                  <a:srgbClr val="0000FF"/>
                </a:solidFill>
                <a:latin typeface="Candara"/>
                <a:cs typeface="Candara"/>
              </a:rPr>
              <a:t> </a:t>
            </a: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	1.99705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7100" y="4877446"/>
            <a:ext cx="80429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>
                <a:solidFill>
                  <a:srgbClr val="0000FF"/>
                </a:solidFill>
                <a:latin typeface="Candara"/>
                <a:cs typeface="Candara"/>
              </a:rPr>
              <a:t>35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Cl = 70.576%</a:t>
            </a:r>
          </a:p>
          <a:p>
            <a:r>
              <a:rPr lang="en-US" sz="2400" baseline="30000" dirty="0">
                <a:solidFill>
                  <a:srgbClr val="0000FF"/>
                </a:solidFill>
                <a:latin typeface="Candara"/>
                <a:cs typeface="Candara"/>
              </a:rPr>
              <a:t>37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Cl = 24.24%</a:t>
            </a:r>
            <a:r>
              <a:rPr lang="en-US" sz="2400" u="sng" dirty="0">
                <a:solidFill>
                  <a:srgbClr val="0000FF"/>
                </a:solidFill>
                <a:latin typeface="Candara"/>
                <a:cs typeface="Candara"/>
              </a:rPr>
              <a:t> </a:t>
            </a:r>
          </a:p>
        </p:txBody>
      </p:sp>
      <p:sp>
        <p:nvSpPr>
          <p:cNvPr id="14" name="Oval 13"/>
          <p:cNvSpPr/>
          <p:nvPr/>
        </p:nvSpPr>
        <p:spPr>
          <a:xfrm>
            <a:off x="8056404" y="1758746"/>
            <a:ext cx="401719" cy="412407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0927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  <p:bldP spid="10" grpId="0"/>
      <p:bldP spid="11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3997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Mass spectrometer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670925"/>
            <a:ext cx="8833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An incredibly useful instrument called a </a:t>
            </a:r>
            <a:r>
              <a:rPr lang="en-US" sz="2400" b="1" dirty="0">
                <a:latin typeface="Candara"/>
                <a:cs typeface="Candara"/>
              </a:rPr>
              <a:t>mass spectrometer </a:t>
            </a:r>
            <a:r>
              <a:rPr lang="en-US" sz="2400" dirty="0">
                <a:latin typeface="Candara"/>
                <a:cs typeface="Candara"/>
              </a:rPr>
              <a:t>can determine the presence &amp; frequency of elements &amp; isotopes in a sample whose identity is unknown.</a:t>
            </a:r>
          </a:p>
          <a:p>
            <a:pPr marL="342900" indent="-342900">
              <a:buFont typeface="Arial"/>
              <a:buChar char="•"/>
            </a:pPr>
            <a:r>
              <a:rPr lang="en-US" sz="2400" i="1" dirty="0">
                <a:latin typeface="Candara"/>
                <a:cs typeface="Candara"/>
              </a:rPr>
              <a:t>see CSI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95489"/>
            <a:ext cx="9144000" cy="426251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4430" y="6532080"/>
            <a:ext cx="3828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Chemistry </a:t>
            </a:r>
            <a:r>
              <a:rPr lang="en-US" sz="1400" dirty="0" err="1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604932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91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Can you?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670925"/>
            <a:ext cx="8833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(1) Describe the nuclear model of the atom? </a:t>
            </a:r>
            <a:endParaRPr lang="en-US" sz="2400" i="1" dirty="0">
              <a:latin typeface="Candara"/>
              <a:cs typeface="Candar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422071"/>
            <a:ext cx="883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(2) List the three subatomic particles, their relative masses &amp; </a:t>
            </a:r>
          </a:p>
          <a:p>
            <a:r>
              <a:rPr lang="en-US" sz="2400" dirty="0">
                <a:latin typeface="Candara"/>
                <a:cs typeface="Candara"/>
              </a:rPr>
              <a:t>       charges?</a:t>
            </a:r>
            <a:endParaRPr lang="en-US" sz="2400" i="1" dirty="0">
              <a:latin typeface="Candara"/>
              <a:cs typeface="Candar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2542549"/>
            <a:ext cx="883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(3) Give the number of protons, neutrons &amp; electrons found in any </a:t>
            </a:r>
          </a:p>
          <a:p>
            <a:r>
              <a:rPr lang="en-US" sz="2400" dirty="0">
                <a:latin typeface="Candara"/>
                <a:cs typeface="Candara"/>
              </a:rPr>
              <a:t>       atom using the periodic table?</a:t>
            </a:r>
            <a:endParaRPr lang="en-US" sz="2400" i="1" dirty="0">
              <a:latin typeface="Candara"/>
              <a:cs typeface="Candar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3663027"/>
            <a:ext cx="883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(4) Describe the number added to an atomic symbol to identify an </a:t>
            </a:r>
          </a:p>
          <a:p>
            <a:r>
              <a:rPr lang="en-US" sz="2400" dirty="0">
                <a:latin typeface="Candara"/>
                <a:cs typeface="Candara"/>
              </a:rPr>
              <a:t>       isotope?</a:t>
            </a:r>
            <a:endParaRPr lang="en-US" sz="2400" i="1" dirty="0">
              <a:latin typeface="Candara"/>
              <a:cs typeface="Candar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4783505"/>
            <a:ext cx="8833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(5) Calculate average atomic mass from isotopic mass &amp; frequency?</a:t>
            </a:r>
            <a:endParaRPr lang="en-US" sz="2400" i="1" dirty="0">
              <a:latin typeface="Candara"/>
              <a:cs typeface="Candar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5534652"/>
            <a:ext cx="8833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(6) Give a basic description of how a mass spec separates isotopes?</a:t>
            </a:r>
            <a:endParaRPr lang="en-US" sz="2400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243273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5385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cs typeface="Avenir Heavy"/>
              </a:rPr>
              <a:t>2. Atoms, molecules &amp; 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6084" y="1802104"/>
            <a:ext cx="78203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388" lvl="1">
              <a:lnSpc>
                <a:spcPct val="120000"/>
              </a:lnSpc>
            </a:pPr>
            <a:r>
              <a:rPr lang="en-US" sz="2800" b="1" dirty="0">
                <a:latin typeface="Candara"/>
                <a:cs typeface="Candara"/>
              </a:rPr>
              <a:t>2.3:  Atomic structure &amp; symbolism</a:t>
            </a:r>
            <a:endParaRPr lang="en-US" sz="1000" b="1" dirty="0">
              <a:latin typeface="Candara"/>
              <a:cs typeface="Candara"/>
            </a:endParaRPr>
          </a:p>
          <a:p>
            <a:pPr marL="342900" lvl="1" indent="-3429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Write &amp; interpret symbols that depict atomic number, atomic mass and charge of atoms &amp; ions</a:t>
            </a:r>
          </a:p>
          <a:p>
            <a:pPr marL="342900" lvl="1" indent="-3429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Define the atomic mass unit &amp; average atomic mass</a:t>
            </a:r>
          </a:p>
          <a:p>
            <a:pPr marL="342900" lvl="1" indent="-3429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Calculate average atomic mass &amp; isotopic abundance</a:t>
            </a: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188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3309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Picturing atoms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28600" y="742685"/>
            <a:ext cx="883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Most of the volume of the atom is occupied by electrons &amp; is called the </a:t>
            </a:r>
            <a:r>
              <a:rPr lang="en-US" sz="2400" b="1" dirty="0">
                <a:latin typeface="Candara"/>
                <a:cs typeface="Candara"/>
              </a:rPr>
              <a:t>electron cloud</a:t>
            </a:r>
            <a:r>
              <a:rPr lang="en-US" sz="2400" dirty="0">
                <a:latin typeface="Candara"/>
                <a:cs typeface="Candara"/>
              </a:rPr>
              <a:t>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430" y="6532080"/>
            <a:ext cx="3828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Chemistry </a:t>
            </a:r>
            <a:r>
              <a:rPr lang="en-US" sz="1400" dirty="0" err="1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0440" y="1623034"/>
            <a:ext cx="883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The tiny &amp; dense </a:t>
            </a:r>
            <a:r>
              <a:rPr lang="en-US" sz="2400" b="1" dirty="0">
                <a:latin typeface="Candara"/>
                <a:cs typeface="Candara"/>
              </a:rPr>
              <a:t>nucleus</a:t>
            </a:r>
            <a:r>
              <a:rPr lang="en-US" sz="2400" dirty="0">
                <a:latin typeface="Candara"/>
                <a:cs typeface="Candara"/>
              </a:rPr>
              <a:t> is located in the center of the atom &amp; holds all of the heavy particles: </a:t>
            </a:r>
            <a:r>
              <a:rPr lang="en-US" sz="2400" b="1" dirty="0">
                <a:latin typeface="Candara"/>
                <a:cs typeface="Candara"/>
              </a:rPr>
              <a:t>protons</a:t>
            </a:r>
            <a:r>
              <a:rPr lang="en-US" sz="2400" dirty="0">
                <a:latin typeface="Candara"/>
                <a:cs typeface="Candara"/>
              </a:rPr>
              <a:t> &amp; </a:t>
            </a:r>
            <a:r>
              <a:rPr lang="en-US" sz="2400" b="1" dirty="0">
                <a:latin typeface="Candara"/>
                <a:cs typeface="Candara"/>
              </a:rPr>
              <a:t>neutrons</a:t>
            </a:r>
            <a:r>
              <a:rPr lang="en-US" sz="2400" dirty="0">
                <a:latin typeface="Candara"/>
                <a:cs typeface="Candara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18542"/>
            <a:ext cx="9144000" cy="281353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10440" y="2545862"/>
            <a:ext cx="883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ndara"/>
                <a:cs typeface="Candara"/>
              </a:rPr>
              <a:t>If an atom is the size of a superdome stadium, the nucleus is the size of a blueberry.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07750" y="6332025"/>
            <a:ext cx="5954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Candara"/>
                <a:cs typeface="Candara"/>
              </a:rPr>
              <a:t>The angstrom (</a:t>
            </a:r>
            <a:r>
              <a:rPr lang="en-US" sz="2000" i="1" dirty="0" err="1">
                <a:latin typeface="Candara"/>
                <a:cs typeface="Candara"/>
              </a:rPr>
              <a:t>Å</a:t>
            </a:r>
            <a:r>
              <a:rPr lang="en-US" sz="2000" i="1" dirty="0">
                <a:latin typeface="Candara"/>
                <a:cs typeface="Candara"/>
              </a:rPr>
              <a:t>; 1 E-10 m) is used to measure atoms.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1705429" y="6422740"/>
            <a:ext cx="1438607" cy="2000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59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6119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Protons, neutrons &amp; electrons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28600" y="742685"/>
            <a:ext cx="8833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Compare the atom’s three subatomic particles: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8009" y="1621216"/>
          <a:ext cx="7990114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4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97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7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65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particle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location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charge (C)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charge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mass 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amu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mass (g)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electron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cloud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-</a:t>
                      </a:r>
                      <a:r>
                        <a:rPr lang="en-US" sz="2000" baseline="0" dirty="0">
                          <a:latin typeface="Candara"/>
                          <a:cs typeface="Candara"/>
                        </a:rPr>
                        <a:t> 1.602 E-19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-1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0.00056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0.00091 E-24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proton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nucleus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+ 1.602 E-19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+1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1.00727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1.67363 E-24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neutron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nucleus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none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1.00866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1.67493 E-24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28384" y="3811392"/>
            <a:ext cx="7310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/>
                <a:cs typeface="Candara"/>
              </a:rPr>
              <a:t>C is Coulomb</a:t>
            </a:r>
            <a:r>
              <a:rPr lang="en-US" sz="2000" dirty="0">
                <a:latin typeface="Candara"/>
                <a:cs typeface="Candara"/>
              </a:rPr>
              <a:t>, a unit of electric charge.</a:t>
            </a:r>
          </a:p>
          <a:p>
            <a:r>
              <a:rPr lang="en-US" sz="2000" b="1" dirty="0">
                <a:latin typeface="Candara"/>
                <a:cs typeface="Candara"/>
              </a:rPr>
              <a:t>Amu</a:t>
            </a:r>
            <a:r>
              <a:rPr lang="en-US" sz="2000" dirty="0">
                <a:latin typeface="Candara"/>
                <a:cs typeface="Candara"/>
              </a:rPr>
              <a:t> is atomic mass unit, an arbitrary &amp; comparative unit of mass.</a:t>
            </a:r>
          </a:p>
        </p:txBody>
      </p:sp>
    </p:spTree>
    <p:extLst>
      <p:ext uri="{BB962C8B-B14F-4D97-AF65-F5344CB8AC3E}">
        <p14:creationId xmlns:p14="http://schemas.microsoft.com/office/powerpoint/2010/main" val="1288032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4776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Atomic number &amp; mass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28600" y="742685"/>
            <a:ext cx="883356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Atomic number: </a:t>
            </a:r>
            <a:r>
              <a:rPr lang="en-US" sz="2400" i="1" dirty="0">
                <a:latin typeface="Candara"/>
                <a:cs typeface="Candara"/>
              </a:rPr>
              <a:t>the unique identifier for each atom</a:t>
            </a:r>
          </a:p>
          <a:p>
            <a:pPr marL="2628900" lvl="5" indent="-342900">
              <a:buFont typeface="Arial"/>
              <a:buChar char="•"/>
            </a:pPr>
            <a:r>
              <a:rPr lang="en-US" sz="2400" i="1" dirty="0">
                <a:latin typeface="Candara"/>
                <a:cs typeface="Candara"/>
              </a:rPr>
              <a:t>the number of protons in each element</a:t>
            </a:r>
          </a:p>
          <a:p>
            <a:pPr marL="2628900" lvl="5" indent="-342900">
              <a:buFont typeface="Arial"/>
              <a:buChar char="•"/>
            </a:pPr>
            <a:r>
              <a:rPr lang="en-US" sz="2400" i="1" dirty="0">
                <a:latin typeface="Candara"/>
                <a:cs typeface="Candara"/>
              </a:rPr>
              <a:t>also number of electrons in an atom</a:t>
            </a:r>
            <a:endParaRPr lang="en-US" sz="2400" dirty="0">
              <a:latin typeface="Candara"/>
              <a:cs typeface="Candara"/>
            </a:endParaRPr>
          </a:p>
        </p:txBody>
      </p:sp>
      <p:pic>
        <p:nvPicPr>
          <p:cNvPr id="2" name="Picture 1" descr="006_symbol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0" t="6666" r="3976" b="6666"/>
          <a:stretch/>
        </p:blipFill>
        <p:spPr>
          <a:xfrm>
            <a:off x="3714750" y="3937000"/>
            <a:ext cx="5175250" cy="24765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430" y="6532080"/>
            <a:ext cx="5597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http://www.chem4kids.com/files/elements/006_shells.html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4565" y="2149210"/>
            <a:ext cx="883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Atomic mass: </a:t>
            </a:r>
            <a:r>
              <a:rPr lang="en-US" sz="2400" i="1" dirty="0">
                <a:latin typeface="Candara"/>
                <a:cs typeface="Candara"/>
              </a:rPr>
              <a:t>the mass of each atom (</a:t>
            </a:r>
            <a:r>
              <a:rPr lang="en-US" sz="2400" i="1" dirty="0" err="1">
                <a:latin typeface="Candara"/>
                <a:cs typeface="Candara"/>
              </a:rPr>
              <a:t>amu</a:t>
            </a:r>
            <a:r>
              <a:rPr lang="en-US" sz="2400" i="1" dirty="0">
                <a:latin typeface="Candara"/>
                <a:cs typeface="Candara"/>
              </a:rPr>
              <a:t> or g/mole)</a:t>
            </a:r>
          </a:p>
          <a:p>
            <a:pPr marL="2171700" lvl="4" indent="-342900">
              <a:buFont typeface="Arial"/>
              <a:buChar char="•"/>
            </a:pPr>
            <a:r>
              <a:rPr lang="en-US" sz="2400" i="1" dirty="0">
                <a:latin typeface="Candara"/>
                <a:cs typeface="Candara"/>
              </a:rPr>
              <a:t>roughly = #p + # n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2770" y="3158860"/>
            <a:ext cx="8833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Number of neutrons: </a:t>
            </a:r>
            <a:r>
              <a:rPr lang="en-US" sz="2400" i="1" dirty="0">
                <a:latin typeface="Candara"/>
                <a:cs typeface="Candara"/>
              </a:rPr>
              <a:t>= atomic mass – atomic number</a:t>
            </a:r>
            <a:endParaRPr lang="en-US" sz="2400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28254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5670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Calculating atomic contents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28600" y="742685"/>
            <a:ext cx="883356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Iodine is atomic number 53 and has a mass of 127 </a:t>
            </a:r>
            <a:r>
              <a:rPr lang="en-US" sz="2400" dirty="0" err="1">
                <a:latin typeface="Candara"/>
                <a:cs typeface="Candara"/>
              </a:rPr>
              <a:t>amu</a:t>
            </a:r>
            <a:r>
              <a:rPr lang="en-US" sz="2400" dirty="0">
                <a:latin typeface="Candara"/>
                <a:cs typeface="Candara"/>
              </a:rPr>
              <a:t>. </a:t>
            </a:r>
            <a:br>
              <a:rPr lang="en-US" sz="2400" dirty="0">
                <a:latin typeface="Candara"/>
                <a:cs typeface="Candara"/>
              </a:rPr>
            </a:br>
            <a:r>
              <a:rPr lang="en-US" sz="2400" dirty="0">
                <a:latin typeface="Candara"/>
                <a:cs typeface="Candara"/>
              </a:rPr>
              <a:t>Iodine gains one electron to form iodide ions, I</a:t>
            </a:r>
            <a:r>
              <a:rPr lang="en-US" sz="2800" baseline="30000" dirty="0">
                <a:latin typeface="Candara"/>
                <a:cs typeface="Candara"/>
              </a:rPr>
              <a:t>-1</a:t>
            </a:r>
            <a:r>
              <a:rPr lang="en-US" sz="2400" dirty="0">
                <a:latin typeface="Candara"/>
                <a:cs typeface="Candara"/>
              </a:rPr>
              <a:t>.</a:t>
            </a:r>
          </a:p>
          <a:p>
            <a:r>
              <a:rPr lang="en-US" sz="2400" i="1" dirty="0">
                <a:latin typeface="Candara"/>
                <a:cs typeface="Candara"/>
              </a:rPr>
              <a:t>How many protons, neutrons &amp; electrons are there in an iodide ion?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205" y="2346513"/>
            <a:ext cx="883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Iodine atoms &amp; iodide ions both have 53 protons.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i="1" dirty="0">
                <a:solidFill>
                  <a:srgbClr val="0000FF"/>
                </a:solidFill>
                <a:latin typeface="Candara"/>
                <a:cs typeface="Candara"/>
              </a:rPr>
              <a:t>The number of protons in an atom never changes.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627" y="3366196"/>
            <a:ext cx="883356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Iodine </a:t>
            </a:r>
            <a:r>
              <a:rPr lang="en-US" sz="2400" b="1" dirty="0">
                <a:solidFill>
                  <a:srgbClr val="0000FF"/>
                </a:solidFill>
                <a:latin typeface="Candara"/>
                <a:cs typeface="Candara"/>
              </a:rPr>
              <a:t>atoms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have the same number of protons &amp; electrons, so 53 electrons. But iodide </a:t>
            </a:r>
            <a:r>
              <a:rPr lang="en-US" sz="2400" b="1" dirty="0">
                <a:solidFill>
                  <a:srgbClr val="0000FF"/>
                </a:solidFill>
                <a:latin typeface="Candara"/>
                <a:cs typeface="Candara"/>
              </a:rPr>
              <a:t>ions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have gained one electron to create the charge of -1. So, iodide ions have 53 + 1 = 54 electrons.</a:t>
            </a:r>
            <a:endParaRPr lang="en-US" sz="2400" i="1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049" y="4893883"/>
            <a:ext cx="883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The number of neutrons = 127 – 53 = 74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i="1" dirty="0">
                <a:solidFill>
                  <a:srgbClr val="0000FF"/>
                </a:solidFill>
                <a:latin typeface="Candara"/>
                <a:cs typeface="Candara"/>
              </a:rPr>
              <a:t>The number of neutrons is the same in atoms &amp; ions.</a:t>
            </a:r>
          </a:p>
        </p:txBody>
      </p:sp>
      <p:sp>
        <p:nvSpPr>
          <p:cNvPr id="10" name="Oval 9"/>
          <p:cNvSpPr/>
          <p:nvPr/>
        </p:nvSpPr>
        <p:spPr>
          <a:xfrm>
            <a:off x="8056404" y="1975279"/>
            <a:ext cx="401719" cy="412407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22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643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Try this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28600" y="742685"/>
            <a:ext cx="883356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An ion of platinum has a mass number of 195 and has 74 electrons.</a:t>
            </a:r>
          </a:p>
          <a:p>
            <a:r>
              <a:rPr lang="en-US" sz="2400" i="1" dirty="0">
                <a:latin typeface="Candara"/>
                <a:cs typeface="Candara"/>
              </a:rPr>
              <a:t>How many protons &amp; neutrons does it have?</a:t>
            </a:r>
          </a:p>
          <a:p>
            <a:r>
              <a:rPr lang="en-US" sz="2400" i="1" dirty="0">
                <a:latin typeface="Candara"/>
                <a:cs typeface="Candara"/>
              </a:rPr>
              <a:t>What is its charge?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205" y="2346513"/>
            <a:ext cx="8833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Pt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has atomic number 78, so it has 78 protons.</a:t>
            </a:r>
          </a:p>
          <a:p>
            <a:endParaRPr lang="en-US" sz="2400" i="1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With 74 electrons, it’s lost 4 electrons &amp; must have a charge of +4.</a:t>
            </a:r>
          </a:p>
          <a:p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Neutrons = 195 – 78 = 117 </a:t>
            </a:r>
          </a:p>
        </p:txBody>
      </p:sp>
      <p:sp>
        <p:nvSpPr>
          <p:cNvPr id="7" name="Oval 6"/>
          <p:cNvSpPr/>
          <p:nvPr/>
        </p:nvSpPr>
        <p:spPr>
          <a:xfrm>
            <a:off x="8056404" y="1304921"/>
            <a:ext cx="401719" cy="412407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9865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3415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Isotope symbols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28600" y="742685"/>
            <a:ext cx="8833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While atoms are represented by a letter or two, the symbol for an isotope must also include </a:t>
            </a:r>
            <a:r>
              <a:rPr lang="en-US" sz="2400" b="1" dirty="0">
                <a:latin typeface="Candara"/>
                <a:cs typeface="Candara"/>
              </a:rPr>
              <a:t>isotopic mass</a:t>
            </a:r>
            <a:r>
              <a:rPr lang="en-US" sz="2400" dirty="0">
                <a:latin typeface="Candara"/>
                <a:cs typeface="Candara"/>
              </a:rPr>
              <a:t>, since the mass of an isotope can be lighter or heavier than that of other atoms of the same element.</a:t>
            </a:r>
            <a:endParaRPr lang="en-US" sz="2400" i="1" dirty="0">
              <a:latin typeface="Candara"/>
              <a:cs typeface="Candar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830" y="2397510"/>
            <a:ext cx="7171365" cy="15887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4097223"/>
            <a:ext cx="883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Magnesium (Mg) has three isotopes with masses of 24, 25 &amp; 26:</a:t>
            </a:r>
          </a:p>
          <a:p>
            <a:r>
              <a:rPr lang="en-US" sz="2400" dirty="0">
                <a:latin typeface="Candara"/>
                <a:cs typeface="Candara"/>
              </a:rPr>
              <a:t>	</a:t>
            </a:r>
            <a:r>
              <a:rPr lang="en-US" sz="2800" baseline="30000" dirty="0">
                <a:latin typeface="Candara"/>
                <a:cs typeface="Candara"/>
              </a:rPr>
              <a:t>24</a:t>
            </a:r>
            <a:r>
              <a:rPr lang="en-US" sz="2400" dirty="0">
                <a:latin typeface="Candara"/>
                <a:cs typeface="Candara"/>
              </a:rPr>
              <a:t>Mg, </a:t>
            </a:r>
            <a:r>
              <a:rPr lang="en-US" sz="2800" baseline="30000" dirty="0">
                <a:latin typeface="Candara"/>
                <a:cs typeface="Candara"/>
              </a:rPr>
              <a:t>25</a:t>
            </a:r>
            <a:r>
              <a:rPr lang="en-US" sz="2400" dirty="0">
                <a:latin typeface="Candara"/>
                <a:cs typeface="Candara"/>
              </a:rPr>
              <a:t>Mg, </a:t>
            </a:r>
            <a:r>
              <a:rPr lang="en-US" sz="2800" baseline="30000" dirty="0">
                <a:latin typeface="Candara"/>
                <a:cs typeface="Candara"/>
              </a:rPr>
              <a:t>26</a:t>
            </a:r>
            <a:r>
              <a:rPr lang="en-US" sz="2400" dirty="0">
                <a:latin typeface="Candara"/>
                <a:cs typeface="Candara"/>
              </a:rPr>
              <a:t>Mg			</a:t>
            </a:r>
            <a:r>
              <a:rPr lang="en-US" sz="2400" i="1" dirty="0">
                <a:latin typeface="Candara"/>
                <a:cs typeface="Candara"/>
              </a:rPr>
              <a:t>‘magnesium 24”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5099854"/>
            <a:ext cx="8833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All isotopes of Mg have 12 protons. Numbers of </a:t>
            </a:r>
            <a:r>
              <a:rPr lang="en-US" sz="2400" b="1" dirty="0">
                <a:latin typeface="Candara"/>
                <a:cs typeface="Candara"/>
              </a:rPr>
              <a:t>neutrons</a:t>
            </a:r>
            <a:r>
              <a:rPr lang="en-US" sz="2400" dirty="0">
                <a:latin typeface="Candara"/>
                <a:cs typeface="Candara"/>
              </a:rPr>
              <a:t> differ:</a:t>
            </a:r>
          </a:p>
          <a:p>
            <a:r>
              <a:rPr lang="en-US" sz="2800" baseline="30000" dirty="0">
                <a:latin typeface="Candara"/>
                <a:cs typeface="Candara"/>
              </a:rPr>
              <a:t>	24</a:t>
            </a:r>
            <a:r>
              <a:rPr lang="en-US" sz="2400" dirty="0">
                <a:latin typeface="Candara"/>
                <a:cs typeface="Candara"/>
              </a:rPr>
              <a:t>Mg	24 – 12 = 12 n</a:t>
            </a:r>
          </a:p>
          <a:p>
            <a:r>
              <a:rPr lang="en-US" sz="2800" baseline="30000" dirty="0">
                <a:latin typeface="Candara"/>
                <a:cs typeface="Candara"/>
              </a:rPr>
              <a:t>	25</a:t>
            </a:r>
            <a:r>
              <a:rPr lang="en-US" sz="2400" dirty="0">
                <a:latin typeface="Candara"/>
                <a:cs typeface="Candara"/>
              </a:rPr>
              <a:t>Mg	25 – 12 = 13 n</a:t>
            </a:r>
          </a:p>
          <a:p>
            <a:r>
              <a:rPr lang="en-US" sz="2800" baseline="30000" dirty="0">
                <a:latin typeface="Candara"/>
                <a:cs typeface="Candara"/>
              </a:rPr>
              <a:t>	26</a:t>
            </a:r>
            <a:r>
              <a:rPr lang="en-US" sz="2400" dirty="0">
                <a:latin typeface="Candara"/>
                <a:cs typeface="Candara"/>
              </a:rPr>
              <a:t>Mg	26 – 12 = 14 n</a:t>
            </a:r>
            <a:endParaRPr lang="en-US" sz="2400" i="1" dirty="0">
              <a:latin typeface="Candara"/>
              <a:cs typeface="Candar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76937" y="6515625"/>
            <a:ext cx="3828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venir Medium"/>
                <a:cs typeface="Avenir Medium"/>
              </a:rPr>
              <a:t>Chemistry </a:t>
            </a:r>
            <a:r>
              <a:rPr lang="en-US" sz="1400" dirty="0" err="1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411291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394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Isotope abundance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28600" y="742685"/>
            <a:ext cx="883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Each element can have a number of </a:t>
            </a:r>
            <a:r>
              <a:rPr lang="en-US" sz="2400" b="1" dirty="0">
                <a:latin typeface="Candara"/>
                <a:cs typeface="Candara"/>
              </a:rPr>
              <a:t>different isotopes</a:t>
            </a:r>
            <a:r>
              <a:rPr lang="en-US" sz="2400" dirty="0">
                <a:latin typeface="Candara"/>
                <a:cs typeface="Candara"/>
              </a:rPr>
              <a:t> and they occur at </a:t>
            </a:r>
            <a:r>
              <a:rPr lang="en-US" sz="2400" b="1" dirty="0">
                <a:latin typeface="Candara"/>
                <a:cs typeface="Candara"/>
              </a:rPr>
              <a:t>different abundances </a:t>
            </a:r>
            <a:r>
              <a:rPr lang="en-US" sz="2400" dirty="0">
                <a:latin typeface="Candara"/>
                <a:cs typeface="Candara"/>
              </a:rPr>
              <a:t>or frequencies (%).</a:t>
            </a:r>
            <a:endParaRPr lang="en-US" sz="2400" i="1" dirty="0">
              <a:latin typeface="Candara"/>
              <a:cs typeface="Candar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30" y="6532080"/>
            <a:ext cx="3828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Chemistry </a:t>
            </a:r>
            <a:r>
              <a:rPr lang="en-US" sz="1400" dirty="0" err="1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46580" y="1813682"/>
          <a:ext cx="7507666" cy="407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1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2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6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51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02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63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element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symbol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atomic</a:t>
                      </a:r>
                      <a:r>
                        <a:rPr lang="en-US" b="1" baseline="0" dirty="0">
                          <a:solidFill>
                            <a:schemeClr val="bg1"/>
                          </a:solidFill>
                        </a:rPr>
                        <a:t> #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#</a:t>
                      </a:r>
                      <a:r>
                        <a:rPr lang="en-US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# 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mass (</a:t>
                      </a:r>
                      <a:r>
                        <a:rPr lang="en-US" b="1" dirty="0" err="1">
                          <a:solidFill>
                            <a:schemeClr val="bg1"/>
                          </a:solidFill>
                        </a:rPr>
                        <a:t>amu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/>
                        <a:t>hydrogen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30000" dirty="0"/>
                        <a:t>1</a:t>
                      </a:r>
                      <a:r>
                        <a:rPr lang="en-US" baseline="0" dirty="0"/>
                        <a:t>H</a:t>
                      </a:r>
                      <a:endParaRPr lang="en-US" baseline="30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</a:t>
                      </a:r>
                      <a:r>
                        <a:rPr lang="is-IS" dirty="0"/>
                        <a:t>…...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99.9885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deuterium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30000" dirty="0"/>
                        <a:t>2</a:t>
                      </a:r>
                      <a:r>
                        <a:rPr lang="en-US" baseline="0" dirty="0"/>
                        <a:t>H</a:t>
                      </a:r>
                      <a:endParaRPr lang="en-US" baseline="30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2.0141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0.0115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tritium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30000" dirty="0"/>
                        <a:t>3</a:t>
                      </a:r>
                      <a:r>
                        <a:rPr lang="en-US" baseline="0" dirty="0"/>
                        <a:t>H</a:t>
                      </a:r>
                      <a:endParaRPr lang="en-US" baseline="30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3.01605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aseline="30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helium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30000" dirty="0"/>
                        <a:t>3</a:t>
                      </a:r>
                      <a:r>
                        <a:rPr lang="en-US" baseline="0" dirty="0"/>
                        <a:t>He</a:t>
                      </a:r>
                      <a:endParaRPr lang="en-US" baseline="30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3.01603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30000" dirty="0"/>
                        <a:t>4</a:t>
                      </a:r>
                      <a:r>
                        <a:rPr lang="en-US" baseline="0" dirty="0"/>
                        <a:t>He</a:t>
                      </a:r>
                      <a:endParaRPr lang="en-US" baseline="30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4.0026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&lt;100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aseline="30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carbon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30000" dirty="0"/>
                        <a:t>12</a:t>
                      </a:r>
                      <a:r>
                        <a:rPr lang="en-US" baseline="0" dirty="0"/>
                        <a:t>C</a:t>
                      </a:r>
                      <a:endParaRPr lang="en-US" baseline="30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12.0000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98.89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30000" dirty="0"/>
                        <a:t>13</a:t>
                      </a:r>
                      <a:r>
                        <a:rPr lang="en-US" baseline="0" dirty="0"/>
                        <a:t>C</a:t>
                      </a:r>
                      <a:endParaRPr lang="en-US" baseline="30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13.0034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30000" dirty="0"/>
                        <a:t>14</a:t>
                      </a:r>
                      <a:r>
                        <a:rPr lang="en-US" baseline="0" dirty="0"/>
                        <a:t>C</a:t>
                      </a:r>
                      <a:endParaRPr lang="en-US" baseline="30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14.0032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343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1067</Words>
  <Application>Microsoft Macintosh PowerPoint</Application>
  <PresentationFormat>On-screen Show (4:3)</PresentationFormat>
  <Paragraphs>196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Avenir Medium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2019-09-08T13:29:25Z</dcterms:created>
  <dcterms:modified xsi:type="dcterms:W3CDTF">2019-09-08T13:30:39Z</dcterms:modified>
</cp:coreProperties>
</file>