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97" r:id="rId3"/>
    <p:sldId id="298" r:id="rId4"/>
    <p:sldId id="300" r:id="rId5"/>
    <p:sldId id="299" r:id="rId6"/>
    <p:sldId id="301" r:id="rId7"/>
    <p:sldId id="302" r:id="rId8"/>
    <p:sldId id="304" r:id="rId9"/>
    <p:sldId id="305" r:id="rId10"/>
    <p:sldId id="306" r:id="rId11"/>
    <p:sldId id="307" r:id="rId12"/>
    <p:sldId id="31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2DA-5A13-9845-9266-51A839C59021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1EC3-09BD-0C4C-A4C0-0584D9D00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8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2DA-5A13-9845-9266-51A839C59021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1EC3-09BD-0C4C-A4C0-0584D9D00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1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2DA-5A13-9845-9266-51A839C59021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1EC3-09BD-0C4C-A4C0-0584D9D00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7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2DA-5A13-9845-9266-51A839C59021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1EC3-09BD-0C4C-A4C0-0584D9D00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5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2DA-5A13-9845-9266-51A839C59021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1EC3-09BD-0C4C-A4C0-0584D9D00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2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2DA-5A13-9845-9266-51A839C59021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1EC3-09BD-0C4C-A4C0-0584D9D00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8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2DA-5A13-9845-9266-51A839C59021}" type="datetimeFigureOut">
              <a:rPr lang="en-US" smtClean="0"/>
              <a:t>9/8/19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1EC3-09BD-0C4C-A4C0-0584D9D00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2DA-5A13-9845-9266-51A839C59021}" type="datetimeFigureOut">
              <a:rPr lang="en-US" smtClean="0"/>
              <a:t>9/8/19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1EC3-09BD-0C4C-A4C0-0584D9D00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2DA-5A13-9845-9266-51A839C59021}" type="datetimeFigureOut">
              <a:rPr lang="en-US" smtClean="0"/>
              <a:t>9/8/19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1EC3-09BD-0C4C-A4C0-0584D9D00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7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2DA-5A13-9845-9266-51A839C59021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1EC3-09BD-0C4C-A4C0-0584D9D00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0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2DA-5A13-9845-9266-51A839C59021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1EC3-09BD-0C4C-A4C0-0584D9D00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8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032DA-5A13-9845-9266-51A839C59021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31EC3-09BD-0C4C-A4C0-0584D9D00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9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949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1031: General Chemistry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417" y="856565"/>
            <a:ext cx="5354200" cy="5216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b="1" dirty="0">
                <a:latin typeface="Candara"/>
                <a:cs typeface="Candara"/>
              </a:rPr>
              <a:t>Atoms, molecules &amp; ions</a:t>
            </a:r>
          </a:p>
          <a:p>
            <a:endParaRPr lang="en-US" sz="9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2.1:  Early ideas about atomic theory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2.2:  Evolution of atomic theory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2.3:  Atomic structure &amp; symbolism</a:t>
            </a:r>
          </a:p>
          <a:p>
            <a:pPr lvl="2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2.4:  Chemical formulas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2.5:  The periodic table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2.6:  Molecular &amp; ionic compounds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2.7:  Naming chemical compounds</a:t>
            </a:r>
          </a:p>
        </p:txBody>
      </p:sp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5393765" y="5827059"/>
            <a:ext cx="1105647" cy="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99412" y="5545639"/>
            <a:ext cx="2011307" cy="461665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  <a:latin typeface="Candara"/>
                <a:cs typeface="Candara"/>
              </a:rPr>
              <a:t>covered in lab</a:t>
            </a:r>
          </a:p>
        </p:txBody>
      </p:sp>
    </p:spTree>
    <p:extLst>
      <p:ext uri="{BB962C8B-B14F-4D97-AF65-F5344CB8AC3E}">
        <p14:creationId xmlns:p14="http://schemas.microsoft.com/office/powerpoint/2010/main" val="2155348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590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Molecular compounds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704349"/>
            <a:ext cx="8718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Molecular compounds</a:t>
            </a:r>
            <a:r>
              <a:rPr lang="en-US" sz="2400" dirty="0">
                <a:latin typeface="Candara"/>
                <a:cs typeface="Candara"/>
              </a:rPr>
              <a:t>: </a:t>
            </a:r>
            <a:r>
              <a:rPr lang="en-US" sz="2400" i="1" dirty="0">
                <a:latin typeface="Candara"/>
                <a:cs typeface="Candara"/>
              </a:rPr>
              <a:t>form when non-metals share electrons, creating covalent bonds</a:t>
            </a:r>
            <a:endParaRPr lang="en-US" sz="2400" b="1" dirty="0"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30" y="6580598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8727" y="1658456"/>
            <a:ext cx="871877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Properties?</a:t>
            </a:r>
          </a:p>
          <a:p>
            <a:r>
              <a:rPr lang="en-US" sz="2400" dirty="0">
                <a:latin typeface="Candara"/>
                <a:cs typeface="Candara"/>
              </a:rPr>
              <a:t>Often gases, liquids with low boiling points or solids with low melting points</a:t>
            </a:r>
          </a:p>
        </p:txBody>
      </p:sp>
    </p:spTree>
    <p:extLst>
      <p:ext uri="{BB962C8B-B14F-4D97-AF65-F5344CB8AC3E}">
        <p14:creationId xmlns:p14="http://schemas.microsoft.com/office/powerpoint/2010/main" val="2272955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920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Ionic or molecular?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955029"/>
            <a:ext cx="8718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Predict whether these compounds are ionic or molecular: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30" y="6580598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8727" y="1909136"/>
            <a:ext cx="20939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	KI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	H2O2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	CHCl3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	Li2(CO3)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72678" y="1909136"/>
            <a:ext cx="56810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0000FF"/>
                </a:solidFill>
                <a:latin typeface="Candara"/>
                <a:cs typeface="Candara"/>
              </a:rPr>
              <a:t>Ionic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 metal + non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u="sng" dirty="0">
                <a:solidFill>
                  <a:srgbClr val="0000FF"/>
                </a:solidFill>
                <a:latin typeface="Candara"/>
                <a:cs typeface="Candara"/>
              </a:rPr>
              <a:t>molecular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 H acting as a nonmetal</a:t>
            </a:r>
          </a:p>
          <a:p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u="sng" dirty="0">
                <a:solidFill>
                  <a:srgbClr val="0000FF"/>
                </a:solidFill>
                <a:latin typeface="Candara"/>
                <a:cs typeface="Candara"/>
              </a:rPr>
              <a:t>molecular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 all nonmetals</a:t>
            </a:r>
          </a:p>
          <a:p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u="sng" dirty="0">
                <a:solidFill>
                  <a:srgbClr val="0000FF"/>
                </a:solidFill>
                <a:latin typeface="Candara"/>
                <a:cs typeface="Candara"/>
              </a:rPr>
              <a:t>ionic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 metal + nonmetal polyatomic anion</a:t>
            </a:r>
          </a:p>
        </p:txBody>
      </p:sp>
      <p:sp>
        <p:nvSpPr>
          <p:cNvPr id="11" name="Oval 10"/>
          <p:cNvSpPr/>
          <p:nvPr/>
        </p:nvSpPr>
        <p:spPr>
          <a:xfrm>
            <a:off x="7869966" y="1015476"/>
            <a:ext cx="588157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78788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Can you?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704349"/>
            <a:ext cx="8833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400" dirty="0">
                <a:latin typeface="Candara"/>
                <a:cs typeface="Candara"/>
              </a:rPr>
              <a:t>Define the terms ion, </a:t>
            </a:r>
            <a:r>
              <a:rPr lang="en-US" sz="2400" dirty="0" err="1">
                <a:latin typeface="Candara"/>
                <a:cs typeface="Candara"/>
              </a:rPr>
              <a:t>cation</a:t>
            </a:r>
            <a:r>
              <a:rPr lang="en-US" sz="2400" dirty="0">
                <a:latin typeface="Candara"/>
                <a:cs typeface="Candara"/>
              </a:rPr>
              <a:t> and anion?</a:t>
            </a:r>
          </a:p>
          <a:p>
            <a:pPr marL="457200" indent="-457200">
              <a:buAutoNum type="arabicParenBoth"/>
            </a:pPr>
            <a:endParaRPr lang="en-US" sz="2400" dirty="0">
              <a:latin typeface="Candara"/>
              <a:cs typeface="Candara"/>
            </a:endParaRPr>
          </a:p>
          <a:p>
            <a:pPr marL="457200" indent="-457200">
              <a:buAutoNum type="arabicParenBoth"/>
            </a:pPr>
            <a:r>
              <a:rPr lang="en-US" sz="2400" dirty="0">
                <a:latin typeface="Candara"/>
                <a:cs typeface="Candara"/>
              </a:rPr>
              <a:t>Differentiate between monoatomic and polyatomic (and oxyanions) ions?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pPr marL="457200" indent="-457200">
              <a:buAutoNum type="arabicParenBoth" startAt="3"/>
            </a:pPr>
            <a:r>
              <a:rPr lang="en-US" sz="2400" dirty="0">
                <a:latin typeface="Candara"/>
                <a:cs typeface="Candara"/>
              </a:rPr>
              <a:t>Use the periodic table to predict the charge of monoatomic </a:t>
            </a:r>
          </a:p>
          <a:p>
            <a:r>
              <a:rPr lang="en-US" sz="2400" dirty="0">
                <a:latin typeface="Candara"/>
                <a:cs typeface="Candara"/>
              </a:rPr>
              <a:t>       ions?</a:t>
            </a:r>
          </a:p>
          <a:p>
            <a:pPr marL="457200" indent="-457200">
              <a:buAutoNum type="arabicParenBoth"/>
            </a:pPr>
            <a:endParaRPr lang="en-US" sz="2400" dirty="0">
              <a:latin typeface="Candara"/>
              <a:cs typeface="Candara"/>
            </a:endParaRPr>
          </a:p>
          <a:p>
            <a:pPr marL="457200" indent="-457200">
              <a:buAutoNum type="arabicParenBoth" startAt="4"/>
            </a:pPr>
            <a:r>
              <a:rPr lang="en-US" sz="2400" dirty="0">
                <a:latin typeface="Candara"/>
                <a:cs typeface="Candara"/>
              </a:rPr>
              <a:t>Explain why the formation of cations and anions is inextricably </a:t>
            </a:r>
          </a:p>
          <a:p>
            <a:r>
              <a:rPr lang="en-US" sz="2400" dirty="0">
                <a:latin typeface="Candara"/>
                <a:cs typeface="Candara"/>
              </a:rPr>
              <a:t>       linked?</a:t>
            </a:r>
          </a:p>
          <a:p>
            <a:pPr marL="457200" indent="-457200">
              <a:buAutoNum type="arabicParenBoth"/>
            </a:pPr>
            <a:endParaRPr lang="en-US" sz="2400" dirty="0">
              <a:latin typeface="Candara"/>
              <a:cs typeface="Candara"/>
            </a:endParaRPr>
          </a:p>
          <a:p>
            <a:pPr marL="457200" indent="-457200">
              <a:buAutoNum type="arabicParenBoth" startAt="5"/>
            </a:pPr>
            <a:r>
              <a:rPr lang="en-US" sz="2400" dirty="0">
                <a:latin typeface="Candara"/>
                <a:cs typeface="Candara"/>
              </a:rPr>
              <a:t>Add subscripts to create proper (empirical) formulas for ionic </a:t>
            </a:r>
          </a:p>
          <a:p>
            <a:r>
              <a:rPr lang="en-US" sz="2400" dirty="0">
                <a:latin typeface="Candara"/>
                <a:cs typeface="Candara"/>
              </a:rPr>
              <a:t>       compounds?</a:t>
            </a:r>
          </a:p>
          <a:p>
            <a:pPr marL="457200" indent="-457200">
              <a:buAutoNum type="arabicParenBoth"/>
            </a:pPr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(6)  Identify ionic vs. molecular vs. compounds by their formulas?</a:t>
            </a:r>
          </a:p>
        </p:txBody>
      </p:sp>
    </p:spTree>
    <p:extLst>
      <p:ext uri="{BB962C8B-B14F-4D97-AF65-F5344CB8AC3E}">
        <p14:creationId xmlns:p14="http://schemas.microsoft.com/office/powerpoint/2010/main" val="22470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385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2. Atoms, molecules &amp; 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084" y="1802104"/>
            <a:ext cx="78203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>
              <a:lnSpc>
                <a:spcPct val="120000"/>
              </a:lnSpc>
            </a:pPr>
            <a:r>
              <a:rPr lang="en-US" sz="2800" b="1" dirty="0">
                <a:latin typeface="Candara"/>
                <a:cs typeface="Candara"/>
              </a:rPr>
              <a:t>2.6:  Molecular &amp; ionic compounds</a:t>
            </a:r>
            <a:endParaRPr lang="en-US" sz="1000" b="1" dirty="0">
              <a:latin typeface="Candara"/>
              <a:cs typeface="Candara"/>
            </a:endParaRPr>
          </a:p>
          <a:p>
            <a:pPr marL="342900" lvl="1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Define ionic &amp; molecular (covalent) compounds</a:t>
            </a:r>
          </a:p>
          <a:p>
            <a:pPr marL="342900" lvl="1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Predict the type of compound formed from elements based on their location within the periodic table</a:t>
            </a:r>
          </a:p>
          <a:p>
            <a:pPr marL="342900" lvl="1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Determine formulas for simple ionic compounds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5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643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Monoatomic ions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704349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Monoatomic ions: </a:t>
            </a:r>
            <a:r>
              <a:rPr lang="en-US" sz="2400" i="1" dirty="0">
                <a:latin typeface="Candara"/>
                <a:cs typeface="Candara"/>
              </a:rPr>
              <a:t>single</a:t>
            </a:r>
            <a:r>
              <a:rPr lang="en-US" sz="2400" b="1" dirty="0">
                <a:latin typeface="Candara"/>
                <a:cs typeface="Candara"/>
              </a:rPr>
              <a:t> </a:t>
            </a:r>
            <a:r>
              <a:rPr lang="en-US" sz="2400" i="1" dirty="0">
                <a:latin typeface="Candara"/>
                <a:cs typeface="Candara"/>
              </a:rPr>
              <a:t>atoms that have lost or gained electrons &amp; are therefore electrically charged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8519"/>
          <a:stretch/>
        </p:blipFill>
        <p:spPr>
          <a:xfrm>
            <a:off x="12096" y="3268130"/>
            <a:ext cx="9144000" cy="3378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4430" y="66104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1529759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Metals: </a:t>
            </a:r>
            <a:r>
              <a:rPr lang="en-US" sz="2400" i="1" dirty="0">
                <a:latin typeface="Candara"/>
                <a:cs typeface="Candara"/>
              </a:rPr>
              <a:t>lose enough e- to leave the number of e- of the preceding noble gas; become + </a:t>
            </a:r>
            <a:r>
              <a:rPr lang="en-US" sz="2400" i="1" dirty="0" err="1">
                <a:latin typeface="Candara"/>
                <a:cs typeface="Candara"/>
              </a:rPr>
              <a:t>cations</a:t>
            </a:r>
            <a:endParaRPr lang="en-US" sz="2400" i="1" dirty="0">
              <a:latin typeface="Candara"/>
              <a:cs typeface="Candar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2355169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Nonmetals: </a:t>
            </a:r>
            <a:r>
              <a:rPr lang="en-US" sz="2400" i="1" dirty="0">
                <a:latin typeface="Candara"/>
                <a:cs typeface="Candara"/>
              </a:rPr>
              <a:t>gain enough e- to give the number of e- of the next noble gas; become - anions</a:t>
            </a:r>
          </a:p>
        </p:txBody>
      </p:sp>
    </p:spTree>
    <p:extLst>
      <p:ext uri="{BB962C8B-B14F-4D97-AF65-F5344CB8AC3E}">
        <p14:creationId xmlns:p14="http://schemas.microsoft.com/office/powerpoint/2010/main" val="136793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0463" b="20760"/>
          <a:stretch/>
        </p:blipFill>
        <p:spPr>
          <a:xfrm>
            <a:off x="0" y="2873374"/>
            <a:ext cx="9144000" cy="382654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722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Predicting ionic charge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704349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Notice the </a:t>
            </a:r>
            <a:r>
              <a:rPr lang="en-US" sz="2400" b="1" dirty="0">
                <a:latin typeface="Candara"/>
                <a:cs typeface="Candara"/>
              </a:rPr>
              <a:t>pattern</a:t>
            </a:r>
            <a:r>
              <a:rPr lang="en-US" sz="2400" dirty="0">
                <a:latin typeface="Candara"/>
                <a:cs typeface="Candara"/>
              </a:rPr>
              <a:t> that relates charge to column.</a:t>
            </a:r>
          </a:p>
          <a:p>
            <a:pPr marL="342900" indent="-342900">
              <a:buFont typeface="Arial"/>
              <a:buChar char="•"/>
            </a:pPr>
            <a:r>
              <a:rPr lang="en-US" sz="2400" i="1" dirty="0">
                <a:latin typeface="Candara"/>
                <a:cs typeface="Candara"/>
              </a:rPr>
              <a:t>Why is charge consistent within a column?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430" y="66104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375" y="1505376"/>
            <a:ext cx="86652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Because of the periodic law! </a:t>
            </a:r>
          </a:p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There is a consistent pattern relating the number of electrons for the element in each column position to the number of electrons in the noble gas of that row.</a:t>
            </a:r>
          </a:p>
        </p:txBody>
      </p:sp>
      <p:sp>
        <p:nvSpPr>
          <p:cNvPr id="10" name="Oval 9"/>
          <p:cNvSpPr/>
          <p:nvPr/>
        </p:nvSpPr>
        <p:spPr>
          <a:xfrm>
            <a:off x="7963185" y="839066"/>
            <a:ext cx="401719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35988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001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these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704349"/>
            <a:ext cx="88335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Some antiperspirants use an element with 13 protons that has 10 electrons when it forms an ions?</a:t>
            </a:r>
          </a:p>
          <a:p>
            <a:r>
              <a:rPr lang="en-US" sz="2400" i="1" dirty="0">
                <a:latin typeface="Candara"/>
                <a:cs typeface="Candara"/>
              </a:rPr>
              <a:t>What is the element &amp; what is its ionic charge?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3444374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Magnesium &amp; nitrogen can react to form an ionic compound.</a:t>
            </a:r>
          </a:p>
          <a:p>
            <a:r>
              <a:rPr lang="en-US" sz="2400" i="1" dirty="0">
                <a:latin typeface="Candara"/>
                <a:cs typeface="Candara"/>
              </a:rPr>
              <a:t>Predict the charges for each ion.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83884" y="3421741"/>
            <a:ext cx="8703293" cy="0"/>
          </a:xfrm>
          <a:prstGeom prst="line">
            <a:avLst/>
          </a:prstGeom>
          <a:ln w="57150" cmpd="sng"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3884" y="1904677"/>
            <a:ext cx="8703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The element with 13 p+ must be aluminum.</a:t>
            </a:r>
          </a:p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An ion of aluminum with 10 e- would have a charge of +3; 3 more p+ than e-.</a:t>
            </a:r>
          </a:p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The preceding noble gas is neon, element 10, so the Al</a:t>
            </a:r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</a:rPr>
              <a:t>+3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 ion ‘wants’ 10 e-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4236611"/>
            <a:ext cx="8703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Mg is a metal in row 3. It ‘wants’ to have the same number of e- as the preceding noble gas, Ne, element 10. So, Mg loses 2 e- creating Mg</a:t>
            </a:r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cation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1867" y="5214511"/>
            <a:ext cx="8703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N is a nonmetal in row 2, element number 7. It ‘wants’ to have the same number of e- as the noble gas in its row 2, Ne, element 10. So, N gains 3 e- creating N</a:t>
            </a:r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</a:rPr>
              <a:t>-3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 anion.</a:t>
            </a:r>
          </a:p>
        </p:txBody>
      </p:sp>
      <p:sp>
        <p:nvSpPr>
          <p:cNvPr id="16" name="Oval 15"/>
          <p:cNvSpPr/>
          <p:nvPr/>
        </p:nvSpPr>
        <p:spPr>
          <a:xfrm>
            <a:off x="7869966" y="1174245"/>
            <a:ext cx="588157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10</a:t>
            </a:r>
          </a:p>
        </p:txBody>
      </p:sp>
      <p:sp>
        <p:nvSpPr>
          <p:cNvPr id="17" name="Oval 16"/>
          <p:cNvSpPr/>
          <p:nvPr/>
        </p:nvSpPr>
        <p:spPr>
          <a:xfrm>
            <a:off x="7861014" y="3824204"/>
            <a:ext cx="588157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rgbClr val="52D128"/>
                </a:solidFill>
              </a:rPr>
              <a:t>11</a:t>
            </a:r>
            <a:endParaRPr lang="en-US" b="1" dirty="0">
              <a:solidFill>
                <a:srgbClr val="52D1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7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13" grpId="0"/>
      <p:bldP spid="15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321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Polyatomic ions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704349"/>
            <a:ext cx="38633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Polyatomic ions: </a:t>
            </a:r>
            <a:r>
              <a:rPr lang="en-US" sz="2400" i="1" dirty="0">
                <a:latin typeface="Candara"/>
                <a:cs typeface="Candara"/>
              </a:rPr>
              <a:t>charged molecules, a group of bonded atoms with an electric charge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9966" y="2331484"/>
            <a:ext cx="3632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Most are </a:t>
            </a:r>
            <a:r>
              <a:rPr lang="en-US" sz="2400" b="1" dirty="0">
                <a:latin typeface="Candara"/>
                <a:cs typeface="Candara"/>
              </a:rPr>
              <a:t>oxyanions: </a:t>
            </a:r>
            <a:r>
              <a:rPr lang="en-US" sz="2400" i="1" dirty="0">
                <a:latin typeface="Candara"/>
                <a:cs typeface="Candara"/>
              </a:rPr>
              <a:t>a non-metal combined with oxygen atoms, creating a unit with a negative charge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671526" y="837144"/>
          <a:ext cx="3805724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9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Name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formula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ndara"/>
                          <a:cs typeface="Candara"/>
                        </a:rPr>
                        <a:t>ammonium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ndara"/>
                          <a:cs typeface="Candara"/>
                        </a:rPr>
                        <a:t>NH4</a:t>
                      </a:r>
                      <a:r>
                        <a:rPr lang="en-US" sz="2800" baseline="30000" dirty="0">
                          <a:latin typeface="Candara"/>
                          <a:cs typeface="Candara"/>
                        </a:rPr>
                        <a:t>+1</a:t>
                      </a:r>
                      <a:endParaRPr lang="en-US" sz="2400" baseline="30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ndara"/>
                          <a:cs typeface="Candara"/>
                        </a:rPr>
                        <a:t>hydronium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ndara"/>
                          <a:cs typeface="Candara"/>
                        </a:rPr>
                        <a:t>H3O</a:t>
                      </a:r>
                      <a:r>
                        <a:rPr lang="en-US" sz="2800" baseline="30000" dirty="0">
                          <a:latin typeface="Candara"/>
                          <a:cs typeface="Candara"/>
                        </a:rPr>
                        <a:t>+1</a:t>
                      </a:r>
                      <a:endParaRPr lang="en-US" sz="2400" baseline="30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ndara"/>
                          <a:cs typeface="Candara"/>
                        </a:rPr>
                        <a:t>peroxide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ndara"/>
                          <a:cs typeface="Candara"/>
                        </a:rPr>
                        <a:t>O2</a:t>
                      </a:r>
                      <a:r>
                        <a:rPr lang="en-US" sz="2800" baseline="30000" dirty="0">
                          <a:latin typeface="Candara"/>
                          <a:cs typeface="Candara"/>
                        </a:rPr>
                        <a:t>-2</a:t>
                      </a:r>
                      <a:endParaRPr lang="en-US" sz="2400" baseline="30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ndara"/>
                          <a:cs typeface="Candara"/>
                        </a:rPr>
                        <a:t>hydroxide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ndara"/>
                          <a:cs typeface="Candara"/>
                        </a:rPr>
                        <a:t>OH</a:t>
                      </a:r>
                      <a:r>
                        <a:rPr lang="en-US" sz="2800" baseline="30000" dirty="0">
                          <a:latin typeface="Candara"/>
                          <a:cs typeface="Candara"/>
                        </a:rPr>
                        <a:t>-1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ndara"/>
                          <a:cs typeface="Candara"/>
                        </a:rPr>
                        <a:t>acetate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ndara"/>
                          <a:cs typeface="Candara"/>
                        </a:rPr>
                        <a:t>CH3COO</a:t>
                      </a:r>
                      <a:r>
                        <a:rPr lang="en-US" sz="2800" baseline="30000" dirty="0">
                          <a:latin typeface="Candara"/>
                          <a:cs typeface="Candara"/>
                        </a:rPr>
                        <a:t>-1 </a:t>
                      </a:r>
                      <a:endParaRPr lang="en-US" sz="2400" baseline="30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ndara"/>
                          <a:cs typeface="Candara"/>
                        </a:rPr>
                        <a:t>cyanide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ndara"/>
                          <a:cs typeface="Candara"/>
                        </a:rPr>
                        <a:t>CN</a:t>
                      </a:r>
                      <a:r>
                        <a:rPr lang="en-US" sz="2800" baseline="30000" dirty="0">
                          <a:latin typeface="Candara"/>
                          <a:cs typeface="Candara"/>
                        </a:rPr>
                        <a:t>-1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Candara"/>
                          <a:cs typeface="Candara"/>
                        </a:rPr>
                        <a:t>azide</a:t>
                      </a:r>
                      <a:endParaRPr lang="en-US" sz="24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ndara"/>
                          <a:cs typeface="Candara"/>
                        </a:rPr>
                        <a:t>N3</a:t>
                      </a:r>
                      <a:r>
                        <a:rPr lang="en-US" sz="2800" baseline="30000" dirty="0">
                          <a:latin typeface="Candara"/>
                          <a:cs typeface="Candara"/>
                        </a:rPr>
                        <a:t>-1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ndara"/>
                          <a:cs typeface="Candara"/>
                        </a:rPr>
                        <a:t>carbonate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ndara"/>
                          <a:cs typeface="Candara"/>
                        </a:rPr>
                        <a:t>CO3</a:t>
                      </a:r>
                      <a:r>
                        <a:rPr lang="en-US" sz="2800" baseline="30000" dirty="0">
                          <a:latin typeface="Candara"/>
                          <a:cs typeface="Candara"/>
                        </a:rPr>
                        <a:t>-2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ndara"/>
                          <a:cs typeface="Candara"/>
                        </a:rPr>
                        <a:t>bicarbonate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ndara"/>
                          <a:cs typeface="Candara"/>
                        </a:rPr>
                        <a:t>HCO3</a:t>
                      </a:r>
                      <a:r>
                        <a:rPr lang="en-US" sz="2800" baseline="30000" dirty="0">
                          <a:latin typeface="Candara"/>
                          <a:cs typeface="Candara"/>
                        </a:rPr>
                        <a:t>-2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ndara"/>
                          <a:cs typeface="Candara"/>
                        </a:rPr>
                        <a:t>nitrate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ndara"/>
                          <a:cs typeface="Candara"/>
                        </a:rPr>
                        <a:t>NO3</a:t>
                      </a:r>
                      <a:r>
                        <a:rPr lang="en-US" sz="2800" baseline="30000" dirty="0">
                          <a:latin typeface="Candara"/>
                          <a:cs typeface="Candara"/>
                        </a:rPr>
                        <a:t>-1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ndara"/>
                          <a:cs typeface="Candara"/>
                        </a:rPr>
                        <a:t>nitrite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ndara"/>
                          <a:cs typeface="Candara"/>
                        </a:rPr>
                        <a:t>NO2</a:t>
                      </a:r>
                      <a:r>
                        <a:rPr lang="en-US" sz="2800" baseline="30000" dirty="0">
                          <a:latin typeface="Candara"/>
                          <a:cs typeface="Candara"/>
                        </a:rPr>
                        <a:t>-1</a:t>
                      </a:r>
                      <a:endParaRPr lang="en-US" sz="2400" baseline="30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ndara"/>
                          <a:cs typeface="Candara"/>
                        </a:rPr>
                        <a:t>sulfate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ndara"/>
                          <a:cs typeface="Candara"/>
                        </a:rPr>
                        <a:t>SO4</a:t>
                      </a:r>
                      <a:r>
                        <a:rPr lang="en-US" sz="2800" baseline="30000" dirty="0">
                          <a:latin typeface="Candara"/>
                          <a:cs typeface="Candara"/>
                        </a:rPr>
                        <a:t>-2</a:t>
                      </a:r>
                      <a:endParaRPr lang="en-US" sz="2400" baseline="30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02366" y="4463926"/>
            <a:ext cx="3632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00FF"/>
                </a:solidFill>
                <a:latin typeface="Candara"/>
                <a:cs typeface="Candara"/>
              </a:rPr>
              <a:t>We’ll cover this in detail in lab.</a:t>
            </a:r>
          </a:p>
        </p:txBody>
      </p:sp>
    </p:spTree>
    <p:extLst>
      <p:ext uri="{BB962C8B-B14F-4D97-AF65-F5344CB8AC3E}">
        <p14:creationId xmlns:p14="http://schemas.microsoft.com/office/powerpoint/2010/main" val="1893848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560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Ionic compounds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704349"/>
            <a:ext cx="871877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Ionic compounds: </a:t>
            </a:r>
            <a:r>
              <a:rPr lang="en-US" sz="2400" i="1" dirty="0">
                <a:latin typeface="Candara"/>
                <a:cs typeface="Candara"/>
              </a:rPr>
              <a:t>form when metals react with nonmetals, causing transfer of electrons from metals to nonmetals, creating ions with opposing &amp; attractive forces that bond via charge or ionic bonds.</a:t>
            </a:r>
          </a:p>
        </p:txBody>
      </p:sp>
      <p:pic>
        <p:nvPicPr>
          <p:cNvPr id="18" name="Picture 16" descr="02_23.JPG"/>
          <p:cNvPicPr>
            <a:picLocks noChangeAspect="1"/>
          </p:cNvPicPr>
          <p:nvPr/>
        </p:nvPicPr>
        <p:blipFill>
          <a:blip r:embed="rId3"/>
          <a:srcRect b="13081"/>
          <a:stretch>
            <a:fillRect/>
          </a:stretch>
        </p:blipFill>
        <p:spPr bwMode="auto">
          <a:xfrm>
            <a:off x="38418" y="3481784"/>
            <a:ext cx="9148875" cy="343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88364" y="1886335"/>
            <a:ext cx="8718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u="sng" dirty="0">
                <a:latin typeface="Candara"/>
                <a:cs typeface="Candara"/>
              </a:rPr>
              <a:t>Motivation</a:t>
            </a:r>
            <a:r>
              <a:rPr lang="en-US" sz="2400" dirty="0">
                <a:latin typeface="Candara"/>
                <a:cs typeface="Candara"/>
              </a:rPr>
              <a:t>? Ions are more stable, have a lower energy, than atoms &amp; so both atoms are stabilized.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6413" y="2703417"/>
            <a:ext cx="8718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Notice that e- </a:t>
            </a:r>
            <a:r>
              <a:rPr lang="en-US" sz="2400" u="sng" dirty="0">
                <a:latin typeface="Candara"/>
                <a:cs typeface="Candara"/>
              </a:rPr>
              <a:t>transfer</a:t>
            </a:r>
            <a:r>
              <a:rPr lang="en-US" sz="2400" dirty="0">
                <a:latin typeface="Candara"/>
                <a:cs typeface="Candara"/>
              </a:rPr>
              <a:t> obeys the law of conservation of mass.</a:t>
            </a:r>
          </a:p>
        </p:txBody>
      </p:sp>
    </p:spTree>
    <p:extLst>
      <p:ext uri="{BB962C8B-B14F-4D97-AF65-F5344CB8AC3E}">
        <p14:creationId xmlns:p14="http://schemas.microsoft.com/office/powerpoint/2010/main" val="226985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6007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Formulas of ionic compounds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704349"/>
            <a:ext cx="871877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When atoms ionize to form ionic compounds, </a:t>
            </a:r>
            <a:r>
              <a:rPr lang="en-US" sz="2400" dirty="0" err="1">
                <a:latin typeface="Candara"/>
                <a:cs typeface="Candara"/>
              </a:rPr>
              <a:t>cations</a:t>
            </a:r>
            <a:r>
              <a:rPr lang="en-US" sz="2400" dirty="0">
                <a:latin typeface="Candara"/>
                <a:cs typeface="Candara"/>
              </a:rPr>
              <a:t> &amp; anions combine at </a:t>
            </a:r>
            <a:r>
              <a:rPr lang="en-US" sz="2400" b="1" dirty="0">
                <a:latin typeface="Candara"/>
                <a:cs typeface="Candara"/>
              </a:rPr>
              <a:t>ratios</a:t>
            </a:r>
            <a:r>
              <a:rPr lang="en-US" sz="2400" dirty="0">
                <a:latin typeface="Candara"/>
                <a:cs typeface="Candara"/>
              </a:rPr>
              <a:t> that create a </a:t>
            </a:r>
            <a:r>
              <a:rPr lang="en-US" sz="2400" b="1" dirty="0">
                <a:latin typeface="Candara"/>
                <a:cs typeface="Candara"/>
              </a:rPr>
              <a:t>neutral, uncharged compound</a:t>
            </a:r>
            <a:r>
              <a:rPr lang="en-US" sz="2400" dirty="0">
                <a:latin typeface="Candara"/>
                <a:cs typeface="Candara"/>
              </a:rPr>
              <a:t>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Formulas of ionic compounds are always ‘empirical’.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30" y="6580598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516" y="2791065"/>
            <a:ext cx="8718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Sapphires are formed from the ionic compound aluminum oxide. What’s its formula?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8724" y="4238982"/>
            <a:ext cx="3068650" cy="23416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6171" y="3865459"/>
            <a:ext cx="681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Al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+3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9779" y="3865459"/>
            <a:ext cx="569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O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-2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1980" y="5322434"/>
            <a:ext cx="537839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Odd &amp; even charges make it challenging</a:t>
            </a:r>
            <a:b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to create a net charge of zero.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Least common product?	2 x 3 = 6</a:t>
            </a:r>
            <a:endParaRPr lang="en-US" sz="28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629926" y="4626584"/>
            <a:ext cx="2067275" cy="14768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89779" y="4626584"/>
            <a:ext cx="432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-6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6171" y="4641352"/>
            <a:ext cx="509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+6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81987" y="4046774"/>
            <a:ext cx="326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2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2035" y="4017238"/>
            <a:ext cx="334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3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908951" y="4626584"/>
            <a:ext cx="620183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04073" y="4294238"/>
            <a:ext cx="906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Al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2O3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869966" y="3262010"/>
            <a:ext cx="588157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29079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11" grpId="0"/>
      <p:bldP spid="15" grpId="0"/>
      <p:bldP spid="18" grpId="0"/>
      <p:bldP spid="19" grpId="0"/>
      <p:bldP spid="20" grpId="0"/>
      <p:bldP spid="21" grpId="0"/>
      <p:bldP spid="24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001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these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754485"/>
            <a:ext cx="8718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What’s the formula of a compound formed from sodium and sulfur?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26226" y="1681124"/>
            <a:ext cx="747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Na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+1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9834" y="1681124"/>
            <a:ext cx="512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S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-2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289981" y="2442249"/>
            <a:ext cx="2067275" cy="14768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54421" y="2442249"/>
            <a:ext cx="404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-2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30813" y="2457017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96311" y="1862439"/>
            <a:ext cx="326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2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569006" y="2442249"/>
            <a:ext cx="620183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64128" y="2109903"/>
            <a:ext cx="892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Na</a:t>
            </a:r>
            <a:r>
              <a:rPr lang="en-US" sz="2800" dirty="0">
                <a:solidFill>
                  <a:srgbClr val="0000FF"/>
                </a:solidFill>
                <a:latin typeface="Candara"/>
                <a:cs typeface="Candara"/>
              </a:rPr>
              <a:t>2S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8403" y="3635808"/>
            <a:ext cx="8718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What’s the formula of a compound formed from calcium and the polyatomic ion </a:t>
            </a:r>
            <a:r>
              <a:rPr lang="en-US" sz="2400" dirty="0" err="1">
                <a:latin typeface="Candara"/>
                <a:cs typeface="Candara"/>
              </a:rPr>
              <a:t>dihydrogen</a:t>
            </a:r>
            <a:r>
              <a:rPr lang="en-US" sz="2400" dirty="0">
                <a:latin typeface="Candara"/>
                <a:cs typeface="Candara"/>
              </a:rPr>
              <a:t> phosphate?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283884" y="3421741"/>
            <a:ext cx="8703293" cy="0"/>
          </a:xfrm>
          <a:prstGeom prst="line">
            <a:avLst/>
          </a:prstGeom>
          <a:ln w="57150" cmpd="sng"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23650" y="4791877"/>
            <a:ext cx="736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Ca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23143" y="4791877"/>
            <a:ext cx="1219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H2PO4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287405" y="5553002"/>
            <a:ext cx="2067275" cy="14768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01255" y="5553002"/>
            <a:ext cx="404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-2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28237" y="5567770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566430" y="5553002"/>
            <a:ext cx="620183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361552" y="5220656"/>
            <a:ext cx="1754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Ca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(H2PO4)2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15548" y="5022709"/>
            <a:ext cx="326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2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869966" y="1191886"/>
            <a:ext cx="588157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14</a:t>
            </a:r>
          </a:p>
        </p:txBody>
      </p:sp>
      <p:sp>
        <p:nvSpPr>
          <p:cNvPr id="35" name="Oval 34"/>
          <p:cNvSpPr/>
          <p:nvPr/>
        </p:nvSpPr>
        <p:spPr>
          <a:xfrm>
            <a:off x="7869966" y="4140382"/>
            <a:ext cx="588157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87726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8" grpId="0"/>
      <p:bldP spid="19" grpId="0"/>
      <p:bldP spid="20" grpId="0"/>
      <p:bldP spid="24" grpId="0"/>
      <p:bldP spid="22" grpId="0"/>
      <p:bldP spid="26" grpId="0"/>
      <p:bldP spid="27" grpId="0"/>
      <p:bldP spid="29" grpId="0"/>
      <p:bldP spid="30" grpId="0"/>
      <p:bldP spid="33" grpId="0"/>
      <p:bldP spid="34" grpId="0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821</Words>
  <Application>Microsoft Macintosh PowerPoint</Application>
  <PresentationFormat>On-screen Show (4:3)</PresentationFormat>
  <Paragraphs>150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Avenir Medium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2019-09-08T13:32:22Z</dcterms:created>
  <dcterms:modified xsi:type="dcterms:W3CDTF">2019-09-08T13:33:11Z</dcterms:modified>
</cp:coreProperties>
</file>