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52"/>
    <p:restoredTop sz="94663"/>
  </p:normalViewPr>
  <p:slideViewPr>
    <p:cSldViewPr snapToGrid="0" snapToObjects="1">
      <p:cViewPr varScale="1">
        <p:scale>
          <a:sx n="84" d="100"/>
          <a:sy n="84" d="100"/>
        </p:scale>
        <p:origin x="184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ACAD-D681-7B46-BD73-53E2735EB9C0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629F-33D6-F742-ADA2-82B93FD4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9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ACAD-D681-7B46-BD73-53E2735EB9C0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629F-33D6-F742-ADA2-82B93FD4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1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ACAD-D681-7B46-BD73-53E2735EB9C0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629F-33D6-F742-ADA2-82B93FD4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ACAD-D681-7B46-BD73-53E2735EB9C0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629F-33D6-F742-ADA2-82B93FD4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7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ACAD-D681-7B46-BD73-53E2735EB9C0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629F-33D6-F742-ADA2-82B93FD4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6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ACAD-D681-7B46-BD73-53E2735EB9C0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629F-33D6-F742-ADA2-82B93FD4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3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ACAD-D681-7B46-BD73-53E2735EB9C0}" type="datetimeFigureOut">
              <a:rPr lang="en-US" smtClean="0"/>
              <a:t>9/8/19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629F-33D6-F742-ADA2-82B93FD4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ACAD-D681-7B46-BD73-53E2735EB9C0}" type="datetimeFigureOut">
              <a:rPr lang="en-US" smtClean="0"/>
              <a:t>9/8/19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629F-33D6-F742-ADA2-82B93FD4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6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ACAD-D681-7B46-BD73-53E2735EB9C0}" type="datetimeFigureOut">
              <a:rPr lang="en-US" smtClean="0"/>
              <a:t>9/8/19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629F-33D6-F742-ADA2-82B93FD4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0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ACAD-D681-7B46-BD73-53E2735EB9C0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629F-33D6-F742-ADA2-82B93FD4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5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ACAD-D681-7B46-BD73-53E2735EB9C0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0629F-33D6-F742-ADA2-82B93FD4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5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1ACAD-D681-7B46-BD73-53E2735EB9C0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0629F-33D6-F742-ADA2-82B93FD4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2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949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1031: General Chemistry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417" y="856565"/>
            <a:ext cx="5354200" cy="5216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b="1" dirty="0">
                <a:latin typeface="Candara"/>
                <a:cs typeface="Candara"/>
              </a:rPr>
              <a:t>Atoms, molecules &amp; ions</a:t>
            </a:r>
          </a:p>
          <a:p>
            <a:endParaRPr lang="en-US" sz="9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2.1:  Early ideas about atomic theory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2.2:  Evolution of atomic theory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2.3:  Atomic structure &amp; symbolism</a:t>
            </a:r>
          </a:p>
          <a:p>
            <a:pPr lvl="2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2.4:  Chemical formulas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2.5:  The periodic table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2.6:  Molecular &amp; ionic compounds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2.7:  Naming chemical compounds</a:t>
            </a:r>
          </a:p>
        </p:txBody>
      </p:sp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5393765" y="5827059"/>
            <a:ext cx="1105647" cy="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99412" y="5545639"/>
            <a:ext cx="2011307" cy="461665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  <a:latin typeface="Candara"/>
                <a:cs typeface="Candara"/>
              </a:rPr>
              <a:t>covered in lab</a:t>
            </a:r>
          </a:p>
        </p:txBody>
      </p:sp>
    </p:spTree>
    <p:extLst>
      <p:ext uri="{BB962C8B-B14F-4D97-AF65-F5344CB8AC3E}">
        <p14:creationId xmlns:p14="http://schemas.microsoft.com/office/powerpoint/2010/main" val="2275156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819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Formulas of ionic compounds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6" name="Text Box 1026">
            <a:extLst>
              <a:ext uri="{FF2B5EF4-FFF2-40B4-BE49-F238E27FC236}">
                <a16:creationId xmlns:a16="http://schemas.microsoft.com/office/drawing/2014/main" id="{12815758-9B2D-1743-B14D-EAF4AEE09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739775"/>
            <a:ext cx="7835373" cy="547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All molecules (ionic, molecular, or acid) have a </a:t>
            </a:r>
            <a:r>
              <a:rPr lang="en-US" sz="2000" u="sng" dirty="0">
                <a:latin typeface="Candara"/>
                <a:cs typeface="Candara"/>
              </a:rPr>
              <a:t>net charge of </a:t>
            </a:r>
            <a:r>
              <a:rPr lang="en-US" sz="2000" b="1" u="sng" dirty="0">
                <a:latin typeface="Candara"/>
                <a:cs typeface="Candara"/>
              </a:rPr>
              <a:t>zero</a:t>
            </a:r>
            <a:r>
              <a:rPr lang="en-US" sz="2000" dirty="0">
                <a:latin typeface="Candara"/>
                <a:cs typeface="Candara"/>
              </a:rPr>
              <a:t>.</a:t>
            </a:r>
          </a:p>
          <a:p>
            <a:r>
              <a:rPr lang="en-US" sz="2000" dirty="0">
                <a:latin typeface="Candara"/>
                <a:cs typeface="Candara"/>
              </a:rPr>
              <a:t>So total positive and negative charges must be equal - must cancel out.</a:t>
            </a:r>
          </a:p>
          <a:p>
            <a:endParaRPr lang="en-US" sz="2000" dirty="0">
              <a:latin typeface="Candara"/>
              <a:cs typeface="Candara"/>
            </a:endParaRPr>
          </a:p>
          <a:p>
            <a:r>
              <a:rPr lang="en-US" sz="2000" dirty="0">
                <a:latin typeface="Candara"/>
                <a:cs typeface="Candara"/>
              </a:rPr>
              <a:t>How do you ensure a net zero charge?</a:t>
            </a:r>
          </a:p>
          <a:p>
            <a:r>
              <a:rPr lang="en-US" sz="1800" dirty="0">
                <a:latin typeface="Candara"/>
                <a:cs typeface="Candara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dirty="0">
              <a:latin typeface="Candara"/>
              <a:cs typeface="Candara"/>
            </a:endParaRPr>
          </a:p>
          <a:p>
            <a:endParaRPr lang="en-US" sz="1800" dirty="0">
              <a:latin typeface="Candara"/>
              <a:cs typeface="Candara"/>
            </a:endParaRPr>
          </a:p>
          <a:p>
            <a:r>
              <a:rPr lang="en-US" sz="1800" dirty="0">
                <a:latin typeface="Candara"/>
                <a:cs typeface="Candara"/>
              </a:rPr>
              <a:t>	</a:t>
            </a:r>
            <a:r>
              <a:rPr lang="en-US" sz="1800" b="1" dirty="0" err="1">
                <a:latin typeface="Candara"/>
                <a:cs typeface="Candara"/>
              </a:rPr>
              <a:t>CatxAny</a:t>
            </a:r>
            <a:endParaRPr lang="en-US" sz="1800" b="1" dirty="0">
              <a:latin typeface="Candara"/>
              <a:cs typeface="Candara"/>
            </a:endParaRPr>
          </a:p>
          <a:p>
            <a:endParaRPr lang="en-US" sz="1800" dirty="0">
              <a:latin typeface="Candara"/>
              <a:cs typeface="Candara"/>
            </a:endParaRPr>
          </a:p>
          <a:p>
            <a:r>
              <a:rPr lang="en-US" sz="1800" dirty="0">
                <a:latin typeface="Candara"/>
                <a:cs typeface="Candara"/>
              </a:rPr>
              <a:t>Mg  </a:t>
            </a:r>
            <a:r>
              <a:rPr lang="en-US" sz="1800" dirty="0" err="1">
                <a:latin typeface="Candara"/>
                <a:cs typeface="Candara"/>
              </a:rPr>
              <a:t>Cl</a:t>
            </a:r>
            <a:r>
              <a:rPr lang="en-US" sz="1800" dirty="0">
                <a:latin typeface="Candara"/>
                <a:cs typeface="Candara"/>
              </a:rPr>
              <a:t>		</a:t>
            </a:r>
            <a:r>
              <a:rPr lang="en-US" sz="1800" dirty="0" err="1">
                <a:latin typeface="Candara"/>
                <a:cs typeface="Candara"/>
              </a:rPr>
              <a:t>Sr</a:t>
            </a:r>
            <a:r>
              <a:rPr lang="en-US" sz="1800" dirty="0">
                <a:latin typeface="Candara"/>
                <a:cs typeface="Candara"/>
              </a:rPr>
              <a:t>   SO</a:t>
            </a:r>
            <a:r>
              <a:rPr lang="en-US" sz="1800" baseline="-25000" dirty="0">
                <a:latin typeface="Candara"/>
                <a:cs typeface="Candara"/>
              </a:rPr>
              <a:t>4</a:t>
            </a:r>
            <a:r>
              <a:rPr lang="en-US" sz="1800" dirty="0">
                <a:latin typeface="Candara"/>
                <a:cs typeface="Candara"/>
              </a:rPr>
              <a:t>	</a:t>
            </a:r>
          </a:p>
          <a:p>
            <a:endParaRPr lang="en-US" sz="1800" dirty="0">
              <a:latin typeface="Candara"/>
              <a:cs typeface="Candara"/>
            </a:endParaRPr>
          </a:p>
          <a:p>
            <a:r>
              <a:rPr lang="en-US" sz="1800" dirty="0">
                <a:latin typeface="Candara"/>
                <a:cs typeface="Candara"/>
              </a:rPr>
              <a:t>Na O 		Cr  ClO</a:t>
            </a:r>
            <a:r>
              <a:rPr lang="en-US" sz="1800" baseline="-25000" dirty="0">
                <a:latin typeface="Candara"/>
                <a:cs typeface="Candara"/>
              </a:rPr>
              <a:t>3</a:t>
            </a:r>
            <a:r>
              <a:rPr lang="en-US" sz="1800" dirty="0">
                <a:latin typeface="Candara"/>
                <a:cs typeface="Candara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dirty="0">
              <a:latin typeface="Candara"/>
              <a:cs typeface="Candara"/>
            </a:endParaRPr>
          </a:p>
          <a:p>
            <a:endParaRPr lang="en-US" sz="1800" dirty="0">
              <a:latin typeface="Candara"/>
              <a:cs typeface="Candara"/>
            </a:endParaRPr>
          </a:p>
          <a:p>
            <a:r>
              <a:rPr lang="en-US" sz="1800" dirty="0">
                <a:latin typeface="Candara"/>
                <a:cs typeface="Candara"/>
              </a:rPr>
              <a:t>Na  F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sz="1800" dirty="0">
                <a:latin typeface="Candara"/>
                <a:cs typeface="Candara"/>
              </a:rPr>
              <a:t>	Li   PO</a:t>
            </a:r>
            <a:r>
              <a:rPr lang="en-US" sz="1800" baseline="-25000" dirty="0">
                <a:latin typeface="Candara"/>
                <a:cs typeface="Candara"/>
              </a:rPr>
              <a:t>4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dirty="0">
              <a:latin typeface="Candara"/>
              <a:cs typeface="Candara"/>
            </a:endParaRPr>
          </a:p>
          <a:p>
            <a:endParaRPr lang="en-US" sz="1800" dirty="0">
              <a:latin typeface="Candara"/>
              <a:cs typeface="Candara"/>
            </a:endParaRPr>
          </a:p>
          <a:p>
            <a:r>
              <a:rPr lang="en-US" sz="1800" dirty="0">
                <a:latin typeface="Candara"/>
                <a:cs typeface="Candara"/>
              </a:rPr>
              <a:t>Ba  Br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sz="1800" dirty="0">
                <a:latin typeface="Candara"/>
                <a:cs typeface="Candara"/>
              </a:rPr>
              <a:t>	</a:t>
            </a:r>
            <a:r>
              <a:rPr lang="en-US" sz="1800" dirty="0" err="1">
                <a:latin typeface="Candara"/>
                <a:cs typeface="Candara"/>
              </a:rPr>
              <a:t>Ca</a:t>
            </a:r>
            <a:r>
              <a:rPr lang="en-US" sz="1800" dirty="0">
                <a:latin typeface="Candara"/>
                <a:cs typeface="Candara"/>
              </a:rPr>
              <a:t>   NO</a:t>
            </a:r>
            <a:r>
              <a:rPr lang="en-US" sz="1800" baseline="-25000" dirty="0">
                <a:latin typeface="Candara"/>
                <a:cs typeface="Candara"/>
              </a:rPr>
              <a:t>3</a:t>
            </a:r>
            <a:r>
              <a:rPr lang="en-US" sz="1800" dirty="0">
                <a:latin typeface="Candara"/>
                <a:cs typeface="Candara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dirty="0">
              <a:latin typeface="Candara"/>
              <a:cs typeface="Candara"/>
            </a:endParaRPr>
          </a:p>
          <a:p>
            <a:endParaRPr lang="en-US" sz="1800" dirty="0">
              <a:latin typeface="Candara"/>
              <a:cs typeface="Candara"/>
            </a:endParaRPr>
          </a:p>
          <a:p>
            <a:r>
              <a:rPr lang="en-US" sz="1800" dirty="0">
                <a:latin typeface="Candara"/>
                <a:cs typeface="Candara"/>
              </a:rPr>
              <a:t>Fe  S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sz="1800" dirty="0">
                <a:latin typeface="Candara"/>
                <a:cs typeface="Candara"/>
              </a:rPr>
              <a:t>	Cs   BrO</a:t>
            </a:r>
            <a:r>
              <a:rPr lang="en-US" sz="1800" baseline="-25000" dirty="0">
                <a:latin typeface="Candara"/>
                <a:cs typeface="Candara"/>
              </a:rPr>
              <a:t>3</a:t>
            </a:r>
            <a:r>
              <a:rPr lang="en-US" sz="1800" dirty="0">
                <a:latin typeface="Candara"/>
                <a:cs typeface="Candara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dirty="0">
              <a:latin typeface="Candara"/>
              <a:cs typeface="Candara"/>
            </a:endParaRPr>
          </a:p>
          <a:p>
            <a:endParaRPr lang="en-US" sz="1800" dirty="0">
              <a:latin typeface="Candara"/>
              <a:cs typeface="Candara"/>
            </a:endParaRPr>
          </a:p>
          <a:p>
            <a:r>
              <a:rPr lang="en-US" sz="1800" dirty="0">
                <a:latin typeface="Candara"/>
                <a:cs typeface="Candara"/>
              </a:rPr>
              <a:t>Ni  N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sz="1800" dirty="0">
                <a:latin typeface="Candara"/>
                <a:cs typeface="Candara"/>
              </a:rPr>
              <a:t>	Fe   CO</a:t>
            </a:r>
            <a:r>
              <a:rPr lang="en-US" sz="1800" baseline="-25000" dirty="0">
                <a:latin typeface="Candara"/>
                <a:cs typeface="Candara"/>
              </a:rPr>
              <a:t>3</a:t>
            </a:r>
            <a:r>
              <a:rPr lang="en-US" sz="1800" dirty="0">
                <a:latin typeface="Candara"/>
                <a:cs typeface="Candara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749597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7328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Ionic formulas are </a:t>
            </a:r>
            <a:r>
              <a:rPr lang="en-US" sz="3600" b="1" u="sng" dirty="0">
                <a:solidFill>
                  <a:prstClr val="white"/>
                </a:solidFill>
                <a:cs typeface="Avenir Heavy"/>
              </a:rPr>
              <a:t>empirical</a:t>
            </a:r>
            <a:r>
              <a:rPr lang="en-US" sz="3600" b="1" dirty="0">
                <a:solidFill>
                  <a:prstClr val="white"/>
                </a:solidFill>
                <a:cs typeface="Avenir Heavy"/>
              </a:rPr>
              <a:t> formulas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6" name="Text Box 1027">
            <a:extLst>
              <a:ext uri="{FF2B5EF4-FFF2-40B4-BE49-F238E27FC236}">
                <a16:creationId xmlns:a16="http://schemas.microsoft.com/office/drawing/2014/main" id="{566B1C3B-C60D-274B-82CC-1545D457C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76137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ndara"/>
                <a:cs typeface="Candara"/>
              </a:rPr>
              <a:t>If you are given a cation and anion and are asked to give the formula,</a:t>
            </a:r>
            <a:br>
              <a:rPr lang="en-US" sz="2000">
                <a:latin typeface="Candara"/>
                <a:cs typeface="Candara"/>
              </a:rPr>
            </a:br>
            <a:r>
              <a:rPr lang="en-US" sz="2000">
                <a:latin typeface="Candara"/>
                <a:cs typeface="Candara"/>
              </a:rPr>
              <a:t>you can write ONLY the </a:t>
            </a:r>
            <a:r>
              <a:rPr lang="en-US" sz="2000" u="sng">
                <a:latin typeface="Candara"/>
                <a:cs typeface="Candara"/>
              </a:rPr>
              <a:t>empirical formula</a:t>
            </a:r>
            <a:r>
              <a:rPr lang="en-US" sz="2000">
                <a:latin typeface="Candara"/>
                <a:cs typeface="Candara"/>
              </a:rPr>
              <a:t> (i.e. ratio of elements).</a:t>
            </a:r>
          </a:p>
        </p:txBody>
      </p:sp>
      <p:sp>
        <p:nvSpPr>
          <p:cNvPr id="8" name="Text Box 1028">
            <a:extLst>
              <a:ext uri="{FF2B5EF4-FFF2-40B4-BE49-F238E27FC236}">
                <a16:creationId xmlns:a16="http://schemas.microsoft.com/office/drawing/2014/main" id="{48B6D9B1-3780-9244-BC2C-7549211C8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1676400"/>
            <a:ext cx="787395" cy="40011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ndara"/>
                <a:cs typeface="Candara"/>
              </a:rPr>
              <a:t>How?</a:t>
            </a:r>
          </a:p>
        </p:txBody>
      </p:sp>
      <p:sp>
        <p:nvSpPr>
          <p:cNvPr id="9" name="Text Box 1029">
            <a:extLst>
              <a:ext uri="{FF2B5EF4-FFF2-40B4-BE49-F238E27FC236}">
                <a16:creationId xmlns:a16="http://schemas.microsoft.com/office/drawing/2014/main" id="{D1B76421-644B-524D-A6B1-A07CCFEB1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25" y="4060825"/>
            <a:ext cx="14757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Al and Cl ions</a:t>
            </a:r>
          </a:p>
        </p:txBody>
      </p:sp>
      <p:sp>
        <p:nvSpPr>
          <p:cNvPr id="10" name="Text Box 1030">
            <a:extLst>
              <a:ext uri="{FF2B5EF4-FFF2-40B4-BE49-F238E27FC236}">
                <a16:creationId xmlns:a16="http://schemas.microsoft.com/office/drawing/2014/main" id="{5339ACA5-EDC4-4446-8C16-CB0DC9006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784725"/>
            <a:ext cx="14562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Al and O ions</a:t>
            </a:r>
          </a:p>
        </p:txBody>
      </p:sp>
      <p:sp>
        <p:nvSpPr>
          <p:cNvPr id="11" name="Text Box 1031">
            <a:extLst>
              <a:ext uri="{FF2B5EF4-FFF2-40B4-BE49-F238E27FC236}">
                <a16:creationId xmlns:a16="http://schemas.microsoft.com/office/drawing/2014/main" id="{F884BFC3-3500-4045-B473-AEFA20B47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5508625"/>
            <a:ext cx="18130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Mg and NO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>
                <a:latin typeface="Candara"/>
                <a:cs typeface="Candara"/>
              </a:rPr>
              <a:t> ions</a:t>
            </a:r>
          </a:p>
        </p:txBody>
      </p:sp>
      <p:sp>
        <p:nvSpPr>
          <p:cNvPr id="12" name="Text Box 1032">
            <a:extLst>
              <a:ext uri="{FF2B5EF4-FFF2-40B4-BE49-F238E27FC236}">
                <a16:creationId xmlns:a16="http://schemas.microsoft.com/office/drawing/2014/main" id="{C553765A-270E-B942-9C4F-83ED764C9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4913" y="4068763"/>
            <a:ext cx="1739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Na and PO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>
                <a:latin typeface="Candara"/>
                <a:cs typeface="Candara"/>
              </a:rPr>
              <a:t> ions</a:t>
            </a:r>
          </a:p>
        </p:txBody>
      </p:sp>
      <p:sp>
        <p:nvSpPr>
          <p:cNvPr id="13" name="Text Box 1033">
            <a:extLst>
              <a:ext uri="{FF2B5EF4-FFF2-40B4-BE49-F238E27FC236}">
                <a16:creationId xmlns:a16="http://schemas.microsoft.com/office/drawing/2014/main" id="{1398B5E6-7847-A34D-8C7A-84DEB8C47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088" y="4792663"/>
            <a:ext cx="17059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Zn and SO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>
                <a:latin typeface="Candara"/>
                <a:cs typeface="Candara"/>
              </a:rPr>
              <a:t> ions</a:t>
            </a:r>
          </a:p>
        </p:txBody>
      </p:sp>
      <p:sp>
        <p:nvSpPr>
          <p:cNvPr id="14" name="Text Box 1034">
            <a:extLst>
              <a:ext uri="{FF2B5EF4-FFF2-40B4-BE49-F238E27FC236}">
                <a16:creationId xmlns:a16="http://schemas.microsoft.com/office/drawing/2014/main" id="{5E3A00C8-C242-0B4D-A764-CEEDE83F5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088" y="5516563"/>
            <a:ext cx="16941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Fe and CO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>
                <a:latin typeface="Candara"/>
                <a:cs typeface="Candara"/>
              </a:rPr>
              <a:t> ions</a:t>
            </a:r>
          </a:p>
        </p:txBody>
      </p:sp>
    </p:spTree>
    <p:extLst>
      <p:ext uri="{BB962C8B-B14F-4D97-AF65-F5344CB8AC3E}">
        <p14:creationId xmlns:p14="http://schemas.microsoft.com/office/powerpoint/2010/main" val="3369251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6611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Practice naming ionic compounds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6" name="Text Box 1027">
            <a:extLst>
              <a:ext uri="{FF2B5EF4-FFF2-40B4-BE49-F238E27FC236}">
                <a16:creationId xmlns:a16="http://schemas.microsoft.com/office/drawing/2014/main" id="{35D9DAB8-F517-A849-BE06-65C445E2A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8" y="914400"/>
            <a:ext cx="5724644" cy="541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Naming ionic compounds is fairly straightforward.</a:t>
            </a:r>
          </a:p>
          <a:p>
            <a:endParaRPr lang="en-US" sz="2000" dirty="0">
              <a:latin typeface="Candara"/>
              <a:cs typeface="Candara"/>
            </a:endParaRPr>
          </a:p>
          <a:p>
            <a:r>
              <a:rPr lang="en-US" sz="2000" dirty="0">
                <a:latin typeface="Candara"/>
                <a:cs typeface="Candara"/>
              </a:rPr>
              <a:t>Name the </a:t>
            </a:r>
            <a:r>
              <a:rPr lang="en-US" sz="2000" u="sng" dirty="0" err="1">
                <a:latin typeface="Candara"/>
                <a:cs typeface="Candara"/>
              </a:rPr>
              <a:t>cation</a:t>
            </a:r>
            <a:r>
              <a:rPr lang="en-US" sz="2000" u="sng" dirty="0">
                <a:latin typeface="Candara"/>
                <a:cs typeface="Candara"/>
              </a:rPr>
              <a:t> first, and the anion second</a:t>
            </a:r>
            <a:endParaRPr lang="en-US" sz="1600" dirty="0">
              <a:solidFill>
                <a:srgbClr val="0000FF"/>
              </a:solidFill>
              <a:latin typeface="Candara"/>
              <a:cs typeface="Candara"/>
            </a:endParaRPr>
          </a:p>
          <a:p>
            <a:pPr lvl="1"/>
            <a:br>
              <a:rPr lang="en-US" sz="1600" dirty="0">
                <a:solidFill>
                  <a:srgbClr val="0000FF"/>
                </a:solidFill>
                <a:latin typeface="Candara"/>
                <a:cs typeface="Candara"/>
              </a:rPr>
            </a:br>
            <a:endParaRPr lang="en-US" sz="16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000" u="sng" dirty="0">
                <a:latin typeface="Candara"/>
                <a:cs typeface="Candara"/>
              </a:rPr>
              <a:t>NEVER include the </a:t>
            </a:r>
            <a:r>
              <a:rPr lang="en-US" sz="2000" b="1" u="sng" dirty="0">
                <a:latin typeface="Candara"/>
                <a:cs typeface="Candara"/>
              </a:rPr>
              <a:t>subscript numbers</a:t>
            </a:r>
            <a:r>
              <a:rPr lang="en-US" sz="2000" dirty="0">
                <a:latin typeface="Candara"/>
                <a:cs typeface="Candara"/>
              </a:rPr>
              <a:t> in the name.</a:t>
            </a:r>
            <a:endParaRPr lang="en-US" sz="1800" dirty="0">
              <a:latin typeface="Candara"/>
              <a:cs typeface="Candara"/>
            </a:endParaRPr>
          </a:p>
          <a:p>
            <a:endParaRPr lang="en-US" sz="1800" dirty="0">
              <a:latin typeface="Candara"/>
              <a:cs typeface="Candara"/>
            </a:endParaRPr>
          </a:p>
          <a:p>
            <a:endParaRPr lang="en-US" sz="1800" dirty="0">
              <a:latin typeface="Candara"/>
              <a:cs typeface="Candara"/>
            </a:endParaRPr>
          </a:p>
          <a:p>
            <a:r>
              <a:rPr lang="en-US" sz="1800" dirty="0">
                <a:latin typeface="Candara"/>
                <a:cs typeface="Candara"/>
              </a:rPr>
              <a:t>Mg  </a:t>
            </a:r>
            <a:r>
              <a:rPr lang="en-US" sz="1800" dirty="0" err="1">
                <a:latin typeface="Candara"/>
                <a:cs typeface="Candara"/>
              </a:rPr>
              <a:t>Cl</a:t>
            </a:r>
            <a:r>
              <a:rPr lang="en-US" sz="1800" dirty="0">
                <a:latin typeface="Candara"/>
                <a:cs typeface="Candara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		</a:t>
            </a:r>
            <a:r>
              <a:rPr lang="en-US" sz="1800" dirty="0">
                <a:latin typeface="Candara"/>
                <a:cs typeface="Candara"/>
              </a:rPr>
              <a:t>	</a:t>
            </a:r>
            <a:r>
              <a:rPr lang="en-US" sz="1800" dirty="0" err="1">
                <a:latin typeface="Candara"/>
                <a:cs typeface="Candara"/>
              </a:rPr>
              <a:t>Sr</a:t>
            </a:r>
            <a:r>
              <a:rPr lang="en-US" sz="1800" dirty="0">
                <a:latin typeface="Candara"/>
                <a:cs typeface="Candara"/>
              </a:rPr>
              <a:t>   SO</a:t>
            </a:r>
            <a:r>
              <a:rPr lang="en-US" sz="1800" baseline="-25000" dirty="0">
                <a:latin typeface="Candara"/>
                <a:cs typeface="Candara"/>
              </a:rPr>
              <a:t>4	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endParaRPr lang="en-US" sz="1800" dirty="0">
              <a:latin typeface="Candara"/>
              <a:cs typeface="Candara"/>
            </a:endParaRPr>
          </a:p>
          <a:p>
            <a:r>
              <a:rPr lang="en-US" sz="1800" dirty="0">
                <a:latin typeface="Candara"/>
                <a:cs typeface="Candara"/>
              </a:rPr>
              <a:t>Na O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	</a:t>
            </a:r>
            <a:r>
              <a:rPr lang="en-US" sz="1800" dirty="0">
                <a:latin typeface="Candara"/>
                <a:cs typeface="Candara"/>
              </a:rPr>
              <a:t>		Cr  ClO</a:t>
            </a:r>
            <a:r>
              <a:rPr lang="en-US" sz="1800" baseline="-25000" dirty="0">
                <a:latin typeface="Candara"/>
                <a:cs typeface="Candara"/>
              </a:rPr>
              <a:t>3</a:t>
            </a:r>
            <a:r>
              <a:rPr lang="en-US" sz="1800" dirty="0">
                <a:latin typeface="Candara"/>
                <a:cs typeface="Candara"/>
              </a:rPr>
              <a:t>	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dirty="0">
              <a:latin typeface="Candara"/>
              <a:cs typeface="Candara"/>
            </a:endParaRPr>
          </a:p>
          <a:p>
            <a:endParaRPr lang="en-US" sz="1800" dirty="0">
              <a:latin typeface="Candara"/>
              <a:cs typeface="Candara"/>
            </a:endParaRPr>
          </a:p>
          <a:p>
            <a:r>
              <a:rPr lang="en-US" sz="1800" dirty="0">
                <a:latin typeface="Candara"/>
                <a:cs typeface="Candara"/>
              </a:rPr>
              <a:t>Na  F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		</a:t>
            </a:r>
            <a:r>
              <a:rPr lang="en-US" sz="1800" dirty="0">
                <a:latin typeface="Candara"/>
                <a:cs typeface="Candara"/>
              </a:rPr>
              <a:t>	Li   PO</a:t>
            </a:r>
            <a:r>
              <a:rPr lang="en-US" sz="1800" baseline="-25000" dirty="0">
                <a:latin typeface="Candara"/>
                <a:cs typeface="Candara"/>
              </a:rPr>
              <a:t>4</a:t>
            </a:r>
            <a:r>
              <a:rPr lang="en-US" sz="1800" dirty="0">
                <a:latin typeface="Candara"/>
                <a:cs typeface="Candara"/>
              </a:rPr>
              <a:t>	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endParaRPr lang="en-US" sz="18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1800" dirty="0">
                <a:latin typeface="Candara"/>
                <a:cs typeface="Candara"/>
              </a:rPr>
              <a:t>Ba  Br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	</a:t>
            </a:r>
            <a:r>
              <a:rPr lang="en-US" sz="1800" dirty="0">
                <a:latin typeface="Candara"/>
                <a:cs typeface="Candara"/>
              </a:rPr>
              <a:t>		</a:t>
            </a:r>
            <a:r>
              <a:rPr lang="en-US" sz="1800" dirty="0" err="1">
                <a:latin typeface="Candara"/>
                <a:cs typeface="Candara"/>
              </a:rPr>
              <a:t>Ca</a:t>
            </a:r>
            <a:r>
              <a:rPr lang="en-US" sz="1800" dirty="0">
                <a:latin typeface="Candara"/>
                <a:cs typeface="Candara"/>
              </a:rPr>
              <a:t>   NO</a:t>
            </a:r>
            <a:r>
              <a:rPr lang="en-US" sz="1800" baseline="-25000" dirty="0">
                <a:latin typeface="Candara"/>
                <a:cs typeface="Candara"/>
              </a:rPr>
              <a:t>3</a:t>
            </a:r>
            <a:r>
              <a:rPr lang="en-US" sz="1800" dirty="0">
                <a:latin typeface="Candara"/>
                <a:cs typeface="Candara"/>
              </a:rPr>
              <a:t>	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dirty="0">
              <a:latin typeface="Candara"/>
              <a:cs typeface="Candara"/>
            </a:endParaRPr>
          </a:p>
          <a:p>
            <a:endParaRPr lang="en-US" sz="1800" dirty="0">
              <a:latin typeface="Candara"/>
              <a:cs typeface="Candara"/>
            </a:endParaRPr>
          </a:p>
          <a:p>
            <a:r>
              <a:rPr lang="en-US" sz="1800" dirty="0">
                <a:latin typeface="Candara"/>
                <a:cs typeface="Candara"/>
              </a:rPr>
              <a:t>Fe  S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	</a:t>
            </a:r>
            <a:r>
              <a:rPr lang="en-US" sz="1800" dirty="0">
                <a:latin typeface="Candara"/>
                <a:cs typeface="Candara"/>
              </a:rPr>
              <a:t>		Cs   BrO</a:t>
            </a:r>
            <a:r>
              <a:rPr lang="en-US" sz="1800" baseline="-25000" dirty="0">
                <a:latin typeface="Candara"/>
                <a:cs typeface="Candara"/>
              </a:rPr>
              <a:t>3 	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dirty="0">
              <a:latin typeface="Candara"/>
              <a:cs typeface="Candara"/>
            </a:endParaRPr>
          </a:p>
          <a:p>
            <a:endParaRPr lang="en-US" sz="1800" dirty="0">
              <a:latin typeface="Candara"/>
              <a:cs typeface="Candara"/>
            </a:endParaRPr>
          </a:p>
          <a:p>
            <a:r>
              <a:rPr lang="en-US" sz="1800" dirty="0">
                <a:latin typeface="Candara"/>
                <a:cs typeface="Candara"/>
              </a:rPr>
              <a:t>Ni  N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	 	</a:t>
            </a:r>
            <a:r>
              <a:rPr lang="en-US" sz="1800" dirty="0">
                <a:latin typeface="Candara"/>
                <a:cs typeface="Candara"/>
              </a:rPr>
              <a:t>	Fe   CO</a:t>
            </a:r>
            <a:r>
              <a:rPr lang="en-US" sz="1800" baseline="-25000" dirty="0">
                <a:latin typeface="Candara"/>
                <a:cs typeface="Candara"/>
              </a:rPr>
              <a:t>3</a:t>
            </a:r>
            <a:r>
              <a:rPr lang="en-US" sz="1800" dirty="0">
                <a:latin typeface="Candara"/>
                <a:cs typeface="Candara"/>
              </a:rPr>
              <a:t>		</a:t>
            </a:r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baseline="-250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514060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889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Molecular names use prefixes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6" name="Text Box 1027">
            <a:extLst>
              <a:ext uri="{FF2B5EF4-FFF2-40B4-BE49-F238E27FC236}">
                <a16:creationId xmlns:a16="http://schemas.microsoft.com/office/drawing/2014/main" id="{2D031FA9-06AE-0C4E-A9E1-5849AD679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838200"/>
            <a:ext cx="8151812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ndara"/>
                <a:cs typeface="Candara"/>
              </a:rPr>
              <a:t>Remember that a molecular compound is: </a:t>
            </a:r>
            <a:r>
              <a:rPr lang="en-US" sz="160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endParaRPr lang="en-US" sz="2000">
              <a:latin typeface="Candara"/>
              <a:cs typeface="Candara"/>
            </a:endParaRPr>
          </a:p>
          <a:p>
            <a:r>
              <a:rPr lang="en-US" sz="2000">
                <a:latin typeface="Candara"/>
                <a:cs typeface="Candara"/>
              </a:rPr>
              <a:t>Elements are named from </a:t>
            </a:r>
            <a:r>
              <a:rPr lang="en-US" sz="2000" u="sng">
                <a:latin typeface="Candara"/>
                <a:cs typeface="Candara"/>
              </a:rPr>
              <a:t>left to right</a:t>
            </a:r>
            <a:r>
              <a:rPr lang="en-US" sz="2000">
                <a:latin typeface="Candara"/>
                <a:cs typeface="Candara"/>
              </a:rPr>
              <a:t> (as found in the peroidic table):</a:t>
            </a:r>
            <a:endParaRPr lang="en-US" sz="1800">
              <a:latin typeface="Candara"/>
              <a:cs typeface="Candara"/>
            </a:endParaRPr>
          </a:p>
          <a:p>
            <a:endParaRPr lang="en-US" sz="1800">
              <a:solidFill>
                <a:srgbClr val="0000FF"/>
              </a:solidFill>
              <a:latin typeface="Candara"/>
              <a:cs typeface="Candara"/>
            </a:endParaRPr>
          </a:p>
          <a:p>
            <a:endParaRPr lang="en-US" sz="1800">
              <a:solidFill>
                <a:srgbClr val="0000FF"/>
              </a:solidFill>
              <a:latin typeface="Candara"/>
              <a:cs typeface="Candara"/>
            </a:endParaRPr>
          </a:p>
          <a:p>
            <a:pPr>
              <a:buFontTx/>
              <a:buChar char="•"/>
            </a:pPr>
            <a:endParaRPr lang="en-US" sz="1800">
              <a:latin typeface="Candara"/>
              <a:cs typeface="Candara"/>
            </a:endParaRPr>
          </a:p>
          <a:p>
            <a:r>
              <a:rPr lang="en-US" sz="2000">
                <a:latin typeface="Candara"/>
                <a:cs typeface="Candara"/>
              </a:rPr>
              <a:t>Molecular compounds use </a:t>
            </a:r>
            <a:r>
              <a:rPr lang="en-US" sz="2000" u="sng">
                <a:latin typeface="Candara"/>
                <a:cs typeface="Candara"/>
              </a:rPr>
              <a:t>Greek prefixes</a:t>
            </a:r>
            <a:r>
              <a:rPr lang="en-US" sz="2000">
                <a:latin typeface="Candara"/>
                <a:cs typeface="Candara"/>
              </a:rPr>
              <a:t> to ‘name’ subscript numbers.</a:t>
            </a:r>
            <a:endParaRPr lang="en-US" sz="1800">
              <a:latin typeface="Candara"/>
              <a:cs typeface="Candara"/>
            </a:endParaRPr>
          </a:p>
          <a:p>
            <a:endParaRPr lang="en-US" sz="1800">
              <a:latin typeface="Candara"/>
              <a:cs typeface="Candara"/>
            </a:endParaRPr>
          </a:p>
          <a:p>
            <a:r>
              <a:rPr lang="en-US" sz="1800" baseline="-25000">
                <a:latin typeface="Candara"/>
                <a:cs typeface="Candara"/>
              </a:rPr>
              <a:t>	</a:t>
            </a:r>
            <a:r>
              <a:rPr lang="en-US" sz="1800">
                <a:latin typeface="Candara"/>
                <a:cs typeface="Candara"/>
              </a:rPr>
              <a:t>mono		</a:t>
            </a:r>
            <a:endParaRPr lang="en-US" sz="180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di		</a:t>
            </a:r>
          </a:p>
          <a:p>
            <a:r>
              <a:rPr lang="en-US" sz="1800">
                <a:latin typeface="Candara"/>
                <a:cs typeface="Candara"/>
              </a:rPr>
              <a:t>	tri		</a:t>
            </a:r>
            <a:endParaRPr lang="en-US" sz="180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tetra		</a:t>
            </a:r>
            <a:endParaRPr lang="en-US" sz="180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penta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hexa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hepta		</a:t>
            </a:r>
            <a:endParaRPr lang="en-US" sz="180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octa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nona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deca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baseline="-25000">
              <a:latin typeface="Candara"/>
              <a:cs typeface="Candara"/>
            </a:endParaRPr>
          </a:p>
        </p:txBody>
      </p:sp>
      <p:sp>
        <p:nvSpPr>
          <p:cNvPr id="8" name="Text Box 1028">
            <a:extLst>
              <a:ext uri="{FF2B5EF4-FFF2-40B4-BE49-F238E27FC236}">
                <a16:creationId xmlns:a16="http://schemas.microsoft.com/office/drawing/2014/main" id="{7034B302-F012-F643-8963-B82FA2B9D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191000"/>
            <a:ext cx="3463208" cy="92333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Both elements get prefixes </a:t>
            </a:r>
            <a:br>
              <a:rPr lang="en-US" sz="180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EXCEPT when there is only</a:t>
            </a:r>
            <a:br>
              <a:rPr lang="en-US" sz="180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a single atom of the first element.</a:t>
            </a:r>
          </a:p>
        </p:txBody>
      </p:sp>
    </p:spTree>
    <p:extLst>
      <p:ext uri="{BB962C8B-B14F-4D97-AF65-F5344CB8AC3E}">
        <p14:creationId xmlns:p14="http://schemas.microsoft.com/office/powerpoint/2010/main" val="1202001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6041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Naming molecular compounds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6" name="Text Box 1026">
            <a:extLst>
              <a:ext uri="{FF2B5EF4-FFF2-40B4-BE49-F238E27FC236}">
                <a16:creationId xmlns:a16="http://schemas.microsoft.com/office/drawing/2014/main" id="{9576DD07-3932-B046-B0A6-F71F26E57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39788"/>
            <a:ext cx="8054158" cy="550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ndara"/>
                <a:cs typeface="Candara"/>
              </a:rPr>
              <a:t>Elements are named from </a:t>
            </a:r>
            <a:r>
              <a:rPr lang="en-US" sz="2000" u="sng">
                <a:latin typeface="Candara"/>
                <a:cs typeface="Candara"/>
              </a:rPr>
              <a:t>left to right</a:t>
            </a:r>
            <a:r>
              <a:rPr lang="en-US" sz="2000">
                <a:latin typeface="Candara"/>
                <a:cs typeface="Candara"/>
              </a:rPr>
              <a:t> (as found in the peroidic table):</a:t>
            </a:r>
          </a:p>
          <a:p>
            <a:pPr>
              <a:buFontTx/>
              <a:buChar char="•"/>
            </a:pPr>
            <a:r>
              <a:rPr lang="en-US" sz="2000">
                <a:latin typeface="Candara"/>
                <a:cs typeface="Candara"/>
              </a:rPr>
              <a:t> Left-hand element gets the element name.</a:t>
            </a:r>
          </a:p>
          <a:p>
            <a:pPr>
              <a:buFontTx/>
              <a:buChar char="•"/>
            </a:pPr>
            <a:r>
              <a:rPr lang="en-US" sz="2000">
                <a:latin typeface="Candara"/>
                <a:cs typeface="Candara"/>
              </a:rPr>
              <a:t> Right-hand element is named for its root + </a:t>
            </a:r>
            <a:r>
              <a:rPr lang="en-US" sz="2000" b="1" u="sng">
                <a:latin typeface="Candara"/>
                <a:cs typeface="Candara"/>
              </a:rPr>
              <a:t>-ide</a:t>
            </a:r>
            <a:r>
              <a:rPr lang="en-US" sz="2000">
                <a:latin typeface="Candara"/>
                <a:cs typeface="Candara"/>
              </a:rPr>
              <a:t> suffix.</a:t>
            </a:r>
          </a:p>
          <a:p>
            <a:pPr>
              <a:buFontTx/>
              <a:buChar char="•"/>
            </a:pPr>
            <a:endParaRPr lang="en-US" sz="2000">
              <a:latin typeface="Candara"/>
              <a:cs typeface="Candara"/>
            </a:endParaRPr>
          </a:p>
          <a:p>
            <a:r>
              <a:rPr lang="en-US" sz="2000">
                <a:latin typeface="Candara"/>
                <a:cs typeface="Candara"/>
              </a:rPr>
              <a:t>Molecular compounds use </a:t>
            </a:r>
            <a:r>
              <a:rPr lang="en-US" sz="2000" u="sng">
                <a:latin typeface="Candara"/>
                <a:cs typeface="Candara"/>
              </a:rPr>
              <a:t>Greek prefixes</a:t>
            </a:r>
            <a:r>
              <a:rPr lang="en-US" sz="2000">
                <a:latin typeface="Candara"/>
                <a:cs typeface="Candara"/>
              </a:rPr>
              <a:t> to ‘</a:t>
            </a:r>
            <a:r>
              <a:rPr lang="en-US" sz="2000" b="1">
                <a:latin typeface="Candara"/>
                <a:cs typeface="Candara"/>
              </a:rPr>
              <a:t>include’</a:t>
            </a:r>
            <a:r>
              <a:rPr lang="en-US" sz="2000">
                <a:latin typeface="Candara"/>
                <a:cs typeface="Candara"/>
              </a:rPr>
              <a:t> subscript numbers.</a:t>
            </a:r>
            <a:endParaRPr lang="en-US" sz="1800">
              <a:latin typeface="Candara"/>
              <a:cs typeface="Candara"/>
            </a:endParaRPr>
          </a:p>
          <a:p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(</a:t>
            </a:r>
            <a:r>
              <a:rPr lang="en-US" sz="1800" u="sng">
                <a:latin typeface="Candara"/>
                <a:cs typeface="Candara"/>
              </a:rPr>
              <a:t>Net charge</a:t>
            </a:r>
            <a:r>
              <a:rPr lang="en-US" sz="1800">
                <a:latin typeface="Candara"/>
                <a:cs typeface="Candara"/>
              </a:rPr>
              <a:t> of molecular compounds is still zero.)</a:t>
            </a:r>
          </a:p>
          <a:p>
            <a:endParaRPr lang="en-US" sz="1800">
              <a:latin typeface="Candara"/>
              <a:cs typeface="Candara"/>
            </a:endParaRPr>
          </a:p>
          <a:p>
            <a:r>
              <a:rPr lang="en-US" sz="1800" baseline="-25000">
                <a:latin typeface="Candara"/>
                <a:cs typeface="Candara"/>
              </a:rPr>
              <a:t>	</a:t>
            </a:r>
            <a:r>
              <a:rPr lang="en-US" sz="1800">
                <a:latin typeface="Candara"/>
                <a:cs typeface="Candara"/>
              </a:rPr>
              <a:t>C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>
                <a:latin typeface="Candara"/>
                <a:cs typeface="Candara"/>
              </a:rPr>
              <a:t>O</a:t>
            </a:r>
            <a:r>
              <a:rPr lang="en-US" sz="1800" baseline="-25000">
                <a:latin typeface="Candara"/>
                <a:cs typeface="Candara"/>
              </a:rPr>
              <a:t>2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r>
              <a:rPr lang="en-US" sz="1800">
                <a:latin typeface="Candara"/>
                <a:cs typeface="Candara"/>
              </a:rPr>
              <a:t>	CO</a:t>
            </a:r>
            <a:r>
              <a:rPr lang="en-US" sz="1800" baseline="-25000">
                <a:latin typeface="Candara"/>
                <a:cs typeface="Candara"/>
              </a:rPr>
              <a:t>2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r>
              <a:rPr lang="en-US" sz="1800">
                <a:latin typeface="Candara"/>
                <a:cs typeface="Candara"/>
              </a:rPr>
              <a:t>	CO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P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>
                <a:latin typeface="Candara"/>
                <a:cs typeface="Candara"/>
              </a:rPr>
              <a:t>S</a:t>
            </a:r>
            <a:r>
              <a:rPr lang="en-US" sz="1800" baseline="-25000">
                <a:latin typeface="Candara"/>
                <a:cs typeface="Candara"/>
              </a:rPr>
              <a:t>10</a:t>
            </a:r>
            <a:r>
              <a:rPr lang="en-US" sz="1800">
                <a:latin typeface="Candara"/>
                <a:cs typeface="Candara"/>
              </a:rPr>
              <a:t>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			</a:t>
            </a:r>
            <a:r>
              <a:rPr lang="en-US" sz="1800">
                <a:latin typeface="Candara"/>
                <a:cs typeface="Candara"/>
              </a:rPr>
              <a:t>	SO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>
                <a:latin typeface="Candara"/>
                <a:cs typeface="Candara"/>
              </a:rPr>
              <a:t>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Cl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>
                <a:latin typeface="Candara"/>
                <a:cs typeface="Candara"/>
              </a:rPr>
              <a:t>O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		</a:t>
            </a:r>
            <a:r>
              <a:rPr lang="en-US" sz="1800">
                <a:latin typeface="Candara"/>
                <a:cs typeface="Candara"/>
              </a:rPr>
              <a:t>		PCl</a:t>
            </a:r>
            <a:r>
              <a:rPr lang="en-US" sz="1800" baseline="-25000">
                <a:latin typeface="Candara"/>
                <a:cs typeface="Candara"/>
              </a:rPr>
              <a:t>5</a:t>
            </a:r>
            <a:r>
              <a:rPr lang="en-US" sz="1800">
                <a:latin typeface="Candara"/>
                <a:cs typeface="Candara"/>
              </a:rPr>
              <a:t>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N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>
                <a:latin typeface="Candara"/>
                <a:cs typeface="Candara"/>
              </a:rPr>
              <a:t>O</a:t>
            </a:r>
            <a:r>
              <a:rPr lang="en-US" sz="1800" baseline="-25000">
                <a:latin typeface="Candara"/>
                <a:cs typeface="Candara"/>
              </a:rPr>
              <a:t>4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		</a:t>
            </a:r>
            <a:r>
              <a:rPr lang="en-US" sz="1800">
                <a:latin typeface="Candara"/>
                <a:cs typeface="Candara"/>
              </a:rPr>
              <a:t>		S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>
                <a:latin typeface="Candara"/>
                <a:cs typeface="Candara"/>
              </a:rPr>
              <a:t>Cl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>
                <a:latin typeface="Candara"/>
                <a:cs typeface="Candara"/>
              </a:rPr>
              <a:t>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NF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>
                <a:latin typeface="Candara"/>
                <a:cs typeface="Candara"/>
              </a:rPr>
              <a:t>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		</a:t>
            </a:r>
            <a:r>
              <a:rPr lang="en-US" sz="1800">
                <a:latin typeface="Candara"/>
                <a:cs typeface="Candara"/>
              </a:rPr>
              <a:t>		SiBr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>
                <a:latin typeface="Candara"/>
                <a:cs typeface="Candara"/>
              </a:rPr>
              <a:t>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baseline="-25000">
              <a:latin typeface="Candara"/>
              <a:cs typeface="Candara"/>
            </a:endParaRPr>
          </a:p>
        </p:txBody>
      </p:sp>
      <p:sp>
        <p:nvSpPr>
          <p:cNvPr id="8" name="Text Box 1028">
            <a:extLst>
              <a:ext uri="{FF2B5EF4-FFF2-40B4-BE49-F238E27FC236}">
                <a16:creationId xmlns:a16="http://schemas.microsoft.com/office/drawing/2014/main" id="{564CA530-AB20-A949-ADB1-951D3F957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438" y="3200400"/>
            <a:ext cx="3484848" cy="646331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NOTE: It’s difficult to predict the</a:t>
            </a:r>
            <a:br>
              <a:rPr lang="en-US" sz="180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formula of molecular compounds.</a:t>
            </a:r>
          </a:p>
        </p:txBody>
      </p:sp>
      <p:sp>
        <p:nvSpPr>
          <p:cNvPr id="9" name="Line 1029">
            <a:extLst>
              <a:ext uri="{FF2B5EF4-FFF2-40B4-BE49-F238E27FC236}">
                <a16:creationId xmlns:a16="http://schemas.microsoft.com/office/drawing/2014/main" id="{EC9B66B0-9641-4047-BEBE-EEC8C0092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0703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4273663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973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Naming acids (a bit like </a:t>
            </a:r>
            <a:r>
              <a:rPr lang="en-US" sz="3600" b="1" dirty="0" err="1">
                <a:solidFill>
                  <a:prstClr val="white"/>
                </a:solidFill>
                <a:cs typeface="Avenir Heavy"/>
              </a:rPr>
              <a:t>ionics</a:t>
            </a:r>
            <a:r>
              <a:rPr lang="en-US" sz="3600" b="1" dirty="0">
                <a:solidFill>
                  <a:prstClr val="white"/>
                </a:solidFill>
                <a:cs typeface="Avenir Heavy"/>
              </a:rPr>
              <a:t>)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67B7A62D-CDFA-EF47-BB51-E2990EDFF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747165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ndara"/>
                <a:cs typeface="Candara"/>
              </a:rPr>
              <a:t>Remember that acids are compounds that can </a:t>
            </a:r>
            <a:r>
              <a:rPr lang="en-US" sz="2000" u="sng">
                <a:latin typeface="Candara"/>
                <a:cs typeface="Candara"/>
              </a:rPr>
              <a:t>donate protons</a:t>
            </a:r>
            <a:r>
              <a:rPr lang="en-US" sz="2000">
                <a:latin typeface="Candara"/>
                <a:cs typeface="Candara"/>
              </a:rPr>
              <a:t> (H</a:t>
            </a:r>
            <a:r>
              <a:rPr lang="en-US" sz="2000" baseline="30000">
                <a:latin typeface="Candara"/>
                <a:cs typeface="Candara"/>
              </a:rPr>
              <a:t>+</a:t>
            </a:r>
            <a:r>
              <a:rPr lang="en-US" sz="2000">
                <a:latin typeface="Candara"/>
                <a:cs typeface="Candara"/>
              </a:rPr>
              <a:t>).</a:t>
            </a:r>
          </a:p>
          <a:p>
            <a:r>
              <a:rPr lang="en-US" sz="2000">
                <a:latin typeface="Candara"/>
                <a:cs typeface="Candara"/>
              </a:rPr>
              <a:t>	Acid formulas always </a:t>
            </a:r>
            <a:r>
              <a:rPr lang="en-US" sz="2000" b="1">
                <a:latin typeface="Candara"/>
                <a:cs typeface="Candara"/>
              </a:rPr>
              <a:t>begin with H</a:t>
            </a:r>
            <a:r>
              <a:rPr lang="en-US" sz="2000">
                <a:latin typeface="Candara"/>
                <a:cs typeface="Candara"/>
              </a:rPr>
              <a:t>: HCl, HBr, H</a:t>
            </a:r>
            <a:r>
              <a:rPr lang="en-US" sz="2000" baseline="-25000">
                <a:latin typeface="Candara"/>
                <a:cs typeface="Candara"/>
              </a:rPr>
              <a:t>2</a:t>
            </a:r>
            <a:r>
              <a:rPr lang="en-US" sz="2000">
                <a:latin typeface="Candara"/>
                <a:cs typeface="Candara"/>
              </a:rPr>
              <a:t>SO</a:t>
            </a:r>
            <a:r>
              <a:rPr lang="en-US" sz="2000" baseline="-25000">
                <a:latin typeface="Candara"/>
                <a:cs typeface="Candara"/>
              </a:rPr>
              <a:t>4</a:t>
            </a:r>
            <a:endParaRPr lang="en-US" sz="2000">
              <a:latin typeface="Candara"/>
              <a:cs typeface="Candara"/>
            </a:endParaRPr>
          </a:p>
          <a:p>
            <a:endParaRPr lang="en-US" sz="2000">
              <a:latin typeface="Candara"/>
              <a:cs typeface="Candara"/>
            </a:endParaRPr>
          </a:p>
          <a:p>
            <a:r>
              <a:rPr lang="en-US" sz="2000">
                <a:latin typeface="Candara"/>
                <a:cs typeface="Candara"/>
              </a:rPr>
              <a:t>Since all acids have protons, names are based on the </a:t>
            </a:r>
            <a:r>
              <a:rPr lang="en-US" sz="2000" b="1" u="sng">
                <a:solidFill>
                  <a:schemeClr val="tx2"/>
                </a:solidFill>
                <a:latin typeface="Candara"/>
                <a:cs typeface="Candara"/>
              </a:rPr>
              <a:t>anion name</a:t>
            </a:r>
            <a:r>
              <a:rPr lang="en-US" sz="2000">
                <a:solidFill>
                  <a:srgbClr val="0000FF"/>
                </a:solidFill>
                <a:latin typeface="Candara"/>
                <a:cs typeface="Candara"/>
              </a:rPr>
              <a:t>.</a:t>
            </a:r>
            <a:endParaRPr lang="en-US" sz="2000">
              <a:latin typeface="Candara"/>
              <a:cs typeface="Candara"/>
            </a:endParaRPr>
          </a:p>
          <a:p>
            <a:pPr>
              <a:buFontTx/>
              <a:buChar char="•"/>
            </a:pPr>
            <a:endParaRPr lang="en-US" sz="1800">
              <a:latin typeface="Candara"/>
              <a:cs typeface="Candara"/>
            </a:endParaRPr>
          </a:p>
          <a:p>
            <a:r>
              <a:rPr lang="en-US" sz="1800" u="sng">
                <a:latin typeface="Candara"/>
                <a:cs typeface="Candara"/>
              </a:rPr>
              <a:t>MONOatomic acids</a:t>
            </a:r>
            <a:r>
              <a:rPr lang="en-US" sz="1800">
                <a:latin typeface="Candara"/>
                <a:cs typeface="Candara"/>
              </a:rPr>
              <a:t>:  </a:t>
            </a:r>
            <a:r>
              <a:rPr lang="en-US" sz="1800" b="1">
                <a:latin typeface="Candara"/>
                <a:cs typeface="Candara"/>
              </a:rPr>
              <a:t>hydro </a:t>
            </a:r>
            <a:r>
              <a:rPr lang="en-US" sz="1800" u="sng">
                <a:latin typeface="Candara"/>
                <a:cs typeface="Candara"/>
              </a:rPr>
              <a:t>root</a:t>
            </a:r>
            <a:r>
              <a:rPr lang="en-US" sz="1800">
                <a:latin typeface="Candara"/>
                <a:cs typeface="Candara"/>
              </a:rPr>
              <a:t> </a:t>
            </a:r>
            <a:r>
              <a:rPr lang="en-US" sz="1800" b="1">
                <a:latin typeface="Candara"/>
                <a:cs typeface="Candara"/>
              </a:rPr>
              <a:t>-ic acid</a:t>
            </a:r>
          </a:p>
          <a:p>
            <a:r>
              <a:rPr lang="en-US" sz="1800">
                <a:latin typeface="Candara"/>
                <a:cs typeface="Candara"/>
              </a:rPr>
              <a:t>HCl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HBr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r>
              <a:rPr lang="en-US" sz="1800">
                <a:latin typeface="Candara"/>
                <a:cs typeface="Candara"/>
              </a:rPr>
              <a:t>H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>
                <a:latin typeface="Candara"/>
                <a:cs typeface="Candara"/>
              </a:rPr>
              <a:t>S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HF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endParaRPr lang="en-US" sz="1800" baseline="-25000">
              <a:latin typeface="Candara"/>
              <a:cs typeface="Candara"/>
            </a:endParaRPr>
          </a:p>
          <a:p>
            <a:r>
              <a:rPr lang="en-US" sz="1800" u="sng">
                <a:latin typeface="Candara"/>
                <a:cs typeface="Candara"/>
              </a:rPr>
              <a:t>POLYatomic acids</a:t>
            </a:r>
            <a:r>
              <a:rPr lang="en-US" sz="1800">
                <a:latin typeface="Candara"/>
                <a:cs typeface="Candara"/>
              </a:rPr>
              <a:t>:  change the suffix &amp; add the word acid      (no hydro-)</a:t>
            </a:r>
          </a:p>
          <a:p>
            <a:pPr lvl="1">
              <a:buFontTx/>
              <a:buChar char="•"/>
            </a:pPr>
            <a:r>
              <a:rPr lang="en-US" sz="1800">
                <a:latin typeface="Candara"/>
                <a:cs typeface="Candara"/>
              </a:rPr>
              <a:t> -ate	--&gt;	-</a:t>
            </a:r>
            <a:r>
              <a:rPr lang="en-US" sz="1800" b="1">
                <a:latin typeface="Candara"/>
                <a:cs typeface="Candara"/>
              </a:rPr>
              <a:t>ic acid</a:t>
            </a:r>
          </a:p>
          <a:p>
            <a:pPr lvl="1">
              <a:buFontTx/>
              <a:buChar char="•"/>
            </a:pPr>
            <a:r>
              <a:rPr lang="en-US" sz="1800">
                <a:latin typeface="Candara"/>
                <a:cs typeface="Candara"/>
              </a:rPr>
              <a:t> -ite	--&gt;	</a:t>
            </a:r>
            <a:r>
              <a:rPr lang="en-US" sz="1800" b="1">
                <a:latin typeface="Candara"/>
                <a:cs typeface="Candara"/>
              </a:rPr>
              <a:t>-ous acid</a:t>
            </a:r>
          </a:p>
          <a:p>
            <a:pPr lvl="1">
              <a:buFontTx/>
              <a:buChar char="•"/>
            </a:pPr>
            <a:endParaRPr lang="en-US" sz="1800" b="1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H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>
                <a:latin typeface="Candara"/>
                <a:cs typeface="Candara"/>
              </a:rPr>
              <a:t>SO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	</a:t>
            </a:r>
            <a:r>
              <a:rPr lang="en-US" sz="1800">
                <a:latin typeface="Candara"/>
                <a:cs typeface="Candara"/>
              </a:rPr>
              <a:t>		HClO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baseline="-250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H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>
                <a:latin typeface="Candara"/>
                <a:cs typeface="Candara"/>
              </a:rPr>
              <a:t>SO</a:t>
            </a:r>
            <a:r>
              <a:rPr lang="en-US" sz="1800" baseline="-25000">
                <a:latin typeface="Candara"/>
                <a:cs typeface="Candara"/>
              </a:rPr>
              <a:t>4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	</a:t>
            </a:r>
            <a:r>
              <a:rPr lang="en-US" sz="1800">
                <a:latin typeface="Candara"/>
                <a:cs typeface="Candara"/>
              </a:rPr>
              <a:t>		HClO</a:t>
            </a:r>
            <a:r>
              <a:rPr lang="en-US" sz="1800" baseline="-25000">
                <a:latin typeface="Candara"/>
                <a:cs typeface="Candara"/>
              </a:rPr>
              <a:t>2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r>
              <a:rPr lang="en-US" sz="1800">
                <a:latin typeface="Candara"/>
                <a:cs typeface="Candara"/>
              </a:rPr>
              <a:t>					HClO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>
                <a:latin typeface="Candara"/>
                <a:cs typeface="Candara"/>
              </a:rPr>
              <a:t>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baseline="-25000">
              <a:latin typeface="Candara"/>
              <a:cs typeface="Candara"/>
            </a:endParaRPr>
          </a:p>
          <a:p>
            <a:r>
              <a:rPr lang="en-US" sz="1800" baseline="-25000">
                <a:latin typeface="Candara"/>
                <a:cs typeface="Candara"/>
              </a:rPr>
              <a:t>					</a:t>
            </a:r>
            <a:r>
              <a:rPr lang="en-US" sz="1800">
                <a:latin typeface="Candara"/>
                <a:cs typeface="Candara"/>
              </a:rPr>
              <a:t>HClO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>
                <a:latin typeface="Candara"/>
                <a:cs typeface="Candara"/>
              </a:rPr>
              <a:t>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b="1" baseline="-2500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8BD2AEA1-3EAE-E446-840C-C5E5EC20A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0703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26658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385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2. Atoms, molecules &amp; 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60605" y="1802104"/>
            <a:ext cx="5425203" cy="40515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2388" lvl="1">
              <a:lnSpc>
                <a:spcPct val="120000"/>
              </a:lnSpc>
            </a:pPr>
            <a:r>
              <a:rPr lang="en-US" sz="2800" b="1" dirty="0">
                <a:latin typeface="Candara"/>
                <a:cs typeface="Candara"/>
              </a:rPr>
              <a:t>2.7:  Naming chemical compounds</a:t>
            </a:r>
          </a:p>
          <a:p>
            <a:pPr marL="52388" lvl="1">
              <a:lnSpc>
                <a:spcPct val="120000"/>
              </a:lnSpc>
            </a:pPr>
            <a:endParaRPr lang="en-US" sz="1000" b="1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Identifying a molecule’s type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Naming ionic compounds</a:t>
            </a:r>
          </a:p>
          <a:p>
            <a:pPr lvl="2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Cations</a:t>
            </a:r>
          </a:p>
          <a:p>
            <a:pPr lvl="2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Anions: mono- and polyatomic</a:t>
            </a:r>
          </a:p>
          <a:p>
            <a:pPr lvl="2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Ionic compounds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Naming molecular compounds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Naming acids and bases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7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4521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Predicting ionic charge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pic>
        <p:nvPicPr>
          <p:cNvPr id="6" name="Picture 1026" descr="C:\WINDOWS\DESKTOP\images\Brown figures etc\periodic table.jpg">
            <a:extLst>
              <a:ext uri="{FF2B5EF4-FFF2-40B4-BE49-F238E27FC236}">
                <a16:creationId xmlns:a16="http://schemas.microsoft.com/office/drawing/2014/main" id="{16E2BEA4-0C37-BB46-BF5B-EA037DA7A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t="21396" b="25581"/>
          <a:stretch>
            <a:fillRect/>
          </a:stretch>
        </p:blipFill>
        <p:spPr bwMode="auto">
          <a:xfrm>
            <a:off x="685800" y="1371600"/>
            <a:ext cx="777398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027">
            <a:extLst>
              <a:ext uri="{FF2B5EF4-FFF2-40B4-BE49-F238E27FC236}">
                <a16:creationId xmlns:a16="http://schemas.microsoft.com/office/drawing/2014/main" id="{6BA02A14-C1D2-9E45-8F59-51FCDE051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265863"/>
            <a:ext cx="3998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andara"/>
                <a:cs typeface="Candara"/>
              </a:rPr>
              <a:t>+1</a:t>
            </a:r>
          </a:p>
        </p:txBody>
      </p:sp>
      <p:sp>
        <p:nvSpPr>
          <p:cNvPr id="10" name="Line 1028">
            <a:extLst>
              <a:ext uri="{FF2B5EF4-FFF2-40B4-BE49-F238E27FC236}">
                <a16:creationId xmlns:a16="http://schemas.microsoft.com/office/drawing/2014/main" id="{EBD6AF07-8962-E942-8E5F-FF11D0AD18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579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1029">
            <a:extLst>
              <a:ext uri="{FF2B5EF4-FFF2-40B4-BE49-F238E27FC236}">
                <a16:creationId xmlns:a16="http://schemas.microsoft.com/office/drawing/2014/main" id="{30F84204-799D-7C48-9E66-84F9327B6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363" y="6265863"/>
            <a:ext cx="4370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andara"/>
                <a:cs typeface="Candara"/>
              </a:rPr>
              <a:t>+2</a:t>
            </a:r>
          </a:p>
        </p:txBody>
      </p:sp>
      <p:sp>
        <p:nvSpPr>
          <p:cNvPr id="12" name="Line 1030">
            <a:extLst>
              <a:ext uri="{FF2B5EF4-FFF2-40B4-BE49-F238E27FC236}">
                <a16:creationId xmlns:a16="http://schemas.microsoft.com/office/drawing/2014/main" id="{C0C80BE8-6D64-1A48-A29B-F3DCDABD4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86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031">
            <a:extLst>
              <a:ext uri="{FF2B5EF4-FFF2-40B4-BE49-F238E27FC236}">
                <a16:creationId xmlns:a16="http://schemas.microsoft.com/office/drawing/2014/main" id="{2BFC6A00-DF87-684A-B52C-FB4EE7668A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038600"/>
            <a:ext cx="0" cy="2209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032">
            <a:extLst>
              <a:ext uri="{FF2B5EF4-FFF2-40B4-BE49-F238E27FC236}">
                <a16:creationId xmlns:a16="http://schemas.microsoft.com/office/drawing/2014/main" id="{22F300F0-5ABA-7A43-9B1B-BA237922A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248400"/>
            <a:ext cx="4347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andara"/>
                <a:cs typeface="Candara"/>
              </a:rPr>
              <a:t>+3</a:t>
            </a:r>
          </a:p>
        </p:txBody>
      </p:sp>
      <p:sp>
        <p:nvSpPr>
          <p:cNvPr id="15" name="Text Box 1033">
            <a:extLst>
              <a:ext uri="{FF2B5EF4-FFF2-40B4-BE49-F238E27FC236}">
                <a16:creationId xmlns:a16="http://schemas.microsoft.com/office/drawing/2014/main" id="{C7F49050-847D-594F-A080-D500168FF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4963" y="6265863"/>
            <a:ext cx="3700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andara"/>
                <a:cs typeface="Candara"/>
              </a:rPr>
              <a:t>-3</a:t>
            </a:r>
          </a:p>
        </p:txBody>
      </p:sp>
      <p:sp>
        <p:nvSpPr>
          <p:cNvPr id="16" name="Text Box 1034">
            <a:extLst>
              <a:ext uri="{FF2B5EF4-FFF2-40B4-BE49-F238E27FC236}">
                <a16:creationId xmlns:a16="http://schemas.microsoft.com/office/drawing/2014/main" id="{21045A6E-9C1D-B847-A95F-20FC3F3BA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6265863"/>
            <a:ext cx="372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andara"/>
                <a:cs typeface="Candara"/>
              </a:rPr>
              <a:t>-2</a:t>
            </a:r>
          </a:p>
        </p:txBody>
      </p:sp>
      <p:sp>
        <p:nvSpPr>
          <p:cNvPr id="17" name="Text Box 1035">
            <a:extLst>
              <a:ext uri="{FF2B5EF4-FFF2-40B4-BE49-F238E27FC236}">
                <a16:creationId xmlns:a16="http://schemas.microsoft.com/office/drawing/2014/main" id="{B22A85A2-BA9A-7040-A4DF-77AF585A0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6265863"/>
            <a:ext cx="3350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andara"/>
                <a:cs typeface="Candara"/>
              </a:rPr>
              <a:t>-1</a:t>
            </a:r>
          </a:p>
        </p:txBody>
      </p:sp>
      <p:sp>
        <p:nvSpPr>
          <p:cNvPr id="18" name="Line 1036">
            <a:extLst>
              <a:ext uri="{FF2B5EF4-FFF2-40B4-BE49-F238E27FC236}">
                <a16:creationId xmlns:a16="http://schemas.microsoft.com/office/drawing/2014/main" id="{B5ECBACB-8117-9E47-9D73-A9120E5D5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5367338"/>
            <a:ext cx="0" cy="881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037">
            <a:extLst>
              <a:ext uri="{FF2B5EF4-FFF2-40B4-BE49-F238E27FC236}">
                <a16:creationId xmlns:a16="http://schemas.microsoft.com/office/drawing/2014/main" id="{5D8AEA58-B0B8-3347-9D4A-CCF9D0EFD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53673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039">
            <a:extLst>
              <a:ext uri="{FF2B5EF4-FFF2-40B4-BE49-F238E27FC236}">
                <a16:creationId xmlns:a16="http://schemas.microsoft.com/office/drawing/2014/main" id="{1890F263-3FCB-B34A-9885-731D4E32A6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367338"/>
            <a:ext cx="0" cy="804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041">
            <a:extLst>
              <a:ext uri="{FF2B5EF4-FFF2-40B4-BE49-F238E27FC236}">
                <a16:creationId xmlns:a16="http://schemas.microsoft.com/office/drawing/2014/main" id="{08E99A2B-B50D-664F-A945-CFAF77ED3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462338"/>
            <a:ext cx="5334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1042">
            <a:extLst>
              <a:ext uri="{FF2B5EF4-FFF2-40B4-BE49-F238E27FC236}">
                <a16:creationId xmlns:a16="http://schemas.microsoft.com/office/drawing/2014/main" id="{2A6274B9-D614-BC4B-94EC-F136AE7EF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3" y="708025"/>
            <a:ext cx="78438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ndara"/>
                <a:cs typeface="Candara"/>
              </a:rPr>
              <a:t>Use </a:t>
            </a:r>
            <a:r>
              <a:rPr lang="en-US" sz="2000" u="sng">
                <a:latin typeface="Candara"/>
                <a:cs typeface="Candara"/>
              </a:rPr>
              <a:t>group numbers</a:t>
            </a:r>
            <a:r>
              <a:rPr lang="en-US" sz="2000">
                <a:latin typeface="Candara"/>
                <a:cs typeface="Candara"/>
              </a:rPr>
              <a:t> to predict ionic charge as shown below.</a:t>
            </a:r>
            <a:br>
              <a:rPr lang="en-US" sz="2000">
                <a:latin typeface="Candara"/>
                <a:cs typeface="Candara"/>
              </a:rPr>
            </a:br>
            <a:r>
              <a:rPr lang="en-US" sz="2000">
                <a:latin typeface="Candara"/>
                <a:cs typeface="Candara"/>
              </a:rPr>
              <a:t>Transition metals have varying charges &amp; cannot be predicted this way.</a:t>
            </a:r>
          </a:p>
        </p:txBody>
      </p:sp>
    </p:spTree>
    <p:extLst>
      <p:ext uri="{BB962C8B-B14F-4D97-AF65-F5344CB8AC3E}">
        <p14:creationId xmlns:p14="http://schemas.microsoft.com/office/powerpoint/2010/main" val="3974942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6159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Which type of molecule is this?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 Box 1028">
            <a:extLst>
              <a:ext uri="{FF2B5EF4-FFF2-40B4-BE49-F238E27FC236}">
                <a16:creationId xmlns:a16="http://schemas.microsoft.com/office/drawing/2014/main" id="{E6A7C385-74C2-2843-9307-11B198F9E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921385"/>
            <a:ext cx="80103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ndara"/>
                <a:cs typeface="Candara"/>
              </a:rPr>
              <a:t>There are three distinct naming systems, so your first task is determining</a:t>
            </a:r>
            <a:br>
              <a:rPr lang="en-US" sz="2000">
                <a:latin typeface="Candara"/>
                <a:cs typeface="Candara"/>
              </a:rPr>
            </a:br>
            <a:r>
              <a:rPr lang="en-US" sz="2000">
                <a:latin typeface="Candara"/>
                <a:cs typeface="Candara"/>
              </a:rPr>
              <a:t>what type of compound you’re dealing with:</a:t>
            </a:r>
          </a:p>
        </p:txBody>
      </p:sp>
      <p:sp>
        <p:nvSpPr>
          <p:cNvPr id="25" name="Text Box 1029">
            <a:extLst>
              <a:ext uri="{FF2B5EF4-FFF2-40B4-BE49-F238E27FC236}">
                <a16:creationId xmlns:a16="http://schemas.microsoft.com/office/drawing/2014/main" id="{D3889170-9B7C-E044-9D13-5E2067A1D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797685"/>
            <a:ext cx="130035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andara"/>
                <a:cs typeface="Candara"/>
              </a:rPr>
              <a:t>Ionic</a:t>
            </a:r>
            <a:r>
              <a:rPr lang="en-US" sz="2000">
                <a:latin typeface="Candara"/>
                <a:cs typeface="Candara"/>
              </a:rPr>
              <a:t> </a:t>
            </a:r>
            <a:endParaRPr lang="en-US" sz="1600">
              <a:solidFill>
                <a:srgbClr val="0000FF"/>
              </a:solidFill>
              <a:latin typeface="Candara"/>
              <a:cs typeface="Candara"/>
            </a:endParaRPr>
          </a:p>
          <a:p>
            <a:endParaRPr lang="en-US" sz="2000">
              <a:latin typeface="Candara"/>
              <a:cs typeface="Candara"/>
            </a:endParaRPr>
          </a:p>
          <a:p>
            <a:r>
              <a:rPr lang="en-US" sz="2000" b="1">
                <a:latin typeface="Candara"/>
                <a:cs typeface="Candara"/>
              </a:rPr>
              <a:t>Acid </a:t>
            </a:r>
            <a:endParaRPr lang="en-US" sz="2000">
              <a:latin typeface="Candara"/>
              <a:cs typeface="Candara"/>
            </a:endParaRPr>
          </a:p>
          <a:p>
            <a:endParaRPr lang="en-US" sz="2000">
              <a:latin typeface="Candara"/>
              <a:cs typeface="Candara"/>
            </a:endParaRPr>
          </a:p>
          <a:p>
            <a:r>
              <a:rPr lang="en-US" sz="2000" b="1">
                <a:latin typeface="Candara"/>
                <a:cs typeface="Candara"/>
              </a:rPr>
              <a:t>Molecular</a:t>
            </a:r>
            <a:endParaRPr lang="en-US" sz="2000">
              <a:latin typeface="Candara"/>
              <a:cs typeface="Candara"/>
            </a:endParaRPr>
          </a:p>
        </p:txBody>
      </p:sp>
      <p:grpSp>
        <p:nvGrpSpPr>
          <p:cNvPr id="26" name="Group 1030">
            <a:extLst>
              <a:ext uri="{FF2B5EF4-FFF2-40B4-BE49-F238E27FC236}">
                <a16:creationId xmlns:a16="http://schemas.microsoft.com/office/drawing/2014/main" id="{F3C5BBBC-2D7F-1C47-B3B4-13AB43ED3D1C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1508760"/>
            <a:ext cx="4038600" cy="3014663"/>
            <a:chOff x="1172" y="816"/>
            <a:chExt cx="2915" cy="2150"/>
          </a:xfrm>
        </p:grpSpPr>
        <p:sp>
          <p:nvSpPr>
            <p:cNvPr id="27" name="Oval 1031">
              <a:extLst>
                <a:ext uri="{FF2B5EF4-FFF2-40B4-BE49-F238E27FC236}">
                  <a16:creationId xmlns:a16="http://schemas.microsoft.com/office/drawing/2014/main" id="{DC6CC746-B4A0-A546-81DA-723692044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864"/>
              <a:ext cx="192" cy="192"/>
            </a:xfrm>
            <a:prstGeom prst="ellipse">
              <a:avLst/>
            </a:pr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28" name="Text Box 1032">
              <a:extLst>
                <a:ext uri="{FF2B5EF4-FFF2-40B4-BE49-F238E27FC236}">
                  <a16:creationId xmlns:a16="http://schemas.microsoft.com/office/drawing/2014/main" id="{6DA62461-7D7C-844E-9AD3-56510B6C9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816"/>
              <a:ext cx="576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andara"/>
                  <a:cs typeface="Candara"/>
                </a:rPr>
                <a:t>AxBy</a:t>
              </a:r>
            </a:p>
          </p:txBody>
        </p:sp>
        <p:sp>
          <p:nvSpPr>
            <p:cNvPr id="29" name="AutoShape 1033">
              <a:extLst>
                <a:ext uri="{FF2B5EF4-FFF2-40B4-BE49-F238E27FC236}">
                  <a16:creationId xmlns:a16="http://schemas.microsoft.com/office/drawing/2014/main" id="{110DA507-B4A6-B34F-A88F-DD1407041E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388531">
              <a:off x="1920" y="1008"/>
              <a:ext cx="192" cy="576"/>
            </a:xfrm>
            <a:prstGeom prst="downArrow">
              <a:avLst>
                <a:gd name="adj1" fmla="val 50000"/>
                <a:gd name="adj2" fmla="val 7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30" name="AutoShape 1034">
              <a:extLst>
                <a:ext uri="{FF2B5EF4-FFF2-40B4-BE49-F238E27FC236}">
                  <a16:creationId xmlns:a16="http://schemas.microsoft.com/office/drawing/2014/main" id="{FAF328F1-2919-3444-BE26-8C793D5D65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11469" flipH="1">
              <a:off x="2880" y="1008"/>
              <a:ext cx="192" cy="576"/>
            </a:xfrm>
            <a:prstGeom prst="downArrow">
              <a:avLst>
                <a:gd name="adj1" fmla="val 50000"/>
                <a:gd name="adj2" fmla="val 7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31" name="AutoShape 1035">
              <a:extLst>
                <a:ext uri="{FF2B5EF4-FFF2-40B4-BE49-F238E27FC236}">
                  <a16:creationId xmlns:a16="http://schemas.microsoft.com/office/drawing/2014/main" id="{A51B6173-1112-8D41-BC8E-E45548C465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2476">
              <a:off x="2400" y="1200"/>
              <a:ext cx="192" cy="576"/>
            </a:xfrm>
            <a:prstGeom prst="downArrow">
              <a:avLst>
                <a:gd name="adj1" fmla="val 50000"/>
                <a:gd name="adj2" fmla="val 7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32" name="Text Box 1036">
              <a:extLst>
                <a:ext uri="{FF2B5EF4-FFF2-40B4-BE49-F238E27FC236}">
                  <a16:creationId xmlns:a16="http://schemas.microsoft.com/office/drawing/2014/main" id="{05E29AC1-82E3-F64B-8A53-3ED514625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5" y="1584"/>
              <a:ext cx="535" cy="2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Candara"/>
                  <a:cs typeface="Candara"/>
                </a:rPr>
                <a:t>metal</a:t>
              </a:r>
            </a:p>
          </p:txBody>
        </p:sp>
        <p:sp>
          <p:nvSpPr>
            <p:cNvPr id="33" name="Text Box 1037">
              <a:extLst>
                <a:ext uri="{FF2B5EF4-FFF2-40B4-BE49-F238E27FC236}">
                  <a16:creationId xmlns:a16="http://schemas.microsoft.com/office/drawing/2014/main" id="{1F4A6918-D632-3048-96B9-CE6A016B9B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824"/>
              <a:ext cx="850" cy="2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Candara"/>
                  <a:cs typeface="Candara"/>
                </a:rPr>
                <a:t>non-metal</a:t>
              </a:r>
            </a:p>
          </p:txBody>
        </p:sp>
        <p:sp>
          <p:nvSpPr>
            <p:cNvPr id="34" name="Text Box 1038">
              <a:extLst>
                <a:ext uri="{FF2B5EF4-FFF2-40B4-BE49-F238E27FC236}">
                  <a16:creationId xmlns:a16="http://schemas.microsoft.com/office/drawing/2014/main" id="{03E349AE-1BC1-B44C-BBDC-7CAAADEC3A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1584"/>
              <a:ext cx="810" cy="2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Candara"/>
                  <a:cs typeface="Candara"/>
                </a:rPr>
                <a:t>hydrogen</a:t>
              </a:r>
            </a:p>
          </p:txBody>
        </p:sp>
        <p:sp>
          <p:nvSpPr>
            <p:cNvPr id="35" name="AutoShape 1039">
              <a:extLst>
                <a:ext uri="{FF2B5EF4-FFF2-40B4-BE49-F238E27FC236}">
                  <a16:creationId xmlns:a16="http://schemas.microsoft.com/office/drawing/2014/main" id="{7251DA5C-7A5A-564C-9EC8-9D48A8201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968"/>
              <a:ext cx="192" cy="528"/>
            </a:xfrm>
            <a:prstGeom prst="downArrow">
              <a:avLst>
                <a:gd name="adj1" fmla="val 50000"/>
                <a:gd name="adj2" fmla="val 687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36" name="AutoShape 1040">
              <a:extLst>
                <a:ext uri="{FF2B5EF4-FFF2-40B4-BE49-F238E27FC236}">
                  <a16:creationId xmlns:a16="http://schemas.microsoft.com/office/drawing/2014/main" id="{9F6499C8-32EE-D641-85DE-F848493F7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968"/>
              <a:ext cx="192" cy="528"/>
            </a:xfrm>
            <a:prstGeom prst="downArrow">
              <a:avLst>
                <a:gd name="adj1" fmla="val 50000"/>
                <a:gd name="adj2" fmla="val 687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37" name="AutoShape 1041">
              <a:extLst>
                <a:ext uri="{FF2B5EF4-FFF2-40B4-BE49-F238E27FC236}">
                  <a16:creationId xmlns:a16="http://schemas.microsoft.com/office/drawing/2014/main" id="{E6876D74-E175-7B41-9586-EF7720660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112"/>
              <a:ext cx="192" cy="384"/>
            </a:xfrm>
            <a:prstGeom prst="downArrow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38" name="Text Box 1042">
              <a:extLst>
                <a:ext uri="{FF2B5EF4-FFF2-40B4-BE49-F238E27FC236}">
                  <a16:creationId xmlns:a16="http://schemas.microsoft.com/office/drawing/2014/main" id="{E21EE7F8-A89D-6B4F-BA54-37054F4567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" y="2691"/>
              <a:ext cx="464" cy="263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Candara"/>
                  <a:cs typeface="Candara"/>
                </a:rPr>
                <a:t>ionic</a:t>
              </a:r>
            </a:p>
          </p:txBody>
        </p:sp>
        <p:sp>
          <p:nvSpPr>
            <p:cNvPr id="39" name="Text Box 1043">
              <a:extLst>
                <a:ext uri="{FF2B5EF4-FFF2-40B4-BE49-F238E27FC236}">
                  <a16:creationId xmlns:a16="http://schemas.microsoft.com/office/drawing/2014/main" id="{6AC8446F-8F8D-9F4A-8848-8B392E3519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689"/>
              <a:ext cx="830" cy="263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Candara"/>
                  <a:cs typeface="Candara"/>
                </a:rPr>
                <a:t>molecular</a:t>
              </a:r>
            </a:p>
          </p:txBody>
        </p:sp>
        <p:sp>
          <p:nvSpPr>
            <p:cNvPr id="40" name="Text Box 1044">
              <a:extLst>
                <a:ext uri="{FF2B5EF4-FFF2-40B4-BE49-F238E27FC236}">
                  <a16:creationId xmlns:a16="http://schemas.microsoft.com/office/drawing/2014/main" id="{7D075863-DDB8-2641-AC5C-208BDAB38D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3" y="2698"/>
              <a:ext cx="434" cy="26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Candara"/>
                  <a:cs typeface="Candara"/>
                </a:rPr>
                <a:t>acid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518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9007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Are these examples ionic, acid or molecular? </a:t>
            </a:r>
            <a:endParaRPr lang="en-US" sz="3600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6" name="Text Box 1027">
            <a:extLst>
              <a:ext uri="{FF2B5EF4-FFF2-40B4-BE49-F238E27FC236}">
                <a16:creationId xmlns:a16="http://schemas.microsoft.com/office/drawing/2014/main" id="{B0899C23-2462-F34D-9B26-05D7428C3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914400"/>
            <a:ext cx="9607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Fe(OH)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8" name="Text Box 1028">
            <a:extLst>
              <a:ext uri="{FF2B5EF4-FFF2-40B4-BE49-F238E27FC236}">
                <a16:creationId xmlns:a16="http://schemas.microsoft.com/office/drawing/2014/main" id="{0E926AC7-E484-D145-8F73-2B0E32997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1493838"/>
            <a:ext cx="682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XeO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9" name="Text Box 1029">
            <a:extLst>
              <a:ext uri="{FF2B5EF4-FFF2-40B4-BE49-F238E27FC236}">
                <a16:creationId xmlns:a16="http://schemas.microsoft.com/office/drawing/2014/main" id="{02A1DD69-CD5A-734B-8127-BD8C051BF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2027238"/>
            <a:ext cx="10596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Cu(NO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>
                <a:latin typeface="Candara"/>
                <a:cs typeface="Candara"/>
              </a:rPr>
              <a:t>)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10" name="Text Box 1030">
            <a:extLst>
              <a:ext uri="{FF2B5EF4-FFF2-40B4-BE49-F238E27FC236}">
                <a16:creationId xmlns:a16="http://schemas.microsoft.com/office/drawing/2014/main" id="{86BE61C5-BB3C-2547-BA1E-93FB62025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60638"/>
            <a:ext cx="779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H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>
                <a:latin typeface="Candara"/>
                <a:cs typeface="Candara"/>
              </a:rPr>
              <a:t>PO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11" name="Text Box 1031">
            <a:extLst>
              <a:ext uri="{FF2B5EF4-FFF2-40B4-BE49-F238E27FC236}">
                <a16:creationId xmlns:a16="http://schemas.microsoft.com/office/drawing/2014/main" id="{A3C0F1DE-5D13-C544-948B-962D6E664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094038"/>
            <a:ext cx="51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SF</a:t>
            </a:r>
            <a:r>
              <a:rPr lang="en-US" sz="1800" baseline="-25000">
                <a:latin typeface="Candara"/>
                <a:cs typeface="Candara"/>
              </a:rPr>
              <a:t>6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12" name="Text Box 1032">
            <a:extLst>
              <a:ext uri="{FF2B5EF4-FFF2-40B4-BE49-F238E27FC236}">
                <a16:creationId xmlns:a16="http://schemas.microsoft.com/office/drawing/2014/main" id="{89A26B7E-E571-9B45-83F1-57E02EB45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551238"/>
            <a:ext cx="936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CaHCO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13" name="Text Box 1033">
            <a:extLst>
              <a:ext uri="{FF2B5EF4-FFF2-40B4-BE49-F238E27FC236}">
                <a16:creationId xmlns:a16="http://schemas.microsoft.com/office/drawing/2014/main" id="{B62B1DA3-33A5-6E41-B6CF-AD6F91C74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008438"/>
            <a:ext cx="9022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Sn(II)F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14" name="Text Box 1034">
            <a:extLst>
              <a:ext uri="{FF2B5EF4-FFF2-40B4-BE49-F238E27FC236}">
                <a16:creationId xmlns:a16="http://schemas.microsoft.com/office/drawing/2014/main" id="{DDB391E6-EE3C-084E-B85F-3352F8877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41838"/>
            <a:ext cx="604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P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>
                <a:latin typeface="Candara"/>
                <a:cs typeface="Candara"/>
              </a:rPr>
              <a:t>S</a:t>
            </a:r>
            <a:r>
              <a:rPr lang="en-US" sz="1800" baseline="-25000">
                <a:latin typeface="Candara"/>
                <a:cs typeface="Candara"/>
              </a:rPr>
              <a:t>6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15" name="Text Box 1035">
            <a:extLst>
              <a:ext uri="{FF2B5EF4-FFF2-40B4-BE49-F238E27FC236}">
                <a16:creationId xmlns:a16="http://schemas.microsoft.com/office/drawing/2014/main" id="{1EAFA277-08AA-F44F-8EEA-0AFF27031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99038"/>
            <a:ext cx="4539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HF</a:t>
            </a:r>
          </a:p>
        </p:txBody>
      </p:sp>
      <p:sp>
        <p:nvSpPr>
          <p:cNvPr id="16" name="Text Box 1036">
            <a:extLst>
              <a:ext uri="{FF2B5EF4-FFF2-40B4-BE49-F238E27FC236}">
                <a16:creationId xmlns:a16="http://schemas.microsoft.com/office/drawing/2014/main" id="{1595EF2B-7975-784D-9A66-7AA836564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56238"/>
            <a:ext cx="6174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HCN</a:t>
            </a:r>
          </a:p>
        </p:txBody>
      </p:sp>
      <p:sp>
        <p:nvSpPr>
          <p:cNvPr id="17" name="Text Box 1037">
            <a:extLst>
              <a:ext uri="{FF2B5EF4-FFF2-40B4-BE49-F238E27FC236}">
                <a16:creationId xmlns:a16="http://schemas.microsoft.com/office/drawing/2014/main" id="{2678C875-063A-5A46-8D1A-ED1433D30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725" y="914400"/>
            <a:ext cx="7871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HBrO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18" name="Text Box 1038">
            <a:extLst>
              <a:ext uri="{FF2B5EF4-FFF2-40B4-BE49-F238E27FC236}">
                <a16:creationId xmlns:a16="http://schemas.microsoft.com/office/drawing/2014/main" id="{FCB98D84-754D-D143-AF05-9281AF792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725" y="1493838"/>
            <a:ext cx="1086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Fe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>
                <a:latin typeface="Candara"/>
                <a:cs typeface="Candara"/>
              </a:rPr>
              <a:t>(CO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>
                <a:latin typeface="Candara"/>
                <a:cs typeface="Candara"/>
              </a:rPr>
              <a:t>)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19" name="Text Box 1039">
            <a:extLst>
              <a:ext uri="{FF2B5EF4-FFF2-40B4-BE49-F238E27FC236}">
                <a16:creationId xmlns:a16="http://schemas.microsoft.com/office/drawing/2014/main" id="{484236AC-092F-5D42-82B5-E51271D8B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2027238"/>
            <a:ext cx="542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SO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20" name="Text Box 1040">
            <a:extLst>
              <a:ext uri="{FF2B5EF4-FFF2-40B4-BE49-F238E27FC236}">
                <a16:creationId xmlns:a16="http://schemas.microsoft.com/office/drawing/2014/main" id="{B6829D95-EDD8-A145-BF23-C4BAEE20F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2600" y="2560638"/>
            <a:ext cx="542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CO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21" name="Text Box 1041">
            <a:extLst>
              <a:ext uri="{FF2B5EF4-FFF2-40B4-BE49-F238E27FC236}">
                <a16:creationId xmlns:a16="http://schemas.microsoft.com/office/drawing/2014/main" id="{31E226FD-7D4B-5E4F-A670-9B7AA245D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2600" y="3094038"/>
            <a:ext cx="13850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Cd(II)(ClO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>
                <a:latin typeface="Candara"/>
                <a:cs typeface="Candara"/>
              </a:rPr>
              <a:t>)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23" name="Text Box 1042">
            <a:extLst>
              <a:ext uri="{FF2B5EF4-FFF2-40B4-BE49-F238E27FC236}">
                <a16:creationId xmlns:a16="http://schemas.microsoft.com/office/drawing/2014/main" id="{DDE256B0-0F7E-8843-B125-E6748DC10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2600" y="3551238"/>
            <a:ext cx="653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N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>
                <a:latin typeface="Candara"/>
                <a:cs typeface="Candara"/>
              </a:rPr>
              <a:t>O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24" name="Text Box 1043">
            <a:extLst>
              <a:ext uri="{FF2B5EF4-FFF2-40B4-BE49-F238E27FC236}">
                <a16:creationId xmlns:a16="http://schemas.microsoft.com/office/drawing/2014/main" id="{A1F11352-A513-3A4A-A6BC-ADF346EED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2600" y="4008438"/>
            <a:ext cx="552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HBr</a:t>
            </a:r>
          </a:p>
        </p:txBody>
      </p:sp>
      <p:sp>
        <p:nvSpPr>
          <p:cNvPr id="25" name="Text Box 1044">
            <a:extLst>
              <a:ext uri="{FF2B5EF4-FFF2-40B4-BE49-F238E27FC236}">
                <a16:creationId xmlns:a16="http://schemas.microsoft.com/office/drawing/2014/main" id="{DAC6C4B3-4351-2A4B-BEC4-155D69F16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2600" y="4541838"/>
            <a:ext cx="4369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IF</a:t>
            </a:r>
            <a:r>
              <a:rPr lang="en-US" sz="1800" baseline="-25000">
                <a:latin typeface="Candara"/>
                <a:cs typeface="Candara"/>
              </a:rPr>
              <a:t>5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26" name="Text Box 1045">
            <a:extLst>
              <a:ext uri="{FF2B5EF4-FFF2-40B4-BE49-F238E27FC236}">
                <a16:creationId xmlns:a16="http://schemas.microsoft.com/office/drawing/2014/main" id="{C8F5932F-0051-FC45-AFCF-D6DDDBC44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2600" y="4999038"/>
            <a:ext cx="7497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HClO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27" name="Text Box 1046">
            <a:extLst>
              <a:ext uri="{FF2B5EF4-FFF2-40B4-BE49-F238E27FC236}">
                <a16:creationId xmlns:a16="http://schemas.microsoft.com/office/drawing/2014/main" id="{B3210FE3-86E1-2A4E-91BC-95B0DCFC9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2600" y="5456238"/>
            <a:ext cx="11670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(NH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>
                <a:latin typeface="Candara"/>
                <a:cs typeface="Candara"/>
              </a:rPr>
              <a:t>)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>
                <a:latin typeface="Candara"/>
                <a:cs typeface="Candara"/>
              </a:rPr>
              <a:t>SO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endParaRPr lang="en-US" sz="180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79548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3148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Naming cations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6" name="Text Box 1027">
            <a:extLst>
              <a:ext uri="{FF2B5EF4-FFF2-40B4-BE49-F238E27FC236}">
                <a16:creationId xmlns:a16="http://schemas.microsoft.com/office/drawing/2014/main" id="{34355D5A-5107-0344-A386-C6A8E5B42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762000"/>
            <a:ext cx="8288722" cy="550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ndara"/>
                <a:cs typeface="Candara"/>
              </a:rPr>
              <a:t>Cations are </a:t>
            </a:r>
            <a:r>
              <a:rPr lang="en-US" sz="2000" u="sng">
                <a:latin typeface="Candara"/>
                <a:cs typeface="Candara"/>
              </a:rPr>
              <a:t>positively</a:t>
            </a:r>
            <a:r>
              <a:rPr lang="en-US" sz="2000">
                <a:latin typeface="Candara"/>
                <a:cs typeface="Candara"/>
              </a:rPr>
              <a:t> charged ions - most often </a:t>
            </a:r>
            <a:r>
              <a:rPr lang="en-US" sz="2000" b="1">
                <a:latin typeface="Candara"/>
                <a:cs typeface="Candara"/>
              </a:rPr>
              <a:t>metals</a:t>
            </a:r>
            <a:r>
              <a:rPr lang="en-US" sz="2000">
                <a:latin typeface="Candara"/>
                <a:cs typeface="Candara"/>
              </a:rPr>
              <a:t>.</a:t>
            </a:r>
            <a:br>
              <a:rPr lang="en-US" sz="2000">
                <a:latin typeface="Candara"/>
                <a:cs typeface="Candara"/>
              </a:rPr>
            </a:br>
            <a:r>
              <a:rPr lang="en-US" sz="2000">
                <a:latin typeface="Candara"/>
                <a:cs typeface="Candara"/>
              </a:rPr>
              <a:t>With one exception, cations are </a:t>
            </a:r>
            <a:r>
              <a:rPr lang="en-US" sz="2000" u="sng">
                <a:latin typeface="Candara"/>
                <a:cs typeface="Candara"/>
              </a:rPr>
              <a:t>mono</a:t>
            </a:r>
            <a:r>
              <a:rPr lang="en-US" sz="2000">
                <a:latin typeface="Candara"/>
                <a:cs typeface="Candara"/>
              </a:rPr>
              <a:t>atomic.</a:t>
            </a:r>
          </a:p>
          <a:p>
            <a:endParaRPr lang="en-US" sz="2000">
              <a:latin typeface="Candara"/>
              <a:cs typeface="Candara"/>
            </a:endParaRPr>
          </a:p>
          <a:p>
            <a:r>
              <a:rPr lang="en-US" sz="2000">
                <a:latin typeface="Candara"/>
                <a:cs typeface="Candara"/>
              </a:rPr>
              <a:t>Cations are named for the element they are derived from.</a:t>
            </a:r>
          </a:p>
          <a:p>
            <a:r>
              <a:rPr lang="en-US" sz="2000" u="sng">
                <a:latin typeface="Candara"/>
                <a:cs typeface="Candara"/>
              </a:rPr>
              <a:t>Transition metals</a:t>
            </a:r>
            <a:r>
              <a:rPr lang="en-US" sz="2000">
                <a:latin typeface="Candara"/>
                <a:cs typeface="Candara"/>
              </a:rPr>
              <a:t> (the Midwest) must include charge as (Roman numerals).</a:t>
            </a:r>
          </a:p>
          <a:p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Na</a:t>
            </a:r>
            <a:r>
              <a:rPr lang="en-US" sz="1800" baseline="30000">
                <a:latin typeface="Candara"/>
                <a:cs typeface="Candara"/>
              </a:rPr>
              <a:t>+1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baseline="3000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Mg</a:t>
            </a:r>
            <a:r>
              <a:rPr lang="en-US" sz="1800" baseline="30000">
                <a:latin typeface="Candara"/>
                <a:cs typeface="Candara"/>
              </a:rPr>
              <a:t>+2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Fe</a:t>
            </a:r>
            <a:r>
              <a:rPr lang="en-US" sz="1800" baseline="30000">
                <a:latin typeface="Candara"/>
                <a:cs typeface="Candara"/>
              </a:rPr>
              <a:t>+2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baseline="3000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Al</a:t>
            </a:r>
            <a:r>
              <a:rPr lang="en-US" sz="1800" baseline="30000">
                <a:latin typeface="Candara"/>
                <a:cs typeface="Candara"/>
              </a:rPr>
              <a:t>+3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Cu</a:t>
            </a:r>
            <a:r>
              <a:rPr lang="en-US" sz="1800" baseline="30000">
                <a:latin typeface="Candara"/>
                <a:cs typeface="Candara"/>
              </a:rPr>
              <a:t>+1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Sr</a:t>
            </a:r>
            <a:r>
              <a:rPr lang="en-US" sz="1800" baseline="30000">
                <a:latin typeface="Candara"/>
                <a:cs typeface="Candara"/>
              </a:rPr>
              <a:t>+2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r>
              <a:rPr lang="en-US" sz="1800">
                <a:latin typeface="Candara"/>
                <a:cs typeface="Candara"/>
              </a:rPr>
              <a:t>	Mn</a:t>
            </a:r>
            <a:r>
              <a:rPr lang="en-US" sz="1800" baseline="30000">
                <a:latin typeface="Candara"/>
                <a:cs typeface="Candara"/>
              </a:rPr>
              <a:t>+2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r>
              <a:rPr lang="en-US" sz="1800">
                <a:latin typeface="Candara"/>
                <a:cs typeface="Candara"/>
              </a:rPr>
              <a:t>	Cs</a:t>
            </a:r>
            <a:r>
              <a:rPr lang="en-US" sz="1800" baseline="30000">
                <a:latin typeface="Candara"/>
                <a:cs typeface="Candara"/>
              </a:rPr>
              <a:t>+1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Ca</a:t>
            </a:r>
            <a:r>
              <a:rPr lang="en-US" sz="1800" baseline="30000">
                <a:latin typeface="Candara"/>
                <a:cs typeface="Candara"/>
              </a:rPr>
              <a:t>+2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Sn</a:t>
            </a:r>
            <a:r>
              <a:rPr lang="en-US" sz="1800" baseline="30000">
                <a:latin typeface="Candara"/>
                <a:cs typeface="Candara"/>
              </a:rPr>
              <a:t>+2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Cr</a:t>
            </a:r>
            <a:r>
              <a:rPr lang="en-US" sz="1800" baseline="30000">
                <a:latin typeface="Candara"/>
                <a:cs typeface="Candara"/>
              </a:rPr>
              <a:t>+3</a:t>
            </a:r>
            <a:r>
              <a:rPr lang="en-US" sz="1800">
                <a:latin typeface="Candara"/>
                <a:cs typeface="Candara"/>
              </a:rPr>
              <a:t>		</a:t>
            </a:r>
          </a:p>
          <a:p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NH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 baseline="30000">
                <a:latin typeface="Candara"/>
                <a:cs typeface="Candara"/>
              </a:rPr>
              <a:t>+1</a:t>
            </a:r>
            <a:r>
              <a:rPr lang="en-US" sz="1800">
                <a:latin typeface="Candara"/>
                <a:cs typeface="Candara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74059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584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Naming </a:t>
            </a:r>
            <a:r>
              <a:rPr lang="en-US" sz="3600" b="1" u="sng" dirty="0">
                <a:solidFill>
                  <a:prstClr val="white"/>
                </a:solidFill>
                <a:cs typeface="Avenir Heavy"/>
              </a:rPr>
              <a:t>monoatomic</a:t>
            </a:r>
            <a:r>
              <a:rPr lang="en-US" sz="3600" b="1" dirty="0">
                <a:solidFill>
                  <a:prstClr val="white"/>
                </a:solidFill>
                <a:cs typeface="Avenir Heavy"/>
              </a:rPr>
              <a:t> anions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6" name="Text Box 1027">
            <a:extLst>
              <a:ext uri="{FF2B5EF4-FFF2-40B4-BE49-F238E27FC236}">
                <a16:creationId xmlns:a16="http://schemas.microsoft.com/office/drawing/2014/main" id="{C3D1AB83-5986-9046-A13F-D5024F3D8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238002" cy="526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ndara"/>
                <a:cs typeface="Candara"/>
              </a:rPr>
              <a:t>Anions are </a:t>
            </a:r>
            <a:r>
              <a:rPr lang="en-US" sz="2000" u="sng">
                <a:latin typeface="Candara"/>
                <a:cs typeface="Candara"/>
              </a:rPr>
              <a:t>negatively</a:t>
            </a:r>
            <a:r>
              <a:rPr lang="en-US" sz="2000">
                <a:latin typeface="Candara"/>
                <a:cs typeface="Candara"/>
              </a:rPr>
              <a:t> charged ions formed from non-metals. </a:t>
            </a:r>
            <a:endParaRPr lang="en-US" sz="1600">
              <a:solidFill>
                <a:srgbClr val="0000FF"/>
              </a:solidFill>
              <a:latin typeface="Candara"/>
              <a:cs typeface="Candara"/>
            </a:endParaRPr>
          </a:p>
          <a:p>
            <a:endParaRPr lang="en-US" sz="160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000">
                <a:latin typeface="Candara"/>
                <a:cs typeface="Candara"/>
              </a:rPr>
              <a:t>Anions can be either </a:t>
            </a:r>
            <a:r>
              <a:rPr lang="en-US" sz="2000" u="sng">
                <a:latin typeface="Candara"/>
                <a:cs typeface="Candara"/>
              </a:rPr>
              <a:t>mono</a:t>
            </a:r>
            <a:r>
              <a:rPr lang="en-US" sz="2000">
                <a:latin typeface="Candara"/>
                <a:cs typeface="Candara"/>
              </a:rPr>
              <a:t>- or </a:t>
            </a:r>
            <a:r>
              <a:rPr lang="en-US" sz="2000" u="sng">
                <a:latin typeface="Candara"/>
                <a:cs typeface="Candara"/>
              </a:rPr>
              <a:t>polyatomic</a:t>
            </a:r>
            <a:r>
              <a:rPr lang="en-US" sz="2000">
                <a:latin typeface="Candara"/>
                <a:cs typeface="Candara"/>
              </a:rPr>
              <a:t>.</a:t>
            </a:r>
          </a:p>
          <a:p>
            <a:endParaRPr lang="en-US" sz="2000">
              <a:latin typeface="Candara"/>
              <a:cs typeface="Candara"/>
            </a:endParaRPr>
          </a:p>
          <a:p>
            <a:r>
              <a:rPr lang="en-US" sz="2000" b="1">
                <a:latin typeface="Candara"/>
                <a:cs typeface="Candara"/>
              </a:rPr>
              <a:t>Monoatomic anions</a:t>
            </a:r>
            <a:r>
              <a:rPr lang="en-US" sz="2000">
                <a:latin typeface="Candara"/>
                <a:cs typeface="Candara"/>
              </a:rPr>
              <a:t> consist of a single element (can have multiple copies).</a:t>
            </a:r>
          </a:p>
          <a:p>
            <a:r>
              <a:rPr lang="en-US" sz="2000">
                <a:latin typeface="Candara"/>
                <a:cs typeface="Candara"/>
              </a:rPr>
              <a:t>Anions get the </a:t>
            </a:r>
            <a:r>
              <a:rPr lang="en-US" sz="2000" u="sng">
                <a:latin typeface="Candara"/>
                <a:cs typeface="Candara"/>
              </a:rPr>
              <a:t>root</a:t>
            </a:r>
            <a:r>
              <a:rPr lang="en-US" sz="2000">
                <a:latin typeface="Candara"/>
                <a:cs typeface="Candara"/>
              </a:rPr>
              <a:t> name of their element + </a:t>
            </a:r>
            <a:r>
              <a:rPr lang="en-US" sz="2000" u="sng">
                <a:latin typeface="Candara"/>
                <a:cs typeface="Candara"/>
              </a:rPr>
              <a:t>-ide</a:t>
            </a:r>
            <a:r>
              <a:rPr lang="en-US" sz="2000">
                <a:latin typeface="Candara"/>
                <a:cs typeface="Candara"/>
              </a:rPr>
              <a:t> suffix.</a:t>
            </a:r>
          </a:p>
          <a:p>
            <a:endParaRPr lang="en-US" sz="2000">
              <a:latin typeface="Candara"/>
              <a:cs typeface="Candara"/>
            </a:endParaRPr>
          </a:p>
          <a:p>
            <a:r>
              <a:rPr lang="en-US" sz="2000">
                <a:latin typeface="Candara"/>
                <a:cs typeface="Candara"/>
              </a:rPr>
              <a:t>	_________-ide</a:t>
            </a:r>
            <a:endParaRPr lang="en-US" sz="1800">
              <a:latin typeface="Candara"/>
              <a:cs typeface="Candara"/>
            </a:endParaRPr>
          </a:p>
          <a:p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F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r>
              <a:rPr lang="en-US" sz="1800">
                <a:latin typeface="Candara"/>
                <a:cs typeface="Candara"/>
              </a:rPr>
              <a:t>		</a:t>
            </a:r>
          </a:p>
          <a:p>
            <a:r>
              <a:rPr lang="en-US" sz="1800">
                <a:latin typeface="Candara"/>
                <a:cs typeface="Candara"/>
              </a:rPr>
              <a:t>	P</a:t>
            </a:r>
            <a:r>
              <a:rPr lang="en-US" sz="1800" baseline="30000">
                <a:latin typeface="Candara"/>
                <a:cs typeface="Candara"/>
              </a:rPr>
              <a:t>-3</a:t>
            </a:r>
            <a:r>
              <a:rPr lang="en-US" sz="1800">
                <a:latin typeface="Candara"/>
                <a:cs typeface="Candara"/>
              </a:rPr>
              <a:t>		</a:t>
            </a:r>
          </a:p>
          <a:p>
            <a:r>
              <a:rPr lang="en-US" sz="1800">
                <a:latin typeface="Candara"/>
                <a:cs typeface="Candara"/>
              </a:rPr>
              <a:t>	O</a:t>
            </a:r>
            <a:r>
              <a:rPr lang="en-US" sz="1800" baseline="30000">
                <a:latin typeface="Candara"/>
                <a:cs typeface="Candara"/>
              </a:rPr>
              <a:t>-2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baseline="300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Cl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N</a:t>
            </a:r>
            <a:r>
              <a:rPr lang="en-US" sz="1800" baseline="30000">
                <a:latin typeface="Candara"/>
                <a:cs typeface="Candara"/>
              </a:rPr>
              <a:t>-3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I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Br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r>
              <a:rPr lang="en-US" sz="1800">
                <a:latin typeface="Candara"/>
                <a:cs typeface="Candara"/>
              </a:rPr>
              <a:t>	S</a:t>
            </a:r>
            <a:r>
              <a:rPr lang="en-US" sz="1800" baseline="30000">
                <a:latin typeface="Candara"/>
                <a:cs typeface="Candara"/>
              </a:rPr>
              <a:t>-2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endParaRPr lang="en-US" sz="1800">
              <a:latin typeface="Candara"/>
              <a:cs typeface="Candara"/>
            </a:endParaRPr>
          </a:p>
        </p:txBody>
      </p:sp>
      <p:sp>
        <p:nvSpPr>
          <p:cNvPr id="8" name="Text Box 1028">
            <a:extLst>
              <a:ext uri="{FF2B5EF4-FFF2-40B4-BE49-F238E27FC236}">
                <a16:creationId xmlns:a16="http://schemas.microsoft.com/office/drawing/2014/main" id="{854FE56B-E61E-CC4E-99AA-3F819B642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81400"/>
            <a:ext cx="32509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Element names can be found</a:t>
            </a:r>
            <a:br>
              <a:rPr lang="en-US" sz="1800">
                <a:latin typeface="Candara"/>
                <a:cs typeface="Candara"/>
              </a:rPr>
            </a:br>
            <a:r>
              <a:rPr lang="en-US" sz="1800">
                <a:latin typeface="Candara"/>
                <a:cs typeface="Candara"/>
              </a:rPr>
              <a:t>in the table below the periodic</a:t>
            </a:r>
            <a:br>
              <a:rPr lang="en-US" sz="1800">
                <a:latin typeface="Candara"/>
                <a:cs typeface="Candara"/>
              </a:rPr>
            </a:br>
            <a:r>
              <a:rPr lang="en-US" sz="1800">
                <a:latin typeface="Candara"/>
                <a:cs typeface="Candara"/>
              </a:rPr>
              <a:t>table on the front cover of your</a:t>
            </a:r>
            <a:br>
              <a:rPr lang="en-US" sz="1800">
                <a:latin typeface="Candara"/>
                <a:cs typeface="Candara"/>
              </a:rPr>
            </a:br>
            <a:r>
              <a:rPr lang="en-US" sz="1800">
                <a:latin typeface="Candara"/>
                <a:cs typeface="Candara"/>
              </a:rPr>
              <a:t>text.</a:t>
            </a:r>
          </a:p>
        </p:txBody>
      </p:sp>
    </p:spTree>
    <p:extLst>
      <p:ext uri="{BB962C8B-B14F-4D97-AF65-F5344CB8AC3E}">
        <p14:creationId xmlns:p14="http://schemas.microsoft.com/office/powerpoint/2010/main" val="2861104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285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Naming </a:t>
            </a:r>
            <a:r>
              <a:rPr lang="en-US" sz="3600" b="1" u="sng" dirty="0">
                <a:solidFill>
                  <a:prstClr val="white"/>
                </a:solidFill>
                <a:cs typeface="Avenir Heavy"/>
              </a:rPr>
              <a:t>polyatomic</a:t>
            </a:r>
            <a:r>
              <a:rPr lang="en-US" sz="3600" b="1" dirty="0">
                <a:solidFill>
                  <a:prstClr val="white"/>
                </a:solidFill>
                <a:cs typeface="Avenir Heavy"/>
              </a:rPr>
              <a:t> anions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9" name="Text Box 1027">
            <a:extLst>
              <a:ext uri="{FF2B5EF4-FFF2-40B4-BE49-F238E27FC236}">
                <a16:creationId xmlns:a16="http://schemas.microsoft.com/office/drawing/2014/main" id="{E88D2896-B608-8A42-9158-65769B46A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719138"/>
            <a:ext cx="6521913" cy="56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ndara"/>
                <a:cs typeface="Candara"/>
              </a:rPr>
              <a:t>Polyatomic anions are combinations of a more than one </a:t>
            </a:r>
            <a:br>
              <a:rPr lang="en-US" sz="2000">
                <a:latin typeface="Candara"/>
                <a:cs typeface="Candara"/>
              </a:rPr>
            </a:br>
            <a:r>
              <a:rPr lang="en-US" sz="2000">
                <a:latin typeface="Candara"/>
                <a:cs typeface="Candara"/>
              </a:rPr>
              <a:t>non-metal atom.</a:t>
            </a:r>
          </a:p>
          <a:p>
            <a:r>
              <a:rPr lang="en-US" sz="2000">
                <a:latin typeface="Candara"/>
                <a:cs typeface="Candara"/>
              </a:rPr>
              <a:t>Generally, a non-metal &amp; one or more </a:t>
            </a:r>
            <a:r>
              <a:rPr lang="en-US" sz="2000" b="1" u="sng">
                <a:latin typeface="Candara"/>
                <a:cs typeface="Candara"/>
              </a:rPr>
              <a:t>oxygen</a:t>
            </a:r>
            <a:r>
              <a:rPr lang="en-US" sz="2000">
                <a:latin typeface="Candara"/>
                <a:cs typeface="Candara"/>
              </a:rPr>
              <a:t> atom(s).</a:t>
            </a:r>
          </a:p>
          <a:p>
            <a:endParaRPr lang="en-US" sz="2000">
              <a:latin typeface="Candara"/>
              <a:cs typeface="Candara"/>
            </a:endParaRPr>
          </a:p>
          <a:p>
            <a:r>
              <a:rPr lang="en-US" sz="2000" u="sng">
                <a:latin typeface="Candara"/>
                <a:cs typeface="Candara"/>
              </a:rPr>
              <a:t>Naming</a:t>
            </a:r>
            <a:r>
              <a:rPr lang="en-US" sz="2000">
                <a:latin typeface="Candara"/>
                <a:cs typeface="Candara"/>
              </a:rPr>
              <a:t>?  </a:t>
            </a:r>
            <a:r>
              <a:rPr lang="en-US" sz="2000" u="sng">
                <a:latin typeface="Candara"/>
                <a:cs typeface="Candara"/>
              </a:rPr>
              <a:t>Root</a:t>
            </a:r>
            <a:r>
              <a:rPr lang="en-US" sz="2000">
                <a:latin typeface="Candara"/>
                <a:cs typeface="Candara"/>
              </a:rPr>
              <a:t> name of the non-oxygen atom with a suffix:</a:t>
            </a:r>
          </a:p>
          <a:p>
            <a:pPr lvl="1">
              <a:buFontTx/>
              <a:buChar char="•"/>
            </a:pPr>
            <a:r>
              <a:rPr lang="en-US" sz="2000" b="1">
                <a:latin typeface="Candara"/>
                <a:cs typeface="Candara"/>
              </a:rPr>
              <a:t> hypo  ____-ite</a:t>
            </a:r>
            <a:r>
              <a:rPr lang="en-US" sz="2000">
                <a:latin typeface="Candara"/>
                <a:cs typeface="Candara"/>
              </a:rPr>
              <a:t>		</a:t>
            </a:r>
            <a:r>
              <a:rPr lang="en-US" sz="20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2000" b="1">
              <a:latin typeface="Candara"/>
              <a:cs typeface="Candara"/>
            </a:endParaRPr>
          </a:p>
          <a:p>
            <a:pPr lvl="1">
              <a:buFontTx/>
              <a:buChar char="•"/>
            </a:pPr>
            <a:r>
              <a:rPr lang="en-US" sz="2000" b="1">
                <a:latin typeface="Candara"/>
                <a:cs typeface="Candara"/>
              </a:rPr>
              <a:t> -ite</a:t>
            </a:r>
            <a:r>
              <a:rPr lang="en-US" sz="2000">
                <a:latin typeface="Candara"/>
                <a:cs typeface="Candara"/>
              </a:rPr>
              <a:t>  			</a:t>
            </a:r>
            <a:endParaRPr lang="en-US" sz="2000">
              <a:solidFill>
                <a:srgbClr val="0000FF"/>
              </a:solidFill>
              <a:latin typeface="Candara"/>
              <a:cs typeface="Candara"/>
            </a:endParaRPr>
          </a:p>
          <a:p>
            <a:pPr lvl="1">
              <a:buFontTx/>
              <a:buChar char="•"/>
            </a:pPr>
            <a:r>
              <a:rPr lang="en-US" sz="2000">
                <a:latin typeface="Candara"/>
                <a:cs typeface="Candara"/>
              </a:rPr>
              <a:t> </a:t>
            </a:r>
            <a:r>
              <a:rPr lang="en-US" sz="2000" b="1">
                <a:latin typeface="Candara"/>
                <a:cs typeface="Candara"/>
              </a:rPr>
              <a:t>-ate</a:t>
            </a:r>
            <a:r>
              <a:rPr lang="en-US" sz="2000">
                <a:latin typeface="Candara"/>
                <a:cs typeface="Candara"/>
              </a:rPr>
              <a:t>			</a:t>
            </a:r>
            <a:endParaRPr lang="en-US" sz="2000">
              <a:solidFill>
                <a:srgbClr val="0000FF"/>
              </a:solidFill>
              <a:latin typeface="Candara"/>
              <a:cs typeface="Candara"/>
            </a:endParaRPr>
          </a:p>
          <a:p>
            <a:pPr lvl="1">
              <a:buFontTx/>
              <a:buChar char="•"/>
            </a:pPr>
            <a:r>
              <a:rPr lang="en-US" sz="2000">
                <a:latin typeface="Candara"/>
                <a:cs typeface="Candara"/>
              </a:rPr>
              <a:t> </a:t>
            </a:r>
            <a:r>
              <a:rPr lang="en-US" sz="2000" b="1">
                <a:latin typeface="Candara"/>
                <a:cs typeface="Candara"/>
              </a:rPr>
              <a:t>per  ______-ate		</a:t>
            </a:r>
            <a:r>
              <a:rPr lang="en-US" b="1">
                <a:latin typeface="Candara"/>
                <a:cs typeface="Candara"/>
              </a:rPr>
              <a:t>	</a:t>
            </a:r>
            <a:endParaRPr lang="en-US" sz="1800">
              <a:latin typeface="Candara"/>
              <a:cs typeface="Candara"/>
            </a:endParaRPr>
          </a:p>
          <a:p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NO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 baseline="300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NO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ClO</a:t>
            </a:r>
            <a:r>
              <a:rPr lang="en-US" sz="1800" baseline="-25000">
                <a:latin typeface="Candara"/>
                <a:cs typeface="Candara"/>
              </a:rPr>
              <a:t>1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r>
              <a:rPr lang="en-US" sz="1800">
                <a:latin typeface="Candara"/>
                <a:cs typeface="Candara"/>
              </a:rPr>
              <a:t>	ClO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ClO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r>
              <a:rPr lang="en-US" sz="1800">
                <a:latin typeface="Candara"/>
                <a:cs typeface="Candara"/>
              </a:rPr>
              <a:t>	ClO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r>
              <a:rPr lang="en-US" sz="1800">
                <a:latin typeface="Candara"/>
                <a:cs typeface="Candara"/>
              </a:rPr>
              <a:t>	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sz="1800">
                <a:latin typeface="Candara"/>
                <a:cs typeface="Candara"/>
              </a:rPr>
              <a:t>	</a:t>
            </a:r>
          </a:p>
          <a:p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	HCO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>
                <a:latin typeface="Candara"/>
                <a:cs typeface="Candara"/>
              </a:rPr>
              <a:t>	</a:t>
            </a:r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endParaRPr lang="en-US" sz="180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814698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854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Families of polyatomic anions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6" name="Text Box 3">
            <a:extLst>
              <a:ext uri="{FF2B5EF4-FFF2-40B4-BE49-F238E27FC236}">
                <a16:creationId xmlns:a16="http://schemas.microsoft.com/office/drawing/2014/main" id="{DF3DDDE4-F7AB-5840-A4BC-2FAF5C230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866775"/>
            <a:ext cx="659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NH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 baseline="30000">
                <a:latin typeface="Candara"/>
                <a:cs typeface="Candara"/>
              </a:rPr>
              <a:t>+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0BED96A7-FEA4-C940-9A38-F2628868E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" y="2438400"/>
            <a:ext cx="93160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C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>
                <a:latin typeface="Candara"/>
                <a:cs typeface="Candara"/>
              </a:rPr>
              <a:t>H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>
                <a:latin typeface="Candara"/>
                <a:cs typeface="Candara"/>
              </a:rPr>
              <a:t>O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CN</a:t>
            </a:r>
            <a:r>
              <a:rPr lang="en-US" sz="1800" baseline="30000">
                <a:latin typeface="Candara"/>
                <a:cs typeface="Candara"/>
              </a:rPr>
              <a:t>-1</a:t>
            </a:r>
          </a:p>
          <a:p>
            <a:r>
              <a:rPr lang="en-US" sz="1800">
                <a:latin typeface="Candara"/>
                <a:cs typeface="Candara"/>
              </a:rPr>
              <a:t>SCN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CO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 baseline="30000">
                <a:latin typeface="Candara"/>
                <a:cs typeface="Candara"/>
              </a:rPr>
              <a:t>-2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HCO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5D0C1E74-331E-C240-8F5B-1B9C8EA08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" y="4495800"/>
            <a:ext cx="69911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Cl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ClO</a:t>
            </a:r>
            <a:r>
              <a:rPr lang="en-US" sz="1800" baseline="30000">
                <a:latin typeface="Candara"/>
                <a:cs typeface="Candara"/>
              </a:rPr>
              <a:t>-1</a:t>
            </a:r>
          </a:p>
          <a:p>
            <a:r>
              <a:rPr lang="en-US" sz="1800">
                <a:latin typeface="Candara"/>
                <a:cs typeface="Candara"/>
              </a:rPr>
              <a:t>ClO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ClO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ClO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30C8D717-E7E8-E245-9D67-F6A0F7E5F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838200"/>
            <a:ext cx="8071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Cr ?</a:t>
            </a:r>
          </a:p>
          <a:p>
            <a:r>
              <a:rPr lang="en-US" sz="1800">
                <a:latin typeface="Candara"/>
                <a:cs typeface="Candara"/>
              </a:rPr>
              <a:t>CrO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 baseline="30000">
                <a:latin typeface="Candara"/>
                <a:cs typeface="Candara"/>
              </a:rPr>
              <a:t>-2</a:t>
            </a:r>
          </a:p>
          <a:p>
            <a:r>
              <a:rPr lang="en-US" sz="1800">
                <a:latin typeface="Candara"/>
                <a:cs typeface="Candara"/>
              </a:rPr>
              <a:t>Cr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>
                <a:latin typeface="Candara"/>
                <a:cs typeface="Candara"/>
              </a:rPr>
              <a:t>O</a:t>
            </a:r>
            <a:r>
              <a:rPr lang="en-US" sz="1800" baseline="-25000">
                <a:latin typeface="Candara"/>
                <a:cs typeface="Candara"/>
              </a:rPr>
              <a:t>7</a:t>
            </a:r>
            <a:r>
              <a:rPr lang="en-US" sz="1800" baseline="30000">
                <a:latin typeface="Candara"/>
                <a:cs typeface="Candara"/>
              </a:rPr>
              <a:t>-2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B02E8A25-CC75-0C43-BBA1-71C1B53FE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538413"/>
            <a:ext cx="6677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NO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 baseline="30000">
                <a:latin typeface="Candara"/>
                <a:cs typeface="Candara"/>
              </a:rPr>
              <a:t>-1</a:t>
            </a:r>
          </a:p>
          <a:p>
            <a:r>
              <a:rPr lang="en-US" sz="1800">
                <a:latin typeface="Candara"/>
                <a:cs typeface="Candara"/>
              </a:rPr>
              <a:t>NO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C3948FF7-CA84-E743-92C5-F0FEE7BCE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613" y="1987550"/>
            <a:ext cx="841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MnO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93CD1AD6-1A5A-D049-B7BD-AB6FC0237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367213"/>
            <a:ext cx="8685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PO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 baseline="30000">
                <a:latin typeface="Candara"/>
                <a:cs typeface="Candara"/>
              </a:rPr>
              <a:t>-3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HPO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 baseline="30000">
                <a:latin typeface="Candara"/>
                <a:cs typeface="Candara"/>
              </a:rPr>
              <a:t>-2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H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>
                <a:latin typeface="Candara"/>
                <a:cs typeface="Candara"/>
              </a:rPr>
              <a:t>PO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F31008CA-1477-764A-B94C-4EEA466B4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452813"/>
            <a:ext cx="5878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O</a:t>
            </a:r>
            <a:r>
              <a:rPr lang="en-US" sz="1800" baseline="-25000">
                <a:latin typeface="Candara"/>
                <a:cs typeface="Candara"/>
              </a:rPr>
              <a:t>2</a:t>
            </a:r>
            <a:r>
              <a:rPr lang="en-US" sz="1800" baseline="30000">
                <a:latin typeface="Candara"/>
                <a:cs typeface="Candara"/>
              </a:rPr>
              <a:t>-2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OH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8119D489-6B99-8D4B-A5BB-A9CDC5848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462213"/>
            <a:ext cx="78064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S</a:t>
            </a:r>
            <a:r>
              <a:rPr lang="en-US" sz="1800" baseline="30000">
                <a:latin typeface="Candara"/>
                <a:cs typeface="Candara"/>
              </a:rPr>
              <a:t>-2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SO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 baseline="30000">
                <a:latin typeface="Candara"/>
                <a:cs typeface="Candara"/>
              </a:rPr>
              <a:t>-2</a:t>
            </a:r>
          </a:p>
          <a:p>
            <a:r>
              <a:rPr lang="en-US" sz="1800">
                <a:latin typeface="Candara"/>
                <a:cs typeface="Candara"/>
              </a:rPr>
              <a:t>SO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 baseline="30000">
                <a:latin typeface="Candara"/>
                <a:cs typeface="Candara"/>
              </a:rPr>
              <a:t>-2</a:t>
            </a:r>
            <a:endParaRPr lang="en-US" sz="1800">
              <a:latin typeface="Candara"/>
              <a:cs typeface="Candara"/>
            </a:endParaRPr>
          </a:p>
          <a:p>
            <a:r>
              <a:rPr lang="en-US" sz="1800">
                <a:latin typeface="Candara"/>
                <a:cs typeface="Candara"/>
              </a:rPr>
              <a:t>HSO</a:t>
            </a:r>
            <a:r>
              <a:rPr lang="en-US" sz="1800" baseline="-25000">
                <a:latin typeface="Candara"/>
                <a:cs typeface="Candara"/>
              </a:rPr>
              <a:t>3</a:t>
            </a:r>
            <a:r>
              <a:rPr lang="en-US" sz="1800" baseline="30000">
                <a:latin typeface="Candara"/>
                <a:cs typeface="Candara"/>
              </a:rPr>
              <a:t>-1</a:t>
            </a:r>
          </a:p>
          <a:p>
            <a:r>
              <a:rPr lang="en-US" sz="1800">
                <a:latin typeface="Candara"/>
                <a:cs typeface="Candara"/>
              </a:rPr>
              <a:t>SCN</a:t>
            </a:r>
            <a:r>
              <a:rPr lang="en-US" sz="1800" baseline="30000">
                <a:latin typeface="Candara"/>
                <a:cs typeface="Candara"/>
              </a:rPr>
              <a:t>-1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F0F81502-357F-2249-B11F-C92A40602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" y="1547813"/>
            <a:ext cx="7793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/>
                <a:cs typeface="Candara"/>
              </a:rPr>
              <a:t>AsO</a:t>
            </a:r>
            <a:r>
              <a:rPr lang="en-US" sz="1800" baseline="-25000">
                <a:latin typeface="Candara"/>
                <a:cs typeface="Candara"/>
              </a:rPr>
              <a:t>4</a:t>
            </a:r>
            <a:r>
              <a:rPr lang="en-US" sz="1800" baseline="30000">
                <a:latin typeface="Candara"/>
                <a:cs typeface="Candara"/>
              </a:rPr>
              <a:t>-3</a:t>
            </a:r>
            <a:endParaRPr lang="en-US" sz="1800">
              <a:latin typeface="Candara"/>
              <a:cs typeface="Candara"/>
            </a:endParaRP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2994F5B1-5A8C-D943-B4D6-0F579AC05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869950"/>
            <a:ext cx="12928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ammonium</a:t>
            </a:r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9C42274D-9E89-0A4A-926D-74B824E79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888" y="1533525"/>
            <a:ext cx="1072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arsenate</a:t>
            </a:r>
          </a:p>
        </p:txBody>
      </p:sp>
      <p:sp>
        <p:nvSpPr>
          <p:cNvPr id="19" name="Text Box 15">
            <a:extLst>
              <a:ext uri="{FF2B5EF4-FFF2-40B4-BE49-F238E27FC236}">
                <a16:creationId xmlns:a16="http://schemas.microsoft.com/office/drawing/2014/main" id="{835053CF-526A-684C-8E08-2951FBAD4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0050" y="2447925"/>
            <a:ext cx="1336123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acetate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cyan</a:t>
            </a:r>
            <a:r>
              <a:rPr lang="en-US" sz="1800" u="sng" dirty="0">
                <a:solidFill>
                  <a:srgbClr val="0000FF"/>
                </a:solidFill>
                <a:latin typeface="Candara"/>
                <a:cs typeface="Candara"/>
              </a:rPr>
              <a:t>ide</a:t>
            </a:r>
          </a:p>
          <a:p>
            <a:r>
              <a:rPr lang="en-US" sz="1800" dirty="0" err="1">
                <a:solidFill>
                  <a:srgbClr val="0000FF"/>
                </a:solidFill>
                <a:latin typeface="Candara"/>
                <a:cs typeface="Candara"/>
              </a:rPr>
              <a:t>thiocyanate</a:t>
            </a:r>
            <a:endParaRPr lang="en-US" sz="18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carbonate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hydrogen</a:t>
            </a:r>
          </a:p>
          <a:p>
            <a:r>
              <a:rPr lang="en-US" sz="1800" dirty="0">
                <a:solidFill>
                  <a:srgbClr val="0000FF"/>
                </a:solidFill>
                <a:latin typeface="Candara"/>
                <a:cs typeface="Candara"/>
              </a:rPr>
              <a:t>   carbonate</a:t>
            </a: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3888634B-3910-4943-97E2-36A9D7947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68813"/>
            <a:ext cx="141862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chloride</a:t>
            </a:r>
          </a:p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hypochlorite</a:t>
            </a:r>
          </a:p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chlorite</a:t>
            </a:r>
          </a:p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chlorate</a:t>
            </a:r>
          </a:p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perchlorate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49660CCF-95CA-E848-9D35-72FFE7920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163" y="847725"/>
            <a:ext cx="15183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chromium (x)</a:t>
            </a: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05CEC6A0-8ED6-0143-9668-C4E3828E6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525" y="1152525"/>
            <a:ext cx="1347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chromate</a:t>
            </a:r>
          </a:p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dichromate</a:t>
            </a:r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8C349CB5-96C6-4448-B514-C9A8900F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54213"/>
            <a:ext cx="166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permanganate</a:t>
            </a:r>
          </a:p>
        </p:txBody>
      </p:sp>
      <p:sp>
        <p:nvSpPr>
          <p:cNvPr id="25" name="Text Box 20">
            <a:extLst>
              <a:ext uri="{FF2B5EF4-FFF2-40B4-BE49-F238E27FC236}">
                <a16:creationId xmlns:a16="http://schemas.microsoft.com/office/drawing/2014/main" id="{193F1C4E-4586-E648-9A18-F1251FC5F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541588"/>
            <a:ext cx="8391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nitrite</a:t>
            </a:r>
          </a:p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nitrate</a:t>
            </a:r>
          </a:p>
        </p:txBody>
      </p:sp>
      <p:sp>
        <p:nvSpPr>
          <p:cNvPr id="26" name="Text Box 21">
            <a:extLst>
              <a:ext uri="{FF2B5EF4-FFF2-40B4-BE49-F238E27FC236}">
                <a16:creationId xmlns:a16="http://schemas.microsoft.com/office/drawing/2014/main" id="{87642ABE-E962-584D-9152-C036A4C8D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436938"/>
            <a:ext cx="1201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peroxide</a:t>
            </a:r>
          </a:p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hydroxide</a:t>
            </a:r>
          </a:p>
        </p:txBody>
      </p:sp>
      <p:sp>
        <p:nvSpPr>
          <p:cNvPr id="27" name="Text Box 22">
            <a:extLst>
              <a:ext uri="{FF2B5EF4-FFF2-40B4-BE49-F238E27FC236}">
                <a16:creationId xmlns:a16="http://schemas.microsoft.com/office/drawing/2014/main" id="{3AAC4BEF-BCC3-D347-95FA-FD18003D8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351338"/>
            <a:ext cx="2470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phosphate</a:t>
            </a:r>
          </a:p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hydrogen phosphate</a:t>
            </a:r>
          </a:p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dihydrogen phosphate</a:t>
            </a:r>
          </a:p>
        </p:txBody>
      </p:sp>
      <p:sp>
        <p:nvSpPr>
          <p:cNvPr id="28" name="Text Box 23">
            <a:extLst>
              <a:ext uri="{FF2B5EF4-FFF2-40B4-BE49-F238E27FC236}">
                <a16:creationId xmlns:a16="http://schemas.microsoft.com/office/drawing/2014/main" id="{C6B340C2-24C5-C34F-9378-D779E805B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465388"/>
            <a:ext cx="177231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sulfide</a:t>
            </a:r>
          </a:p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sulfite</a:t>
            </a:r>
          </a:p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sulfate</a:t>
            </a:r>
          </a:p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hydrogen sulfite</a:t>
            </a:r>
          </a:p>
          <a:p>
            <a:r>
              <a:rPr lang="en-US" sz="1800">
                <a:solidFill>
                  <a:srgbClr val="0000FF"/>
                </a:solidFill>
                <a:latin typeface="Candara"/>
                <a:cs typeface="Candara"/>
              </a:rPr>
              <a:t>thiocyanate</a:t>
            </a:r>
          </a:p>
        </p:txBody>
      </p:sp>
    </p:spTree>
    <p:extLst>
      <p:ext uri="{BB962C8B-B14F-4D97-AF65-F5344CB8AC3E}">
        <p14:creationId xmlns:p14="http://schemas.microsoft.com/office/powerpoint/2010/main" val="86853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575</Words>
  <Application>Microsoft Macintosh PowerPoint</Application>
  <PresentationFormat>On-screen Show (4:3)</PresentationFormat>
  <Paragraphs>295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14</cp:revision>
  <cp:lastPrinted>2019-09-08T14:19:58Z</cp:lastPrinted>
  <dcterms:created xsi:type="dcterms:W3CDTF">2019-09-08T13:45:19Z</dcterms:created>
  <dcterms:modified xsi:type="dcterms:W3CDTF">2019-09-08T14:21:25Z</dcterms:modified>
</cp:coreProperties>
</file>