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0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8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8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9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5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1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4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3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1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3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6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D32D-0C71-9D46-8038-AD3CEE022513}" type="datetimeFigureOut">
              <a:rPr lang="en-US" smtClean="0"/>
              <a:t>9/8/19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8CDFB-E8FF-134D-8162-F800EAEC9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7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5354200" cy="5216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>
                <a:latin typeface="Candara"/>
                <a:cs typeface="Candara"/>
              </a:rPr>
              <a:t>Atoms, molecules &amp; ions</a:t>
            </a:r>
          </a:p>
          <a:p>
            <a:endParaRPr lang="en-US" sz="9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2.1:  Early ideas about atomic theory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2.2:  Evolution of atomic theory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2.3:  Atomic structure &amp; symbolism</a:t>
            </a:r>
          </a:p>
          <a:p>
            <a:pPr lvl="2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2.4:  Chemical formulas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2.5:  The periodic table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2.6:  Molecular &amp; ionic compounds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2.7:  Naming chemical compounds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393765" y="5827059"/>
            <a:ext cx="1105647" cy="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99412" y="5545639"/>
            <a:ext cx="2011307" cy="461665"/>
          </a:xfrm>
          <a:prstGeom prst="rect">
            <a:avLst/>
          </a:prstGeom>
          <a:noFill/>
          <a:ln>
            <a:solidFill>
              <a:srgbClr val="0000FF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Candara"/>
                <a:cs typeface="Candara"/>
              </a:rPr>
              <a:t>covered in lab</a:t>
            </a:r>
          </a:p>
        </p:txBody>
      </p:sp>
    </p:spTree>
    <p:extLst>
      <p:ext uri="{BB962C8B-B14F-4D97-AF65-F5344CB8AC3E}">
        <p14:creationId xmlns:p14="http://schemas.microsoft.com/office/powerpoint/2010/main" val="4168910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616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Lecture 2, Atoms, etc.: terms to know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8600" y="686091"/>
            <a:ext cx="28642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actinide</a:t>
            </a:r>
          </a:p>
          <a:p>
            <a:r>
              <a:rPr lang="en-US" sz="2000" dirty="0">
                <a:latin typeface="Candara"/>
                <a:cs typeface="Candara"/>
              </a:rPr>
              <a:t>alkali metal</a:t>
            </a:r>
          </a:p>
          <a:p>
            <a:r>
              <a:rPr lang="en-US" sz="2000" dirty="0">
                <a:latin typeface="Candara"/>
                <a:cs typeface="Candara"/>
              </a:rPr>
              <a:t>alkali earth metal</a:t>
            </a:r>
          </a:p>
          <a:p>
            <a:r>
              <a:rPr lang="en-US" sz="2000" dirty="0">
                <a:latin typeface="Candara"/>
                <a:cs typeface="Candara"/>
              </a:rPr>
              <a:t>alpha (α) particle</a:t>
            </a:r>
          </a:p>
          <a:p>
            <a:r>
              <a:rPr lang="en-US" sz="2000" dirty="0">
                <a:latin typeface="Candara"/>
                <a:cs typeface="Candara"/>
              </a:rPr>
              <a:t>anion</a:t>
            </a:r>
          </a:p>
          <a:p>
            <a:r>
              <a:rPr lang="en-US" sz="2000" dirty="0">
                <a:latin typeface="Candara"/>
                <a:cs typeface="Candara"/>
              </a:rPr>
              <a:t>atomic mass</a:t>
            </a:r>
          </a:p>
          <a:p>
            <a:r>
              <a:rPr lang="en-US" sz="2000" dirty="0">
                <a:latin typeface="Candara"/>
                <a:cs typeface="Candara"/>
              </a:rPr>
              <a:t>atomic mass unit</a:t>
            </a:r>
          </a:p>
          <a:p>
            <a:r>
              <a:rPr lang="en-US" sz="2000" dirty="0">
                <a:latin typeface="Candara"/>
                <a:cs typeface="Candara"/>
              </a:rPr>
              <a:t>atomic number</a:t>
            </a:r>
          </a:p>
          <a:p>
            <a:r>
              <a:rPr lang="en-US" sz="2000" dirty="0" err="1">
                <a:latin typeface="Candara"/>
                <a:cs typeface="Candara"/>
              </a:rPr>
              <a:t>cation</a:t>
            </a:r>
            <a:endParaRPr lang="en-US" sz="2000" dirty="0">
              <a:latin typeface="Candara"/>
              <a:cs typeface="Candara"/>
            </a:endParaRPr>
          </a:p>
          <a:p>
            <a:r>
              <a:rPr lang="en-US" sz="2000" dirty="0" err="1">
                <a:latin typeface="Candara"/>
                <a:cs typeface="Candara"/>
              </a:rPr>
              <a:t>chalcogen</a:t>
            </a:r>
            <a:endParaRPr lang="en-US" sz="2000" dirty="0">
              <a:latin typeface="Candara"/>
              <a:cs typeface="Candara"/>
            </a:endParaRPr>
          </a:p>
          <a:p>
            <a:r>
              <a:rPr lang="en-US" sz="2000" dirty="0">
                <a:latin typeface="Candara"/>
                <a:cs typeface="Candara"/>
              </a:rPr>
              <a:t>chemical symbol</a:t>
            </a:r>
          </a:p>
          <a:p>
            <a:r>
              <a:rPr lang="en-US" sz="2000" dirty="0">
                <a:latin typeface="Candara"/>
                <a:cs typeface="Candara"/>
              </a:rPr>
              <a:t>covalent bond</a:t>
            </a:r>
          </a:p>
          <a:p>
            <a:r>
              <a:rPr lang="en-US" sz="2000" dirty="0">
                <a:latin typeface="Candara"/>
                <a:cs typeface="Candara"/>
              </a:rPr>
              <a:t>covalent compound</a:t>
            </a:r>
          </a:p>
          <a:p>
            <a:r>
              <a:rPr lang="en-US" sz="2000" dirty="0">
                <a:latin typeface="Candara"/>
                <a:cs typeface="Candara"/>
              </a:rPr>
              <a:t>Dalton’s atomic theory</a:t>
            </a:r>
          </a:p>
          <a:p>
            <a:r>
              <a:rPr lang="en-US" sz="2000" dirty="0">
                <a:latin typeface="Candara"/>
                <a:cs typeface="Candara"/>
              </a:rPr>
              <a:t>electron</a:t>
            </a:r>
          </a:p>
          <a:p>
            <a:r>
              <a:rPr lang="en-US" sz="2000" dirty="0">
                <a:latin typeface="Candara"/>
                <a:cs typeface="Candara"/>
              </a:rPr>
              <a:t>empirical formula</a:t>
            </a:r>
          </a:p>
          <a:p>
            <a:r>
              <a:rPr lang="en-US" sz="2000" dirty="0">
                <a:latin typeface="Candara"/>
                <a:cs typeface="Candara"/>
              </a:rPr>
              <a:t>group</a:t>
            </a:r>
          </a:p>
          <a:p>
            <a:r>
              <a:rPr lang="en-US" sz="2000" dirty="0">
                <a:latin typeface="Candara"/>
                <a:cs typeface="Candara"/>
              </a:rPr>
              <a:t>halogen</a:t>
            </a:r>
          </a:p>
          <a:p>
            <a:r>
              <a:rPr lang="en-US" sz="2000" dirty="0">
                <a:latin typeface="Candara"/>
                <a:cs typeface="Candara"/>
              </a:rPr>
              <a:t>inert gas</a:t>
            </a:r>
          </a:p>
          <a:p>
            <a:r>
              <a:rPr lang="en-US" sz="2000" dirty="0">
                <a:latin typeface="Candara"/>
                <a:cs typeface="Candara"/>
              </a:rPr>
              <a:t>inner transition metals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5695" y="676044"/>
            <a:ext cx="334383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ion</a:t>
            </a:r>
          </a:p>
          <a:p>
            <a:r>
              <a:rPr lang="en-US" sz="2000" dirty="0">
                <a:latin typeface="Candara"/>
                <a:cs typeface="Candara"/>
              </a:rPr>
              <a:t>ionic bond</a:t>
            </a:r>
          </a:p>
          <a:p>
            <a:r>
              <a:rPr lang="en-US" sz="2000" dirty="0">
                <a:latin typeface="Candara"/>
                <a:cs typeface="Candara"/>
              </a:rPr>
              <a:t>ionic compound</a:t>
            </a:r>
          </a:p>
          <a:p>
            <a:r>
              <a:rPr lang="en-US" sz="2000" dirty="0">
                <a:latin typeface="Candara"/>
                <a:cs typeface="Candara"/>
              </a:rPr>
              <a:t>isomer</a:t>
            </a:r>
          </a:p>
          <a:p>
            <a:r>
              <a:rPr lang="en-US" sz="2000" dirty="0">
                <a:latin typeface="Candara"/>
                <a:cs typeface="Candara"/>
              </a:rPr>
              <a:t>isotope</a:t>
            </a:r>
          </a:p>
          <a:p>
            <a:r>
              <a:rPr lang="en-US" sz="2000" dirty="0">
                <a:latin typeface="Candara"/>
                <a:cs typeface="Candara"/>
              </a:rPr>
              <a:t>lanthanide</a:t>
            </a:r>
          </a:p>
          <a:p>
            <a:r>
              <a:rPr lang="en-US" sz="2000" dirty="0">
                <a:latin typeface="Candara"/>
                <a:cs typeface="Candara"/>
              </a:rPr>
              <a:t>law of constant composition</a:t>
            </a:r>
          </a:p>
          <a:p>
            <a:r>
              <a:rPr lang="en-US" sz="2000" dirty="0">
                <a:latin typeface="Candara"/>
                <a:cs typeface="Candara"/>
              </a:rPr>
              <a:t>law of definite proportions</a:t>
            </a:r>
          </a:p>
          <a:p>
            <a:r>
              <a:rPr lang="en-US" sz="2000" dirty="0">
                <a:latin typeface="Candara"/>
                <a:cs typeface="Candara"/>
              </a:rPr>
              <a:t>law of multiple proportions</a:t>
            </a:r>
          </a:p>
          <a:p>
            <a:r>
              <a:rPr lang="en-US" sz="2000" dirty="0">
                <a:latin typeface="Candara"/>
                <a:cs typeface="Candara"/>
              </a:rPr>
              <a:t>main group element</a:t>
            </a:r>
          </a:p>
          <a:p>
            <a:r>
              <a:rPr lang="en-US" sz="2000" dirty="0">
                <a:latin typeface="Candara"/>
                <a:cs typeface="Candara"/>
              </a:rPr>
              <a:t>metal</a:t>
            </a:r>
          </a:p>
          <a:p>
            <a:r>
              <a:rPr lang="en-US" sz="2000" dirty="0">
                <a:latin typeface="Candara"/>
                <a:cs typeface="Candara"/>
              </a:rPr>
              <a:t>metalloid</a:t>
            </a:r>
          </a:p>
          <a:p>
            <a:r>
              <a:rPr lang="en-US" sz="2000" dirty="0">
                <a:latin typeface="Candara"/>
                <a:cs typeface="Candara"/>
              </a:rPr>
              <a:t>molecular compound</a:t>
            </a:r>
          </a:p>
          <a:p>
            <a:r>
              <a:rPr lang="en-US" sz="2000" dirty="0">
                <a:latin typeface="Candara"/>
                <a:cs typeface="Candara"/>
              </a:rPr>
              <a:t>molecular formula</a:t>
            </a:r>
          </a:p>
          <a:p>
            <a:r>
              <a:rPr lang="en-US" sz="2000" dirty="0">
                <a:latin typeface="Candara"/>
                <a:cs typeface="Candara"/>
              </a:rPr>
              <a:t>monoatomic ion</a:t>
            </a:r>
          </a:p>
          <a:p>
            <a:r>
              <a:rPr lang="en-US" sz="2000" dirty="0">
                <a:latin typeface="Candara"/>
                <a:cs typeface="Candara"/>
              </a:rPr>
              <a:t>neutron</a:t>
            </a:r>
          </a:p>
          <a:p>
            <a:r>
              <a:rPr lang="en-US" sz="2000" dirty="0">
                <a:latin typeface="Candara"/>
                <a:cs typeface="Candara"/>
              </a:rPr>
              <a:t>noble gas</a:t>
            </a:r>
          </a:p>
          <a:p>
            <a:r>
              <a:rPr lang="en-US" sz="2000" dirty="0">
                <a:latin typeface="Candara"/>
                <a:cs typeface="Candara"/>
              </a:rPr>
              <a:t>nomenclature</a:t>
            </a:r>
          </a:p>
          <a:p>
            <a:r>
              <a:rPr lang="en-US" sz="2000" dirty="0">
                <a:latin typeface="Candara"/>
                <a:cs typeface="Candara"/>
              </a:rPr>
              <a:t>nonmetal</a:t>
            </a:r>
          </a:p>
          <a:p>
            <a:r>
              <a:rPr lang="en-US" sz="2000" dirty="0">
                <a:latin typeface="Candara"/>
                <a:cs typeface="Candara"/>
              </a:rPr>
              <a:t>nucleus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80194" y="665997"/>
            <a:ext cx="222473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oxyanion</a:t>
            </a:r>
          </a:p>
          <a:p>
            <a:r>
              <a:rPr lang="en-US" sz="2000" dirty="0">
                <a:latin typeface="Candara"/>
                <a:cs typeface="Candara"/>
              </a:rPr>
              <a:t>period</a:t>
            </a:r>
          </a:p>
          <a:p>
            <a:r>
              <a:rPr lang="en-US" sz="2000" dirty="0">
                <a:latin typeface="Candara"/>
                <a:cs typeface="Candara"/>
              </a:rPr>
              <a:t>periodic law</a:t>
            </a:r>
          </a:p>
          <a:p>
            <a:r>
              <a:rPr lang="en-US" sz="2000" dirty="0">
                <a:latin typeface="Candara"/>
                <a:cs typeface="Candara"/>
              </a:rPr>
              <a:t>periodic table</a:t>
            </a:r>
          </a:p>
          <a:p>
            <a:r>
              <a:rPr lang="en-US" sz="2000" dirty="0" err="1">
                <a:latin typeface="Candara"/>
                <a:cs typeface="Candara"/>
              </a:rPr>
              <a:t>pnictogen</a:t>
            </a:r>
            <a:endParaRPr lang="en-US" sz="2000" dirty="0">
              <a:latin typeface="Candara"/>
              <a:cs typeface="Candara"/>
            </a:endParaRPr>
          </a:p>
          <a:p>
            <a:r>
              <a:rPr lang="en-US" sz="2000" dirty="0">
                <a:latin typeface="Candara"/>
                <a:cs typeface="Candara"/>
              </a:rPr>
              <a:t>polyatomic ion</a:t>
            </a:r>
          </a:p>
          <a:p>
            <a:r>
              <a:rPr lang="en-US" sz="2000" dirty="0">
                <a:latin typeface="Candara"/>
                <a:cs typeface="Candara"/>
              </a:rPr>
              <a:t>proton</a:t>
            </a:r>
          </a:p>
          <a:p>
            <a:r>
              <a:rPr lang="en-US" sz="2000" dirty="0">
                <a:latin typeface="Candara"/>
                <a:cs typeface="Candara"/>
              </a:rPr>
              <a:t>spatial isomer</a:t>
            </a:r>
          </a:p>
          <a:p>
            <a:r>
              <a:rPr lang="en-US" sz="2000" dirty="0">
                <a:latin typeface="Candara"/>
                <a:cs typeface="Candara"/>
              </a:rPr>
              <a:t>structural formula</a:t>
            </a:r>
          </a:p>
          <a:p>
            <a:r>
              <a:rPr lang="en-US" sz="2000" dirty="0">
                <a:latin typeface="Candara"/>
                <a:cs typeface="Candara"/>
              </a:rPr>
              <a:t>structural isomer</a:t>
            </a:r>
          </a:p>
          <a:p>
            <a:r>
              <a:rPr lang="en-US" sz="2000" dirty="0">
                <a:latin typeface="Candara"/>
                <a:cs typeface="Candara"/>
              </a:rPr>
              <a:t>transition metal</a:t>
            </a:r>
          </a:p>
        </p:txBody>
      </p:sp>
    </p:spTree>
    <p:extLst>
      <p:ext uri="{BB962C8B-B14F-4D97-AF65-F5344CB8AC3E}">
        <p14:creationId xmlns:p14="http://schemas.microsoft.com/office/powerpoint/2010/main" val="378658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158</Words>
  <Application>Microsoft Macintosh PowerPoint</Application>
  <PresentationFormat>On-screen Show (4:3)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2019-09-08T13:33:22Z</dcterms:created>
  <dcterms:modified xsi:type="dcterms:W3CDTF">2019-09-08T13:34:02Z</dcterms:modified>
</cp:coreProperties>
</file>