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76" r:id="rId3"/>
    <p:sldId id="261" r:id="rId4"/>
    <p:sldId id="337" r:id="rId5"/>
    <p:sldId id="262" r:id="rId6"/>
    <p:sldId id="277" r:id="rId7"/>
    <p:sldId id="278" r:id="rId8"/>
    <p:sldId id="264" r:id="rId9"/>
    <p:sldId id="280" r:id="rId10"/>
    <p:sldId id="265" r:id="rId11"/>
    <p:sldId id="281" r:id="rId12"/>
    <p:sldId id="282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4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7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5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0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7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5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4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8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7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8261-0AB5-C845-AE4A-E52E6686AAE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1B4B-B70C-FF42-A024-E6C49BB29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94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1031: General Chemistry 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6812" y="1483886"/>
            <a:ext cx="5287025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en-US" sz="2800" b="1" dirty="0">
                <a:latin typeface="Candara"/>
                <a:cs typeface="Candara"/>
              </a:rPr>
              <a:t>Electrochemistry</a:t>
            </a:r>
          </a:p>
          <a:p>
            <a:endParaRPr lang="en-US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5.1:  Galvanic cells (aka voltaic cells)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5.2:  Standard reduction potentials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5.3:  Batteries &amp; fuel cells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5.4:  Corrosion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4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763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Galvanic cell shorthand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241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We can use this shorthand to describe a galvanic cell: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Cu(s)  |  Cu</a:t>
            </a:r>
            <a:r>
              <a:rPr lang="en-US" sz="2800" baseline="30000" dirty="0">
                <a:latin typeface="Candara"/>
                <a:cs typeface="Candara"/>
              </a:rPr>
              <a:t>+2</a:t>
            </a:r>
            <a:r>
              <a:rPr lang="en-US" sz="2400" dirty="0">
                <a:latin typeface="Candara"/>
                <a:cs typeface="Candara"/>
              </a:rPr>
              <a:t> (1 M)  ||  Ag</a:t>
            </a:r>
            <a:r>
              <a:rPr lang="en-US" sz="28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 (1 M)  |  Ag(s)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274653" y="1878291"/>
            <a:ext cx="214627" cy="3577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70212" y="1851806"/>
            <a:ext cx="214627" cy="3577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1304662"/>
            <a:ext cx="141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anode on the left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7691" y="1304662"/>
            <a:ext cx="177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cathode on the right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3109" y="1991358"/>
            <a:ext cx="177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salt bridge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4336" y="2064107"/>
            <a:ext cx="246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phase  boundary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629" y="2909077"/>
            <a:ext cx="862411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 galvanic cell can be made with this reaction: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2Cr(s) + 3Cu</a:t>
            </a:r>
            <a:r>
              <a:rPr lang="en-US" sz="2800" baseline="30000" dirty="0">
                <a:latin typeface="Candara"/>
                <a:cs typeface="Candara"/>
              </a:rPr>
              <a:t>+2</a:t>
            </a:r>
            <a:r>
              <a:rPr lang="en-US" sz="2400" dirty="0">
                <a:latin typeface="Candara"/>
                <a:cs typeface="Candara"/>
              </a:rPr>
              <a:t>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2Cr</a:t>
            </a:r>
            <a:r>
              <a:rPr lang="en-US" sz="2800" baseline="30000" dirty="0">
                <a:latin typeface="Candara"/>
                <a:cs typeface="Candara"/>
                <a:sym typeface="Wingdings"/>
              </a:rPr>
              <a:t>+3</a:t>
            </a:r>
            <a:r>
              <a:rPr lang="en-US" sz="2400" dirty="0">
                <a:latin typeface="Candara"/>
                <a:cs typeface="Candara"/>
                <a:sym typeface="Wingdings"/>
              </a:rPr>
              <a:t>(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latin typeface="Candara"/>
                <a:cs typeface="Candara"/>
                <a:sym typeface="Wingdings"/>
              </a:rPr>
              <a:t>) + 3Cu(s)</a:t>
            </a:r>
          </a:p>
          <a:p>
            <a:endParaRPr lang="en-US" sz="900" dirty="0">
              <a:latin typeface="Candara"/>
              <a:cs typeface="Candara"/>
              <a:sym typeface="Wingdings"/>
            </a:endParaRP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  <a:sym typeface="Wingdings"/>
              </a:rPr>
              <a:t>Write oxidation &amp; reduction half-equations.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  <a:sym typeface="Wingdings"/>
              </a:rPr>
              <a:t>Label them as oxidation or reduction.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  <a:sym typeface="Wingdings"/>
              </a:rPr>
              <a:t>Diagram the half-cells using galvanic cell shorthand.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550" y="5154430"/>
            <a:ext cx="54294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2Cr(s)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2Cr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+3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+ 6e-		oxidation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3Cu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+2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+ 6e-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3Cu(s)	reduction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Cr(s)  |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Cr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+3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 ||  Cu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 |  Cu(s)</a:t>
            </a:r>
          </a:p>
        </p:txBody>
      </p:sp>
      <p:sp>
        <p:nvSpPr>
          <p:cNvPr id="23" name="Oval 22"/>
          <p:cNvSpPr/>
          <p:nvPr/>
        </p:nvSpPr>
        <p:spPr>
          <a:xfrm>
            <a:off x="7973182" y="2974137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22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890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24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 galvanic cells is created using a magnesium anode immersed in a solution of acid. Hydrogen gas is produced and an inert platinum cathode is used.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Write oxidation &amp; reduction half-equations.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Label them as oxidation and reduction. Diagram the half-cells using galvanic cell shorthand.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27587" y="3475459"/>
            <a:ext cx="6373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Mg(s)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Mg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+ 2e-		oxidation</a:t>
            </a:r>
          </a:p>
          <a:p>
            <a:endParaRPr lang="en-US" sz="2400" dirty="0">
              <a:solidFill>
                <a:srgbClr val="0000FF"/>
              </a:solidFill>
              <a:latin typeface="Candara"/>
              <a:cs typeface="Candara"/>
              <a:sym typeface="Wingding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2H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+1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+ 2e-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H2(g)	reduction</a:t>
            </a:r>
          </a:p>
          <a:p>
            <a:endParaRPr lang="en-US" sz="2400" dirty="0">
              <a:solidFill>
                <a:srgbClr val="0000FF"/>
              </a:solidFill>
              <a:latin typeface="Candara"/>
              <a:cs typeface="Candara"/>
              <a:sym typeface="Wingding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Mg(s)  |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Mg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 ||  H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 |  H2(g)  | 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(s)</a:t>
            </a:r>
          </a:p>
        </p:txBody>
      </p:sp>
      <p:sp>
        <p:nvSpPr>
          <p:cNvPr id="14" name="Oval 13"/>
          <p:cNvSpPr/>
          <p:nvPr/>
        </p:nvSpPr>
        <p:spPr>
          <a:xfrm>
            <a:off x="8001404" y="1252595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302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890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806828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Consider a galvanic cells using this reaction: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 5Fe</a:t>
            </a:r>
            <a:r>
              <a:rPr lang="en-US" sz="2800" baseline="30000" dirty="0">
                <a:latin typeface="Candara"/>
                <a:cs typeface="Candara"/>
              </a:rPr>
              <a:t>+2</a:t>
            </a:r>
            <a:r>
              <a:rPr lang="en-US" sz="2400" dirty="0">
                <a:latin typeface="Candara"/>
                <a:cs typeface="Candara"/>
              </a:rPr>
              <a:t>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+ MnO4</a:t>
            </a:r>
            <a:r>
              <a:rPr lang="en-US" sz="28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+ 8H</a:t>
            </a:r>
            <a:r>
              <a:rPr lang="en-US" sz="28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5Fe</a:t>
            </a:r>
            <a:r>
              <a:rPr lang="en-US" sz="2800" baseline="30000" dirty="0">
                <a:latin typeface="Candara"/>
                <a:cs typeface="Candara"/>
                <a:sym typeface="Wingdings"/>
              </a:rPr>
              <a:t>+3</a:t>
            </a:r>
            <a:r>
              <a:rPr lang="en-US" sz="2400" dirty="0">
                <a:latin typeface="Candara"/>
                <a:cs typeface="Candara"/>
                <a:sym typeface="Wingdings"/>
              </a:rPr>
              <a:t>(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latin typeface="Candara"/>
                <a:cs typeface="Candara"/>
                <a:sym typeface="Wingdings"/>
              </a:rPr>
              <a:t>) + Mn</a:t>
            </a:r>
            <a:r>
              <a:rPr lang="en-US" sz="2800" baseline="30000" dirty="0">
                <a:latin typeface="Candara"/>
                <a:cs typeface="Candara"/>
                <a:sym typeface="Wingdings"/>
              </a:rPr>
              <a:t>+2</a:t>
            </a:r>
            <a:r>
              <a:rPr lang="en-US" sz="2400" dirty="0">
                <a:latin typeface="Candara"/>
                <a:cs typeface="Candara"/>
                <a:sym typeface="Wingdings"/>
              </a:rPr>
              <a:t>(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latin typeface="Candara"/>
                <a:cs typeface="Candara"/>
                <a:sym typeface="Wingdings"/>
              </a:rPr>
              <a:t>) + 4H2O(l)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pPr marL="6858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Write oxidation &amp; reduction half-equations.</a:t>
            </a:r>
          </a:p>
          <a:p>
            <a:pPr marL="6858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Label them as oxidation and reduction. </a:t>
            </a:r>
          </a:p>
          <a:p>
            <a:pPr marL="6858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Identify the cathode and the anode.</a:t>
            </a:r>
          </a:p>
          <a:p>
            <a:pPr marL="6858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Diagram the half-cells using galvanic cell shorthand.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3725891"/>
            <a:ext cx="86963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5(Fe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+2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)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Fe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+3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+ e-)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MnO4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-1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) + 8H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+1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) + 5e-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Mn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+ 4H2O(l)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</a:br>
            <a:endParaRPr lang="en-US" sz="1000" dirty="0">
              <a:solidFill>
                <a:srgbClr val="0000FF"/>
              </a:solidFill>
              <a:latin typeface="Candara"/>
              <a:cs typeface="Candara"/>
              <a:sym typeface="Wingdings"/>
            </a:endParaRPr>
          </a:p>
          <a:p>
            <a:pPr marL="457200" indent="-457200">
              <a:buAutoNum type="alphaLcParenBoth" startAt="2"/>
            </a:pP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oxidation	 (Fe)			reduction 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Mn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</a:br>
            <a:r>
              <a:rPr lang="en-US" sz="1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			</a:t>
            </a:r>
          </a:p>
          <a:p>
            <a:pPr marL="457200" indent="-457200">
              <a:buFontTx/>
              <a:buAutoNum type="alphaLcParenBoth" startAt="2"/>
            </a:pP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anode (Fe) 				cathode 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Mn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</a:br>
            <a:endParaRPr lang="en-US" sz="1000" dirty="0">
              <a:solidFill>
                <a:srgbClr val="0000FF"/>
              </a:solidFill>
              <a:latin typeface="Candara"/>
              <a:cs typeface="Candara"/>
              <a:sym typeface="Wingding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(d)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(s)  |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Fe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, Fe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+3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 ||  MnO4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-1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, Mn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, H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 | 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(s)</a:t>
            </a:r>
          </a:p>
          <a:p>
            <a:endParaRPr lang="en-US" sz="1000" dirty="0">
              <a:solidFill>
                <a:srgbClr val="0000FF"/>
              </a:solidFill>
              <a:latin typeface="Candara"/>
              <a:cs typeface="Candara"/>
              <a:sym typeface="Wingdings"/>
            </a:endParaRPr>
          </a:p>
          <a:p>
            <a:r>
              <a:rPr lang="en-US" sz="2400" i="1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Note that no solid metals exist in the reaction, hence </a:t>
            </a:r>
            <a:r>
              <a:rPr lang="en-US" sz="2400" i="1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Pt</a:t>
            </a:r>
            <a:r>
              <a:rPr lang="en-US" sz="2400" i="1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electrodes.</a:t>
            </a:r>
          </a:p>
        </p:txBody>
      </p:sp>
      <p:sp>
        <p:nvSpPr>
          <p:cNvPr id="7" name="Oval 6"/>
          <p:cNvSpPr/>
          <p:nvPr/>
        </p:nvSpPr>
        <p:spPr>
          <a:xfrm>
            <a:off x="7973182" y="829265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22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2506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599" y="692670"/>
            <a:ext cx="87500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Define the term ‘galvanic cell’ (aka voltaic cell)?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(2) Create a diagram of a galvanic cell?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(3) Locate and identify the functions of: anode; cathode; salt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       bridge; half-cells.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(4) Explain what an inert electrode is and when it is used?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(6) Represent a galvanic cell using symbols for phase separation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       and the salt bridge?</a:t>
            </a:r>
          </a:p>
        </p:txBody>
      </p:sp>
    </p:spTree>
    <p:extLst>
      <p:ext uri="{BB962C8B-B14F-4D97-AF65-F5344CB8AC3E}">
        <p14:creationId xmlns:p14="http://schemas.microsoft.com/office/powerpoint/2010/main" val="203812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3872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5. Electrochemistry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5" y="1237624"/>
            <a:ext cx="726073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5.1: Galvanic (aka voltaic) cells</a:t>
            </a:r>
          </a:p>
          <a:p>
            <a:pPr marL="52388" lvl="1">
              <a:lnSpc>
                <a:spcPct val="120000"/>
              </a:lnSpc>
            </a:pPr>
            <a:endParaRPr lang="en-US" sz="1000" b="1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Use cell notation to describe galvanic cells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Describe the basic components of galvanic cells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0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 are galvanic cells?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8600" y="767158"/>
            <a:ext cx="831575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ndara"/>
              </a:rPr>
              <a:t>Galvanic cells </a:t>
            </a:r>
            <a:r>
              <a:rPr lang="en-US" sz="2400" dirty="0">
                <a:latin typeface="Candara"/>
              </a:rPr>
              <a:t>(aka voltaic cells) </a:t>
            </a:r>
            <a:r>
              <a:rPr lang="en-US" sz="2400" i="1" dirty="0">
                <a:latin typeface="Candara"/>
              </a:rPr>
              <a:t>are electrochemical cells in which </a:t>
            </a:r>
            <a:r>
              <a:rPr lang="en-US" sz="2400" i="1" u="sng" dirty="0">
                <a:latin typeface="Candara"/>
              </a:rPr>
              <a:t>spontaneous</a:t>
            </a:r>
            <a:r>
              <a:rPr lang="en-US" sz="2400" i="1" dirty="0">
                <a:latin typeface="Candara"/>
              </a:rPr>
              <a:t> redox reactions produce a flow of electrons, </a:t>
            </a:r>
            <a:r>
              <a:rPr lang="en-US" sz="2400" i="1" dirty="0" err="1">
                <a:latin typeface="Candara"/>
              </a:rPr>
              <a:t>ie</a:t>
            </a:r>
            <a:r>
              <a:rPr lang="en-US" sz="2400" i="1" dirty="0">
                <a:latin typeface="Candara"/>
              </a:rPr>
              <a:t> electricity.</a:t>
            </a:r>
            <a:endParaRPr lang="en-US" sz="2400" b="1" dirty="0">
              <a:latin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3650341"/>
            <a:ext cx="116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ndara"/>
                <a:cs typeface="Candara"/>
              </a:rPr>
              <a:t>Aristotle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83" y="2004215"/>
            <a:ext cx="8520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</a:rPr>
              <a:t>Example:</a:t>
            </a:r>
          </a:p>
          <a:p>
            <a:r>
              <a:rPr lang="en-US" sz="2400" dirty="0">
                <a:latin typeface="Candara"/>
              </a:rPr>
              <a:t>A piece of copper wire is placed in a solution of silver (I) nitrate. Immediately, silver metal begins to plate onto the copper metal (reduction), and the copper metal becomes copper ions (oxidation).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541" y="6241144"/>
            <a:ext cx="3694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ndara"/>
                <a:cs typeface="Candara"/>
              </a:rPr>
              <a:t>Wright’s gas pump experiments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4056"/>
          <a:stretch/>
        </p:blipFill>
        <p:spPr>
          <a:xfrm>
            <a:off x="0" y="4970975"/>
            <a:ext cx="9144000" cy="16523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30" y="6549968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11294" y="5867425"/>
            <a:ext cx="60810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11555" y="5867425"/>
            <a:ext cx="60810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542" y="3978983"/>
            <a:ext cx="3694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</a:rPr>
              <a:t>Cu  </a:t>
            </a:r>
            <a:r>
              <a:rPr lang="en-US" sz="2400" dirty="0">
                <a:latin typeface="Candara"/>
                <a:sym typeface="Wingdings"/>
              </a:rPr>
              <a:t>  Cu</a:t>
            </a:r>
            <a:r>
              <a:rPr lang="en-US" sz="2800" baseline="30000" dirty="0">
                <a:latin typeface="Candara"/>
                <a:sym typeface="Wingdings"/>
              </a:rPr>
              <a:t>+2 </a:t>
            </a:r>
            <a:r>
              <a:rPr lang="en-US" sz="2400" dirty="0">
                <a:latin typeface="Candara"/>
                <a:sym typeface="Wingdings"/>
              </a:rPr>
              <a:t>+ 2e-</a:t>
            </a:r>
          </a:p>
          <a:p>
            <a:r>
              <a:rPr lang="en-US" sz="2400" dirty="0">
                <a:latin typeface="Candara"/>
                <a:sym typeface="Wingdings"/>
              </a:rPr>
              <a:t>2 (Ag</a:t>
            </a:r>
            <a:r>
              <a:rPr lang="en-US" sz="2800" baseline="30000" dirty="0">
                <a:latin typeface="Candara"/>
                <a:sym typeface="Wingdings"/>
              </a:rPr>
              <a:t>+1 </a:t>
            </a:r>
            <a:r>
              <a:rPr lang="en-US" sz="2400" dirty="0">
                <a:latin typeface="Candara"/>
                <a:sym typeface="Wingdings"/>
              </a:rPr>
              <a:t>+ e-   Ag)</a:t>
            </a:r>
            <a:endParaRPr lang="en-US" sz="2400" dirty="0">
              <a:latin typeface="Candara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2879578" y="3978983"/>
            <a:ext cx="178855" cy="830997"/>
          </a:xfrm>
          <a:prstGeom prst="rightBracket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58433" y="4409861"/>
            <a:ext cx="60810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84428" y="4147630"/>
            <a:ext cx="526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</a:rPr>
              <a:t>Cu  + 2Ag</a:t>
            </a:r>
            <a:r>
              <a:rPr lang="en-US" sz="2800" baseline="30000" dirty="0">
                <a:latin typeface="Candara"/>
              </a:rPr>
              <a:t>+1</a:t>
            </a:r>
            <a:r>
              <a:rPr lang="en-US" sz="2400" dirty="0">
                <a:latin typeface="Candara"/>
              </a:rPr>
              <a:t> + 2e- </a:t>
            </a:r>
            <a:r>
              <a:rPr lang="en-US" sz="2400" dirty="0">
                <a:latin typeface="Candara"/>
                <a:sym typeface="Wingdings"/>
              </a:rPr>
              <a:t>  Cu</a:t>
            </a:r>
            <a:r>
              <a:rPr lang="en-US" sz="2800" baseline="30000" dirty="0">
                <a:latin typeface="Candara"/>
                <a:sym typeface="Wingdings"/>
              </a:rPr>
              <a:t>+2 </a:t>
            </a:r>
            <a:r>
              <a:rPr lang="en-US" sz="2400" dirty="0">
                <a:latin typeface="Candara"/>
                <a:sym typeface="Wingdings"/>
              </a:rPr>
              <a:t>+ 2Ag + 2e-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94130" y="4147630"/>
            <a:ext cx="617425" cy="46166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822812" y="4179028"/>
            <a:ext cx="617425" cy="46166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7" grpId="0"/>
      <p:bldP spid="19" grpId="0"/>
      <p:bldP spid="19" grpId="1"/>
      <p:bldP spid="7" grpId="0" animBg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791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Spontaneous? Check the activity series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8600" y="1134044"/>
            <a:ext cx="229015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ndara"/>
              </a:rPr>
              <a:t>How does it work?</a:t>
            </a:r>
          </a:p>
          <a:p>
            <a:endParaRPr lang="en-US" sz="1000" dirty="0">
              <a:latin typeface="Candara"/>
            </a:endParaRPr>
          </a:p>
          <a:p>
            <a:r>
              <a:rPr lang="en-US" sz="2000" dirty="0">
                <a:latin typeface="Candara"/>
              </a:rPr>
              <a:t>An elemental metal is </a:t>
            </a:r>
            <a:r>
              <a:rPr lang="en-US" sz="2000" b="1" dirty="0">
                <a:latin typeface="Candara"/>
              </a:rPr>
              <a:t>spontaneously</a:t>
            </a:r>
            <a:r>
              <a:rPr lang="en-US" sz="2000" dirty="0">
                <a:latin typeface="Candara"/>
              </a:rPr>
              <a:t> oxidized by ions of any metal </a:t>
            </a:r>
            <a:r>
              <a:rPr lang="en-US" sz="2000" u="sng" dirty="0">
                <a:latin typeface="Candara"/>
              </a:rPr>
              <a:t>below</a:t>
            </a:r>
            <a:r>
              <a:rPr lang="en-US" sz="2000" dirty="0">
                <a:latin typeface="Candara"/>
              </a:rPr>
              <a:t> it on the activity series.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1400" y="3650341"/>
            <a:ext cx="116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ndara"/>
                <a:cs typeface="Candara"/>
              </a:rPr>
              <a:t>Aristotle</a:t>
            </a:r>
          </a:p>
        </p:txBody>
      </p:sp>
      <p:pic>
        <p:nvPicPr>
          <p:cNvPr id="3" name="Picture 2" descr="Screen Shot 2018-03-21 at 3.2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51" y="812800"/>
            <a:ext cx="6616700" cy="604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9314" y="1326444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most easily oxidized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1584" y="6220177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least easily oxidized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28600" y="3946519"/>
            <a:ext cx="22901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ndara"/>
              </a:rPr>
              <a:t>Think back to lab:</a:t>
            </a:r>
          </a:p>
          <a:p>
            <a:endParaRPr lang="en-US" sz="1000" b="1" dirty="0">
              <a:latin typeface="Candara"/>
            </a:endParaRPr>
          </a:p>
          <a:p>
            <a:pPr marL="174625" indent="-173038">
              <a:buFont typeface="Arial"/>
              <a:buChar char="•"/>
            </a:pPr>
            <a:r>
              <a:rPr lang="en-US" sz="2000" dirty="0">
                <a:latin typeface="Candara"/>
              </a:rPr>
              <a:t>Mg </a:t>
            </a:r>
            <a:r>
              <a:rPr lang="en-US" sz="2000" u="sng" dirty="0">
                <a:latin typeface="Candara"/>
              </a:rPr>
              <a:t>is oxidized </a:t>
            </a:r>
            <a:r>
              <a:rPr lang="en-US" sz="2000" dirty="0">
                <a:latin typeface="Candara"/>
              </a:rPr>
              <a:t>by H</a:t>
            </a:r>
            <a:r>
              <a:rPr lang="en-US" sz="2400" baseline="30000" dirty="0">
                <a:latin typeface="Candara"/>
              </a:rPr>
              <a:t>+1</a:t>
            </a:r>
            <a:r>
              <a:rPr lang="en-US" sz="2000" dirty="0">
                <a:latin typeface="Candara"/>
              </a:rPr>
              <a:t> ions.</a:t>
            </a:r>
          </a:p>
          <a:p>
            <a:pPr marL="174625" indent="-173038"/>
            <a:endParaRPr lang="en-US" sz="1000" dirty="0">
              <a:latin typeface="Candara"/>
            </a:endParaRPr>
          </a:p>
          <a:p>
            <a:pPr marL="174625" indent="-173038">
              <a:buFont typeface="Arial"/>
              <a:buChar char="•"/>
            </a:pPr>
            <a:r>
              <a:rPr lang="en-US" sz="2000" dirty="0">
                <a:latin typeface="Candara"/>
              </a:rPr>
              <a:t>Cu is </a:t>
            </a:r>
            <a:r>
              <a:rPr lang="en-US" sz="2000" u="sng" dirty="0">
                <a:latin typeface="Candara"/>
              </a:rPr>
              <a:t>not oxidized </a:t>
            </a:r>
            <a:r>
              <a:rPr lang="en-US" sz="2000" dirty="0">
                <a:latin typeface="Candara"/>
              </a:rPr>
              <a:t>by H</a:t>
            </a:r>
            <a:r>
              <a:rPr lang="en-US" sz="2400" baseline="30000" dirty="0">
                <a:latin typeface="Candara"/>
              </a:rPr>
              <a:t>+1</a:t>
            </a:r>
            <a:r>
              <a:rPr lang="en-US" sz="2000" dirty="0">
                <a:latin typeface="Candara"/>
              </a:rPr>
              <a:t> ions.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44333" y="2822222"/>
            <a:ext cx="33866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44333" y="5119511"/>
            <a:ext cx="33866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44333" y="5554134"/>
            <a:ext cx="33866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85582" y="5266267"/>
            <a:ext cx="1653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‘precious metals’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686779" y="5489876"/>
            <a:ext cx="790221" cy="50734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36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Galvanic cell diagram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6" y="716113"/>
            <a:ext cx="2539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Here the redox reaction has been physically separated into two </a:t>
            </a:r>
            <a:r>
              <a:rPr lang="en-US" sz="2400" b="1" dirty="0">
                <a:latin typeface="Candara"/>
                <a:cs typeface="Candara"/>
              </a:rPr>
              <a:t>half-cells</a:t>
            </a:r>
            <a:r>
              <a:rPr lang="en-US" sz="2400" dirty="0">
                <a:latin typeface="Candara"/>
                <a:cs typeface="Candara"/>
              </a:rPr>
              <a:t>, each corresponding to one </a:t>
            </a:r>
            <a:r>
              <a:rPr lang="en-US" sz="2400" b="1" dirty="0">
                <a:latin typeface="Candara"/>
                <a:cs typeface="Candara"/>
              </a:rPr>
              <a:t>half-reaction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45"/>
          <a:stretch/>
        </p:blipFill>
        <p:spPr>
          <a:xfrm>
            <a:off x="2823573" y="716113"/>
            <a:ext cx="6334829" cy="61418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6856" y="4129060"/>
            <a:ext cx="2539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flow of electrons from the anode to the cathode produces </a:t>
            </a:r>
            <a:r>
              <a:rPr lang="en-US" sz="2400" b="1" dirty="0">
                <a:latin typeface="Candara"/>
                <a:cs typeface="Candara"/>
              </a:rPr>
              <a:t>electric current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90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36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Galvanic cell diagram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45"/>
          <a:stretch/>
        </p:blipFill>
        <p:spPr>
          <a:xfrm>
            <a:off x="2823573" y="716113"/>
            <a:ext cx="6334829" cy="614188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760" y="712378"/>
            <a:ext cx="2854470" cy="3008427"/>
          </a:xfrm>
          <a:prstGeom prst="wedgeRoundRectCallout">
            <a:avLst>
              <a:gd name="adj1" fmla="val 74909"/>
              <a:gd name="adj2" fmla="val 49484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ndara"/>
                <a:cs typeface="Candara"/>
              </a:rPr>
              <a:t>Anode: </a:t>
            </a: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electrode where oxidation occurs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Electrons flow </a:t>
            </a:r>
            <a:r>
              <a:rPr lang="en-US" sz="2400" b="1" u="sng" dirty="0">
                <a:solidFill>
                  <a:schemeClr val="tx1"/>
                </a:solidFill>
                <a:latin typeface="Candara"/>
                <a:cs typeface="Candara"/>
              </a:rPr>
              <a:t>from</a:t>
            </a: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 the anode.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u="sng" dirty="0">
                <a:solidFill>
                  <a:schemeClr val="tx1"/>
                </a:solidFill>
                <a:latin typeface="Candara"/>
                <a:cs typeface="Candara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latin typeface="Candara"/>
                <a:cs typeface="Candara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egative electr</a:t>
            </a:r>
            <a:r>
              <a:rPr lang="en-US" sz="2400" b="1" u="sng" dirty="0">
                <a:solidFill>
                  <a:schemeClr val="tx1"/>
                </a:solidFill>
                <a:latin typeface="Candara"/>
                <a:cs typeface="Candara"/>
              </a:rPr>
              <a:t>ode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4430" y="3995179"/>
            <a:ext cx="2854470" cy="2476196"/>
          </a:xfrm>
          <a:prstGeom prst="wedgeRoundRectCallout">
            <a:avLst>
              <a:gd name="adj1" fmla="val 237820"/>
              <a:gd name="adj2" fmla="val -65559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ndara"/>
                <a:cs typeface="Candara"/>
              </a:rPr>
              <a:t>Cathode: </a:t>
            </a: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electrode where reduction occurs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Electrons flow </a:t>
            </a:r>
            <a:r>
              <a:rPr lang="en-US" sz="2400" b="1" u="sng" dirty="0">
                <a:solidFill>
                  <a:schemeClr val="tx1"/>
                </a:solidFill>
                <a:latin typeface="Candara"/>
                <a:cs typeface="Candara"/>
              </a:rPr>
              <a:t>to</a:t>
            </a: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 the cathode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ca</a:t>
            </a:r>
            <a:r>
              <a:rPr lang="en-US" sz="2400" b="1" u="sng" dirty="0">
                <a:solidFill>
                  <a:schemeClr val="tx1"/>
                </a:solidFill>
                <a:latin typeface="Candara"/>
                <a:cs typeface="Candara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hode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102008" y="733611"/>
            <a:ext cx="2089616" cy="822514"/>
          </a:xfrm>
          <a:prstGeom prst="wedgeRoundRectCallout">
            <a:avLst>
              <a:gd name="adj1" fmla="val 71010"/>
              <a:gd name="adj2" fmla="val 47366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ndara"/>
                <a:cs typeface="Candara"/>
              </a:rPr>
              <a:t>Cell potential (V)</a:t>
            </a:r>
            <a:endParaRPr lang="en-US" sz="2400" b="1" u="sng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849408" y="883226"/>
            <a:ext cx="1145444" cy="464287"/>
          </a:xfrm>
          <a:prstGeom prst="wedgeRoundRectCallout">
            <a:avLst>
              <a:gd name="adj1" fmla="val -74205"/>
              <a:gd name="adj2" fmla="val 112865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ndara"/>
                <a:cs typeface="Candara"/>
              </a:rPr>
              <a:t>V = J/C</a:t>
            </a:r>
            <a:endParaRPr lang="en-US" sz="2400" b="1" u="sng" dirty="0">
              <a:solidFill>
                <a:schemeClr val="tx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303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36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Galvanic cell diagram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45"/>
          <a:stretch/>
        </p:blipFill>
        <p:spPr>
          <a:xfrm>
            <a:off x="2823573" y="716113"/>
            <a:ext cx="6334829" cy="614188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760" y="712378"/>
            <a:ext cx="3226300" cy="3008427"/>
          </a:xfrm>
          <a:prstGeom prst="wedgeRoundRectCallout">
            <a:avLst>
              <a:gd name="adj1" fmla="val 93747"/>
              <a:gd name="adj2" fmla="val 36997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ndara"/>
                <a:cs typeface="Candara"/>
              </a:rPr>
              <a:t>Salt bridge: </a:t>
            </a: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tube that only ions can flow through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Equalizes the charge of the half cells; maintains redox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4430" y="5377634"/>
            <a:ext cx="2854470" cy="816609"/>
          </a:xfrm>
          <a:prstGeom prst="wedgeRoundRectCallout">
            <a:avLst>
              <a:gd name="adj1" fmla="val 180175"/>
              <a:gd name="adj2" fmla="val -379981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Candara"/>
                <a:cs typeface="Candara"/>
              </a:rPr>
              <a:t>Cations</a:t>
            </a: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 flow to the cathode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4430" y="3897355"/>
            <a:ext cx="2854470" cy="1229833"/>
          </a:xfrm>
          <a:prstGeom prst="wedgeRoundRectCallout">
            <a:avLst>
              <a:gd name="adj1" fmla="val 138193"/>
              <a:gd name="adj2" fmla="val -149147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ndara"/>
                <a:cs typeface="Candara"/>
              </a:rPr>
              <a:t>Anions</a:t>
            </a: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 flow to the anode </a:t>
            </a:r>
            <a:b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chemeClr val="tx1"/>
                </a:solidFill>
                <a:latin typeface="Candara"/>
                <a:cs typeface="Candara"/>
              </a:rPr>
              <a:t>(opposing e- flow)</a:t>
            </a:r>
          </a:p>
        </p:txBody>
      </p:sp>
    </p:spTree>
    <p:extLst>
      <p:ext uri="{BB962C8B-B14F-4D97-AF65-F5344CB8AC3E}">
        <p14:creationId xmlns:p14="http://schemas.microsoft.com/office/powerpoint/2010/main" val="41198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82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Galvanic cell recap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37455" y="917828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 b="1" dirty="0">
                <a:latin typeface="Candara"/>
              </a:rPr>
              <a:t>To summarize what’s going on in a galvanic cell:</a:t>
            </a:r>
            <a:endParaRPr lang="en-US" sz="2400" i="1" dirty="0">
              <a:latin typeface="Candara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55343" y="1379493"/>
            <a:ext cx="7675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</a:rPr>
              <a:t>Electrons flow from the anode to the cathode.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5343" y="1910506"/>
            <a:ext cx="7675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</a:rPr>
              <a:t>The flow of electrons is harvested as electricity.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55343" y="2441519"/>
            <a:ext cx="7675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</a:rPr>
              <a:t>The anode slowly degrades as its metal atoms ionize.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55343" y="2972532"/>
            <a:ext cx="8498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</a:rPr>
              <a:t>The cathode grows as ions are deposited on it as atoms.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55343" y="3503545"/>
            <a:ext cx="849801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</a:rPr>
              <a:t>The salt bridge allows </a:t>
            </a:r>
            <a:r>
              <a:rPr lang="en-US" sz="2400" dirty="0" err="1">
                <a:latin typeface="Candara"/>
              </a:rPr>
              <a:t>cations</a:t>
            </a:r>
            <a:r>
              <a:rPr lang="en-US" sz="2400" dirty="0">
                <a:latin typeface="Candara"/>
              </a:rPr>
              <a:t> to flow to the cathode.</a:t>
            </a:r>
            <a:br>
              <a:rPr lang="en-US" sz="2400" dirty="0">
                <a:latin typeface="Candara"/>
              </a:rPr>
            </a:br>
            <a:r>
              <a:rPr lang="en-US" sz="2400" dirty="0">
                <a:latin typeface="Candara"/>
              </a:rPr>
              <a:t>This keeps the cathode from becoming so negative that electrons won’t flow to it.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55343" y="4773221"/>
            <a:ext cx="849801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</a:rPr>
              <a:t>The salt bridge allows anions to flow to the anode.</a:t>
            </a:r>
            <a:br>
              <a:rPr lang="en-US" sz="2400" dirty="0">
                <a:latin typeface="Candara"/>
              </a:rPr>
            </a:br>
            <a:r>
              <a:rPr lang="en-US" sz="2400" dirty="0">
                <a:latin typeface="Candara"/>
              </a:rPr>
              <a:t>This keeps the anode from becoming too positive as it loses electrons.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55343" y="6042898"/>
            <a:ext cx="8498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</a:rPr>
              <a:t>Without the salt bridge the flow of electrons would stop!</a:t>
            </a:r>
          </a:p>
        </p:txBody>
      </p:sp>
    </p:spTree>
    <p:extLst>
      <p:ext uri="{BB962C8B-B14F-4D97-AF65-F5344CB8AC3E}">
        <p14:creationId xmlns:p14="http://schemas.microsoft.com/office/powerpoint/2010/main" val="14291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33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Inert electrodes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37455" y="774724"/>
            <a:ext cx="846224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7938"/>
            <a:r>
              <a:rPr lang="en-US" sz="2400" dirty="0">
                <a:latin typeface="Candara"/>
              </a:rPr>
              <a:t>When redox reactions involve metals that are poor conductors, an </a:t>
            </a:r>
            <a:r>
              <a:rPr lang="en-US" sz="2400" b="1" dirty="0">
                <a:latin typeface="Candara"/>
              </a:rPr>
              <a:t>inert electrode, </a:t>
            </a:r>
            <a:r>
              <a:rPr lang="en-US" sz="2400" i="1" dirty="0">
                <a:latin typeface="Candara"/>
              </a:rPr>
              <a:t>made</a:t>
            </a:r>
            <a:r>
              <a:rPr lang="en-US" sz="2400" b="1" i="1" dirty="0">
                <a:latin typeface="Candara"/>
              </a:rPr>
              <a:t> </a:t>
            </a:r>
            <a:r>
              <a:rPr lang="en-US" sz="2400" i="1" dirty="0">
                <a:latin typeface="Candara"/>
              </a:rPr>
              <a:t>of a conductive metal that does not participate in the redox reaction</a:t>
            </a:r>
            <a:r>
              <a:rPr lang="en-US" sz="2400" dirty="0">
                <a:latin typeface="Candara"/>
              </a:rPr>
              <a:t>, is used.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8" y="2118157"/>
            <a:ext cx="7139974" cy="4739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16105" y="6550223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30697" y="4382680"/>
            <a:ext cx="7476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493697" y="3943256"/>
            <a:ext cx="2489628" cy="120032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</a:rPr>
              <a:t>Here an inert </a:t>
            </a:r>
            <a:r>
              <a:rPr lang="en-US" sz="2400" dirty="0" err="1">
                <a:latin typeface="Candara"/>
              </a:rPr>
              <a:t>Pt</a:t>
            </a:r>
            <a:r>
              <a:rPr lang="en-US" sz="2400" dirty="0">
                <a:latin typeface="Candara"/>
              </a:rPr>
              <a:t> electrode is used.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</a:rPr>
              <a:t>unreactive</a:t>
            </a:r>
          </a:p>
        </p:txBody>
      </p:sp>
    </p:spTree>
    <p:extLst>
      <p:ext uri="{BB962C8B-B14F-4D97-AF65-F5344CB8AC3E}">
        <p14:creationId xmlns:p14="http://schemas.microsoft.com/office/powerpoint/2010/main" val="35327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1059</Words>
  <Application>Microsoft Macintosh PowerPoint</Application>
  <PresentationFormat>On-screen Show (4:3)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Medium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2019-11-03T17:00:51Z</dcterms:created>
  <dcterms:modified xsi:type="dcterms:W3CDTF">2019-11-03T21:19:55Z</dcterms:modified>
</cp:coreProperties>
</file>