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2" r:id="rId2"/>
    <p:sldId id="311" r:id="rId3"/>
    <p:sldId id="269" r:id="rId4"/>
    <p:sldId id="313" r:id="rId5"/>
    <p:sldId id="314" r:id="rId6"/>
    <p:sldId id="31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0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908-03F1-6C4B-8835-C62D4AF709E7}" type="datetimeFigureOut">
              <a:rPr lang="en-US" smtClean="0"/>
              <a:t>11/3/19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0B79-188D-F74F-955A-0A2FC3CE9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17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908-03F1-6C4B-8835-C62D4AF709E7}" type="datetimeFigureOut">
              <a:rPr lang="en-US" smtClean="0"/>
              <a:t>11/3/19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0B79-188D-F74F-955A-0A2FC3CE9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8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908-03F1-6C4B-8835-C62D4AF709E7}" type="datetimeFigureOut">
              <a:rPr lang="en-US" smtClean="0"/>
              <a:t>11/3/19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0B79-188D-F74F-955A-0A2FC3CE9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4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908-03F1-6C4B-8835-C62D4AF709E7}" type="datetimeFigureOut">
              <a:rPr lang="en-US" smtClean="0"/>
              <a:t>11/3/19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0B79-188D-F74F-955A-0A2FC3CE9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65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908-03F1-6C4B-8835-C62D4AF709E7}" type="datetimeFigureOut">
              <a:rPr lang="en-US" smtClean="0"/>
              <a:t>11/3/19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0B79-188D-F74F-955A-0A2FC3CE9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54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908-03F1-6C4B-8835-C62D4AF709E7}" type="datetimeFigureOut">
              <a:rPr lang="en-US" smtClean="0"/>
              <a:t>11/3/19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0B79-188D-F74F-955A-0A2FC3CE9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5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908-03F1-6C4B-8835-C62D4AF709E7}" type="datetimeFigureOut">
              <a:rPr lang="en-US" smtClean="0"/>
              <a:t>11/3/19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0B79-188D-F74F-955A-0A2FC3CE9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57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908-03F1-6C4B-8835-C62D4AF709E7}" type="datetimeFigureOut">
              <a:rPr lang="en-US" smtClean="0"/>
              <a:t>11/3/19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0B79-188D-F74F-955A-0A2FC3CE9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2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908-03F1-6C4B-8835-C62D4AF709E7}" type="datetimeFigureOut">
              <a:rPr lang="en-US" smtClean="0"/>
              <a:t>11/3/19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0B79-188D-F74F-955A-0A2FC3CE9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5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908-03F1-6C4B-8835-C62D4AF709E7}" type="datetimeFigureOut">
              <a:rPr lang="en-US" smtClean="0"/>
              <a:t>11/3/19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0B79-188D-F74F-955A-0A2FC3CE9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0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908-03F1-6C4B-8835-C62D4AF709E7}" type="datetimeFigureOut">
              <a:rPr lang="en-US" smtClean="0"/>
              <a:t>11/3/19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0B79-188D-F74F-955A-0A2FC3CE9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97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4D908-03F1-6C4B-8835-C62D4AF709E7}" type="datetimeFigureOut">
              <a:rPr lang="en-US" smtClean="0"/>
              <a:t>11/3/19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50B79-188D-F74F-955A-0A2FC3CE9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3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5949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CHE 1031: General Chemistry 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26812" y="1483886"/>
            <a:ext cx="5287025" cy="3262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 startAt="5"/>
            </a:pPr>
            <a:r>
              <a:rPr lang="en-US" sz="2800" b="1" dirty="0">
                <a:latin typeface="Candara"/>
                <a:cs typeface="Candara"/>
              </a:rPr>
              <a:t>Electrochemistry</a:t>
            </a:r>
          </a:p>
          <a:p>
            <a:endParaRPr lang="en-US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5.1:  Galvanic cells (aka voltaic cells)</a:t>
            </a: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5.2:  Standard reduction potentials</a:t>
            </a: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5.3:  Batteries &amp; fuel cells</a:t>
            </a:r>
          </a:p>
          <a:p>
            <a:pPr lvl="1"/>
            <a:endParaRPr lang="en-US" sz="24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5.4:  Corrosion</a:t>
            </a:r>
          </a:p>
        </p:txBody>
      </p:sp>
      <p:pic>
        <p:nvPicPr>
          <p:cNvPr id="2" name="Picture 1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779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3872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cs typeface="Avenir Heavy"/>
              </a:rPr>
              <a:t>5. Electrochemistry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7224" y="1237624"/>
            <a:ext cx="77984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388" lvl="1"/>
            <a:r>
              <a:rPr lang="en-US" sz="2800" b="1" dirty="0">
                <a:latin typeface="Candara"/>
                <a:cs typeface="Candara"/>
              </a:rPr>
              <a:t>5.4: Corrosion</a:t>
            </a:r>
          </a:p>
          <a:p>
            <a:pPr marL="52388" lvl="1"/>
            <a:endParaRPr lang="en-US" sz="1000" b="1" dirty="0">
              <a:latin typeface="Candara"/>
              <a:cs typeface="Candara"/>
            </a:endParaRPr>
          </a:p>
          <a:p>
            <a:pPr lvl="1" indent="-4572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Define corrosion</a:t>
            </a:r>
          </a:p>
          <a:p>
            <a:pPr lvl="1" indent="-457200">
              <a:buFont typeface="Arial"/>
              <a:buChar char="•"/>
            </a:pPr>
            <a:endParaRPr lang="en-US" sz="1000" dirty="0">
              <a:latin typeface="Candara"/>
              <a:cs typeface="Candara"/>
            </a:endParaRPr>
          </a:p>
          <a:p>
            <a:pPr lvl="1" indent="-4572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List some methods to slow or prevent corrosion</a:t>
            </a: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61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21314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Corrosion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3885" y="806828"/>
            <a:ext cx="86241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/>
                <a:cs typeface="Candara"/>
              </a:rPr>
              <a:t>Corrosion: </a:t>
            </a:r>
            <a:r>
              <a:rPr lang="en-US" sz="2400" i="1" dirty="0">
                <a:latin typeface="Candara"/>
                <a:cs typeface="Candara"/>
              </a:rPr>
              <a:t>the undesirable degradation of metals due to spontaneous electrochemical (redox) reactions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Aka rust, tarnish, verdigris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In the US, corrosion causes </a:t>
            </a:r>
            <a:r>
              <a:rPr lang="en-US" sz="2400" u="sng" dirty="0">
                <a:latin typeface="Candara"/>
                <a:cs typeface="Candara"/>
              </a:rPr>
              <a:t>half a trillion dollars </a:t>
            </a:r>
            <a:r>
              <a:rPr lang="en-US" sz="2400" dirty="0">
                <a:latin typeface="Candara"/>
                <a:cs typeface="Candara"/>
              </a:rPr>
              <a:t>of damage annually. 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9770" y="2821052"/>
            <a:ext cx="7793440" cy="399663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430" y="6532080"/>
            <a:ext cx="3828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Chemistry </a:t>
            </a:r>
            <a:r>
              <a:rPr lang="en-US" sz="1400" dirty="0" err="1">
                <a:latin typeface="Avenir Medium"/>
                <a:cs typeface="Avenir Medium"/>
              </a:rPr>
              <a:t>Openstax</a:t>
            </a:r>
            <a:endParaRPr lang="en-US" sz="1400" dirty="0">
              <a:latin typeface="Avenir Medium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3366344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070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Rust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3885" y="806828"/>
            <a:ext cx="8624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Iron </a:t>
            </a:r>
            <a:r>
              <a:rPr lang="en-US" sz="2400" b="1" dirty="0">
                <a:latin typeface="Candara"/>
                <a:cs typeface="Candara"/>
              </a:rPr>
              <a:t>rusts </a:t>
            </a:r>
            <a:r>
              <a:rPr lang="en-US" sz="2400" dirty="0">
                <a:latin typeface="Candara"/>
                <a:cs typeface="Candara"/>
              </a:rPr>
              <a:t>where it is exposed to oxygen gas and water.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5130" y="3172518"/>
            <a:ext cx="7108079" cy="364516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430" y="6532080"/>
            <a:ext cx="3828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Chemistry </a:t>
            </a:r>
            <a:r>
              <a:rPr lang="en-US" sz="1400" dirty="0" err="1">
                <a:latin typeface="Avenir Medium"/>
                <a:cs typeface="Avenir Medium"/>
              </a:rPr>
              <a:t>Openstax</a:t>
            </a:r>
            <a:endParaRPr lang="en-US" sz="1400" dirty="0">
              <a:latin typeface="Avenir Medium"/>
              <a:cs typeface="Avenir Medium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8307" y="1288649"/>
            <a:ext cx="862411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Fe(s) </a:t>
            </a:r>
            <a:r>
              <a:rPr lang="en-US" sz="2400" dirty="0">
                <a:latin typeface="Candara"/>
                <a:cs typeface="Candara"/>
                <a:sym typeface="Wingdings"/>
              </a:rPr>
              <a:t> Fe+2 + 2e-							E° = - 0.44 V</a:t>
            </a:r>
          </a:p>
          <a:p>
            <a:r>
              <a:rPr lang="en-US" sz="2400" u="sng" dirty="0">
                <a:latin typeface="Candara"/>
                <a:cs typeface="Candara"/>
                <a:sym typeface="Wingdings"/>
              </a:rPr>
              <a:t>O2 + 4H</a:t>
            </a:r>
            <a:r>
              <a:rPr lang="en-US" sz="2800" u="sng" baseline="30000" dirty="0">
                <a:latin typeface="Candara"/>
                <a:cs typeface="Candara"/>
                <a:sym typeface="Wingdings"/>
              </a:rPr>
              <a:t>+1</a:t>
            </a:r>
            <a:r>
              <a:rPr lang="en-US" sz="2400" u="sng" dirty="0">
                <a:latin typeface="Candara"/>
                <a:cs typeface="Candara"/>
                <a:sym typeface="Wingdings"/>
              </a:rPr>
              <a:t> + 4e-  2H2O						E° = +1.23 V</a:t>
            </a:r>
          </a:p>
          <a:p>
            <a:r>
              <a:rPr lang="en-US" sz="2400" dirty="0">
                <a:latin typeface="Candara"/>
                <a:cs typeface="Candara"/>
                <a:sym typeface="Wingdings"/>
              </a:rPr>
              <a:t>2Fe(s) + O2 + 4H</a:t>
            </a:r>
            <a:r>
              <a:rPr lang="en-US" sz="2800" baseline="30000" dirty="0">
                <a:latin typeface="Candara"/>
                <a:cs typeface="Candara"/>
                <a:sym typeface="Wingdings"/>
              </a:rPr>
              <a:t>+1</a:t>
            </a:r>
            <a:r>
              <a:rPr lang="en-US" sz="2400" dirty="0">
                <a:latin typeface="Candara"/>
                <a:cs typeface="Candara"/>
                <a:sym typeface="Wingdings"/>
              </a:rPr>
              <a:t>    2Fe</a:t>
            </a:r>
            <a:r>
              <a:rPr lang="en-US" sz="2800" baseline="30000" dirty="0">
                <a:latin typeface="Candara"/>
                <a:cs typeface="Candara"/>
                <a:sym typeface="Wingdings"/>
              </a:rPr>
              <a:t>+2</a:t>
            </a:r>
            <a:r>
              <a:rPr lang="en-US" sz="2400" dirty="0">
                <a:latin typeface="Candara"/>
                <a:cs typeface="Candara"/>
                <a:sym typeface="Wingdings"/>
              </a:rPr>
              <a:t> + 2H2O			E° = + 1.67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9601" y="2710853"/>
            <a:ext cx="8624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  <a:sym typeface="Wingdings"/>
              </a:rPr>
              <a:t>4Fe</a:t>
            </a:r>
            <a:r>
              <a:rPr lang="en-US" sz="2800" baseline="30000" dirty="0">
                <a:latin typeface="Candara"/>
                <a:cs typeface="Candara"/>
                <a:sym typeface="Wingdings"/>
              </a:rPr>
              <a:t>+2 </a:t>
            </a:r>
            <a:r>
              <a:rPr lang="en-US" sz="2400" dirty="0">
                <a:latin typeface="Candara"/>
                <a:cs typeface="Candara"/>
                <a:sym typeface="Wingdings"/>
              </a:rPr>
              <a:t>+ O2 + (4 + 2x) H2O    </a:t>
            </a:r>
            <a:r>
              <a:rPr lang="en-US" sz="2400" b="1" dirty="0">
                <a:latin typeface="Candara"/>
                <a:cs typeface="Candara"/>
                <a:sym typeface="Wingdings"/>
              </a:rPr>
              <a:t>2Fe2O3-xH2O </a:t>
            </a:r>
            <a:r>
              <a:rPr lang="en-US" sz="2400" dirty="0">
                <a:latin typeface="Candara"/>
                <a:cs typeface="Candara"/>
                <a:sym typeface="Wingdings"/>
              </a:rPr>
              <a:t>+ 8H</a:t>
            </a:r>
            <a:r>
              <a:rPr lang="en-US" sz="2800" baseline="30000" dirty="0">
                <a:latin typeface="Candara"/>
                <a:cs typeface="Candara"/>
                <a:sym typeface="Wingdings"/>
              </a:rPr>
              <a:t>+1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0896" y="3669469"/>
            <a:ext cx="17353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  <a:sym typeface="Wingdings"/>
              </a:rPr>
              <a:t>Rust forms when iron ions continue to react with O2 &amp; H2O.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76905" y="2050410"/>
            <a:ext cx="20888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 spontaneous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812741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4522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Preventing corrosion?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307" y="764593"/>
            <a:ext cx="8624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Corrosion can be prevented by preventing access of air and water to metals. </a:t>
            </a:r>
            <a:r>
              <a:rPr lang="en-US" sz="2400" b="1" dirty="0">
                <a:latin typeface="Candara"/>
                <a:cs typeface="Candara"/>
              </a:rPr>
              <a:t>Paint</a:t>
            </a:r>
            <a:r>
              <a:rPr lang="en-US" sz="2400" dirty="0">
                <a:latin typeface="Candara"/>
                <a:cs typeface="Candara"/>
              </a:rPr>
              <a:t> works but must be kept intact.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8307" y="1561833"/>
            <a:ext cx="862411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/>
                <a:cs typeface="Candara"/>
              </a:rPr>
              <a:t>Alloys</a:t>
            </a:r>
            <a:r>
              <a:rPr lang="en-US" sz="2400" dirty="0">
                <a:latin typeface="Candara"/>
                <a:cs typeface="Candara"/>
              </a:rPr>
              <a:t> can prevent corrosion from within. The </a:t>
            </a:r>
            <a:r>
              <a:rPr lang="en-US" sz="2400" u="sng" dirty="0">
                <a:latin typeface="Candara"/>
                <a:cs typeface="Candara"/>
              </a:rPr>
              <a:t>chromium</a:t>
            </a:r>
            <a:r>
              <a:rPr lang="en-US" sz="2400" dirty="0">
                <a:latin typeface="Candara"/>
                <a:cs typeface="Candara"/>
              </a:rPr>
              <a:t> added to stainless steel collects near the surface, reacts with air to form an </a:t>
            </a:r>
            <a:r>
              <a:rPr lang="en-US" sz="2400" b="1" dirty="0">
                <a:latin typeface="Candara"/>
                <a:cs typeface="Candara"/>
              </a:rPr>
              <a:t>oxide</a:t>
            </a:r>
            <a:r>
              <a:rPr lang="en-US" sz="2400" dirty="0">
                <a:latin typeface="Candara"/>
                <a:cs typeface="Candara"/>
              </a:rPr>
              <a:t> that </a:t>
            </a:r>
            <a:r>
              <a:rPr lang="en-US" sz="2400" u="sng" dirty="0">
                <a:latin typeface="Candara"/>
                <a:cs typeface="Candara"/>
              </a:rPr>
              <a:t>seals</a:t>
            </a:r>
            <a:r>
              <a:rPr lang="en-US" sz="2400" dirty="0">
                <a:latin typeface="Candara"/>
                <a:cs typeface="Candara"/>
              </a:rPr>
              <a:t> and protects the body of the metal.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8307" y="2726874"/>
            <a:ext cx="86241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/>
                <a:cs typeface="Candara"/>
              </a:rPr>
              <a:t>Galvanization (Zn-plating) </a:t>
            </a:r>
            <a:r>
              <a:rPr lang="en-US" sz="2400" dirty="0">
                <a:latin typeface="Candara"/>
                <a:cs typeface="Candara"/>
              </a:rPr>
              <a:t>coats valuable metals with a more easily oxidized metal (lower reduction potential).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The Zn (</a:t>
            </a:r>
            <a:r>
              <a:rPr lang="en-US" sz="2400" b="1" dirty="0">
                <a:latin typeface="Candara"/>
                <a:cs typeface="Candara"/>
              </a:rPr>
              <a:t>sacrificial anode) </a:t>
            </a:r>
            <a:r>
              <a:rPr lang="en-US" sz="2400" dirty="0">
                <a:latin typeface="Candara"/>
                <a:cs typeface="Candara"/>
              </a:rPr>
              <a:t>is oxidized &amp; protects coated metal.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Galvanization is also called </a:t>
            </a:r>
            <a:r>
              <a:rPr lang="en-US" sz="2400" b="1" dirty="0" err="1">
                <a:latin typeface="Candara"/>
                <a:cs typeface="Candara"/>
              </a:rPr>
              <a:t>cathodic</a:t>
            </a:r>
            <a:r>
              <a:rPr lang="en-US" sz="2400" b="1" dirty="0">
                <a:latin typeface="Candara"/>
                <a:cs typeface="Candara"/>
              </a:rPr>
              <a:t> protection</a:t>
            </a:r>
            <a:r>
              <a:rPr lang="en-US" sz="2400" dirty="0">
                <a:latin typeface="Candara"/>
                <a:cs typeface="Candara"/>
              </a:rPr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9160" y="4999327"/>
            <a:ext cx="862411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1" dirty="0">
                <a:latin typeface="Candara"/>
                <a:cs typeface="Candara"/>
              </a:rPr>
              <a:t>Wired sacrificial anodes</a:t>
            </a:r>
          </a:p>
          <a:p>
            <a:endParaRPr lang="en-US" sz="2400" b="1" dirty="0">
              <a:latin typeface="Candara"/>
              <a:cs typeface="Candara"/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dirty="0">
                <a:latin typeface="Candara"/>
                <a:cs typeface="Candara"/>
              </a:rPr>
              <a:t>Trickle charging</a:t>
            </a:r>
            <a:endParaRPr lang="en-US" sz="2400" dirty="0">
              <a:latin typeface="Candara"/>
              <a:cs typeface="Candar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0742" y="4294154"/>
            <a:ext cx="5227977" cy="252856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4431" y="6532080"/>
            <a:ext cx="2041962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Chemistry </a:t>
            </a:r>
            <a:r>
              <a:rPr lang="en-US" sz="1400" dirty="0" err="1">
                <a:latin typeface="Avenir Medium"/>
                <a:cs typeface="Avenir Medium"/>
              </a:rPr>
              <a:t>Openstax</a:t>
            </a:r>
            <a:endParaRPr lang="en-US" sz="1400" dirty="0">
              <a:latin typeface="Avenir Medium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275389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2506"/>
            <a:ext cx="191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Can you?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228599" y="692670"/>
            <a:ext cx="875002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(1) Define the term corrosion?</a:t>
            </a:r>
          </a:p>
          <a:p>
            <a:endParaRPr lang="en-US" sz="2400" dirty="0">
              <a:latin typeface="Candara"/>
              <a:cs typeface="Candara"/>
            </a:endParaRPr>
          </a:p>
          <a:p>
            <a:r>
              <a:rPr lang="en-US" sz="2400" dirty="0">
                <a:latin typeface="Candara"/>
                <a:cs typeface="Candara"/>
              </a:rPr>
              <a:t>(2) Use SRP to determine whether a redox reaction could produce </a:t>
            </a:r>
            <a:br>
              <a:rPr lang="en-US" sz="2400" dirty="0">
                <a:latin typeface="Candara"/>
                <a:cs typeface="Candara"/>
              </a:rPr>
            </a:br>
            <a:r>
              <a:rPr lang="en-US" sz="2400" dirty="0">
                <a:latin typeface="Candara"/>
                <a:cs typeface="Candara"/>
              </a:rPr>
              <a:t>       corrosion?</a:t>
            </a:r>
          </a:p>
          <a:p>
            <a:endParaRPr lang="en-US" sz="2400" dirty="0">
              <a:latin typeface="Candara"/>
              <a:cs typeface="Candara"/>
            </a:endParaRPr>
          </a:p>
          <a:p>
            <a:r>
              <a:rPr lang="en-US" sz="2400" dirty="0">
                <a:latin typeface="Candara"/>
                <a:cs typeface="Candara"/>
              </a:rPr>
              <a:t>(3) Draw a diagram to show where corrosion occurs relative to the </a:t>
            </a:r>
          </a:p>
          <a:p>
            <a:r>
              <a:rPr lang="en-US" sz="2400" dirty="0">
                <a:latin typeface="Candara"/>
                <a:cs typeface="Candara"/>
              </a:rPr>
              <a:t>       anode and cathode of a redox reaction?</a:t>
            </a:r>
          </a:p>
          <a:p>
            <a:endParaRPr lang="en-US" sz="2400" dirty="0">
              <a:latin typeface="Candara"/>
              <a:cs typeface="Candara"/>
            </a:endParaRPr>
          </a:p>
          <a:p>
            <a:r>
              <a:rPr lang="en-US" sz="2400" dirty="0">
                <a:latin typeface="Candara"/>
                <a:cs typeface="Candara"/>
              </a:rPr>
              <a:t>(4) List three methods for preventing corrosion?</a:t>
            </a:r>
          </a:p>
          <a:p>
            <a:endParaRPr lang="en-US" sz="2400" dirty="0">
              <a:latin typeface="Candara"/>
              <a:cs typeface="Candara"/>
            </a:endParaRPr>
          </a:p>
          <a:p>
            <a:r>
              <a:rPr lang="en-US" sz="2400" dirty="0">
                <a:latin typeface="Candara"/>
                <a:cs typeface="Candara"/>
              </a:rPr>
              <a:t>(5) Explain the concept of self-limiting corrosion?</a:t>
            </a:r>
          </a:p>
          <a:p>
            <a:endParaRPr lang="en-US" sz="2400" dirty="0">
              <a:latin typeface="Candara"/>
              <a:cs typeface="Candara"/>
            </a:endParaRPr>
          </a:p>
          <a:p>
            <a:r>
              <a:rPr lang="en-US" sz="2400" dirty="0">
                <a:latin typeface="Candara"/>
                <a:cs typeface="Candara"/>
              </a:rPr>
              <a:t>(6) Explain how sacrificial anodes can provide cathodic protection?</a:t>
            </a:r>
          </a:p>
        </p:txBody>
      </p:sp>
    </p:spTree>
    <p:extLst>
      <p:ext uri="{BB962C8B-B14F-4D97-AF65-F5344CB8AC3E}">
        <p14:creationId xmlns:p14="http://schemas.microsoft.com/office/powerpoint/2010/main" val="3121350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388</Words>
  <Application>Microsoft Macintosh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Avenir Medium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2019-11-03T16:57:42Z</dcterms:created>
  <dcterms:modified xsi:type="dcterms:W3CDTF">2019-11-03T16:58:44Z</dcterms:modified>
</cp:coreProperties>
</file>